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3" r:id="rId5"/>
    <p:sldId id="264" r:id="rId6"/>
    <p:sldId id="265" r:id="rId7"/>
    <p:sldId id="267"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7" r:id="rId27"/>
    <p:sldId id="288" r:id="rId28"/>
    <p:sldId id="289" r:id="rId29"/>
    <p:sldId id="290" r:id="rId30"/>
    <p:sldId id="291" r:id="rId3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75" autoAdjust="0"/>
  </p:normalViewPr>
  <p:slideViewPr>
    <p:cSldViewPr>
      <p:cViewPr varScale="1">
        <p:scale>
          <a:sx n="47" d="100"/>
          <a:sy n="47" d="100"/>
        </p:scale>
        <p:origin x="-11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3" Type="http://schemas.openxmlformats.org/officeDocument/2006/relationships/image" Target="../media/image51.jpeg"/><Relationship Id="rId7" Type="http://schemas.openxmlformats.org/officeDocument/2006/relationships/image" Target="../media/image54.jpeg"/><Relationship Id="rId12" Type="http://schemas.openxmlformats.org/officeDocument/2006/relationships/image" Target="../media/image35.png"/><Relationship Id="rId2" Type="http://schemas.openxmlformats.org/officeDocument/2006/relationships/image" Target="../media/image50.jpeg"/><Relationship Id="rId1" Type="http://schemas.openxmlformats.org/officeDocument/2006/relationships/image" Target="../media/image49.jpeg"/><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34.jpeg"/><Relationship Id="rId9" Type="http://schemas.openxmlformats.org/officeDocument/2006/relationships/image" Target="../media/image56.png"/><Relationship Id="rId14"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66503-66FF-4D08-B213-DC61F287CF2F}" type="doc">
      <dgm:prSet loTypeId="urn:microsoft.com/office/officeart/2005/8/layout/hList7" loCatId="list" qsTypeId="urn:microsoft.com/office/officeart/2005/8/quickstyle/simple1" qsCatId="simple" csTypeId="urn:microsoft.com/office/officeart/2005/8/colors/accent1_2" csCatId="accent1" phldr="1"/>
      <dgm:spPr/>
    </dgm:pt>
    <dgm:pt modelId="{5734E1F7-BE78-42B0-B1D0-EA56921ABA5A}">
      <dgm:prSet phldrT="[Texto]" custT="1"/>
      <dgm:spPr>
        <a:blipFill rotWithShape="0">
          <a:blip xmlns:r="http://schemas.openxmlformats.org/officeDocument/2006/relationships" r:embed="rId1"/>
          <a:tile tx="0" ty="0" sx="100000" sy="100000" flip="none" algn="tl"/>
        </a:blipFill>
      </dgm:spPr>
      <dgm:t>
        <a:bodyPr vert="horz"/>
        <a:lstStyle/>
        <a:p>
          <a:pPr algn="ctr"/>
          <a:r>
            <a:rPr lang="es-ES" sz="1200" b="1" dirty="0" smtClean="0">
              <a:solidFill>
                <a:schemeClr val="tx1"/>
              </a:solidFill>
              <a:effectLst>
                <a:outerShdw blurRad="38100" dist="38100" dir="2700000" algn="tl">
                  <a:srgbClr val="000000">
                    <a:alpha val="43137"/>
                  </a:srgbClr>
                </a:outerShdw>
              </a:effectLst>
            </a:rPr>
            <a:t>Recursos Hídricos</a:t>
          </a:r>
          <a:endParaRPr lang="es-ES" sz="1200" b="1" dirty="0">
            <a:solidFill>
              <a:schemeClr val="tx1"/>
            </a:solidFill>
            <a:effectLst>
              <a:outerShdw blurRad="38100" dist="38100" dir="2700000" algn="tl">
                <a:srgbClr val="000000">
                  <a:alpha val="43137"/>
                </a:srgbClr>
              </a:outerShdw>
            </a:effectLst>
          </a:endParaRPr>
        </a:p>
      </dgm:t>
    </dgm:pt>
    <dgm:pt modelId="{6C663B6C-4E53-420C-AC04-6520059FF93A}" type="parTrans" cxnId="{5BEBCB7F-D20A-452D-B2CE-4C0EE59A51F3}">
      <dgm:prSet/>
      <dgm:spPr/>
      <dgm:t>
        <a:bodyPr/>
        <a:lstStyle/>
        <a:p>
          <a:endParaRPr lang="es-ES"/>
        </a:p>
      </dgm:t>
    </dgm:pt>
    <dgm:pt modelId="{8025FE06-6632-4E2D-A227-68C523C3EFED}" type="sibTrans" cxnId="{5BEBCB7F-D20A-452D-B2CE-4C0EE59A51F3}">
      <dgm:prSet/>
      <dgm:spPr/>
      <dgm:t>
        <a:bodyPr/>
        <a:lstStyle/>
        <a:p>
          <a:endParaRPr lang="es-ES"/>
        </a:p>
      </dgm:t>
    </dgm:pt>
    <dgm:pt modelId="{3292D419-3298-4A44-88FE-5DA169AD2418}">
      <dgm:prSet phldrT="[Texto]" custT="1"/>
      <dgm:spPr>
        <a:blipFill rotWithShape="0">
          <a:blip xmlns:r="http://schemas.openxmlformats.org/officeDocument/2006/relationships" r:embed="rId2"/>
          <a:tile tx="0" ty="0" sx="100000" sy="100000" flip="none" algn="tl"/>
        </a:blipFill>
      </dgm:spPr>
      <dgm:t>
        <a:bodyPr vert="horz"/>
        <a:lstStyle/>
        <a:p>
          <a:r>
            <a:rPr lang="es-ES" sz="1200" b="1" dirty="0" smtClean="0">
              <a:solidFill>
                <a:schemeClr val="tx1"/>
              </a:solidFill>
              <a:effectLst>
                <a:outerShdw blurRad="38100" dist="38100" dir="2700000" algn="tl">
                  <a:srgbClr val="000000">
                    <a:alpha val="43137"/>
                  </a:srgbClr>
                </a:outerShdw>
              </a:effectLst>
            </a:rPr>
            <a:t>Salud Humana</a:t>
          </a:r>
          <a:endParaRPr lang="es-ES" sz="1200" b="1" dirty="0">
            <a:solidFill>
              <a:schemeClr val="tx1"/>
            </a:solidFill>
            <a:effectLst>
              <a:outerShdw blurRad="38100" dist="38100" dir="2700000" algn="tl">
                <a:srgbClr val="000000">
                  <a:alpha val="43137"/>
                </a:srgbClr>
              </a:outerShdw>
            </a:effectLst>
          </a:endParaRPr>
        </a:p>
      </dgm:t>
    </dgm:pt>
    <dgm:pt modelId="{7034D7A4-0A89-4497-9DE4-1205B20986D2}" type="parTrans" cxnId="{ADC2DFF5-8BBC-4069-9BAE-089989D4DC3B}">
      <dgm:prSet/>
      <dgm:spPr/>
      <dgm:t>
        <a:bodyPr/>
        <a:lstStyle/>
        <a:p>
          <a:endParaRPr lang="es-ES"/>
        </a:p>
      </dgm:t>
    </dgm:pt>
    <dgm:pt modelId="{89571B5D-8CAB-4CBD-9FC2-3DB6C88C10F3}" type="sibTrans" cxnId="{ADC2DFF5-8BBC-4069-9BAE-089989D4DC3B}">
      <dgm:prSet/>
      <dgm:spPr/>
      <dgm:t>
        <a:bodyPr/>
        <a:lstStyle/>
        <a:p>
          <a:endParaRPr lang="es-ES"/>
        </a:p>
      </dgm:t>
    </dgm:pt>
    <dgm:pt modelId="{2FF22332-99D0-4196-8CEC-D8CE78F2E940}">
      <dgm:prSet custT="1"/>
      <dgm:spPr>
        <a:blipFill rotWithShape="0">
          <a:blip xmlns:r="http://schemas.openxmlformats.org/officeDocument/2006/relationships" r:embed="rId3"/>
          <a:tile tx="0" ty="0" sx="100000" sy="100000" flip="none" algn="tl"/>
        </a:blipFill>
      </dgm:spPr>
      <dgm:t>
        <a:bodyPr vert="horz"/>
        <a:lstStyle/>
        <a:p>
          <a:r>
            <a:rPr lang="es-ES" sz="1200" b="1" dirty="0" smtClean="0">
              <a:solidFill>
                <a:schemeClr val="bg1"/>
              </a:solidFill>
              <a:effectLst>
                <a:outerShdw blurRad="38100" dist="38100" dir="2700000" algn="tl">
                  <a:srgbClr val="000000">
                    <a:alpha val="43137"/>
                  </a:srgbClr>
                </a:outerShdw>
              </a:effectLst>
            </a:rPr>
            <a:t>Energía e Infraestructura </a:t>
          </a:r>
          <a:endParaRPr lang="es-ES" sz="1200" b="1" dirty="0">
            <a:solidFill>
              <a:schemeClr val="bg1"/>
            </a:solidFill>
            <a:effectLst>
              <a:outerShdw blurRad="38100" dist="38100" dir="2700000" algn="tl">
                <a:srgbClr val="000000">
                  <a:alpha val="43137"/>
                </a:srgbClr>
              </a:outerShdw>
            </a:effectLst>
          </a:endParaRPr>
        </a:p>
      </dgm:t>
    </dgm:pt>
    <dgm:pt modelId="{E73F42A0-88F2-41CD-9404-A079AF32E4BB}" type="parTrans" cxnId="{D37D7357-622E-4E92-A4CA-3AF60CE97DED}">
      <dgm:prSet/>
      <dgm:spPr/>
      <dgm:t>
        <a:bodyPr/>
        <a:lstStyle/>
        <a:p>
          <a:endParaRPr lang="es-ES"/>
        </a:p>
      </dgm:t>
    </dgm:pt>
    <dgm:pt modelId="{D8BFDF6C-4BE6-49D0-830D-158BB7FDBF4A}" type="sibTrans" cxnId="{D37D7357-622E-4E92-A4CA-3AF60CE97DED}">
      <dgm:prSet/>
      <dgm:spPr/>
      <dgm:t>
        <a:bodyPr/>
        <a:lstStyle/>
        <a:p>
          <a:endParaRPr lang="es-ES"/>
        </a:p>
      </dgm:t>
    </dgm:pt>
    <dgm:pt modelId="{EAC1662C-F504-47C7-8661-725ABF8264E4}">
      <dgm:prSet/>
      <dgm:spPr>
        <a:blipFill rotWithShape="0">
          <a:blip xmlns:r="http://schemas.openxmlformats.org/officeDocument/2006/relationships" r:embed="rId4"/>
          <a:tile tx="0" ty="0" sx="100000" sy="100000" flip="none" algn="tl"/>
        </a:blipFill>
      </dgm:spPr>
      <dgm:t>
        <a:bodyPr/>
        <a:lstStyle/>
        <a:p>
          <a:pPr algn="ctr"/>
          <a:r>
            <a:rPr lang="es-ES" dirty="0" smtClean="0"/>
            <a:t>Agricultura</a:t>
          </a:r>
        </a:p>
        <a:p>
          <a:pPr algn="ctr"/>
          <a:r>
            <a:rPr lang="es-ES" dirty="0" smtClean="0"/>
            <a:t>Y</a:t>
          </a:r>
        </a:p>
        <a:p>
          <a:pPr algn="ctr"/>
          <a:r>
            <a:rPr lang="es-ES" dirty="0" smtClean="0"/>
            <a:t>Seguridad</a:t>
          </a:r>
        </a:p>
        <a:p>
          <a:pPr algn="ctr"/>
          <a:r>
            <a:rPr lang="es-ES" dirty="0" smtClean="0"/>
            <a:t>Alimentaria</a:t>
          </a:r>
          <a:endParaRPr lang="es-ES" dirty="0"/>
        </a:p>
      </dgm:t>
    </dgm:pt>
    <dgm:pt modelId="{BF1829CE-5459-4E12-B7D8-CF18ABB83544}" type="parTrans" cxnId="{ABC59332-8B8B-4A33-9CC2-B4CA8AF95796}">
      <dgm:prSet/>
      <dgm:spPr/>
      <dgm:t>
        <a:bodyPr/>
        <a:lstStyle/>
        <a:p>
          <a:endParaRPr lang="es-ES"/>
        </a:p>
      </dgm:t>
    </dgm:pt>
    <dgm:pt modelId="{CA9D11A3-5F55-4EAD-A0D7-A49991B5B4FD}" type="sibTrans" cxnId="{ABC59332-8B8B-4A33-9CC2-B4CA8AF95796}">
      <dgm:prSet/>
      <dgm:spPr/>
      <dgm:t>
        <a:bodyPr/>
        <a:lstStyle/>
        <a:p>
          <a:endParaRPr lang="es-ES"/>
        </a:p>
      </dgm:t>
    </dgm:pt>
    <dgm:pt modelId="{1EA1FEAA-BFB1-41A9-BAD5-4EEEC4CE7A91}">
      <dgm:prSet custT="1"/>
      <dgm:spPr>
        <a:blipFill rotWithShape="0">
          <a:blip xmlns:r="http://schemas.openxmlformats.org/officeDocument/2006/relationships" r:embed="rId5"/>
          <a:tile tx="0" ty="0" sx="100000" sy="100000" flip="none" algn="tl"/>
        </a:blipFill>
      </dgm:spPr>
      <dgm:t>
        <a:bodyPr/>
        <a:lstStyle/>
        <a:p>
          <a:r>
            <a:rPr lang="es-ES" sz="1200" b="1" dirty="0" smtClean="0">
              <a:solidFill>
                <a:schemeClr val="bg1"/>
              </a:solidFill>
              <a:effectLst>
                <a:outerShdw blurRad="38100" dist="38100" dir="2700000" algn="tl">
                  <a:srgbClr val="000000">
                    <a:alpha val="43137"/>
                  </a:srgbClr>
                </a:outerShdw>
              </a:effectLst>
            </a:rPr>
            <a:t>Marino</a:t>
          </a:r>
        </a:p>
        <a:p>
          <a:r>
            <a:rPr lang="es-ES" sz="1200" b="1" dirty="0" smtClean="0">
              <a:solidFill>
                <a:schemeClr val="bg1"/>
              </a:solidFill>
              <a:effectLst>
                <a:outerShdw blurRad="38100" dist="38100" dir="2700000" algn="tl">
                  <a:srgbClr val="000000">
                    <a:alpha val="43137"/>
                  </a:srgbClr>
                </a:outerShdw>
              </a:effectLst>
            </a:rPr>
            <a:t>Costero</a:t>
          </a:r>
          <a:endParaRPr lang="es-ES" sz="1200" b="1" dirty="0">
            <a:solidFill>
              <a:schemeClr val="bg1"/>
            </a:solidFill>
            <a:effectLst>
              <a:outerShdw blurRad="38100" dist="38100" dir="2700000" algn="tl">
                <a:srgbClr val="000000">
                  <a:alpha val="43137"/>
                </a:srgbClr>
              </a:outerShdw>
            </a:effectLst>
          </a:endParaRPr>
        </a:p>
      </dgm:t>
    </dgm:pt>
    <dgm:pt modelId="{55424D96-A722-4724-93A5-D2B215838E76}" type="parTrans" cxnId="{279BF01A-D3B4-4147-A2A2-7FBE92B13E66}">
      <dgm:prSet/>
      <dgm:spPr/>
      <dgm:t>
        <a:bodyPr/>
        <a:lstStyle/>
        <a:p>
          <a:endParaRPr lang="es-ES"/>
        </a:p>
      </dgm:t>
    </dgm:pt>
    <dgm:pt modelId="{A2B95F1F-86B1-4413-8390-B20C87EDD6AB}" type="sibTrans" cxnId="{279BF01A-D3B4-4147-A2A2-7FBE92B13E66}">
      <dgm:prSet/>
      <dgm:spPr/>
      <dgm:t>
        <a:bodyPr/>
        <a:lstStyle/>
        <a:p>
          <a:endParaRPr lang="es-ES"/>
        </a:p>
      </dgm:t>
    </dgm:pt>
    <dgm:pt modelId="{A9EADEC8-ABCF-42D0-8B3D-A24FEAA496F6}">
      <dgm:prSet custT="1"/>
      <dgm:spPr>
        <a:blipFill rotWithShape="0">
          <a:blip xmlns:r="http://schemas.openxmlformats.org/officeDocument/2006/relationships" r:embed="rId6"/>
          <a:tile tx="0" ty="0" sx="100000" sy="100000" flip="none" algn="tl"/>
        </a:blipFill>
      </dgm:spPr>
      <dgm:t>
        <a:bodyPr/>
        <a:lstStyle/>
        <a:p>
          <a:r>
            <a:rPr lang="es-ES" sz="1200" b="1" dirty="0" smtClean="0">
              <a:solidFill>
                <a:schemeClr val="tx1"/>
              </a:solidFill>
              <a:effectLst>
                <a:outerShdw blurRad="38100" dist="38100" dir="2700000" algn="tl">
                  <a:srgbClr val="000000">
                    <a:alpha val="43137"/>
                  </a:srgbClr>
                </a:outerShdw>
              </a:effectLst>
            </a:rPr>
            <a:t>Desastres naturales</a:t>
          </a:r>
          <a:endParaRPr lang="es-ES" sz="1200" b="1" dirty="0">
            <a:solidFill>
              <a:schemeClr val="tx1"/>
            </a:solidFill>
            <a:effectLst>
              <a:outerShdw blurRad="38100" dist="38100" dir="2700000" algn="tl">
                <a:srgbClr val="000000">
                  <a:alpha val="43137"/>
                </a:srgbClr>
              </a:outerShdw>
            </a:effectLst>
          </a:endParaRPr>
        </a:p>
      </dgm:t>
    </dgm:pt>
    <dgm:pt modelId="{56CD1208-E203-45A3-81ED-F2297A928327}" type="parTrans" cxnId="{FD045830-5457-4D6A-AC96-4C03794BCE3D}">
      <dgm:prSet/>
      <dgm:spPr/>
      <dgm:t>
        <a:bodyPr/>
        <a:lstStyle/>
        <a:p>
          <a:endParaRPr lang="es-ES"/>
        </a:p>
      </dgm:t>
    </dgm:pt>
    <dgm:pt modelId="{45D6DD6D-355C-484E-A855-BC2A6E961766}" type="sibTrans" cxnId="{FD045830-5457-4D6A-AC96-4C03794BCE3D}">
      <dgm:prSet/>
      <dgm:spPr/>
      <dgm:t>
        <a:bodyPr/>
        <a:lstStyle/>
        <a:p>
          <a:endParaRPr lang="es-ES"/>
        </a:p>
      </dgm:t>
    </dgm:pt>
    <dgm:pt modelId="{D6F9D6E5-1C2B-4154-9BD3-46A39BE32067}">
      <dgm:prSet custT="1"/>
      <dgm:spPr>
        <a:blipFill rotWithShape="0">
          <a:blip xmlns:r="http://schemas.openxmlformats.org/officeDocument/2006/relationships" r:embed="rId7"/>
          <a:tile tx="0" ty="0" sx="100000" sy="100000" flip="none" algn="tl"/>
        </a:blipFill>
      </dgm:spPr>
      <dgm:t>
        <a:bodyPr/>
        <a:lstStyle/>
        <a:p>
          <a:r>
            <a:rPr lang="es-ES" sz="1200" dirty="0" smtClean="0"/>
            <a:t>Bosques y Biodiversidad</a:t>
          </a:r>
          <a:endParaRPr lang="es-ES" sz="1200" dirty="0"/>
        </a:p>
      </dgm:t>
    </dgm:pt>
    <dgm:pt modelId="{68EDEBEA-253E-490F-B611-0520F49C5014}" type="parTrans" cxnId="{368B4D13-EF0F-4F81-95CC-A4640167EDD3}">
      <dgm:prSet/>
      <dgm:spPr/>
      <dgm:t>
        <a:bodyPr/>
        <a:lstStyle/>
        <a:p>
          <a:endParaRPr lang="es-ES"/>
        </a:p>
      </dgm:t>
    </dgm:pt>
    <dgm:pt modelId="{8280087E-DC2C-49B7-82BF-6369DFD51D24}" type="sibTrans" cxnId="{368B4D13-EF0F-4F81-95CC-A4640167EDD3}">
      <dgm:prSet/>
      <dgm:spPr/>
      <dgm:t>
        <a:bodyPr/>
        <a:lstStyle/>
        <a:p>
          <a:endParaRPr lang="es-ES"/>
        </a:p>
      </dgm:t>
    </dgm:pt>
    <dgm:pt modelId="{AACBC0E7-1713-4616-9375-5EF677A5B786}" type="pres">
      <dgm:prSet presAssocID="{CA666503-66FF-4D08-B213-DC61F287CF2F}" presName="Name0" presStyleCnt="0">
        <dgm:presLayoutVars>
          <dgm:dir/>
          <dgm:resizeHandles val="exact"/>
        </dgm:presLayoutVars>
      </dgm:prSet>
      <dgm:spPr/>
    </dgm:pt>
    <dgm:pt modelId="{E9A6A413-BA3C-44BD-BB1E-53A50F575B77}" type="pres">
      <dgm:prSet presAssocID="{CA666503-66FF-4D08-B213-DC61F287CF2F}" presName="fgShape" presStyleLbl="fgShp" presStyleIdx="0" presStyleCnt="1"/>
      <dgm:spPr/>
    </dgm:pt>
    <dgm:pt modelId="{3C7AEEFB-1C92-419A-BE52-ACA0A86624E6}" type="pres">
      <dgm:prSet presAssocID="{CA666503-66FF-4D08-B213-DC61F287CF2F}" presName="linComp" presStyleCnt="0"/>
      <dgm:spPr/>
    </dgm:pt>
    <dgm:pt modelId="{2C8BE167-EA23-48BD-8A35-B5845F0C7C63}" type="pres">
      <dgm:prSet presAssocID="{5734E1F7-BE78-42B0-B1D0-EA56921ABA5A}" presName="compNode" presStyleCnt="0"/>
      <dgm:spPr/>
    </dgm:pt>
    <dgm:pt modelId="{DB1116F9-385E-4C28-906A-246D9D29DB1C}" type="pres">
      <dgm:prSet presAssocID="{5734E1F7-BE78-42B0-B1D0-EA56921ABA5A}" presName="bkgdShape" presStyleLbl="node1" presStyleIdx="0" presStyleCnt="7" custScaleX="118809" custLinFactX="35954" custLinFactNeighborX="100000" custLinFactNeighborY="-1698"/>
      <dgm:spPr/>
      <dgm:t>
        <a:bodyPr/>
        <a:lstStyle/>
        <a:p>
          <a:endParaRPr lang="es-ES"/>
        </a:p>
      </dgm:t>
    </dgm:pt>
    <dgm:pt modelId="{52E06F6C-EAB9-4E5F-9F47-F0B186DC579B}" type="pres">
      <dgm:prSet presAssocID="{5734E1F7-BE78-42B0-B1D0-EA56921ABA5A}" presName="nodeTx" presStyleLbl="node1" presStyleIdx="0" presStyleCnt="7">
        <dgm:presLayoutVars>
          <dgm:bulletEnabled val="1"/>
        </dgm:presLayoutVars>
      </dgm:prSet>
      <dgm:spPr/>
      <dgm:t>
        <a:bodyPr/>
        <a:lstStyle/>
        <a:p>
          <a:endParaRPr lang="es-ES"/>
        </a:p>
      </dgm:t>
    </dgm:pt>
    <dgm:pt modelId="{02EAD4C5-55DD-47AC-8B0F-7A78DAB26DDD}" type="pres">
      <dgm:prSet presAssocID="{5734E1F7-BE78-42B0-B1D0-EA56921ABA5A}" presName="invisiNode" presStyleLbl="node1" presStyleIdx="0" presStyleCnt="7"/>
      <dgm:spPr/>
    </dgm:pt>
    <dgm:pt modelId="{8EC75A3D-13EB-4E39-A67E-047729AFB074}" type="pres">
      <dgm:prSet presAssocID="{5734E1F7-BE78-42B0-B1D0-EA56921ABA5A}" presName="imagNode" presStyleLbl="fgImgPlace1" presStyleIdx="0" presStyleCnt="7" custScaleX="100001" custLinFactX="40497" custLinFactNeighborX="100000" custLinFactNeighborY="-2720"/>
      <dgm:spPr>
        <a:blipFill rotWithShape="0">
          <a:blip xmlns:r="http://schemas.openxmlformats.org/officeDocument/2006/relationships" r:embed="rId8"/>
          <a:stretch>
            <a:fillRect/>
          </a:stretch>
        </a:blipFill>
      </dgm:spPr>
      <dgm:t>
        <a:bodyPr/>
        <a:lstStyle/>
        <a:p>
          <a:endParaRPr lang="es-ES"/>
        </a:p>
      </dgm:t>
    </dgm:pt>
    <dgm:pt modelId="{6833D3AA-FEE3-4552-BCC2-8326A83E5C54}" type="pres">
      <dgm:prSet presAssocID="{8025FE06-6632-4E2D-A227-68C523C3EFED}" presName="sibTrans" presStyleLbl="sibTrans2D1" presStyleIdx="0" presStyleCnt="0"/>
      <dgm:spPr/>
      <dgm:t>
        <a:bodyPr/>
        <a:lstStyle/>
        <a:p>
          <a:endParaRPr lang="es-ES"/>
        </a:p>
      </dgm:t>
    </dgm:pt>
    <dgm:pt modelId="{ACD95073-ED48-4C94-8833-5F7AB662293C}" type="pres">
      <dgm:prSet presAssocID="{D6F9D6E5-1C2B-4154-9BD3-46A39BE32067}" presName="compNode" presStyleCnt="0"/>
      <dgm:spPr/>
    </dgm:pt>
    <dgm:pt modelId="{9F12F5BC-EFEB-4FCC-979C-9935371552D3}" type="pres">
      <dgm:prSet presAssocID="{D6F9D6E5-1C2B-4154-9BD3-46A39BE32067}" presName="bkgdShape" presStyleLbl="node1" presStyleIdx="1" presStyleCnt="7" custScaleX="124550" custLinFactX="-3123" custLinFactNeighborX="-100000"/>
      <dgm:spPr/>
      <dgm:t>
        <a:bodyPr/>
        <a:lstStyle/>
        <a:p>
          <a:endParaRPr lang="es-ES"/>
        </a:p>
      </dgm:t>
    </dgm:pt>
    <dgm:pt modelId="{91EBF81D-1B42-42BA-AEA4-E059EC02BA81}" type="pres">
      <dgm:prSet presAssocID="{D6F9D6E5-1C2B-4154-9BD3-46A39BE32067}" presName="nodeTx" presStyleLbl="node1" presStyleIdx="1" presStyleCnt="7">
        <dgm:presLayoutVars>
          <dgm:bulletEnabled val="1"/>
        </dgm:presLayoutVars>
      </dgm:prSet>
      <dgm:spPr/>
      <dgm:t>
        <a:bodyPr/>
        <a:lstStyle/>
        <a:p>
          <a:endParaRPr lang="es-ES"/>
        </a:p>
      </dgm:t>
    </dgm:pt>
    <dgm:pt modelId="{D63CBA15-F216-4E86-AE67-24624ED9DE77}" type="pres">
      <dgm:prSet presAssocID="{D6F9D6E5-1C2B-4154-9BD3-46A39BE32067}" presName="invisiNode" presStyleLbl="node1" presStyleIdx="1" presStyleCnt="7"/>
      <dgm:spPr/>
    </dgm:pt>
    <dgm:pt modelId="{18ECB285-FC06-435D-A57C-BCACB5B8947F}" type="pres">
      <dgm:prSet presAssocID="{D6F9D6E5-1C2B-4154-9BD3-46A39BE32067}" presName="imagNode" presStyleLbl="fgImgPlace1" presStyleIdx="1" presStyleCnt="7" custLinFactX="-12897" custLinFactNeighborX="-100000" custLinFactNeighborY="-2720"/>
      <dgm:spPr>
        <a:blipFill rotWithShape="0">
          <a:blip xmlns:r="http://schemas.openxmlformats.org/officeDocument/2006/relationships" r:embed="rId9"/>
          <a:stretch>
            <a:fillRect/>
          </a:stretch>
        </a:blipFill>
      </dgm:spPr>
      <dgm:t>
        <a:bodyPr/>
        <a:lstStyle/>
        <a:p>
          <a:endParaRPr lang="es-ES"/>
        </a:p>
      </dgm:t>
    </dgm:pt>
    <dgm:pt modelId="{25DE00D0-2758-4945-AE4B-76A50C6EFE11}" type="pres">
      <dgm:prSet presAssocID="{8280087E-DC2C-49B7-82BF-6369DFD51D24}" presName="sibTrans" presStyleLbl="sibTrans2D1" presStyleIdx="0" presStyleCnt="0"/>
      <dgm:spPr/>
      <dgm:t>
        <a:bodyPr/>
        <a:lstStyle/>
        <a:p>
          <a:endParaRPr lang="es-ES"/>
        </a:p>
      </dgm:t>
    </dgm:pt>
    <dgm:pt modelId="{B6ACB3E6-43F8-40F8-8EC4-AB9A57F45A6E}" type="pres">
      <dgm:prSet presAssocID="{3292D419-3298-4A44-88FE-5DA169AD2418}" presName="compNode" presStyleCnt="0"/>
      <dgm:spPr/>
    </dgm:pt>
    <dgm:pt modelId="{66B8C74D-9F51-4DBF-89C5-9053C953EA3D}" type="pres">
      <dgm:prSet presAssocID="{3292D419-3298-4A44-88FE-5DA169AD2418}" presName="bkgdShape" presStyleLbl="node1" presStyleIdx="2" presStyleCnt="7" custLinFactNeighborX="1065" custLinFactNeighborY="1698"/>
      <dgm:spPr/>
      <dgm:t>
        <a:bodyPr/>
        <a:lstStyle/>
        <a:p>
          <a:endParaRPr lang="es-ES"/>
        </a:p>
      </dgm:t>
    </dgm:pt>
    <dgm:pt modelId="{A34BBC36-1D7F-41C7-A0C6-4232354449AA}" type="pres">
      <dgm:prSet presAssocID="{3292D419-3298-4A44-88FE-5DA169AD2418}" presName="nodeTx" presStyleLbl="node1" presStyleIdx="2" presStyleCnt="7">
        <dgm:presLayoutVars>
          <dgm:bulletEnabled val="1"/>
        </dgm:presLayoutVars>
      </dgm:prSet>
      <dgm:spPr/>
      <dgm:t>
        <a:bodyPr/>
        <a:lstStyle/>
        <a:p>
          <a:endParaRPr lang="es-ES"/>
        </a:p>
      </dgm:t>
    </dgm:pt>
    <dgm:pt modelId="{E4C589AE-B79B-4CA3-9D82-596676B60C70}" type="pres">
      <dgm:prSet presAssocID="{3292D419-3298-4A44-88FE-5DA169AD2418}" presName="invisiNode" presStyleLbl="node1" presStyleIdx="2" presStyleCnt="7"/>
      <dgm:spPr/>
    </dgm:pt>
    <dgm:pt modelId="{CFCE883F-5EB0-45FE-AEFF-B650F6995EFC}" type="pres">
      <dgm:prSet presAssocID="{3292D419-3298-4A44-88FE-5DA169AD2418}" presName="imagNode" presStyleLbl="fgImgPlace1" presStyleIdx="2" presStyleCnt="7"/>
      <dgm:spPr>
        <a:blipFill rotWithShape="0">
          <a:blip xmlns:r="http://schemas.openxmlformats.org/officeDocument/2006/relationships" r:embed="rId10"/>
          <a:stretch>
            <a:fillRect/>
          </a:stretch>
        </a:blipFill>
      </dgm:spPr>
      <dgm:t>
        <a:bodyPr/>
        <a:lstStyle/>
        <a:p>
          <a:endParaRPr lang="es-ES"/>
        </a:p>
      </dgm:t>
    </dgm:pt>
    <dgm:pt modelId="{0E792C78-D202-4615-9400-59016CC50DCE}" type="pres">
      <dgm:prSet presAssocID="{89571B5D-8CAB-4CBD-9FC2-3DB6C88C10F3}" presName="sibTrans" presStyleLbl="sibTrans2D1" presStyleIdx="0" presStyleCnt="0"/>
      <dgm:spPr/>
      <dgm:t>
        <a:bodyPr/>
        <a:lstStyle/>
        <a:p>
          <a:endParaRPr lang="es-ES"/>
        </a:p>
      </dgm:t>
    </dgm:pt>
    <dgm:pt modelId="{1550325A-4DD3-489D-A185-3602FCC5BB5D}" type="pres">
      <dgm:prSet presAssocID="{2FF22332-99D0-4196-8CEC-D8CE78F2E940}" presName="compNode" presStyleCnt="0"/>
      <dgm:spPr/>
    </dgm:pt>
    <dgm:pt modelId="{D95C6FAC-3405-4F28-843C-8E995996A47B}" type="pres">
      <dgm:prSet presAssocID="{2FF22332-99D0-4196-8CEC-D8CE78F2E940}" presName="bkgdShape" presStyleLbl="node1" presStyleIdx="3" presStyleCnt="7" custScaleX="152439" custLinFactX="100000" custLinFactNeighborX="140860"/>
      <dgm:spPr/>
      <dgm:t>
        <a:bodyPr/>
        <a:lstStyle/>
        <a:p>
          <a:endParaRPr lang="es-ES"/>
        </a:p>
      </dgm:t>
    </dgm:pt>
    <dgm:pt modelId="{7DFC502C-F5AE-4E97-9D33-E08865DEBFA5}" type="pres">
      <dgm:prSet presAssocID="{2FF22332-99D0-4196-8CEC-D8CE78F2E940}" presName="nodeTx" presStyleLbl="node1" presStyleIdx="3" presStyleCnt="7">
        <dgm:presLayoutVars>
          <dgm:bulletEnabled val="1"/>
        </dgm:presLayoutVars>
      </dgm:prSet>
      <dgm:spPr/>
      <dgm:t>
        <a:bodyPr/>
        <a:lstStyle/>
        <a:p>
          <a:endParaRPr lang="es-ES"/>
        </a:p>
      </dgm:t>
    </dgm:pt>
    <dgm:pt modelId="{BBD17865-9DD7-4184-AEC6-ACF7FB554BCB}" type="pres">
      <dgm:prSet presAssocID="{2FF22332-99D0-4196-8CEC-D8CE78F2E940}" presName="invisiNode" presStyleLbl="node1" presStyleIdx="3" presStyleCnt="7"/>
      <dgm:spPr/>
    </dgm:pt>
    <dgm:pt modelId="{F78FF533-64C6-4399-AFEF-8FABEA61124E}" type="pres">
      <dgm:prSet presAssocID="{2FF22332-99D0-4196-8CEC-D8CE78F2E940}" presName="imagNode" presStyleLbl="fgImgPlace1" presStyleIdx="3" presStyleCnt="7" custScaleX="143797" custLinFactX="100000" custLinFactNeighborX="147048" custLinFactNeighborY="-7819"/>
      <dgm:spPr>
        <a:blipFill rotWithShape="0">
          <a:blip xmlns:r="http://schemas.openxmlformats.org/officeDocument/2006/relationships" r:embed="rId11"/>
          <a:stretch>
            <a:fillRect/>
          </a:stretch>
        </a:blipFill>
      </dgm:spPr>
      <dgm:t>
        <a:bodyPr/>
        <a:lstStyle/>
        <a:p>
          <a:endParaRPr lang="es-ES"/>
        </a:p>
      </dgm:t>
    </dgm:pt>
    <dgm:pt modelId="{652F133C-1345-4C84-B9F7-8159A1C382B5}" type="pres">
      <dgm:prSet presAssocID="{D8BFDF6C-4BE6-49D0-830D-158BB7FDBF4A}" presName="sibTrans" presStyleLbl="sibTrans2D1" presStyleIdx="0" presStyleCnt="0"/>
      <dgm:spPr/>
      <dgm:t>
        <a:bodyPr/>
        <a:lstStyle/>
        <a:p>
          <a:endParaRPr lang="es-ES"/>
        </a:p>
      </dgm:t>
    </dgm:pt>
    <dgm:pt modelId="{7729419F-B3C3-473A-8F70-988A9F2C3A6A}" type="pres">
      <dgm:prSet presAssocID="{EAC1662C-F504-47C7-8661-725ABF8264E4}" presName="compNode" presStyleCnt="0"/>
      <dgm:spPr/>
    </dgm:pt>
    <dgm:pt modelId="{739CD1AD-E459-470F-AAE0-C47A420CC324}" type="pres">
      <dgm:prSet presAssocID="{EAC1662C-F504-47C7-8661-725ABF8264E4}" presName="bkgdShape" presStyleLbl="node1" presStyleIdx="4" presStyleCnt="7" custScaleX="120191" custLinFactNeighborX="-35899"/>
      <dgm:spPr/>
      <dgm:t>
        <a:bodyPr/>
        <a:lstStyle/>
        <a:p>
          <a:endParaRPr lang="es-ES"/>
        </a:p>
      </dgm:t>
    </dgm:pt>
    <dgm:pt modelId="{01AD4EB5-767C-4D31-A4A3-34CE16B893B3}" type="pres">
      <dgm:prSet presAssocID="{EAC1662C-F504-47C7-8661-725ABF8264E4}" presName="nodeTx" presStyleLbl="node1" presStyleIdx="4" presStyleCnt="7">
        <dgm:presLayoutVars>
          <dgm:bulletEnabled val="1"/>
        </dgm:presLayoutVars>
      </dgm:prSet>
      <dgm:spPr/>
      <dgm:t>
        <a:bodyPr/>
        <a:lstStyle/>
        <a:p>
          <a:endParaRPr lang="es-ES"/>
        </a:p>
      </dgm:t>
    </dgm:pt>
    <dgm:pt modelId="{3813C6CA-0B96-4C9A-88F0-BA96DD721B43}" type="pres">
      <dgm:prSet presAssocID="{EAC1662C-F504-47C7-8661-725ABF8264E4}" presName="invisiNode" presStyleLbl="node1" presStyleIdx="4" presStyleCnt="7"/>
      <dgm:spPr/>
    </dgm:pt>
    <dgm:pt modelId="{C81469EF-954E-4AA8-99BF-30BF794D2AFE}" type="pres">
      <dgm:prSet presAssocID="{EAC1662C-F504-47C7-8661-725ABF8264E4}" presName="imagNode" presStyleLbl="fgImgPlace1" presStyleIdx="4" presStyleCnt="7" custScaleX="123711" custLinFactNeighborX="-40266" custLinFactNeighborY="-7819"/>
      <dgm:spPr>
        <a:blipFill rotWithShape="0">
          <a:blip xmlns:r="http://schemas.openxmlformats.org/officeDocument/2006/relationships" r:embed="rId12"/>
          <a:stretch>
            <a:fillRect/>
          </a:stretch>
        </a:blipFill>
      </dgm:spPr>
      <dgm:t>
        <a:bodyPr/>
        <a:lstStyle/>
        <a:p>
          <a:endParaRPr lang="es-ES"/>
        </a:p>
      </dgm:t>
    </dgm:pt>
    <dgm:pt modelId="{C834E969-10A1-42F2-A486-4EE93CFB3FFD}" type="pres">
      <dgm:prSet presAssocID="{CA9D11A3-5F55-4EAD-A0D7-A49991B5B4FD}" presName="sibTrans" presStyleLbl="sibTrans2D1" presStyleIdx="0" presStyleCnt="0"/>
      <dgm:spPr/>
      <dgm:t>
        <a:bodyPr/>
        <a:lstStyle/>
        <a:p>
          <a:endParaRPr lang="es-ES"/>
        </a:p>
      </dgm:t>
    </dgm:pt>
    <dgm:pt modelId="{6B137134-56D4-4F90-9567-2F87C09E1FC5}" type="pres">
      <dgm:prSet presAssocID="{1EA1FEAA-BFB1-41A9-BAD5-4EEEC4CE7A91}" presName="compNode" presStyleCnt="0"/>
      <dgm:spPr/>
    </dgm:pt>
    <dgm:pt modelId="{26A35725-5A48-4DC7-963E-515968B9F028}" type="pres">
      <dgm:prSet presAssocID="{1EA1FEAA-BFB1-41A9-BAD5-4EEEC4CE7A91}" presName="bkgdShape" presStyleLbl="node1" presStyleIdx="5" presStyleCnt="7" custScaleX="116754" custLinFactX="-100000" custLinFactNeighborX="-180410"/>
      <dgm:spPr/>
      <dgm:t>
        <a:bodyPr/>
        <a:lstStyle/>
        <a:p>
          <a:endParaRPr lang="es-ES"/>
        </a:p>
      </dgm:t>
    </dgm:pt>
    <dgm:pt modelId="{8CC8481B-904A-48C5-9589-2D2FE0DD9E60}" type="pres">
      <dgm:prSet presAssocID="{1EA1FEAA-BFB1-41A9-BAD5-4EEEC4CE7A91}" presName="nodeTx" presStyleLbl="node1" presStyleIdx="5" presStyleCnt="7">
        <dgm:presLayoutVars>
          <dgm:bulletEnabled val="1"/>
        </dgm:presLayoutVars>
      </dgm:prSet>
      <dgm:spPr/>
      <dgm:t>
        <a:bodyPr/>
        <a:lstStyle/>
        <a:p>
          <a:endParaRPr lang="es-ES"/>
        </a:p>
      </dgm:t>
    </dgm:pt>
    <dgm:pt modelId="{8141A398-F1CF-414A-A994-008CCD0977B5}" type="pres">
      <dgm:prSet presAssocID="{1EA1FEAA-BFB1-41A9-BAD5-4EEEC4CE7A91}" presName="invisiNode" presStyleLbl="node1" presStyleIdx="5" presStyleCnt="7"/>
      <dgm:spPr/>
    </dgm:pt>
    <dgm:pt modelId="{5FF78522-628A-47F6-8C33-BDFA71AE1230}" type="pres">
      <dgm:prSet presAssocID="{1EA1FEAA-BFB1-41A9-BAD5-4EEEC4CE7A91}" presName="imagNode" presStyleLbl="fgImgPlace1" presStyleIdx="5" presStyleCnt="7" custScaleX="115340" custLinFactX="-102741" custLinFactNeighborX="-200000" custLinFactNeighborY="-2720"/>
      <dgm:spPr>
        <a:blipFill rotWithShape="0">
          <a:blip xmlns:r="http://schemas.openxmlformats.org/officeDocument/2006/relationships" r:embed="rId13"/>
          <a:stretch>
            <a:fillRect/>
          </a:stretch>
        </a:blipFill>
      </dgm:spPr>
      <dgm:t>
        <a:bodyPr/>
        <a:lstStyle/>
        <a:p>
          <a:endParaRPr lang="es-ES"/>
        </a:p>
      </dgm:t>
    </dgm:pt>
    <dgm:pt modelId="{60B6CE9F-629F-41B4-AC00-962722653467}" type="pres">
      <dgm:prSet presAssocID="{A2B95F1F-86B1-4413-8390-B20C87EDD6AB}" presName="sibTrans" presStyleLbl="sibTrans2D1" presStyleIdx="0" presStyleCnt="0"/>
      <dgm:spPr/>
      <dgm:t>
        <a:bodyPr/>
        <a:lstStyle/>
        <a:p>
          <a:endParaRPr lang="es-ES"/>
        </a:p>
      </dgm:t>
    </dgm:pt>
    <dgm:pt modelId="{97DF57FF-56D3-4FCF-8C56-EF295DB7513F}" type="pres">
      <dgm:prSet presAssocID="{A9EADEC8-ABCF-42D0-8B3D-A24FEAA496F6}" presName="compNode" presStyleCnt="0"/>
      <dgm:spPr/>
    </dgm:pt>
    <dgm:pt modelId="{B5D594E5-C924-411F-B1CC-6672927A8722}" type="pres">
      <dgm:prSet presAssocID="{A9EADEC8-ABCF-42D0-8B3D-A24FEAA496F6}" presName="bkgdShape" presStyleLbl="node1" presStyleIdx="6" presStyleCnt="7" custScaleX="142079" custLinFactNeighborX="-10094"/>
      <dgm:spPr/>
      <dgm:t>
        <a:bodyPr/>
        <a:lstStyle/>
        <a:p>
          <a:endParaRPr lang="es-ES"/>
        </a:p>
      </dgm:t>
    </dgm:pt>
    <dgm:pt modelId="{55B7295D-04A3-4F80-8952-46749F6B5B66}" type="pres">
      <dgm:prSet presAssocID="{A9EADEC8-ABCF-42D0-8B3D-A24FEAA496F6}" presName="nodeTx" presStyleLbl="node1" presStyleIdx="6" presStyleCnt="7">
        <dgm:presLayoutVars>
          <dgm:bulletEnabled val="1"/>
        </dgm:presLayoutVars>
      </dgm:prSet>
      <dgm:spPr/>
      <dgm:t>
        <a:bodyPr/>
        <a:lstStyle/>
        <a:p>
          <a:endParaRPr lang="es-ES"/>
        </a:p>
      </dgm:t>
    </dgm:pt>
    <dgm:pt modelId="{98723AEE-9197-48CF-8F67-606590EF49C3}" type="pres">
      <dgm:prSet presAssocID="{A9EADEC8-ABCF-42D0-8B3D-A24FEAA496F6}" presName="invisiNode" presStyleLbl="node1" presStyleIdx="6" presStyleCnt="7"/>
      <dgm:spPr/>
    </dgm:pt>
    <dgm:pt modelId="{5D1A27A6-BBC8-418C-A2F1-4D31057A75B2}" type="pres">
      <dgm:prSet presAssocID="{A9EADEC8-ABCF-42D0-8B3D-A24FEAA496F6}" presName="imagNode" presStyleLbl="fgImgPlace1" presStyleIdx="6" presStyleCnt="7" custScaleX="117208" custLinFactNeighborX="-16515" custLinFactNeighborY="-7819"/>
      <dgm:spPr>
        <a:blipFill rotWithShape="0">
          <a:blip xmlns:r="http://schemas.openxmlformats.org/officeDocument/2006/relationships" r:embed="rId14"/>
          <a:stretch>
            <a:fillRect/>
          </a:stretch>
        </a:blipFill>
      </dgm:spPr>
      <dgm:t>
        <a:bodyPr/>
        <a:lstStyle/>
        <a:p>
          <a:endParaRPr lang="es-ES"/>
        </a:p>
      </dgm:t>
    </dgm:pt>
  </dgm:ptLst>
  <dgm:cxnLst>
    <dgm:cxn modelId="{E3ED247E-9DB0-4696-9A51-F1190F83F94E}" type="presOf" srcId="{3292D419-3298-4A44-88FE-5DA169AD2418}" destId="{A34BBC36-1D7F-41C7-A0C6-4232354449AA}" srcOrd="1" destOrd="0" presId="urn:microsoft.com/office/officeart/2005/8/layout/hList7"/>
    <dgm:cxn modelId="{FEE34108-F1A0-4667-BCCE-E310FA1AD10B}" type="presOf" srcId="{D8BFDF6C-4BE6-49D0-830D-158BB7FDBF4A}" destId="{652F133C-1345-4C84-B9F7-8159A1C382B5}" srcOrd="0" destOrd="0" presId="urn:microsoft.com/office/officeart/2005/8/layout/hList7"/>
    <dgm:cxn modelId="{3B8F8909-6033-4BCB-9B22-3CB0E8F2E11F}" type="presOf" srcId="{2FF22332-99D0-4196-8CEC-D8CE78F2E940}" destId="{D95C6FAC-3405-4F28-843C-8E995996A47B}" srcOrd="0" destOrd="0" presId="urn:microsoft.com/office/officeart/2005/8/layout/hList7"/>
    <dgm:cxn modelId="{95015AB2-3776-451F-9FD3-B01C76F64F2C}" type="presOf" srcId="{1EA1FEAA-BFB1-41A9-BAD5-4EEEC4CE7A91}" destId="{26A35725-5A48-4DC7-963E-515968B9F028}" srcOrd="0" destOrd="0" presId="urn:microsoft.com/office/officeart/2005/8/layout/hList7"/>
    <dgm:cxn modelId="{5828D898-0B63-4936-9AD2-1D322D5016DA}" type="presOf" srcId="{D6F9D6E5-1C2B-4154-9BD3-46A39BE32067}" destId="{9F12F5BC-EFEB-4FCC-979C-9935371552D3}" srcOrd="0" destOrd="0" presId="urn:microsoft.com/office/officeart/2005/8/layout/hList7"/>
    <dgm:cxn modelId="{5BEBCB7F-D20A-452D-B2CE-4C0EE59A51F3}" srcId="{CA666503-66FF-4D08-B213-DC61F287CF2F}" destId="{5734E1F7-BE78-42B0-B1D0-EA56921ABA5A}" srcOrd="0" destOrd="0" parTransId="{6C663B6C-4E53-420C-AC04-6520059FF93A}" sibTransId="{8025FE06-6632-4E2D-A227-68C523C3EFED}"/>
    <dgm:cxn modelId="{FD045830-5457-4D6A-AC96-4C03794BCE3D}" srcId="{CA666503-66FF-4D08-B213-DC61F287CF2F}" destId="{A9EADEC8-ABCF-42D0-8B3D-A24FEAA496F6}" srcOrd="6" destOrd="0" parTransId="{56CD1208-E203-45A3-81ED-F2297A928327}" sibTransId="{45D6DD6D-355C-484E-A855-BC2A6E961766}"/>
    <dgm:cxn modelId="{1D529D51-2D39-4C4E-9F9E-4F931CFAA3E4}" type="presOf" srcId="{CA9D11A3-5F55-4EAD-A0D7-A49991B5B4FD}" destId="{C834E969-10A1-42F2-A486-4EE93CFB3FFD}" srcOrd="0" destOrd="0" presId="urn:microsoft.com/office/officeart/2005/8/layout/hList7"/>
    <dgm:cxn modelId="{368B4D13-EF0F-4F81-95CC-A4640167EDD3}" srcId="{CA666503-66FF-4D08-B213-DC61F287CF2F}" destId="{D6F9D6E5-1C2B-4154-9BD3-46A39BE32067}" srcOrd="1" destOrd="0" parTransId="{68EDEBEA-253E-490F-B611-0520F49C5014}" sibTransId="{8280087E-DC2C-49B7-82BF-6369DFD51D24}"/>
    <dgm:cxn modelId="{CF19AAEA-1DAA-4A97-B83F-68F0101E7086}" type="presOf" srcId="{8280087E-DC2C-49B7-82BF-6369DFD51D24}" destId="{25DE00D0-2758-4945-AE4B-76A50C6EFE11}" srcOrd="0" destOrd="0" presId="urn:microsoft.com/office/officeart/2005/8/layout/hList7"/>
    <dgm:cxn modelId="{61A55384-C66F-405C-A39A-B3DC11DE66FA}" type="presOf" srcId="{8025FE06-6632-4E2D-A227-68C523C3EFED}" destId="{6833D3AA-FEE3-4552-BCC2-8326A83E5C54}" srcOrd="0" destOrd="0" presId="urn:microsoft.com/office/officeart/2005/8/layout/hList7"/>
    <dgm:cxn modelId="{279BF01A-D3B4-4147-A2A2-7FBE92B13E66}" srcId="{CA666503-66FF-4D08-B213-DC61F287CF2F}" destId="{1EA1FEAA-BFB1-41A9-BAD5-4EEEC4CE7A91}" srcOrd="5" destOrd="0" parTransId="{55424D96-A722-4724-93A5-D2B215838E76}" sibTransId="{A2B95F1F-86B1-4413-8390-B20C87EDD6AB}"/>
    <dgm:cxn modelId="{2CD0F85B-A19B-40AB-A910-7A453CBE1AEC}" type="presOf" srcId="{2FF22332-99D0-4196-8CEC-D8CE78F2E940}" destId="{7DFC502C-F5AE-4E97-9D33-E08865DEBFA5}" srcOrd="1" destOrd="0" presId="urn:microsoft.com/office/officeart/2005/8/layout/hList7"/>
    <dgm:cxn modelId="{F6937A53-B4B1-4045-A214-0F0F71CFC473}" type="presOf" srcId="{A9EADEC8-ABCF-42D0-8B3D-A24FEAA496F6}" destId="{B5D594E5-C924-411F-B1CC-6672927A8722}" srcOrd="0" destOrd="0" presId="urn:microsoft.com/office/officeart/2005/8/layout/hList7"/>
    <dgm:cxn modelId="{43490A72-CC95-4901-BCC3-5AB2B157364C}" type="presOf" srcId="{3292D419-3298-4A44-88FE-5DA169AD2418}" destId="{66B8C74D-9F51-4DBF-89C5-9053C953EA3D}" srcOrd="0" destOrd="0" presId="urn:microsoft.com/office/officeart/2005/8/layout/hList7"/>
    <dgm:cxn modelId="{D37D7357-622E-4E92-A4CA-3AF60CE97DED}" srcId="{CA666503-66FF-4D08-B213-DC61F287CF2F}" destId="{2FF22332-99D0-4196-8CEC-D8CE78F2E940}" srcOrd="3" destOrd="0" parTransId="{E73F42A0-88F2-41CD-9404-A079AF32E4BB}" sibTransId="{D8BFDF6C-4BE6-49D0-830D-158BB7FDBF4A}"/>
    <dgm:cxn modelId="{ADC2DFF5-8BBC-4069-9BAE-089989D4DC3B}" srcId="{CA666503-66FF-4D08-B213-DC61F287CF2F}" destId="{3292D419-3298-4A44-88FE-5DA169AD2418}" srcOrd="2" destOrd="0" parTransId="{7034D7A4-0A89-4497-9DE4-1205B20986D2}" sibTransId="{89571B5D-8CAB-4CBD-9FC2-3DB6C88C10F3}"/>
    <dgm:cxn modelId="{DB435D46-2CEB-438E-8C33-806735498497}" type="presOf" srcId="{EAC1662C-F504-47C7-8661-725ABF8264E4}" destId="{739CD1AD-E459-470F-AAE0-C47A420CC324}" srcOrd="0" destOrd="0" presId="urn:microsoft.com/office/officeart/2005/8/layout/hList7"/>
    <dgm:cxn modelId="{142AA6B9-0464-4110-BB7A-3EE6A278CEBD}" type="presOf" srcId="{5734E1F7-BE78-42B0-B1D0-EA56921ABA5A}" destId="{52E06F6C-EAB9-4E5F-9F47-F0B186DC579B}" srcOrd="1" destOrd="0" presId="urn:microsoft.com/office/officeart/2005/8/layout/hList7"/>
    <dgm:cxn modelId="{6D8BC080-5018-4F46-AEC8-E04200097BDB}" type="presOf" srcId="{EAC1662C-F504-47C7-8661-725ABF8264E4}" destId="{01AD4EB5-767C-4D31-A4A3-34CE16B893B3}" srcOrd="1" destOrd="0" presId="urn:microsoft.com/office/officeart/2005/8/layout/hList7"/>
    <dgm:cxn modelId="{D8058334-FDAD-4C6A-A356-44094B02962B}" type="presOf" srcId="{89571B5D-8CAB-4CBD-9FC2-3DB6C88C10F3}" destId="{0E792C78-D202-4615-9400-59016CC50DCE}" srcOrd="0" destOrd="0" presId="urn:microsoft.com/office/officeart/2005/8/layout/hList7"/>
    <dgm:cxn modelId="{E891F8D0-E04B-483E-85E1-8F5E7D673A18}" type="presOf" srcId="{A9EADEC8-ABCF-42D0-8B3D-A24FEAA496F6}" destId="{55B7295D-04A3-4F80-8952-46749F6B5B66}" srcOrd="1" destOrd="0" presId="urn:microsoft.com/office/officeart/2005/8/layout/hList7"/>
    <dgm:cxn modelId="{6F14662B-FEC2-4EB0-A257-EECBA8DC6005}" type="presOf" srcId="{1EA1FEAA-BFB1-41A9-BAD5-4EEEC4CE7A91}" destId="{8CC8481B-904A-48C5-9589-2D2FE0DD9E60}" srcOrd="1" destOrd="0" presId="urn:microsoft.com/office/officeart/2005/8/layout/hList7"/>
    <dgm:cxn modelId="{F6DB0B54-4807-43AE-9AB6-DED610DA51E7}" type="presOf" srcId="{CA666503-66FF-4D08-B213-DC61F287CF2F}" destId="{AACBC0E7-1713-4616-9375-5EF677A5B786}" srcOrd="0" destOrd="0" presId="urn:microsoft.com/office/officeart/2005/8/layout/hList7"/>
    <dgm:cxn modelId="{ABC59332-8B8B-4A33-9CC2-B4CA8AF95796}" srcId="{CA666503-66FF-4D08-B213-DC61F287CF2F}" destId="{EAC1662C-F504-47C7-8661-725ABF8264E4}" srcOrd="4" destOrd="0" parTransId="{BF1829CE-5459-4E12-B7D8-CF18ABB83544}" sibTransId="{CA9D11A3-5F55-4EAD-A0D7-A49991B5B4FD}"/>
    <dgm:cxn modelId="{B4050719-EC57-434C-BAC2-D7AA2D98A2D6}" type="presOf" srcId="{5734E1F7-BE78-42B0-B1D0-EA56921ABA5A}" destId="{DB1116F9-385E-4C28-906A-246D9D29DB1C}" srcOrd="0" destOrd="0" presId="urn:microsoft.com/office/officeart/2005/8/layout/hList7"/>
    <dgm:cxn modelId="{1DDA0F68-71E5-4E4A-BB2C-7652B7AA26C8}" type="presOf" srcId="{A2B95F1F-86B1-4413-8390-B20C87EDD6AB}" destId="{60B6CE9F-629F-41B4-AC00-962722653467}" srcOrd="0" destOrd="0" presId="urn:microsoft.com/office/officeart/2005/8/layout/hList7"/>
    <dgm:cxn modelId="{FDCCA597-B4BA-41DF-BF68-E7B6FC95CAC2}" type="presOf" srcId="{D6F9D6E5-1C2B-4154-9BD3-46A39BE32067}" destId="{91EBF81D-1B42-42BA-AEA4-E059EC02BA81}" srcOrd="1" destOrd="0" presId="urn:microsoft.com/office/officeart/2005/8/layout/hList7"/>
    <dgm:cxn modelId="{8EB6864F-F421-4BE7-BA75-58F01CCBD5E6}" type="presParOf" srcId="{AACBC0E7-1713-4616-9375-5EF677A5B786}" destId="{E9A6A413-BA3C-44BD-BB1E-53A50F575B77}" srcOrd="0" destOrd="0" presId="urn:microsoft.com/office/officeart/2005/8/layout/hList7"/>
    <dgm:cxn modelId="{F8EE13DD-8AC1-4B90-8587-A3E1A35440E4}" type="presParOf" srcId="{AACBC0E7-1713-4616-9375-5EF677A5B786}" destId="{3C7AEEFB-1C92-419A-BE52-ACA0A86624E6}" srcOrd="1" destOrd="0" presId="urn:microsoft.com/office/officeart/2005/8/layout/hList7"/>
    <dgm:cxn modelId="{EC58CD31-B30C-4EBF-B0C0-BA7A21C2AA2D}" type="presParOf" srcId="{3C7AEEFB-1C92-419A-BE52-ACA0A86624E6}" destId="{2C8BE167-EA23-48BD-8A35-B5845F0C7C63}" srcOrd="0" destOrd="0" presId="urn:microsoft.com/office/officeart/2005/8/layout/hList7"/>
    <dgm:cxn modelId="{C0DC4923-9954-468F-9C47-02C7A47A3875}" type="presParOf" srcId="{2C8BE167-EA23-48BD-8A35-B5845F0C7C63}" destId="{DB1116F9-385E-4C28-906A-246D9D29DB1C}" srcOrd="0" destOrd="0" presId="urn:microsoft.com/office/officeart/2005/8/layout/hList7"/>
    <dgm:cxn modelId="{5827A0C9-3B87-4E7A-A1AB-471544CCCD1F}" type="presParOf" srcId="{2C8BE167-EA23-48BD-8A35-B5845F0C7C63}" destId="{52E06F6C-EAB9-4E5F-9F47-F0B186DC579B}" srcOrd="1" destOrd="0" presId="urn:microsoft.com/office/officeart/2005/8/layout/hList7"/>
    <dgm:cxn modelId="{6B4C377D-2E51-461E-9DCC-53B5CEC15CB8}" type="presParOf" srcId="{2C8BE167-EA23-48BD-8A35-B5845F0C7C63}" destId="{02EAD4C5-55DD-47AC-8B0F-7A78DAB26DDD}" srcOrd="2" destOrd="0" presId="urn:microsoft.com/office/officeart/2005/8/layout/hList7"/>
    <dgm:cxn modelId="{F712956A-B49A-4E45-B0E0-57C56375D6B8}" type="presParOf" srcId="{2C8BE167-EA23-48BD-8A35-B5845F0C7C63}" destId="{8EC75A3D-13EB-4E39-A67E-047729AFB074}" srcOrd="3" destOrd="0" presId="urn:microsoft.com/office/officeart/2005/8/layout/hList7"/>
    <dgm:cxn modelId="{413389DC-2995-4A01-BE59-E54A59206502}" type="presParOf" srcId="{3C7AEEFB-1C92-419A-BE52-ACA0A86624E6}" destId="{6833D3AA-FEE3-4552-BCC2-8326A83E5C54}" srcOrd="1" destOrd="0" presId="urn:microsoft.com/office/officeart/2005/8/layout/hList7"/>
    <dgm:cxn modelId="{DEB30E82-00FC-4DBF-ABC2-903E38DE41B8}" type="presParOf" srcId="{3C7AEEFB-1C92-419A-BE52-ACA0A86624E6}" destId="{ACD95073-ED48-4C94-8833-5F7AB662293C}" srcOrd="2" destOrd="0" presId="urn:microsoft.com/office/officeart/2005/8/layout/hList7"/>
    <dgm:cxn modelId="{3038A550-BD4E-4751-A0C4-46D236CD7CD0}" type="presParOf" srcId="{ACD95073-ED48-4C94-8833-5F7AB662293C}" destId="{9F12F5BC-EFEB-4FCC-979C-9935371552D3}" srcOrd="0" destOrd="0" presId="urn:microsoft.com/office/officeart/2005/8/layout/hList7"/>
    <dgm:cxn modelId="{CC8B6751-FFDF-4DF1-84C8-6B01E0700A56}" type="presParOf" srcId="{ACD95073-ED48-4C94-8833-5F7AB662293C}" destId="{91EBF81D-1B42-42BA-AEA4-E059EC02BA81}" srcOrd="1" destOrd="0" presId="urn:microsoft.com/office/officeart/2005/8/layout/hList7"/>
    <dgm:cxn modelId="{3B415796-EC32-4D05-8105-0F2BFCFB1C0D}" type="presParOf" srcId="{ACD95073-ED48-4C94-8833-5F7AB662293C}" destId="{D63CBA15-F216-4E86-AE67-24624ED9DE77}" srcOrd="2" destOrd="0" presId="urn:microsoft.com/office/officeart/2005/8/layout/hList7"/>
    <dgm:cxn modelId="{D652ED1C-6E0A-411F-870F-A8E35F10003F}" type="presParOf" srcId="{ACD95073-ED48-4C94-8833-5F7AB662293C}" destId="{18ECB285-FC06-435D-A57C-BCACB5B8947F}" srcOrd="3" destOrd="0" presId="urn:microsoft.com/office/officeart/2005/8/layout/hList7"/>
    <dgm:cxn modelId="{DAD71F63-4D91-4120-B94F-D1356CB049EB}" type="presParOf" srcId="{3C7AEEFB-1C92-419A-BE52-ACA0A86624E6}" destId="{25DE00D0-2758-4945-AE4B-76A50C6EFE11}" srcOrd="3" destOrd="0" presId="urn:microsoft.com/office/officeart/2005/8/layout/hList7"/>
    <dgm:cxn modelId="{02491EE4-9371-49F6-B75B-A98C1E091D6D}" type="presParOf" srcId="{3C7AEEFB-1C92-419A-BE52-ACA0A86624E6}" destId="{B6ACB3E6-43F8-40F8-8EC4-AB9A57F45A6E}" srcOrd="4" destOrd="0" presId="urn:microsoft.com/office/officeart/2005/8/layout/hList7"/>
    <dgm:cxn modelId="{7828256A-3235-4F65-BAEF-4ED50CFA2E91}" type="presParOf" srcId="{B6ACB3E6-43F8-40F8-8EC4-AB9A57F45A6E}" destId="{66B8C74D-9F51-4DBF-89C5-9053C953EA3D}" srcOrd="0" destOrd="0" presId="urn:microsoft.com/office/officeart/2005/8/layout/hList7"/>
    <dgm:cxn modelId="{D6223B67-FA2A-4707-A77F-E06351FCCCE1}" type="presParOf" srcId="{B6ACB3E6-43F8-40F8-8EC4-AB9A57F45A6E}" destId="{A34BBC36-1D7F-41C7-A0C6-4232354449AA}" srcOrd="1" destOrd="0" presId="urn:microsoft.com/office/officeart/2005/8/layout/hList7"/>
    <dgm:cxn modelId="{21594964-0053-494F-9810-9CADAE40A85D}" type="presParOf" srcId="{B6ACB3E6-43F8-40F8-8EC4-AB9A57F45A6E}" destId="{E4C589AE-B79B-4CA3-9D82-596676B60C70}" srcOrd="2" destOrd="0" presId="urn:microsoft.com/office/officeart/2005/8/layout/hList7"/>
    <dgm:cxn modelId="{47727161-3174-4E82-A6AC-574EC9A85D65}" type="presParOf" srcId="{B6ACB3E6-43F8-40F8-8EC4-AB9A57F45A6E}" destId="{CFCE883F-5EB0-45FE-AEFF-B650F6995EFC}" srcOrd="3" destOrd="0" presId="urn:microsoft.com/office/officeart/2005/8/layout/hList7"/>
    <dgm:cxn modelId="{ACB1F192-D52F-4914-9A2E-B8F3BA5FA9F9}" type="presParOf" srcId="{3C7AEEFB-1C92-419A-BE52-ACA0A86624E6}" destId="{0E792C78-D202-4615-9400-59016CC50DCE}" srcOrd="5" destOrd="0" presId="urn:microsoft.com/office/officeart/2005/8/layout/hList7"/>
    <dgm:cxn modelId="{4D1FAE23-A267-48EC-AC01-C1EE4F034A5F}" type="presParOf" srcId="{3C7AEEFB-1C92-419A-BE52-ACA0A86624E6}" destId="{1550325A-4DD3-489D-A185-3602FCC5BB5D}" srcOrd="6" destOrd="0" presId="urn:microsoft.com/office/officeart/2005/8/layout/hList7"/>
    <dgm:cxn modelId="{AC95D7AF-545F-4942-9ED0-C7CC002E311E}" type="presParOf" srcId="{1550325A-4DD3-489D-A185-3602FCC5BB5D}" destId="{D95C6FAC-3405-4F28-843C-8E995996A47B}" srcOrd="0" destOrd="0" presId="urn:microsoft.com/office/officeart/2005/8/layout/hList7"/>
    <dgm:cxn modelId="{F28E92FC-7C8A-4F86-8290-B0DBF89C338F}" type="presParOf" srcId="{1550325A-4DD3-489D-A185-3602FCC5BB5D}" destId="{7DFC502C-F5AE-4E97-9D33-E08865DEBFA5}" srcOrd="1" destOrd="0" presId="urn:microsoft.com/office/officeart/2005/8/layout/hList7"/>
    <dgm:cxn modelId="{E8950680-28AF-46DD-829B-4A1026C81513}" type="presParOf" srcId="{1550325A-4DD3-489D-A185-3602FCC5BB5D}" destId="{BBD17865-9DD7-4184-AEC6-ACF7FB554BCB}" srcOrd="2" destOrd="0" presId="urn:microsoft.com/office/officeart/2005/8/layout/hList7"/>
    <dgm:cxn modelId="{3E66B867-1352-46DA-A532-50850F35E052}" type="presParOf" srcId="{1550325A-4DD3-489D-A185-3602FCC5BB5D}" destId="{F78FF533-64C6-4399-AFEF-8FABEA61124E}" srcOrd="3" destOrd="0" presId="urn:microsoft.com/office/officeart/2005/8/layout/hList7"/>
    <dgm:cxn modelId="{F1F7DDAA-3101-4B92-A80D-180BBCAFB6E4}" type="presParOf" srcId="{3C7AEEFB-1C92-419A-BE52-ACA0A86624E6}" destId="{652F133C-1345-4C84-B9F7-8159A1C382B5}" srcOrd="7" destOrd="0" presId="urn:microsoft.com/office/officeart/2005/8/layout/hList7"/>
    <dgm:cxn modelId="{1BA1270B-4440-4F4C-BF62-D22AD5CA9C3F}" type="presParOf" srcId="{3C7AEEFB-1C92-419A-BE52-ACA0A86624E6}" destId="{7729419F-B3C3-473A-8F70-988A9F2C3A6A}" srcOrd="8" destOrd="0" presId="urn:microsoft.com/office/officeart/2005/8/layout/hList7"/>
    <dgm:cxn modelId="{D6146171-CCF8-452F-ABDD-4CDA9E37FE32}" type="presParOf" srcId="{7729419F-B3C3-473A-8F70-988A9F2C3A6A}" destId="{739CD1AD-E459-470F-AAE0-C47A420CC324}" srcOrd="0" destOrd="0" presId="urn:microsoft.com/office/officeart/2005/8/layout/hList7"/>
    <dgm:cxn modelId="{68877144-D234-415F-B1AF-A1A3EE4A2777}" type="presParOf" srcId="{7729419F-B3C3-473A-8F70-988A9F2C3A6A}" destId="{01AD4EB5-767C-4D31-A4A3-34CE16B893B3}" srcOrd="1" destOrd="0" presId="urn:microsoft.com/office/officeart/2005/8/layout/hList7"/>
    <dgm:cxn modelId="{565ACA0B-82D9-4AA0-B513-3490B6B3E61C}" type="presParOf" srcId="{7729419F-B3C3-473A-8F70-988A9F2C3A6A}" destId="{3813C6CA-0B96-4C9A-88F0-BA96DD721B43}" srcOrd="2" destOrd="0" presId="urn:microsoft.com/office/officeart/2005/8/layout/hList7"/>
    <dgm:cxn modelId="{60EE2778-40A7-4BCC-800A-C31CB9877CEB}" type="presParOf" srcId="{7729419F-B3C3-473A-8F70-988A9F2C3A6A}" destId="{C81469EF-954E-4AA8-99BF-30BF794D2AFE}" srcOrd="3" destOrd="0" presId="urn:microsoft.com/office/officeart/2005/8/layout/hList7"/>
    <dgm:cxn modelId="{45141EAE-7964-4C98-9B01-4BA35948047A}" type="presParOf" srcId="{3C7AEEFB-1C92-419A-BE52-ACA0A86624E6}" destId="{C834E969-10A1-42F2-A486-4EE93CFB3FFD}" srcOrd="9" destOrd="0" presId="urn:microsoft.com/office/officeart/2005/8/layout/hList7"/>
    <dgm:cxn modelId="{CFBC8AFA-9E5D-4404-92E3-BF88CA211A0E}" type="presParOf" srcId="{3C7AEEFB-1C92-419A-BE52-ACA0A86624E6}" destId="{6B137134-56D4-4F90-9567-2F87C09E1FC5}" srcOrd="10" destOrd="0" presId="urn:microsoft.com/office/officeart/2005/8/layout/hList7"/>
    <dgm:cxn modelId="{F7814094-1DD5-4F9D-B2AB-CF2214E5258A}" type="presParOf" srcId="{6B137134-56D4-4F90-9567-2F87C09E1FC5}" destId="{26A35725-5A48-4DC7-963E-515968B9F028}" srcOrd="0" destOrd="0" presId="urn:microsoft.com/office/officeart/2005/8/layout/hList7"/>
    <dgm:cxn modelId="{3C966F4D-E097-4E53-8EB9-41151601E504}" type="presParOf" srcId="{6B137134-56D4-4F90-9567-2F87C09E1FC5}" destId="{8CC8481B-904A-48C5-9589-2D2FE0DD9E60}" srcOrd="1" destOrd="0" presId="urn:microsoft.com/office/officeart/2005/8/layout/hList7"/>
    <dgm:cxn modelId="{755599AA-FD8B-4B33-9029-9B6981F2716B}" type="presParOf" srcId="{6B137134-56D4-4F90-9567-2F87C09E1FC5}" destId="{8141A398-F1CF-414A-A994-008CCD0977B5}" srcOrd="2" destOrd="0" presId="urn:microsoft.com/office/officeart/2005/8/layout/hList7"/>
    <dgm:cxn modelId="{29973745-62A9-4E98-B48F-62412133A113}" type="presParOf" srcId="{6B137134-56D4-4F90-9567-2F87C09E1FC5}" destId="{5FF78522-628A-47F6-8C33-BDFA71AE1230}" srcOrd="3" destOrd="0" presId="urn:microsoft.com/office/officeart/2005/8/layout/hList7"/>
    <dgm:cxn modelId="{35803E42-D70E-437F-BED9-F44D6752E679}" type="presParOf" srcId="{3C7AEEFB-1C92-419A-BE52-ACA0A86624E6}" destId="{60B6CE9F-629F-41B4-AC00-962722653467}" srcOrd="11" destOrd="0" presId="urn:microsoft.com/office/officeart/2005/8/layout/hList7"/>
    <dgm:cxn modelId="{0F552E5A-B08E-4534-B21B-B1817B90AE91}" type="presParOf" srcId="{3C7AEEFB-1C92-419A-BE52-ACA0A86624E6}" destId="{97DF57FF-56D3-4FCF-8C56-EF295DB7513F}" srcOrd="12" destOrd="0" presId="urn:microsoft.com/office/officeart/2005/8/layout/hList7"/>
    <dgm:cxn modelId="{1622CFBE-C22F-4102-B8BC-8B145E2F8948}" type="presParOf" srcId="{97DF57FF-56D3-4FCF-8C56-EF295DB7513F}" destId="{B5D594E5-C924-411F-B1CC-6672927A8722}" srcOrd="0" destOrd="0" presId="urn:microsoft.com/office/officeart/2005/8/layout/hList7"/>
    <dgm:cxn modelId="{C4F559A4-B7F7-4ABD-B2F7-C0BFDE3DF884}" type="presParOf" srcId="{97DF57FF-56D3-4FCF-8C56-EF295DB7513F}" destId="{55B7295D-04A3-4F80-8952-46749F6B5B66}" srcOrd="1" destOrd="0" presId="urn:microsoft.com/office/officeart/2005/8/layout/hList7"/>
    <dgm:cxn modelId="{E57BC57F-A618-4C89-B738-121132C880F0}" type="presParOf" srcId="{97DF57FF-56D3-4FCF-8C56-EF295DB7513F}" destId="{98723AEE-9197-48CF-8F67-606590EF49C3}" srcOrd="2" destOrd="0" presId="urn:microsoft.com/office/officeart/2005/8/layout/hList7"/>
    <dgm:cxn modelId="{435BD5D2-4E24-4D24-B064-370CB33DD0A4}" type="presParOf" srcId="{97DF57FF-56D3-4FCF-8C56-EF295DB7513F}" destId="{5D1A27A6-BBC8-418C-A2F1-4D31057A75B2}" srcOrd="3" destOrd="0" presId="urn:microsoft.com/office/officeart/2005/8/layout/hList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AAE6D-C82F-41CC-935C-A23295A597C3}" type="datetimeFigureOut">
              <a:rPr lang="es-MX" smtClean="0"/>
              <a:pPr/>
              <a:t>19/05/2011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896EE-53FA-4AE1-8C68-3FE0216C7CBE}"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7FD84B77-E9EE-4988-8FAC-A8F38B8FF768}"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C98896EE-53FA-4AE1-8C68-3FE0216C7CBE}"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BB401C7D-71BB-42D5-AFC1-3750C9BF6FBA}"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7817BAB4-FC9A-4BCC-BB42-73F9007B652F}" type="slidenum">
              <a:rPr lang="es-HN" smtClean="0">
                <a:latin typeface="Arial" pitchFamily="34" charset="0"/>
              </a:rPr>
              <a:pPr/>
              <a:t>12</a:t>
            </a:fld>
            <a:endParaRPr lang="es-HN" smtClean="0">
              <a:latin typeface="Arial" pitchFamily="34"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s-ES" smtClean="0">
                <a:latin typeface="Arial" pitchFamily="34" charset="0"/>
              </a:rPr>
              <a:t>Datos del mich, información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Índice de riesgo climático?</a:t>
            </a:r>
            <a:endParaRPr lang="es-MX" dirty="0"/>
          </a:p>
        </p:txBody>
      </p:sp>
      <p:sp>
        <p:nvSpPr>
          <p:cNvPr id="4" name="3 Marcador de número de diapositiva"/>
          <p:cNvSpPr>
            <a:spLocks noGrp="1"/>
          </p:cNvSpPr>
          <p:nvPr>
            <p:ph type="sldNum" sz="quarter" idx="10"/>
          </p:nvPr>
        </p:nvSpPr>
        <p:spPr/>
        <p:txBody>
          <a:bodyPr/>
          <a:lstStyle/>
          <a:p>
            <a:pPr>
              <a:defRPr/>
            </a:pPr>
            <a:fld id="{ABA68687-8927-48BE-BF4F-FB187BBA34AA}" type="slidenum">
              <a:rPr lang="es-HN" smtClean="0"/>
              <a:pPr>
                <a:defRPr/>
              </a:pPr>
              <a:t>13</a:t>
            </a:fld>
            <a:endParaRPr lang="es-H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BB401C7D-71BB-42D5-AFC1-3750C9BF6FBA}"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5733F364-AD55-4A4D-9C83-E678025BE8DF}" type="slidenum">
              <a:rPr lang="es-ES" smtClean="0"/>
              <a:pPr>
                <a:defRPr/>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64874F2-2C28-4DD8-BD05-DD8BBCC83A81}"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25000" lnSpcReduction="20000"/>
          </a:bodyPr>
          <a:lstStyle/>
          <a:p>
            <a:pPr>
              <a:defRPr/>
            </a:pPr>
            <a:r>
              <a:rPr lang="es-MX" dirty="0" smtClean="0"/>
              <a:t>Mapa de conflictos de uso del suelo generado para este estudio a partir de información geográfica de </a:t>
            </a:r>
            <a:r>
              <a:rPr lang="es-MX" i="1" dirty="0" smtClean="0"/>
              <a:t>capacidad de uso del suelo </a:t>
            </a:r>
            <a:r>
              <a:rPr lang="es-MX" dirty="0" smtClean="0"/>
              <a:t>del CIAT  </a:t>
            </a:r>
            <a:r>
              <a:rPr lang="es-MX" i="1" dirty="0" smtClean="0"/>
              <a:t>(</a:t>
            </a:r>
            <a:r>
              <a:rPr lang="es-ES" dirty="0" smtClean="0"/>
              <a:t>1999) y </a:t>
            </a:r>
            <a:r>
              <a:rPr lang="es-ES" i="1" dirty="0" smtClean="0"/>
              <a:t>usos y cobertura vegetal</a:t>
            </a:r>
            <a:r>
              <a:rPr lang="es-ES" dirty="0" smtClean="0"/>
              <a:t> del  PMDN (2003). </a:t>
            </a:r>
          </a:p>
          <a:p>
            <a:pPr>
              <a:defRPr/>
            </a:pPr>
            <a:endParaRPr lang="es-ES" dirty="0" smtClean="0"/>
          </a:p>
          <a:p>
            <a:pPr>
              <a:defRPr/>
            </a:pPr>
            <a:r>
              <a:rPr lang="es-ES" b="1" dirty="0" smtClean="0"/>
              <a:t>30.5% del territorio nacional está siendo empleado para agricultura cuando tiene vocación forestal</a:t>
            </a:r>
            <a:r>
              <a:rPr lang="es-ES" dirty="0" smtClean="0"/>
              <a:t>. Conflicto más significativo en el uso del territorio, asociado a la necesidad de producir alimentos, y a lo poco atractivo que las actividades forestales pueden ser para la población rural.  Dicho conflicto existe </a:t>
            </a:r>
            <a:r>
              <a:rPr lang="es-ES" b="1" dirty="0" smtClean="0"/>
              <a:t>prácticamente en todo el territorio nacional</a:t>
            </a:r>
            <a:r>
              <a:rPr lang="es-ES" dirty="0" smtClean="0"/>
              <a:t>. </a:t>
            </a:r>
          </a:p>
          <a:p>
            <a:pPr>
              <a:defRPr/>
            </a:pPr>
            <a:endParaRPr lang="es-ES" dirty="0" smtClean="0"/>
          </a:p>
          <a:p>
            <a:pPr>
              <a:defRPr/>
            </a:pPr>
            <a:r>
              <a:rPr lang="es-ES" b="1" dirty="0" smtClean="0"/>
              <a:t>14.6% del territorio nacional está bajo uso forestal cuando debería estar en agricultura.</a:t>
            </a:r>
            <a:r>
              <a:rPr lang="es-ES" dirty="0" smtClean="0"/>
              <a:t> Evaluar esto en función del costo de oportunidad del uso forestal vs agrícola, no soslayando los impactos ambientales que podrían estar asociados –negativos o positivos. </a:t>
            </a:r>
          </a:p>
          <a:p>
            <a:pPr>
              <a:defRPr/>
            </a:pPr>
            <a:endParaRPr lang="es-HN" dirty="0" smtClean="0"/>
          </a:p>
          <a:p>
            <a:pPr>
              <a:defRPr/>
            </a:pPr>
            <a:r>
              <a:rPr lang="es-ES" sz="4500" b="1" dirty="0" smtClean="0"/>
              <a:t>9.7 % del suelo nacional está bajo pastos (CIES-COHEP); </a:t>
            </a:r>
            <a:r>
              <a:rPr lang="es-ES" sz="4500" dirty="0" smtClean="0"/>
              <a:t>ello sugiere una </a:t>
            </a:r>
            <a:r>
              <a:rPr lang="es-ES" sz="4500" b="1" dirty="0" smtClean="0"/>
              <a:t>utilización </a:t>
            </a:r>
            <a:r>
              <a:rPr lang="es-ES" sz="4500" dirty="0" smtClean="0"/>
              <a:t>de unas </a:t>
            </a:r>
            <a:r>
              <a:rPr lang="es-ES" sz="4500" b="1" dirty="0" smtClean="0"/>
              <a:t>cinco veces más superficie para pasturas que para agricultura </a:t>
            </a:r>
            <a:r>
              <a:rPr lang="es-ES" sz="4500" dirty="0" smtClean="0"/>
              <a:t>tecnificada/</a:t>
            </a:r>
            <a:r>
              <a:rPr lang="es-ES" sz="4500" dirty="0" err="1" smtClean="0"/>
              <a:t>semitecnificada</a:t>
            </a:r>
            <a:r>
              <a:rPr lang="es-ES" sz="4500" dirty="0" smtClean="0"/>
              <a:t>.  </a:t>
            </a:r>
          </a:p>
          <a:p>
            <a:pPr>
              <a:defRPr/>
            </a:pPr>
            <a:endParaRPr lang="es-ES" sz="4500" dirty="0" smtClean="0"/>
          </a:p>
          <a:p>
            <a:pPr>
              <a:defRPr/>
            </a:pPr>
            <a:r>
              <a:rPr lang="es-ES" sz="4500" dirty="0" smtClean="0"/>
              <a:t>Cifras sugieren </a:t>
            </a:r>
            <a:r>
              <a:rPr lang="es-ES" sz="4500" b="1" dirty="0" smtClean="0"/>
              <a:t>muy bajo nivel de conflicto del uso del suelo para pastos.</a:t>
            </a:r>
            <a:r>
              <a:rPr lang="es-ES" sz="4500" dirty="0" smtClean="0"/>
              <a:t> </a:t>
            </a:r>
          </a:p>
          <a:p>
            <a:pPr>
              <a:defRPr/>
            </a:pPr>
            <a:endParaRPr lang="es-ES" sz="4500" dirty="0" smtClean="0"/>
          </a:p>
          <a:p>
            <a:pPr lvl="1">
              <a:defRPr/>
            </a:pPr>
            <a:r>
              <a:rPr lang="es-ES" sz="4100" dirty="0" smtClean="0"/>
              <a:t>Criterios para dicho conflicto no están claros de la información primaria empleada, pudiendo  significar que los pastos podrían haber sido clasificado como uso agrícola. </a:t>
            </a:r>
            <a:endParaRPr lang="es-ES" sz="4100" b="1" dirty="0" smtClean="0"/>
          </a:p>
          <a:p>
            <a:pPr lvl="1">
              <a:defRPr/>
            </a:pPr>
            <a:endParaRPr lang="es-ES" sz="4100" dirty="0" smtClean="0"/>
          </a:p>
          <a:p>
            <a:pPr lvl="1">
              <a:defRPr/>
            </a:pPr>
            <a:r>
              <a:rPr lang="es-ES" sz="4100" dirty="0" smtClean="0"/>
              <a:t>Muchas veces los pastizales tienen pocos grados de mejora (variedades empleadas, tecnificación).  La  </a:t>
            </a:r>
            <a:r>
              <a:rPr lang="es-ES" sz="4100" b="1" dirty="0" smtClean="0"/>
              <a:t>ganadería extensiva en laderas </a:t>
            </a:r>
            <a:r>
              <a:rPr lang="es-ES" sz="4100" dirty="0" smtClean="0"/>
              <a:t>puede tener </a:t>
            </a:r>
            <a:r>
              <a:rPr lang="es-ES" sz="4100" b="1" dirty="0" smtClean="0"/>
              <a:t>impactos ambientales muy negativos</a:t>
            </a:r>
            <a:r>
              <a:rPr lang="es-ES" sz="4100" dirty="0" smtClean="0"/>
              <a:t>, a la vez que la productividad (valor agregado por área empleada) ha sido baja. </a:t>
            </a:r>
          </a:p>
          <a:p>
            <a:pPr>
              <a:defRPr/>
            </a:pPr>
            <a:r>
              <a:rPr lang="es-ES" sz="4500" dirty="0" smtClean="0"/>
              <a:t> </a:t>
            </a:r>
          </a:p>
          <a:p>
            <a:pPr>
              <a:defRPr/>
            </a:pPr>
            <a:r>
              <a:rPr lang="es-ES" sz="4500" dirty="0" smtClean="0"/>
              <a:t>Las cifras sugieren que el 53.9 % del territorio parecería no presentar conflicto alguno de uso. </a:t>
            </a:r>
            <a:r>
              <a:rPr lang="es-MX" sz="4500" dirty="0" smtClean="0"/>
              <a:t> </a:t>
            </a:r>
          </a:p>
          <a:p>
            <a:pPr>
              <a:defRPr/>
            </a:pPr>
            <a:endParaRPr lang="es-ES" sz="4500" dirty="0" smtClean="0"/>
          </a:p>
          <a:p>
            <a:pPr>
              <a:defRPr/>
            </a:pPr>
            <a:r>
              <a:rPr lang="es-MX" sz="4500" dirty="0" smtClean="0"/>
              <a:t>Una superposición de la topografía nacional sobre el mapa de conflictos de uso (no presentada acá) pareciese indicar que </a:t>
            </a:r>
            <a:r>
              <a:rPr lang="es-MX" sz="4500" b="1" dirty="0" smtClean="0"/>
              <a:t>la mayoría de zonas de conflicto están en las montañas y laderas</a:t>
            </a:r>
            <a:r>
              <a:rPr lang="es-MX" sz="4500" dirty="0" smtClean="0"/>
              <a:t>, donde se ha asentado mayoritariamente la población rural  que no tiene acceso a la tierra plana en los valles. </a:t>
            </a:r>
            <a:endParaRPr lang="es-ES" sz="4500" dirty="0" smtClean="0"/>
          </a:p>
          <a:p>
            <a:pPr>
              <a:defRPr/>
            </a:pPr>
            <a:endParaRPr lang="es-ES" dirty="0" smtClean="0"/>
          </a:p>
          <a:p>
            <a:pPr>
              <a:defRPr/>
            </a:pPr>
            <a:endParaRPr lang="es-ES" dirty="0"/>
          </a:p>
        </p:txBody>
      </p:sp>
      <p:sp>
        <p:nvSpPr>
          <p:cNvPr id="4" name="3 Marcador de número de diapositiva"/>
          <p:cNvSpPr>
            <a:spLocks noGrp="1"/>
          </p:cNvSpPr>
          <p:nvPr>
            <p:ph type="sldNum" sz="quarter" idx="5"/>
          </p:nvPr>
        </p:nvSpPr>
        <p:spPr/>
        <p:txBody>
          <a:bodyPr/>
          <a:lstStyle/>
          <a:p>
            <a:pPr>
              <a:defRPr/>
            </a:pPr>
            <a:fld id="{C93D63AB-050F-4668-A68B-E571C48A78C2}"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64874F2-2C28-4DD8-BD05-DD8BBCC83A81}"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kern="1200" baseline="0" dirty="0" smtClean="0">
                <a:solidFill>
                  <a:schemeClr val="tx1"/>
                </a:solidFill>
                <a:latin typeface="+mn-lt"/>
                <a:ea typeface="+mn-ea"/>
                <a:cs typeface="+mn-cs"/>
              </a:rPr>
              <a:t>El análisis efectuado a partir de los modelos base empleados revela, bajo un nivel de confianza alto, que las ganancias agrícolas en Honduras son sensibles al clima, ya que un incremento marginal en la temperatura promedio anual de 1 ºC reduce las ganancias agrícolas anuales en aproximadamente 26 dólares. En otras palabras, un ligero aumento en la temperatura conlleva un impacto negativo hacia la agricultura hondureña. Así, cuando la temperatura se eleve en 2 ºC las ganancias agrícolas mensuales promedio se reducirían en alrededor 9%, lo que representa para los hogares rurales hondureños cerca del 3% de su ingreso mensual total. Este impacto es mucho mayor para los primeros dos </a:t>
            </a:r>
            <a:r>
              <a:rPr lang="es-MX" sz="1200" kern="1200" baseline="0" dirty="0" err="1" smtClean="0">
                <a:solidFill>
                  <a:schemeClr val="tx1"/>
                </a:solidFill>
                <a:latin typeface="+mn-lt"/>
                <a:ea typeface="+mn-ea"/>
                <a:cs typeface="+mn-cs"/>
              </a:rPr>
              <a:t>deciles</a:t>
            </a:r>
            <a:r>
              <a:rPr lang="es-MX" sz="1200" kern="1200" baseline="0" dirty="0" smtClean="0">
                <a:solidFill>
                  <a:schemeClr val="tx1"/>
                </a:solidFill>
                <a:latin typeface="+mn-lt"/>
                <a:ea typeface="+mn-ea"/>
                <a:cs typeface="+mn-cs"/>
              </a:rPr>
              <a:t> de los hogares rurales (57% de su ingreso); en cambio es considerablemente menor para el 20% de los hogares rurales con mayores ingresos (cerca de 1% de su ingreso total). De igual manera un incremento en la</a:t>
            </a:r>
          </a:p>
          <a:p>
            <a:r>
              <a:rPr lang="es-MX" sz="1200" kern="1200" baseline="0" dirty="0" smtClean="0">
                <a:solidFill>
                  <a:schemeClr val="tx1"/>
                </a:solidFill>
                <a:latin typeface="+mn-lt"/>
                <a:ea typeface="+mn-ea"/>
                <a:cs typeface="+mn-cs"/>
              </a:rPr>
              <a:t>precipitación acumulada anual de 10 mm implica una disminución de las ganancias agrícolas de aproximadamente 0,20 dólares.</a:t>
            </a:r>
            <a:endParaRPr lang="es-MX" dirty="0"/>
          </a:p>
        </p:txBody>
      </p:sp>
      <p:sp>
        <p:nvSpPr>
          <p:cNvPr id="4" name="3 Marcador de número de diapositiva"/>
          <p:cNvSpPr>
            <a:spLocks noGrp="1"/>
          </p:cNvSpPr>
          <p:nvPr>
            <p:ph type="sldNum" sz="quarter" idx="10"/>
          </p:nvPr>
        </p:nvSpPr>
        <p:spPr/>
        <p:txBody>
          <a:bodyPr/>
          <a:lstStyle/>
          <a:p>
            <a:fld id="{BB401C7D-71BB-42D5-AFC1-3750C9BF6FBA}"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7FD84B77-E9EE-4988-8FAC-A8F38B8FF768}"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64874F2-2C28-4DD8-BD05-DD8BBCC83A81}"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416A235-F84D-42DD-8DA8-2C811AA51F0D}"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2C3B673-DF63-4F48-9AAA-35D836E5164B}" type="slidenum">
              <a:rPr lang="es-MX" smtClean="0"/>
              <a:pPr/>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E8CE04DB-4CD2-4367-A3DA-39F0C6E7D481}" type="slidenum">
              <a:rPr lang="en-GB" smtClean="0">
                <a:latin typeface="Arial" pitchFamily="34" charset="0"/>
              </a:rPr>
              <a:pPr/>
              <a:t>23</a:t>
            </a:fld>
            <a:endParaRPr lang="en-GB" smtClean="0">
              <a:latin typeface="Arial" pitchFamily="34"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s-E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89E4AF72-D800-439C-82AC-064021F4C1BD}" type="slidenum">
              <a:rPr lang="en-GB" smtClean="0">
                <a:latin typeface="Arial" pitchFamily="34" charset="0"/>
              </a:rPr>
              <a:pPr/>
              <a:t>24</a:t>
            </a:fld>
            <a:endParaRPr lang="en-GB" smtClean="0">
              <a:latin typeface="Arial" pitchFamily="34" charset="0"/>
            </a:endParaRPr>
          </a:p>
        </p:txBody>
      </p:sp>
      <p:sp>
        <p:nvSpPr>
          <p:cNvPr id="80898" name="Rectangle 2"/>
          <p:cNvSpPr>
            <a:spLocks noGrp="1" noRot="1" noChangeAspect="1" noChangeArrowheads="1" noTextEdit="1"/>
          </p:cNvSpPr>
          <p:nvPr>
            <p:ph type="sldImg"/>
          </p:nvPr>
        </p:nvSpPr>
        <p:spPr>
          <a:xfrm>
            <a:off x="1143000" y="685800"/>
            <a:ext cx="4573588" cy="3429000"/>
          </a:xfrm>
          <a:ln/>
        </p:spPr>
      </p:sp>
      <p:sp>
        <p:nvSpPr>
          <p:cNvPr id="80899" name="Rectangle 3"/>
          <p:cNvSpPr>
            <a:spLocks noGrp="1" noChangeArrowheads="1"/>
          </p:cNvSpPr>
          <p:nvPr>
            <p:ph type="body" idx="1"/>
          </p:nvPr>
        </p:nvSpPr>
        <p:spPr>
          <a:xfrm>
            <a:off x="685184" y="4345214"/>
            <a:ext cx="5487632" cy="4112381"/>
          </a:xfrm>
          <a:noFill/>
          <a:ln/>
        </p:spPr>
        <p:txBody>
          <a:bodyPr/>
          <a:lstStyle/>
          <a:p>
            <a:pPr eaLnBrk="1" hangingPunct="1"/>
            <a:endParaRPr lang="es-E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5DC1D-9F35-4AD4-B7A0-1E6D70048DC3}" type="slidenum">
              <a:rPr lang="en-US" smtClean="0"/>
              <a:pPr fontAlgn="base">
                <a:spcBef>
                  <a:spcPct val="0"/>
                </a:spcBef>
                <a:spcAft>
                  <a:spcPct val="0"/>
                </a:spcAft>
                <a:defRPr/>
              </a:pPr>
              <a:t>25</a:t>
            </a:fld>
            <a:endParaRPr lang="en-US" dirty="0" smtClean="0"/>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a:xfrm>
            <a:off x="914400" y="4343400"/>
            <a:ext cx="5029200" cy="4114800"/>
          </a:xfrm>
        </p:spPr>
        <p:txBody>
          <a:bodyPr/>
          <a:lstStyle/>
          <a:p>
            <a:pPr eaLnBrk="1" fontAlgn="auto" hangingPunct="1">
              <a:spcBef>
                <a:spcPts val="0"/>
              </a:spcBef>
              <a:spcAft>
                <a:spcPts val="0"/>
              </a:spcAft>
              <a:defRPr/>
            </a:pPr>
            <a:r>
              <a:rPr lang="es-HN" dirty="0" smtClean="0">
                <a:solidFill>
                  <a:schemeClr val="accent1">
                    <a:lumMod val="75000"/>
                  </a:schemeClr>
                </a:solidFill>
              </a:rPr>
              <a:t>Antecedentes</a:t>
            </a:r>
          </a:p>
          <a:p>
            <a:pPr eaLnBrk="1" fontAlgn="auto" hangingPunct="1">
              <a:spcBef>
                <a:spcPts val="0"/>
              </a:spcBef>
              <a:spcAft>
                <a:spcPts val="0"/>
              </a:spcAft>
              <a:defRPr/>
            </a:pPr>
            <a:r>
              <a:rPr lang="es-HN" dirty="0" smtClean="0">
                <a:solidFill>
                  <a:schemeClr val="accent1">
                    <a:lumMod val="75000"/>
                  </a:schemeClr>
                </a:solidFill>
              </a:rPr>
              <a:t>El Estado de Honduras a través de la SERNA mediante</a:t>
            </a:r>
            <a:r>
              <a:rPr lang="es-HN" baseline="0" dirty="0" smtClean="0">
                <a:solidFill>
                  <a:schemeClr val="accent1">
                    <a:lumMod val="75000"/>
                  </a:schemeClr>
                </a:solidFill>
              </a:rPr>
              <a:t> la Dirección </a:t>
            </a:r>
            <a:r>
              <a:rPr lang="es-HN" dirty="0" smtClean="0">
                <a:solidFill>
                  <a:schemeClr val="accent1">
                    <a:lumMod val="75000"/>
                  </a:schemeClr>
                </a:solidFill>
              </a:rPr>
              <a:t>Nacional de Cambio Climático, bajo la administración del PNUD esta ejecutando el Proyecto de la Segunda Comunicación Nacional, el cual tiene una duración de 3 años y terminará en diciembre del 2009.</a:t>
            </a:r>
          </a:p>
          <a:p>
            <a:pPr eaLnBrk="1" fontAlgn="auto" hangingPunct="1">
              <a:spcBef>
                <a:spcPts val="0"/>
              </a:spcBef>
              <a:spcAft>
                <a:spcPts val="0"/>
              </a:spcAft>
              <a:defRPr/>
            </a:pPr>
            <a:r>
              <a:rPr lang="es-HN" dirty="0" smtClean="0">
                <a:solidFill>
                  <a:schemeClr val="accent1">
                    <a:lumMod val="75000"/>
                  </a:schemeClr>
                </a:solidFill>
              </a:rPr>
              <a:t>Uno de los componentes del proyecto incluye la elaboración de los lineamientos de la Estrategia Nacional de Adaptación y Mitigación al Cambio Climático, y para tal efecto, se considerarán, entre otros aspectos, los resultados obtenidos en los estudios realizados sobre la vulnerabilidad, impactos y medidas de adaptación al cambio climático, descritas en los resultados del proyecto Fomento a las capacidades para la II Etapa de Adaptación al cambio climático en Centroamérica, México y Cuba (cuenca del Río Aguan) a conocer:</a:t>
            </a:r>
          </a:p>
          <a:p>
            <a:pPr eaLnBrk="1" fontAlgn="auto" hangingPunct="1">
              <a:spcBef>
                <a:spcPts val="0"/>
              </a:spcBef>
              <a:spcAft>
                <a:spcPts val="0"/>
              </a:spcAft>
              <a:defRPr/>
            </a:pPr>
            <a:r>
              <a:rPr lang="es-HN" dirty="0" smtClean="0">
                <a:solidFill>
                  <a:schemeClr val="accent1">
                    <a:lumMod val="75000"/>
                  </a:schemeClr>
                </a:solidFill>
              </a:rPr>
              <a:t>Sistemas Marino Costeros</a:t>
            </a:r>
          </a:p>
          <a:p>
            <a:pPr eaLnBrk="1" fontAlgn="auto" hangingPunct="1">
              <a:spcBef>
                <a:spcPts val="0"/>
              </a:spcBef>
              <a:spcAft>
                <a:spcPts val="0"/>
              </a:spcAft>
              <a:defRPr/>
            </a:pPr>
            <a:r>
              <a:rPr lang="es-HN" dirty="0" smtClean="0">
                <a:solidFill>
                  <a:schemeClr val="accent1">
                    <a:lumMod val="75000"/>
                  </a:schemeClr>
                </a:solidFill>
              </a:rPr>
              <a:t>Sector Hidrico</a:t>
            </a:r>
          </a:p>
          <a:p>
            <a:pPr eaLnBrk="1" fontAlgn="auto" hangingPunct="1">
              <a:spcBef>
                <a:spcPts val="0"/>
              </a:spcBef>
              <a:spcAft>
                <a:spcPts val="0"/>
              </a:spcAft>
              <a:defRPr/>
            </a:pPr>
            <a:r>
              <a:rPr lang="es-HN" dirty="0" smtClean="0">
                <a:solidFill>
                  <a:schemeClr val="accent1">
                    <a:lumMod val="75000"/>
                  </a:schemeClr>
                </a:solidFill>
              </a:rPr>
              <a:t>Sector Salud Humana (enfermedades vectoriales y respiratorias)</a:t>
            </a:r>
          </a:p>
          <a:p>
            <a:pPr eaLnBrk="1" fontAlgn="auto" hangingPunct="1">
              <a:spcBef>
                <a:spcPts val="0"/>
              </a:spcBef>
              <a:spcAft>
                <a:spcPts val="0"/>
              </a:spcAft>
              <a:defRPr/>
            </a:pPr>
            <a:r>
              <a:rPr lang="es-HN" dirty="0" smtClean="0">
                <a:solidFill>
                  <a:schemeClr val="accent1">
                    <a:lumMod val="75000"/>
                  </a:schemeClr>
                </a:solidFill>
              </a:rPr>
              <a:t>Agricultura, incluyendo el tema de Seguridad alimentaria</a:t>
            </a:r>
          </a:p>
          <a:p>
            <a:pPr eaLnBrk="1" fontAlgn="auto" hangingPunct="1">
              <a:spcBef>
                <a:spcPts val="0"/>
              </a:spcBef>
              <a:spcAft>
                <a:spcPts val="0"/>
              </a:spcAft>
              <a:defRPr/>
            </a:pPr>
            <a:r>
              <a:rPr lang="es-HN" dirty="0" smtClean="0">
                <a:solidFill>
                  <a:schemeClr val="accent1">
                    <a:lumMod val="75000"/>
                  </a:schemeClr>
                </a:solidFill>
              </a:rPr>
              <a:t>Manejo sostenible de tierra (bosque y biodiversidad).</a:t>
            </a:r>
          </a:p>
          <a:p>
            <a:pPr eaLnBrk="1" fontAlgn="auto" hangingPunct="1">
              <a:spcBef>
                <a:spcPts val="0"/>
              </a:spcBef>
              <a:spcAft>
                <a:spcPts val="0"/>
              </a:spcAft>
              <a:defRPr/>
            </a:pPr>
            <a:r>
              <a:rPr lang="es-HN" dirty="0" smtClean="0">
                <a:solidFill>
                  <a:schemeClr val="accent1">
                    <a:lumMod val="75000"/>
                  </a:schemeClr>
                </a:solidFill>
              </a:rPr>
              <a:t>Para la mitigación se toma en consideración los sectores claves, además de las fuentes fijas y móviles de mayor emisión en el país como ser:</a:t>
            </a:r>
          </a:p>
          <a:p>
            <a:pPr eaLnBrk="1" fontAlgn="auto" hangingPunct="1">
              <a:spcBef>
                <a:spcPts val="0"/>
              </a:spcBef>
              <a:spcAft>
                <a:spcPts val="0"/>
              </a:spcAft>
              <a:defRPr/>
            </a:pPr>
            <a:r>
              <a:rPr lang="es-HN" dirty="0" smtClean="0">
                <a:solidFill>
                  <a:schemeClr val="accent1">
                    <a:lumMod val="75000"/>
                  </a:schemeClr>
                </a:solidFill>
              </a:rPr>
              <a:t>Energía, incluyendo transporte</a:t>
            </a:r>
          </a:p>
          <a:p>
            <a:pPr eaLnBrk="1" fontAlgn="auto" hangingPunct="1">
              <a:spcBef>
                <a:spcPts val="0"/>
              </a:spcBef>
              <a:spcAft>
                <a:spcPts val="0"/>
              </a:spcAft>
              <a:defRPr/>
            </a:pPr>
            <a:r>
              <a:rPr lang="es-HN" dirty="0" smtClean="0">
                <a:solidFill>
                  <a:schemeClr val="accent1">
                    <a:lumMod val="75000"/>
                  </a:schemeClr>
                </a:solidFill>
              </a:rPr>
              <a:t>El potencial MDL, del país en el tema forestal</a:t>
            </a:r>
          </a:p>
          <a:p>
            <a:pPr eaLnBrk="1" fontAlgn="auto" hangingPunct="1">
              <a:spcBef>
                <a:spcPts val="0"/>
              </a:spcBef>
              <a:spcAft>
                <a:spcPts val="0"/>
              </a:spcAft>
              <a:defRPr/>
            </a:pPr>
            <a:r>
              <a:rPr lang="es-HN" dirty="0" smtClean="0">
                <a:solidFill>
                  <a:schemeClr val="accent1">
                    <a:lumMod val="75000"/>
                  </a:schemeClr>
                </a:solidFill>
              </a:rPr>
              <a:t>manejo de desechos (liquidos y solidos)</a:t>
            </a:r>
          </a:p>
          <a:p>
            <a:pPr eaLnBrk="1" fontAlgn="auto" hangingPunct="1">
              <a:spcBef>
                <a:spcPts val="0"/>
              </a:spcBef>
              <a:spcAft>
                <a:spcPts val="0"/>
              </a:spcAft>
              <a:defRPr/>
            </a:pPr>
            <a:r>
              <a:rPr lang="es-HN" dirty="0" smtClean="0">
                <a:solidFill>
                  <a:schemeClr val="accent1">
                    <a:lumMod val="75000"/>
                  </a:schemeClr>
                </a:solidFill>
              </a:rPr>
              <a:t>y los demás sectores prioritarios, identificados en el Segundo Inventario Nacional de Gases de Efecto de Invernadero (INGEI 2000 - 2005)</a:t>
            </a:r>
          </a:p>
          <a:p>
            <a:pPr eaLnBrk="1" fontAlgn="auto" hangingPunct="1">
              <a:spcBef>
                <a:spcPts val="0"/>
              </a:spcBef>
              <a:spcAft>
                <a:spcPts val="0"/>
              </a:spcAft>
              <a:defRPr/>
            </a:pPr>
            <a:r>
              <a:rPr lang="es-HN" dirty="0" smtClean="0">
                <a:solidFill>
                  <a:schemeClr val="accent1">
                    <a:lumMod val="75000"/>
                  </a:schemeClr>
                </a:solidFill>
              </a:rPr>
              <a:t>Los lineamientos para la Estragia Nacional de Adaptación y Mitigación al Cambio Climático, busca identificar criterios y lineas de acción estratégicas para sustentar en el tema de adaptación y mitigación, con el objetivo de diseñar un Plan Nacional sobre Cambio Climático.</a:t>
            </a:r>
          </a:p>
          <a:p>
            <a:pPr eaLnBrk="1" fontAlgn="auto" hangingPunct="1">
              <a:spcBef>
                <a:spcPts val="0"/>
              </a:spcBef>
              <a:spcAft>
                <a:spcPts val="0"/>
              </a:spcAft>
              <a:defRPr/>
            </a:pPr>
            <a:r>
              <a:rPr lang="es-HN" dirty="0" smtClean="0">
                <a:solidFill>
                  <a:schemeClr val="accent1">
                    <a:lumMod val="75000"/>
                  </a:schemeClr>
                </a:solidFill>
              </a:rPr>
              <a:t>Estos Planes buscan fortalecer el proceso de institucionalización e incorporación de la adaptación y mitigación al cambio climático en las politicas públicas de Honduras, y dará orientación a los actores principales para la adopción de medidas de adaptación y mitigación que permitan prevenir o reducir los efectos adversos de la variabilidad climática y el cambio global del clima</a:t>
            </a:r>
          </a:p>
          <a:p>
            <a:pPr eaLnBrk="1" fontAlgn="auto" hangingPunct="1">
              <a:spcBef>
                <a:spcPts val="0"/>
              </a:spcBef>
              <a:spcAft>
                <a:spcPts val="0"/>
              </a:spcAft>
              <a:defRPr/>
            </a:pPr>
            <a:r>
              <a:rPr lang="es-HN" dirty="0" smtClean="0">
                <a:solidFill>
                  <a:schemeClr val="accent1">
                    <a:lumMod val="75000"/>
                  </a:schemeClr>
                </a:solidFill>
              </a:rPr>
              <a:t> </a:t>
            </a:r>
            <a:endParaRPr lang="en-US" dirty="0" smtClean="0">
              <a:solidFill>
                <a:schemeClr val="accent1">
                  <a:lumMod val="75000"/>
                </a:schemeClr>
              </a:solidFill>
            </a:endParaRPr>
          </a:p>
          <a:p>
            <a:pPr eaLnBrk="1" fontAlgn="auto" hangingPunct="1">
              <a:spcBef>
                <a:spcPts val="0"/>
              </a:spcBef>
              <a:spcAft>
                <a:spcPts val="0"/>
              </a:spcAft>
              <a:defRPr/>
            </a:pPr>
            <a:endParaRPr lang="en-US" dirty="0">
              <a:solidFill>
                <a:schemeClr val="accent1">
                  <a:lumMod val="75000"/>
                </a:schemeClr>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BB401C7D-71BB-42D5-AFC1-3750C9BF6FBA}"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64874F2-2C28-4DD8-BD05-DD8BBCC83A81}"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11BA7BB-D84E-46C5-92F2-6BD1165155FD}"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F11BA7BB-D84E-46C5-92F2-6BD1165155FD}"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7FD84B77-E9EE-4988-8FAC-A8F38B8FF768}"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79D56A15-8635-40F2-B3F5-2E5FE68BB9F9}" type="slidenum">
              <a:rPr lang="es-ES" smtClean="0"/>
              <a:pPr>
                <a:defRPr/>
              </a:pPr>
              <a:t>30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BC53D-C654-483C-AA9B-9ED8F98E5DA2}" type="slidenum">
              <a:rPr lang="es-HN" smtClean="0">
                <a:latin typeface="Arial" pitchFamily="34" charset="0"/>
              </a:rPr>
              <a:pPr fontAlgn="base">
                <a:spcBef>
                  <a:spcPct val="0"/>
                </a:spcBef>
                <a:spcAft>
                  <a:spcPct val="0"/>
                </a:spcAft>
                <a:defRPr/>
              </a:pPr>
              <a:t>4</a:t>
            </a:fld>
            <a:endParaRPr lang="es-HN" smtClean="0">
              <a:latin typeface="Arial" pitchFamily="34" charset="0"/>
            </a:endParaRPr>
          </a:p>
        </p:txBody>
      </p:sp>
      <p:sp>
        <p:nvSpPr>
          <p:cNvPr id="39939" name="Rectangle 2"/>
          <p:cNvSpPr>
            <a:spLocks noGrp="1" noRot="1" noChangeAspect="1" noChangeArrowheads="1" noTextEdit="1"/>
          </p:cNvSpPr>
          <p:nvPr>
            <p:ph type="sldImg"/>
          </p:nvPr>
        </p:nvSpPr>
        <p:spPr bwMode="auto">
          <a:xfrm>
            <a:off x="1141413" y="711200"/>
            <a:ext cx="4568825" cy="3427413"/>
          </a:xfrm>
          <a:noFill/>
          <a:ln>
            <a:solidFill>
              <a:srgbClr val="000000"/>
            </a:solidFill>
            <a:miter lim="800000"/>
            <a:headEnd/>
            <a:tailEnd/>
          </a:ln>
        </p:spPr>
      </p:sp>
      <p:sp>
        <p:nvSpPr>
          <p:cNvPr id="39940" name="Rectangle 3"/>
          <p:cNvSpPr>
            <a:spLocks noGrp="1" noChangeArrowheads="1"/>
          </p:cNvSpPr>
          <p:nvPr>
            <p:ph type="body" idx="1"/>
          </p:nvPr>
        </p:nvSpPr>
        <p:spPr bwMode="auto">
          <a:xfrm>
            <a:off x="931863" y="4352925"/>
            <a:ext cx="4981575" cy="1498600"/>
          </a:xfrm>
          <a:noFill/>
        </p:spPr>
        <p:txBody>
          <a:bodyPr wrap="square" numCol="1" anchor="t" anchorCtr="0" compatLnSpc="1">
            <a:prstTxWarp prst="textNoShape">
              <a:avLst/>
            </a:prstTxWarp>
          </a:bodyPr>
          <a:lstStyle/>
          <a:p>
            <a:pPr eaLnBrk="1" hangingPunct="1">
              <a:spcBef>
                <a:spcPct val="0"/>
              </a:spcBef>
            </a:pPr>
            <a:r>
              <a:rPr lang="es-ES_tradnl" smtClean="0">
                <a:latin typeface="Arial" charset="0"/>
              </a:rPr>
              <a:t>Cambios en la conposicion de la atmosfera.</a:t>
            </a:r>
            <a:endParaRPr lang="es-E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7FD84B77-E9EE-4988-8FAC-A8F38B8FF768}"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3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7C1ED-8CA9-40FF-990D-6C1CAAF28560}"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50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AD869-E11B-4E69-AF1E-63B2731BD764}"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40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22C3E-6B15-4B0A-8BBC-6F989DE40A7E}"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60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CD337E-2DDE-411C-B25D-B879D85854DC}" type="slidenum">
              <a:rPr lang="es-ES" smtClean="0"/>
              <a:pPr fontAlgn="base">
                <a:spcBef>
                  <a:spcPct val="0"/>
                </a:spcBef>
                <a:spcAft>
                  <a:spcPct val="0"/>
                </a:spcAft>
                <a:defRPr/>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1D5216CE-82AA-463B-84FF-A7480DD4DE12}" type="datetimeFigureOut">
              <a:rPr lang="es-MX" smtClean="0"/>
              <a:pPr/>
              <a:t>19/05/2011</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6C7111F-DAD5-4B11-A0A9-A869BAFF6A19}"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5216CE-82AA-463B-84FF-A7480DD4DE12}" type="datetimeFigureOut">
              <a:rPr lang="es-MX" smtClean="0"/>
              <a:pPr/>
              <a:t>19/05/2011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6C7111F-DAD5-4B11-A0A9-A869BAFF6A1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5216CE-82AA-463B-84FF-A7480DD4DE12}" type="datetimeFigureOut">
              <a:rPr lang="es-MX" smtClean="0"/>
              <a:pPr/>
              <a:t>19/05/2011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6C7111F-DAD5-4B11-A0A9-A869BAFF6A1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1D5216CE-82AA-463B-84FF-A7480DD4DE12}" type="datetimeFigureOut">
              <a:rPr lang="es-MX" smtClean="0"/>
              <a:pPr/>
              <a:t>19/05/2011</a:t>
            </a:fld>
            <a:endParaRPr lang="es-MX"/>
          </a:p>
        </p:txBody>
      </p:sp>
      <p:sp>
        <p:nvSpPr>
          <p:cNvPr id="9" name="8 Marcador de número de diapositiva"/>
          <p:cNvSpPr>
            <a:spLocks noGrp="1"/>
          </p:cNvSpPr>
          <p:nvPr>
            <p:ph type="sldNum" sz="quarter" idx="15"/>
          </p:nvPr>
        </p:nvSpPr>
        <p:spPr/>
        <p:txBody>
          <a:bodyPr rtlCol="0"/>
          <a:lstStyle/>
          <a:p>
            <a:fld id="{26C7111F-DAD5-4B11-A0A9-A869BAFF6A19}"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1D5216CE-82AA-463B-84FF-A7480DD4DE12}" type="datetimeFigureOut">
              <a:rPr lang="es-MX" smtClean="0"/>
              <a:pPr/>
              <a:t>19/05/2011</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6C7111F-DAD5-4B11-A0A9-A869BAFF6A19}"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D5216CE-82AA-463B-84FF-A7480DD4DE12}" type="datetimeFigureOut">
              <a:rPr lang="es-MX" smtClean="0"/>
              <a:pPr/>
              <a:t>19/05/2011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6C7111F-DAD5-4B11-A0A9-A869BAFF6A19}"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1D5216CE-82AA-463B-84FF-A7480DD4DE12}" type="datetimeFigureOut">
              <a:rPr lang="es-MX" smtClean="0"/>
              <a:pPr/>
              <a:t>19/05/2011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6C7111F-DAD5-4B11-A0A9-A869BAFF6A19}"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1D5216CE-82AA-463B-84FF-A7480DD4DE12}" type="datetimeFigureOut">
              <a:rPr lang="es-MX" smtClean="0"/>
              <a:pPr/>
              <a:t>19/05/2011</a:t>
            </a:fld>
            <a:endParaRPr lang="es-MX"/>
          </a:p>
        </p:txBody>
      </p:sp>
      <p:sp>
        <p:nvSpPr>
          <p:cNvPr id="7" name="6 Marcador de número de diapositiva"/>
          <p:cNvSpPr>
            <a:spLocks noGrp="1"/>
          </p:cNvSpPr>
          <p:nvPr>
            <p:ph type="sldNum" sz="quarter" idx="11"/>
          </p:nvPr>
        </p:nvSpPr>
        <p:spPr/>
        <p:txBody>
          <a:bodyPr rtlCol="0"/>
          <a:lstStyle/>
          <a:p>
            <a:fld id="{26C7111F-DAD5-4B11-A0A9-A869BAFF6A19}"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5216CE-82AA-463B-84FF-A7480DD4DE12}" type="datetimeFigureOut">
              <a:rPr lang="es-MX" smtClean="0"/>
              <a:pPr/>
              <a:t>19/05/2011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6C7111F-DAD5-4B11-A0A9-A869BAFF6A1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1D5216CE-82AA-463B-84FF-A7480DD4DE12}" type="datetimeFigureOut">
              <a:rPr lang="es-MX" smtClean="0"/>
              <a:pPr/>
              <a:t>19/05/2011</a:t>
            </a:fld>
            <a:endParaRPr lang="es-MX"/>
          </a:p>
        </p:txBody>
      </p:sp>
      <p:sp>
        <p:nvSpPr>
          <p:cNvPr id="22" name="21 Marcador de número de diapositiva"/>
          <p:cNvSpPr>
            <a:spLocks noGrp="1"/>
          </p:cNvSpPr>
          <p:nvPr>
            <p:ph type="sldNum" sz="quarter" idx="15"/>
          </p:nvPr>
        </p:nvSpPr>
        <p:spPr/>
        <p:txBody>
          <a:bodyPr rtlCol="0"/>
          <a:lstStyle/>
          <a:p>
            <a:fld id="{26C7111F-DAD5-4B11-A0A9-A869BAFF6A19}"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1D5216CE-82AA-463B-84FF-A7480DD4DE12}" type="datetimeFigureOut">
              <a:rPr lang="es-MX" smtClean="0"/>
              <a:pPr/>
              <a:t>19/05/2011</a:t>
            </a:fld>
            <a:endParaRPr lang="es-MX"/>
          </a:p>
        </p:txBody>
      </p:sp>
      <p:sp>
        <p:nvSpPr>
          <p:cNvPr id="18" name="17 Marcador de número de diapositiva"/>
          <p:cNvSpPr>
            <a:spLocks noGrp="1"/>
          </p:cNvSpPr>
          <p:nvPr>
            <p:ph type="sldNum" sz="quarter" idx="11"/>
          </p:nvPr>
        </p:nvSpPr>
        <p:spPr/>
        <p:txBody>
          <a:bodyPr rtlCol="0"/>
          <a:lstStyle/>
          <a:p>
            <a:fld id="{26C7111F-DAD5-4B11-A0A9-A869BAFF6A19}"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5216CE-82AA-463B-84FF-A7480DD4DE12}" type="datetimeFigureOut">
              <a:rPr lang="es-MX" smtClean="0"/>
              <a:pPr/>
              <a:t>19/05/2011</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C7111F-DAD5-4B11-A0A9-A869BAFF6A19}"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colprocah.com/"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hyperlink" Target="http://www.pesacentroamerica.org/noticias_ca/alza_precio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http://www.cathalac.org/images/stories/el_nino/cathalac_impactos_el_nino_lac.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Cambio%20Clim&#225;tico_(360p).avi" TargetMode="External"/><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www.cambioclimaticoh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1989138"/>
            <a:ext cx="9144000" cy="785812"/>
          </a:xfrm>
        </p:spPr>
        <p:txBody>
          <a:bodyPr rtlCol="0">
            <a:noAutofit/>
          </a:bodyPr>
          <a:lstStyle/>
          <a:p>
            <a:pPr algn="ctr" eaLnBrk="1" fontAlgn="auto" hangingPunct="1">
              <a:spcAft>
                <a:spcPts val="0"/>
              </a:spcAft>
              <a:defRPr/>
            </a:pPr>
            <a:r>
              <a:rPr lang="es-MX" sz="2400" b="1" dirty="0" smtClean="0">
                <a:solidFill>
                  <a:schemeClr val="tx2"/>
                </a:solidFill>
                <a:effectLst>
                  <a:outerShdw blurRad="38100" dist="38100" dir="2700000" algn="tl">
                    <a:srgbClr val="000000">
                      <a:alpha val="43137"/>
                    </a:srgbClr>
                  </a:outerShdw>
                </a:effectLst>
                <a:latin typeface="Andalus" pitchFamily="2" charset="-78"/>
                <a:cs typeface="Andalus" pitchFamily="2" charset="-78"/>
              </a:rPr>
              <a:t>LA CIENCIA DEL CAMBIO CLIMATICO</a:t>
            </a:r>
            <a:endParaRPr lang="es-ES" sz="2400" b="1" dirty="0">
              <a:solidFill>
                <a:schemeClr val="tx2"/>
              </a:solidFill>
              <a:effectLst>
                <a:outerShdw blurRad="38100" dist="38100" dir="2700000" algn="tl">
                  <a:srgbClr val="000000">
                    <a:alpha val="43137"/>
                  </a:srgbClr>
                </a:outerShdw>
              </a:effectLst>
              <a:latin typeface="Andalus" pitchFamily="2" charset="-78"/>
              <a:cs typeface="Andalus" pitchFamily="2" charset="-78"/>
            </a:endParaRPr>
          </a:p>
        </p:txBody>
      </p:sp>
      <p:sp>
        <p:nvSpPr>
          <p:cNvPr id="8" name="7 Marcador de contenido"/>
          <p:cNvSpPr>
            <a:spLocks noGrp="1"/>
          </p:cNvSpPr>
          <p:nvPr>
            <p:ph sz="quarter" idx="1"/>
          </p:nvPr>
        </p:nvSpPr>
        <p:spPr>
          <a:xfrm>
            <a:off x="0" y="3284538"/>
            <a:ext cx="9144000" cy="1643062"/>
          </a:xfrm>
        </p:spPr>
        <p:txBody>
          <a:bodyPr rtlCol="0">
            <a:normAutofit fontScale="85000" lnSpcReduction="20000"/>
          </a:bodyPr>
          <a:lstStyle/>
          <a:p>
            <a:pPr algn="ctr" eaLnBrk="1" fontAlgn="auto" hangingPunct="1">
              <a:spcAft>
                <a:spcPts val="0"/>
              </a:spcAft>
              <a:buFont typeface="Arial" pitchFamily="34" charset="0"/>
              <a:buNone/>
              <a:defRPr/>
            </a:pPr>
            <a:r>
              <a:rPr lang="es-HN" sz="2600" b="1" dirty="0" smtClean="0"/>
              <a:t>Jornada de Sensibilización Representantes del</a:t>
            </a:r>
          </a:p>
          <a:p>
            <a:pPr algn="ctr" eaLnBrk="1" fontAlgn="auto" hangingPunct="1">
              <a:spcAft>
                <a:spcPts val="0"/>
              </a:spcAft>
              <a:buFont typeface="Arial" pitchFamily="34" charset="0"/>
              <a:buNone/>
              <a:defRPr/>
            </a:pPr>
            <a:r>
              <a:rPr lang="es-HN" sz="2600" b="1" dirty="0" smtClean="0"/>
              <a:t>COLPROCAH</a:t>
            </a:r>
          </a:p>
          <a:p>
            <a:pPr algn="ctr" eaLnBrk="1" fontAlgn="auto" hangingPunct="1">
              <a:spcAft>
                <a:spcPts val="0"/>
              </a:spcAft>
              <a:buFont typeface="Arial" pitchFamily="34" charset="0"/>
              <a:buNone/>
              <a:defRPr/>
            </a:pPr>
            <a:endParaRPr lang="es-ES" b="1" dirty="0" smtClean="0"/>
          </a:p>
          <a:p>
            <a:pPr algn="ctr" eaLnBrk="1" fontAlgn="auto" hangingPunct="1">
              <a:spcAft>
                <a:spcPts val="0"/>
              </a:spcAft>
              <a:buFont typeface="Arial" pitchFamily="34" charset="0"/>
              <a:buNone/>
              <a:defRPr/>
            </a:pPr>
            <a:r>
              <a:rPr lang="es-ES" sz="2100" b="1" i="1" dirty="0" smtClean="0"/>
              <a:t>Dirección Nacional de Cambio Climático</a:t>
            </a:r>
          </a:p>
          <a:p>
            <a:pPr algn="ctr" eaLnBrk="1" fontAlgn="auto" hangingPunct="1">
              <a:spcAft>
                <a:spcPts val="0"/>
              </a:spcAft>
              <a:buFont typeface="Arial" pitchFamily="34" charset="0"/>
              <a:buNone/>
              <a:defRPr/>
            </a:pPr>
            <a:r>
              <a:rPr lang="es-ES" sz="2100" b="1" i="1" dirty="0" smtClean="0"/>
              <a:t>Mayo, 2011</a:t>
            </a:r>
            <a:endParaRPr lang="es-MX" sz="2100" i="1" dirty="0"/>
          </a:p>
        </p:txBody>
      </p:sp>
      <p:pic>
        <p:nvPicPr>
          <p:cNvPr id="3076" name="4 Imagen" descr="logo serna.png"/>
          <p:cNvPicPr>
            <a:picLocks noChangeAspect="1"/>
          </p:cNvPicPr>
          <p:nvPr/>
        </p:nvPicPr>
        <p:blipFill>
          <a:blip r:embed="rId3" cstate="email"/>
          <a:srcRect/>
          <a:stretch>
            <a:fillRect/>
          </a:stretch>
        </p:blipFill>
        <p:spPr bwMode="auto">
          <a:xfrm>
            <a:off x="7812088" y="404813"/>
            <a:ext cx="671512" cy="808037"/>
          </a:xfrm>
          <a:prstGeom prst="rect">
            <a:avLst/>
          </a:prstGeom>
          <a:noFill/>
          <a:ln w="9525">
            <a:noFill/>
            <a:miter lim="800000"/>
            <a:headEnd/>
            <a:tailEnd/>
          </a:ln>
        </p:spPr>
      </p:pic>
      <p:sp>
        <p:nvSpPr>
          <p:cNvPr id="196615" name="Rectangle 7"/>
          <p:cNvSpPr>
            <a:spLocks noChangeArrowheads="1"/>
          </p:cNvSpPr>
          <p:nvPr/>
        </p:nvSpPr>
        <p:spPr bwMode="auto">
          <a:xfrm>
            <a:off x="-214313" y="1143000"/>
            <a:ext cx="9144001" cy="815975"/>
          </a:xfrm>
          <a:prstGeom prst="rect">
            <a:avLst/>
          </a:prstGeom>
          <a:noFill/>
          <a:ln w="9525">
            <a:noFill/>
            <a:miter lim="800000"/>
            <a:headEnd/>
            <a:tailEnd/>
          </a:ln>
          <a:effectLst/>
        </p:spPr>
        <p:txBody>
          <a:bodyPr anchor="ctr">
            <a:spAutoFit/>
          </a:bodyPr>
          <a:lstStyle/>
          <a:p>
            <a:pPr algn="ctr" fontAlgn="auto">
              <a:spcBef>
                <a:spcPts val="0"/>
              </a:spcBef>
              <a:spcAft>
                <a:spcPts val="0"/>
              </a:spcAft>
              <a:defRPr/>
            </a:pPr>
            <a:endParaRPr lang="es-ES" sz="2400" b="1" dirty="0">
              <a:solidFill>
                <a:schemeClr val="tx2"/>
              </a:solidFill>
              <a:effectLst>
                <a:outerShdw blurRad="38100" dist="38100" dir="2700000" algn="tl">
                  <a:srgbClr val="000000">
                    <a:alpha val="43137"/>
                  </a:srgbClr>
                </a:outerShdw>
              </a:effectLst>
              <a:latin typeface="Andalus" pitchFamily="2" charset="-78"/>
              <a:ea typeface="Times New Roman" pitchFamily="18" charset="0"/>
              <a:cs typeface="Andalus" pitchFamily="2" charset="-78"/>
            </a:endParaRPr>
          </a:p>
          <a:p>
            <a:pPr algn="ctr" fontAlgn="auto">
              <a:spcBef>
                <a:spcPts val="0"/>
              </a:spcBef>
              <a:spcAft>
                <a:spcPts val="0"/>
              </a:spcAft>
              <a:defRPr/>
            </a:pPr>
            <a:endParaRPr lang="es-ES" sz="900" dirty="0">
              <a:latin typeface="Arial" pitchFamily="34" charset="0"/>
              <a:cs typeface="+mn-cs"/>
            </a:endParaRPr>
          </a:p>
          <a:p>
            <a:pPr algn="ctr" eaLnBrk="0" fontAlgn="auto" hangingPunct="0">
              <a:spcBef>
                <a:spcPts val="0"/>
              </a:spcBef>
              <a:spcAft>
                <a:spcPts val="0"/>
              </a:spcAft>
              <a:defRPr/>
            </a:pPr>
            <a:r>
              <a:rPr lang="es-ES" sz="1400" dirty="0">
                <a:solidFill>
                  <a:srgbClr val="008080"/>
                </a:solidFill>
                <a:latin typeface="Baskerville Old Face" pitchFamily="18" charset="0"/>
                <a:ea typeface="Times New Roman" pitchFamily="18" charset="0"/>
                <a:cs typeface="+mn-cs"/>
              </a:rPr>
              <a:t> </a:t>
            </a:r>
            <a:endParaRPr lang="es-ES" dirty="0">
              <a:latin typeface="Arial" pitchFamily="34" charset="0"/>
              <a:cs typeface="+mn-cs"/>
            </a:endParaRPr>
          </a:p>
        </p:txBody>
      </p:sp>
      <p:sp>
        <p:nvSpPr>
          <p:cNvPr id="9" name="8 CuadroTexto"/>
          <p:cNvSpPr txBox="1"/>
          <p:nvPr/>
        </p:nvSpPr>
        <p:spPr>
          <a:xfrm>
            <a:off x="1042988" y="1196975"/>
            <a:ext cx="7200900" cy="4338638"/>
          </a:xfrm>
          <a:prstGeom prst="rect">
            <a:avLst/>
          </a:prstGeom>
          <a:noFill/>
        </p:spPr>
        <p:txBody>
          <a:bodyPr>
            <a:spAutoFit/>
          </a:bodyPr>
          <a:lstStyle/>
          <a:p>
            <a:pPr algn="ctr" fontAlgn="auto">
              <a:spcBef>
                <a:spcPts val="0"/>
              </a:spcBef>
              <a:spcAft>
                <a:spcPts val="0"/>
              </a:spcAft>
              <a:defRPr/>
            </a:pPr>
            <a:endParaRPr lang="es-MX" sz="3200" b="1" dirty="0">
              <a:solidFill>
                <a:schemeClr val="tx2"/>
              </a:solidFill>
              <a:effectLst>
                <a:outerShdw blurRad="38100" dist="38100" dir="2700000" algn="tl">
                  <a:srgbClr val="000000">
                    <a:alpha val="43137"/>
                  </a:srgbClr>
                </a:outerShdw>
              </a:effectLst>
              <a:latin typeface="Andalus" pitchFamily="2" charset="-78"/>
              <a:cs typeface="Andalus" pitchFamily="2" charset="-78"/>
            </a:endParaRPr>
          </a:p>
          <a:p>
            <a:pPr algn="ctr" fontAlgn="auto">
              <a:spcBef>
                <a:spcPts val="0"/>
              </a:spcBef>
              <a:spcAft>
                <a:spcPts val="0"/>
              </a:spcAft>
              <a:defRPr/>
            </a:pPr>
            <a:endParaRPr lang="es-MX" sz="3200" b="1" dirty="0">
              <a:solidFill>
                <a:schemeClr val="tx2"/>
              </a:solidFill>
              <a:effectLst>
                <a:outerShdw blurRad="38100" dist="38100" dir="2700000" algn="tl">
                  <a:srgbClr val="000000">
                    <a:alpha val="43137"/>
                  </a:srgbClr>
                </a:outerShdw>
              </a:effectLst>
              <a:latin typeface="Andalus" pitchFamily="2" charset="-78"/>
              <a:cs typeface="Andalus" pitchFamily="2" charset="-78"/>
            </a:endParaRPr>
          </a:p>
          <a:p>
            <a:pPr algn="ctr" fontAlgn="auto">
              <a:spcBef>
                <a:spcPts val="0"/>
              </a:spcBef>
              <a:spcAft>
                <a:spcPts val="0"/>
              </a:spcAft>
              <a:defRPr/>
            </a:pPr>
            <a:endParaRPr lang="es-MX" sz="3200" b="1" dirty="0">
              <a:solidFill>
                <a:schemeClr val="tx2"/>
              </a:solidFill>
              <a:effectLst>
                <a:outerShdw blurRad="38100" dist="38100" dir="2700000" algn="tl">
                  <a:srgbClr val="000000">
                    <a:alpha val="43137"/>
                  </a:srgbClr>
                </a:outerShdw>
              </a:effectLst>
              <a:latin typeface="Andalus" pitchFamily="2" charset="-78"/>
              <a:cs typeface="Andalus" pitchFamily="2" charset="-78"/>
            </a:endParaRPr>
          </a:p>
          <a:p>
            <a:pPr algn="ctr" fontAlgn="auto">
              <a:spcBef>
                <a:spcPts val="0"/>
              </a:spcBef>
              <a:spcAft>
                <a:spcPts val="0"/>
              </a:spcAft>
              <a:defRPr/>
            </a:pPr>
            <a:endParaRPr lang="es-MX" sz="3600" b="1" dirty="0">
              <a:solidFill>
                <a:schemeClr val="tx2"/>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endParaRPr lang="es-MX" sz="3600" b="1" dirty="0">
              <a:solidFill>
                <a:schemeClr val="tx2"/>
              </a:solidFill>
              <a:effectLst>
                <a:outerShdw blurRad="38100" dist="38100" dir="2700000" algn="tl">
                  <a:srgbClr val="000000">
                    <a:alpha val="43137"/>
                  </a:srgbClr>
                </a:outerShdw>
              </a:effectLst>
              <a:latin typeface="Andalus" pitchFamily="2" charset="-78"/>
              <a:cs typeface="Andalus" pitchFamily="2" charset="-78"/>
            </a:endParaRPr>
          </a:p>
          <a:p>
            <a:pPr algn="ctr" fontAlgn="auto">
              <a:spcBef>
                <a:spcPts val="0"/>
              </a:spcBef>
              <a:spcAft>
                <a:spcPts val="0"/>
              </a:spcAft>
              <a:defRPr/>
            </a:pPr>
            <a:endParaRPr lang="es-MX" sz="3600" b="1" dirty="0">
              <a:solidFill>
                <a:schemeClr val="tx2"/>
              </a:solidFill>
              <a:effectLst>
                <a:outerShdw blurRad="38100" dist="38100" dir="2700000" algn="tl">
                  <a:srgbClr val="000000">
                    <a:alpha val="43137"/>
                  </a:srgbClr>
                </a:outerShdw>
              </a:effectLst>
              <a:latin typeface="Andalus" pitchFamily="2" charset="-78"/>
              <a:cs typeface="Andalus" pitchFamily="2" charset="-78"/>
            </a:endParaRPr>
          </a:p>
          <a:p>
            <a:pPr algn="ctr" fontAlgn="auto">
              <a:spcBef>
                <a:spcPts val="0"/>
              </a:spcBef>
              <a:spcAft>
                <a:spcPts val="0"/>
              </a:spcAft>
              <a:defRPr/>
            </a:pPr>
            <a:endParaRPr lang="es-MX" sz="3600" b="1" dirty="0">
              <a:solidFill>
                <a:schemeClr val="tx2"/>
              </a:solidFill>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endParaRPr lang="es-MX" sz="3600" b="1" dirty="0">
              <a:solidFill>
                <a:schemeClr val="tx2"/>
              </a:solidFill>
              <a:effectLst>
                <a:outerShdw blurRad="38100" dist="38100" dir="2700000" algn="tl">
                  <a:srgbClr val="000000">
                    <a:alpha val="43137"/>
                  </a:srgbClr>
                </a:outerShdw>
              </a:effectLst>
              <a:latin typeface="+mn-lt"/>
              <a:cs typeface="+mn-cs"/>
            </a:endParaRPr>
          </a:p>
        </p:txBody>
      </p:sp>
      <p:pic>
        <p:nvPicPr>
          <p:cNvPr id="3079" name="11 Imagen" descr="Logo Gobierno de la Unidad.jpg"/>
          <p:cNvPicPr>
            <a:picLocks noChangeAspect="1"/>
          </p:cNvPicPr>
          <p:nvPr/>
        </p:nvPicPr>
        <p:blipFill>
          <a:blip r:embed="rId4" cstate="email"/>
          <a:srcRect/>
          <a:stretch>
            <a:fillRect/>
          </a:stretch>
        </p:blipFill>
        <p:spPr bwMode="auto">
          <a:xfrm>
            <a:off x="395288" y="404813"/>
            <a:ext cx="2305050" cy="723900"/>
          </a:xfrm>
          <a:prstGeom prst="rect">
            <a:avLst/>
          </a:prstGeom>
          <a:noFill/>
          <a:ln w="9525">
            <a:noFill/>
            <a:miter lim="800000"/>
            <a:headEnd/>
            <a:tailEnd/>
          </a:ln>
        </p:spPr>
      </p:pic>
      <p:sp>
        <p:nvSpPr>
          <p:cNvPr id="11" name="10 CuadroTexto"/>
          <p:cNvSpPr txBox="1"/>
          <p:nvPr/>
        </p:nvSpPr>
        <p:spPr>
          <a:xfrm>
            <a:off x="2051050" y="4437063"/>
            <a:ext cx="4537075" cy="461962"/>
          </a:xfrm>
          <a:prstGeom prst="rect">
            <a:avLst/>
          </a:prstGeom>
          <a:noFill/>
        </p:spPr>
        <p:txBody>
          <a:bodyPr>
            <a:spAutoFit/>
          </a:bodyPr>
          <a:lstStyle/>
          <a:p>
            <a:pPr algn="ctr" fontAlgn="auto">
              <a:spcBef>
                <a:spcPts val="0"/>
              </a:spcBef>
              <a:spcAft>
                <a:spcPts val="0"/>
              </a:spcAft>
              <a:defRPr/>
            </a:pPr>
            <a:endParaRPr lang="es-ES" sz="2400" b="1" dirty="0">
              <a:effectLst>
                <a:outerShdw blurRad="38100" dist="38100" dir="2700000" algn="tl">
                  <a:srgbClr val="000000">
                    <a:alpha val="43137"/>
                  </a:srgbClr>
                </a:outerShdw>
              </a:effectLst>
              <a:latin typeface="+mn-lt"/>
              <a:cs typeface="+mn-cs"/>
            </a:endParaRPr>
          </a:p>
        </p:txBody>
      </p:sp>
      <p:pic>
        <p:nvPicPr>
          <p:cNvPr id="12" name="Picture 2" descr="Colprocah">
            <a:hlinkClick r:id="rId5" tooltip="Colprocah"/>
          </p:cNvPr>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2627784" y="5589240"/>
            <a:ext cx="3305175" cy="90487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email"/>
          <a:srcRect/>
          <a:stretch>
            <a:fillRect/>
          </a:stretch>
        </p:blipFill>
        <p:spPr bwMode="auto">
          <a:xfrm>
            <a:off x="323527" y="188640"/>
            <a:ext cx="2929641" cy="1944216"/>
          </a:xfrm>
          <a:prstGeom prst="rect">
            <a:avLst/>
          </a:prstGeom>
          <a:noFill/>
          <a:ln w="9525">
            <a:noFill/>
            <a:miter lim="800000"/>
            <a:headEnd/>
            <a:tailEnd/>
          </a:ln>
        </p:spPr>
      </p:pic>
      <p:pic>
        <p:nvPicPr>
          <p:cNvPr id="53252" name="Picture 4" descr="http://www.pesacentroamerica.org/imaqenes/alza_precios.gif">
            <a:hlinkClick r:id="rId4"/>
          </p:cNvPr>
          <p:cNvPicPr>
            <a:picLocks noChangeAspect="1" noChangeArrowheads="1"/>
          </p:cNvPicPr>
          <p:nvPr/>
        </p:nvPicPr>
        <p:blipFill>
          <a:blip r:embed="rId5" cstate="email"/>
          <a:srcRect/>
          <a:stretch>
            <a:fillRect/>
          </a:stretch>
        </p:blipFill>
        <p:spPr bwMode="auto">
          <a:xfrm>
            <a:off x="4139952" y="476671"/>
            <a:ext cx="2232248" cy="2357813"/>
          </a:xfrm>
          <a:prstGeom prst="rect">
            <a:avLst/>
          </a:prstGeom>
          <a:noFill/>
        </p:spPr>
      </p:pic>
      <p:pic>
        <p:nvPicPr>
          <p:cNvPr id="53254" name="Picture 6" descr="http://www.pesacentroamerica.org/imaqenes/canasta.gif"/>
          <p:cNvPicPr>
            <a:picLocks noChangeAspect="1" noChangeArrowheads="1"/>
          </p:cNvPicPr>
          <p:nvPr/>
        </p:nvPicPr>
        <p:blipFill>
          <a:blip r:embed="rId6" cstate="email"/>
          <a:srcRect/>
          <a:stretch>
            <a:fillRect/>
          </a:stretch>
        </p:blipFill>
        <p:spPr bwMode="auto">
          <a:xfrm>
            <a:off x="6084168" y="2780928"/>
            <a:ext cx="2381250" cy="1790700"/>
          </a:xfrm>
          <a:prstGeom prst="rect">
            <a:avLst/>
          </a:prstGeom>
          <a:noFill/>
        </p:spPr>
      </p:pic>
      <p:pic>
        <p:nvPicPr>
          <p:cNvPr id="53256" name="Picture 8" descr="http://www.ellitoral.com/diarios/2009/01/14/medioambiente/MED-02-web-images/3a_aa_opt.jpeg"/>
          <p:cNvPicPr>
            <a:picLocks noChangeAspect="1" noChangeArrowheads="1"/>
          </p:cNvPicPr>
          <p:nvPr/>
        </p:nvPicPr>
        <p:blipFill>
          <a:blip r:embed="rId7" cstate="email"/>
          <a:srcRect/>
          <a:stretch>
            <a:fillRect/>
          </a:stretch>
        </p:blipFill>
        <p:spPr bwMode="auto">
          <a:xfrm>
            <a:off x="539552" y="2420888"/>
            <a:ext cx="3635896" cy="2423931"/>
          </a:xfrm>
          <a:prstGeom prst="rect">
            <a:avLst/>
          </a:prstGeom>
          <a:noFill/>
        </p:spPr>
      </p:pic>
      <p:sp>
        <p:nvSpPr>
          <p:cNvPr id="6" name="1 Título"/>
          <p:cNvSpPr txBox="1">
            <a:spLocks/>
          </p:cNvSpPr>
          <p:nvPr/>
        </p:nvSpPr>
        <p:spPr>
          <a:xfrm>
            <a:off x="395536" y="486916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small" spc="0" normalizeH="0" baseline="0" noProof="0" smtClean="0">
                <a:ln>
                  <a:noFill/>
                </a:ln>
                <a:solidFill>
                  <a:schemeClr val="tx2"/>
                </a:solidFill>
                <a:effectLst/>
                <a:uLnTx/>
                <a:uFillTx/>
                <a:latin typeface="+mj-lt"/>
                <a:ea typeface="+mj-ea"/>
                <a:cs typeface="+mj-cs"/>
              </a:rPr>
              <a:t>Vulnerabilidad de Honduras ante los efectos del Cambio Climático</a:t>
            </a:r>
            <a:endParaRPr kumimoji="0" lang="es-ES" sz="30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http://www.cathalac.org/images/stories/el_nino/cathalac_impactos_el_nino_lac.jpg"/>
          <p:cNvPicPr>
            <a:picLocks noChangeAspect="1" noChangeArrowheads="1"/>
          </p:cNvPicPr>
          <p:nvPr/>
        </p:nvPicPr>
        <p:blipFill>
          <a:blip r:embed="rId3" r:link="rId4" cstate="email"/>
          <a:srcRect/>
          <a:stretch>
            <a:fillRect/>
          </a:stretch>
        </p:blipFill>
        <p:spPr bwMode="auto">
          <a:xfrm>
            <a:off x="611560" y="918239"/>
            <a:ext cx="7632848" cy="5177761"/>
          </a:xfrm>
          <a:prstGeom prst="rect">
            <a:avLst/>
          </a:prstGeom>
          <a:noFill/>
          <a:ln w="9525">
            <a:noFill/>
            <a:miter lim="800000"/>
            <a:headEnd/>
            <a:tailEnd/>
          </a:ln>
        </p:spPr>
      </p:pic>
      <p:sp>
        <p:nvSpPr>
          <p:cNvPr id="121859" name="Rectangle 3"/>
          <p:cNvSpPr>
            <a:spLocks noChangeArrowheads="1"/>
          </p:cNvSpPr>
          <p:nvPr/>
        </p:nvSpPr>
        <p:spPr bwMode="auto">
          <a:xfrm>
            <a:off x="0" y="0"/>
            <a:ext cx="8915400" cy="1200150"/>
          </a:xfrm>
          <a:prstGeom prst="rect">
            <a:avLst/>
          </a:prstGeom>
          <a:solidFill>
            <a:srgbClr val="C17529">
              <a:alpha val="78039"/>
            </a:srgb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spAutoFit/>
          </a:bodyPr>
          <a:lstStyle/>
          <a:p>
            <a:pPr algn="just">
              <a:defRPr/>
            </a:pPr>
            <a:r>
              <a:rPr lang="es-ES" dirty="0">
                <a:solidFill>
                  <a:schemeClr val="tx1"/>
                </a:solidFill>
                <a:latin typeface="Goudy Old Style" pitchFamily="18" charset="0"/>
                <a:ea typeface="Times New Roman" pitchFamily="18" charset="0"/>
              </a:rPr>
              <a:t>Los desastres asociados a la variabilidad climática en general y a El Niño y La Niña en particular, afectan sensiblemente al sector agropecuario y el medio rural de la región centroamericana. </a:t>
            </a:r>
            <a:endParaRPr lang="es-ES" dirty="0">
              <a:solidFill>
                <a:schemeClr val="tx1"/>
              </a:solidFill>
              <a:latin typeface="Arial" pitchFamily="34" charset="0"/>
            </a:endParaRPr>
          </a:p>
        </p:txBody>
      </p:sp>
      <p:sp>
        <p:nvSpPr>
          <p:cNvPr id="56323" name="3 Rectángulo"/>
          <p:cNvSpPr>
            <a:spLocks noChangeArrowheads="1"/>
          </p:cNvSpPr>
          <p:nvPr/>
        </p:nvSpPr>
        <p:spPr bwMode="auto">
          <a:xfrm>
            <a:off x="0" y="6073775"/>
            <a:ext cx="9144000" cy="708025"/>
          </a:xfrm>
          <a:prstGeom prst="rect">
            <a:avLst/>
          </a:prstGeom>
          <a:noFill/>
          <a:ln w="9525">
            <a:noFill/>
            <a:miter lim="800000"/>
            <a:headEnd/>
            <a:tailEnd/>
          </a:ln>
        </p:spPr>
        <p:txBody>
          <a:bodyPr>
            <a:spAutoFit/>
          </a:bodyPr>
          <a:lstStyle/>
          <a:p>
            <a:r>
              <a:rPr lang="es-ES" sz="2000" b="1">
                <a:latin typeface="Goudy Old Style" pitchFamily="18" charset="0"/>
                <a:cs typeface="Times New Roman" pitchFamily="18" charset="0"/>
              </a:rPr>
              <a:t>Los episodios del Niño y de La Niña en el sector agropecuario centroamericano  la CEPAL estima una perdida de US$ 475 millones de dólares, desde 1998. </a:t>
            </a:r>
            <a:endParaRPr lang="es-HN" sz="2000" b="1"/>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cstate="email"/>
          <a:srcRect l="38190" t="12564" r="5664" b="36629"/>
          <a:stretch>
            <a:fillRect/>
          </a:stretch>
        </p:blipFill>
        <p:spPr bwMode="auto">
          <a:xfrm>
            <a:off x="4572000" y="3581400"/>
            <a:ext cx="4343400" cy="2895600"/>
          </a:xfrm>
          <a:prstGeom prst="rect">
            <a:avLst/>
          </a:prstGeom>
          <a:noFill/>
          <a:ln w="38100" algn="ctr">
            <a:solidFill>
              <a:schemeClr val="bg2"/>
            </a:solidFill>
            <a:miter lim="800000"/>
            <a:headEnd/>
            <a:tailEnd/>
          </a:ln>
        </p:spPr>
      </p:pic>
      <p:pic>
        <p:nvPicPr>
          <p:cNvPr id="7" name="Picture 7"/>
          <p:cNvPicPr>
            <a:picLocks noChangeAspect="1" noChangeArrowheads="1"/>
          </p:cNvPicPr>
          <p:nvPr/>
        </p:nvPicPr>
        <p:blipFill>
          <a:blip r:embed="rId4" cstate="email"/>
          <a:srcRect/>
          <a:stretch>
            <a:fillRect/>
          </a:stretch>
        </p:blipFill>
        <p:spPr bwMode="auto">
          <a:xfrm>
            <a:off x="0" y="4267200"/>
            <a:ext cx="3810000" cy="2286000"/>
          </a:xfrm>
          <a:prstGeom prst="rect">
            <a:avLst/>
          </a:prstGeom>
          <a:noFill/>
          <a:ln w="38100" algn="ctr">
            <a:solidFill>
              <a:schemeClr val="bg2"/>
            </a:solidFill>
            <a:miter lim="800000"/>
            <a:headEnd/>
            <a:tailEnd/>
          </a:ln>
        </p:spPr>
      </p:pic>
      <p:pic>
        <p:nvPicPr>
          <p:cNvPr id="8" name="Picture 8"/>
          <p:cNvPicPr>
            <a:picLocks noChangeAspect="1" noChangeArrowheads="1"/>
          </p:cNvPicPr>
          <p:nvPr/>
        </p:nvPicPr>
        <p:blipFill>
          <a:blip r:embed="rId5" cstate="email"/>
          <a:srcRect/>
          <a:stretch>
            <a:fillRect/>
          </a:stretch>
        </p:blipFill>
        <p:spPr bwMode="auto">
          <a:xfrm>
            <a:off x="5410200" y="609600"/>
            <a:ext cx="3733800" cy="2438400"/>
          </a:xfrm>
          <a:prstGeom prst="rect">
            <a:avLst/>
          </a:prstGeom>
          <a:noFill/>
          <a:ln w="38100" algn="ctr">
            <a:solidFill>
              <a:schemeClr val="bg2"/>
            </a:solidFill>
            <a:miter lim="800000"/>
            <a:headEnd/>
            <a:tailEnd/>
          </a:ln>
        </p:spPr>
      </p:pic>
      <p:pic>
        <p:nvPicPr>
          <p:cNvPr id="80899" name="Picture 3"/>
          <p:cNvPicPr>
            <a:picLocks noChangeAspect="1" noChangeArrowheads="1"/>
          </p:cNvPicPr>
          <p:nvPr/>
        </p:nvPicPr>
        <p:blipFill>
          <a:blip r:embed="rId6" cstate="email"/>
          <a:srcRect/>
          <a:stretch>
            <a:fillRect/>
          </a:stretch>
        </p:blipFill>
        <p:spPr bwMode="auto">
          <a:xfrm>
            <a:off x="2209800" y="1143000"/>
            <a:ext cx="3733800" cy="434340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4" name="3 CuadroTexto"/>
          <p:cNvSpPr txBox="1"/>
          <p:nvPr/>
        </p:nvSpPr>
        <p:spPr>
          <a:xfrm>
            <a:off x="395536" y="0"/>
            <a:ext cx="8382000" cy="707886"/>
          </a:xfrm>
          <a:prstGeom prst="rect">
            <a:avLst/>
          </a:prstGeom>
          <a:noFill/>
        </p:spPr>
        <p:txBody>
          <a:bodyPr>
            <a:spAutoFit/>
          </a:bodyPr>
          <a:lstStyle/>
          <a:p>
            <a:pPr algn="ctr">
              <a:defRPr/>
            </a:pPr>
            <a:r>
              <a:rPr lang="en-US" sz="4000" b="1" dirty="0" smtClean="0">
                <a:solidFill>
                  <a:srgbClr val="C00000"/>
                </a:solidFill>
                <a:effectLst>
                  <a:outerShdw blurRad="38100" dist="38100" dir="2700000" algn="tl">
                    <a:srgbClr val="000000">
                      <a:alpha val="43137"/>
                    </a:srgbClr>
                  </a:outerShdw>
                </a:effectLst>
              </a:rPr>
              <a:t>Vulnerabilidad  de </a:t>
            </a:r>
            <a:r>
              <a:rPr lang="en-US" sz="4000" b="1" dirty="0">
                <a:solidFill>
                  <a:srgbClr val="C00000"/>
                </a:solidFill>
                <a:effectLst>
                  <a:outerShdw blurRad="38100" dist="38100" dir="2700000" algn="tl">
                    <a:srgbClr val="000000">
                      <a:alpha val="43137"/>
                    </a:srgbClr>
                  </a:outerShdw>
                </a:effectLst>
              </a:rPr>
              <a:t>H</a:t>
            </a:r>
            <a:r>
              <a:rPr lang="en-US" sz="4000" b="1" dirty="0" smtClean="0">
                <a:solidFill>
                  <a:srgbClr val="C00000"/>
                </a:solidFill>
                <a:effectLst>
                  <a:outerShdw blurRad="38100" dist="38100" dir="2700000" algn="tl">
                    <a:srgbClr val="000000">
                      <a:alpha val="43137"/>
                    </a:srgbClr>
                  </a:outerShdw>
                </a:effectLst>
              </a:rPr>
              <a:t>onduras</a:t>
            </a:r>
            <a:endParaRPr lang="en-US" sz="4000" b="1" dirty="0">
              <a:solidFill>
                <a:srgbClr val="C00000"/>
              </a:solidFill>
              <a:effectLst>
                <a:outerShdw blurRad="38100" dist="38100" dir="2700000" algn="tl">
                  <a:srgbClr val="000000">
                    <a:alpha val="43137"/>
                  </a:srgbClr>
                </a:outerShdw>
              </a:effectLst>
            </a:endParaRPr>
          </a:p>
        </p:txBody>
      </p:sp>
      <p:pic>
        <p:nvPicPr>
          <p:cNvPr id="5" name="Picture 4" descr="gama_ costa nro"/>
          <p:cNvPicPr>
            <a:picLocks noChangeAspect="1" noChangeArrowheads="1"/>
          </p:cNvPicPr>
          <p:nvPr/>
        </p:nvPicPr>
        <p:blipFill>
          <a:blip r:embed="rId7" cstate="email"/>
          <a:srcRect/>
          <a:stretch>
            <a:fillRect/>
          </a:stretch>
        </p:blipFill>
        <p:spPr bwMode="auto">
          <a:xfrm>
            <a:off x="152400" y="685800"/>
            <a:ext cx="2095500" cy="1905000"/>
          </a:xfrm>
          <a:prstGeom prst="rect">
            <a:avLst/>
          </a:prstGeom>
          <a:noFill/>
          <a:ln w="38100">
            <a:solidFill>
              <a:schemeClr val="bg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2"/>
                                          </p:val>
                                        </p:tav>
                                        <p:tav tm="100000">
                                          <p:val>
                                            <p:strVal val="#ppt_x"/>
                                          </p:val>
                                        </p:tav>
                                      </p:tavLst>
                                    </p:anim>
                                    <p:anim calcmode="lin" valueType="num">
                                      <p:cBhvr>
                                        <p:cTn id="2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
                                        </p:tgtEl>
                                      </p:cBhvr>
                                    </p:animEffect>
                                  </p:childTnLst>
                                </p:cTn>
                              </p:par>
                            </p:childTnLst>
                          </p:cTn>
                        </p:par>
                        <p:par>
                          <p:cTn id="28" fill="hold">
                            <p:stCondLst>
                              <p:cond delay="4000"/>
                            </p:stCondLst>
                            <p:childTnLst>
                              <p:par>
                                <p:cTn id="29" presetID="4" presetClass="entr" presetSubtype="16" fill="hold" nodeType="afterEffect">
                                  <p:stCondLst>
                                    <p:cond delay="0"/>
                                  </p:stCondLst>
                                  <p:childTnLst>
                                    <p:set>
                                      <p:cBhvr>
                                        <p:cTn id="30" dur="1" fill="hold">
                                          <p:stCondLst>
                                            <p:cond delay="0"/>
                                          </p:stCondLst>
                                        </p:cTn>
                                        <p:tgtEl>
                                          <p:spTgt spid="80899"/>
                                        </p:tgtEl>
                                        <p:attrNameLst>
                                          <p:attrName>style.visibility</p:attrName>
                                        </p:attrNameLst>
                                      </p:cBhvr>
                                      <p:to>
                                        <p:strVal val="visible"/>
                                      </p:to>
                                    </p:set>
                                    <p:animEffect transition="in" filter="box(in)">
                                      <p:cBhvr>
                                        <p:cTn id="31"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0"/>
            <a:ext cx="9144000" cy="908050"/>
          </a:xfrm>
          <a:prstGeom prst="rect">
            <a:avLst/>
          </a:prstGeom>
          <a:noFill/>
          <a:ln w="9525">
            <a:noFill/>
            <a:miter lim="800000"/>
            <a:headEnd/>
            <a:tailEnd/>
          </a:ln>
        </p:spPr>
        <p:txBody>
          <a:bodyPr anchor="ctr">
            <a:spAutoFit/>
          </a:bodyPr>
          <a:lstStyle/>
          <a:p>
            <a:pPr algn="ctr"/>
            <a:r>
              <a:rPr lang="es-HN" sz="1100" b="1">
                <a:solidFill>
                  <a:srgbClr val="0066FF"/>
                </a:solidFill>
                <a:latin typeface="Arial" pitchFamily="34" charset="0"/>
                <a:cs typeface="Arial" pitchFamily="34" charset="0"/>
              </a:rPr>
              <a:t>Más desastres y gran vulnerabilidad de Centroamérica</a:t>
            </a:r>
            <a:endParaRPr lang="es-HN" sz="1000">
              <a:latin typeface="Arial" pitchFamily="34" charset="0"/>
              <a:cs typeface="Arial" pitchFamily="34" charset="0"/>
            </a:endParaRPr>
          </a:p>
          <a:p>
            <a:pPr algn="ctr" eaLnBrk="0" hangingPunct="0"/>
            <a:r>
              <a:rPr lang="es-HN" sz="1400" b="1">
                <a:solidFill>
                  <a:srgbClr val="996600"/>
                </a:solidFill>
                <a:latin typeface="Arial" pitchFamily="34" charset="0"/>
                <a:cs typeface="Arial" pitchFamily="34" charset="0"/>
              </a:rPr>
              <a:t>El impacto del cambio climático es probable que sea uno de los mayores desafíos en los años y décadas por venir. La acción, hasta el momento, ha sido lenta e insuficiente en comparación con las necesidades.</a:t>
            </a:r>
            <a:r>
              <a:rPr lang="es-HN" sz="1400" b="1" i="1">
                <a:solidFill>
                  <a:srgbClr val="996600"/>
                </a:solidFill>
                <a:latin typeface="Arial" pitchFamily="34" charset="0"/>
                <a:cs typeface="Arial" pitchFamily="34" charset="0"/>
              </a:rPr>
              <a:t> Kofi Annan, 2000</a:t>
            </a:r>
            <a:endParaRPr lang="es-HN" sz="1400">
              <a:latin typeface="Arial" pitchFamily="34" charset="0"/>
              <a:cs typeface="Arial" pitchFamily="34" charset="0"/>
            </a:endParaRPr>
          </a:p>
        </p:txBody>
      </p:sp>
      <p:pic>
        <p:nvPicPr>
          <p:cNvPr id="72706" name="Picture 2" descr="Mapa 6"/>
          <p:cNvPicPr>
            <a:picLocks noChangeAspect="1" noChangeArrowheads="1"/>
          </p:cNvPicPr>
          <p:nvPr/>
        </p:nvPicPr>
        <p:blipFill>
          <a:blip r:embed="rId3" cstate="email"/>
          <a:srcRect/>
          <a:stretch>
            <a:fillRect/>
          </a:stretch>
        </p:blipFill>
        <p:spPr bwMode="auto">
          <a:xfrm>
            <a:off x="571500" y="642938"/>
            <a:ext cx="7858125" cy="3867150"/>
          </a:xfrm>
          <a:prstGeom prst="rect">
            <a:avLst/>
          </a:prstGeom>
          <a:noFill/>
          <a:ln w="9525">
            <a:noFill/>
            <a:miter lim="800000"/>
            <a:headEnd/>
            <a:tailEnd/>
          </a:ln>
        </p:spPr>
      </p:pic>
      <p:sp>
        <p:nvSpPr>
          <p:cNvPr id="72707" name="5 Rectángulo"/>
          <p:cNvSpPr>
            <a:spLocks noChangeArrowheads="1"/>
          </p:cNvSpPr>
          <p:nvPr/>
        </p:nvSpPr>
        <p:spPr bwMode="auto">
          <a:xfrm>
            <a:off x="214313" y="4572000"/>
            <a:ext cx="8358187" cy="2031325"/>
          </a:xfrm>
          <a:prstGeom prst="rect">
            <a:avLst/>
          </a:prstGeom>
          <a:noFill/>
          <a:ln w="9525">
            <a:noFill/>
            <a:miter lim="800000"/>
            <a:headEnd/>
            <a:tailEnd/>
          </a:ln>
        </p:spPr>
        <p:txBody>
          <a:bodyPr>
            <a:spAutoFit/>
          </a:bodyPr>
          <a:lstStyle/>
          <a:p>
            <a:pPr algn="just"/>
            <a:r>
              <a:rPr lang="es-HN" sz="1800" dirty="0">
                <a:latin typeface="Arial Narrow" pitchFamily="34" charset="0"/>
              </a:rPr>
              <a:t>En las últimas dos décadas el número de desastres relacionados con el clima se ha multiplicado mundialmente por cuatro, al pasar de 120 en promedio al año a unos 500. Entre 1998 y 2008, los desastres en Centroamérica han representado en las Américas el 23% del número de muertos y más del 10% de los afectados. Y sigue siendo la región de las Américas en donde más personas son afectadas por </a:t>
            </a:r>
            <a:r>
              <a:rPr lang="es-HN" sz="1800" dirty="0" smtClean="0">
                <a:latin typeface="Arial Narrow" pitchFamily="34" charset="0"/>
              </a:rPr>
              <a:t>sismos. </a:t>
            </a:r>
            <a:r>
              <a:rPr lang="es-HN" sz="1800" b="1" dirty="0">
                <a:latin typeface="Arial Narrow" pitchFamily="34" charset="0"/>
              </a:rPr>
              <a:t>Según el Índice de Riesgo </a:t>
            </a:r>
            <a:r>
              <a:rPr lang="es-HN" sz="1800" b="1" dirty="0" smtClean="0">
                <a:latin typeface="Arial Narrow" pitchFamily="34" charset="0"/>
              </a:rPr>
              <a:t>Climático, </a:t>
            </a:r>
            <a:r>
              <a:rPr lang="es-HN" sz="1800" b="1" dirty="0">
                <a:latin typeface="Arial Narrow" pitchFamily="34" charset="0"/>
              </a:rPr>
              <a:t>los diez países más afectados por desastres entre 1997 y 2006 son liderados por Honduras y Nicaragua a nivel mundial.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1576388" y="152400"/>
            <a:ext cx="5967412" cy="457200"/>
          </a:xfrm>
          <a:prstGeom prst="rect">
            <a:avLst/>
          </a:prstGeom>
          <a:solidFill>
            <a:srgbClr val="FF6600"/>
          </a:solidFill>
          <a:ln w="9525">
            <a:noFill/>
            <a:miter lim="800000"/>
            <a:headEnd/>
            <a:tailEnd/>
          </a:ln>
          <a:effectLst/>
        </p:spPr>
        <p:txBody>
          <a:bodyPr wrap="none">
            <a:spAutoFit/>
          </a:bodyPr>
          <a:lstStyle/>
          <a:p>
            <a:r>
              <a:rPr lang="es-SV" sz="2400" b="1">
                <a:solidFill>
                  <a:srgbClr val="FFFF66"/>
                </a:solidFill>
                <a:latin typeface="Calibri" pitchFamily="34" charset="0"/>
              </a:rPr>
              <a:t>Proyecciones futuras del clima para Honduras</a:t>
            </a:r>
            <a:endParaRPr lang="en-US" sz="2400" b="1">
              <a:solidFill>
                <a:srgbClr val="FFFF66"/>
              </a:solidFill>
              <a:latin typeface="Calibri" pitchFamily="34" charset="0"/>
            </a:endParaRPr>
          </a:p>
        </p:txBody>
      </p:sp>
      <p:pic>
        <p:nvPicPr>
          <p:cNvPr id="235524" name="Picture 4"/>
          <p:cNvPicPr>
            <a:picLocks noChangeAspect="1" noChangeArrowheads="1"/>
          </p:cNvPicPr>
          <p:nvPr/>
        </p:nvPicPr>
        <p:blipFill>
          <a:blip r:embed="rId3" cstate="email"/>
          <a:srcRect/>
          <a:stretch>
            <a:fillRect/>
          </a:stretch>
        </p:blipFill>
        <p:spPr bwMode="auto">
          <a:xfrm>
            <a:off x="251520" y="764704"/>
            <a:ext cx="4160754" cy="2817589"/>
          </a:xfrm>
          <a:prstGeom prst="rect">
            <a:avLst/>
          </a:prstGeom>
          <a:noFill/>
          <a:ln w="9525">
            <a:noFill/>
            <a:miter lim="800000"/>
            <a:headEnd/>
            <a:tailEnd/>
          </a:ln>
          <a:effectLst/>
        </p:spPr>
      </p:pic>
      <p:pic>
        <p:nvPicPr>
          <p:cNvPr id="235525" name="Picture 5"/>
          <p:cNvPicPr>
            <a:picLocks noChangeAspect="1" noChangeArrowheads="1"/>
          </p:cNvPicPr>
          <p:nvPr/>
        </p:nvPicPr>
        <p:blipFill>
          <a:blip r:embed="rId4" cstate="email"/>
          <a:srcRect/>
          <a:stretch>
            <a:fillRect/>
          </a:stretch>
        </p:blipFill>
        <p:spPr bwMode="auto">
          <a:xfrm>
            <a:off x="4898327" y="908720"/>
            <a:ext cx="4245673" cy="2761456"/>
          </a:xfrm>
          <a:prstGeom prst="rect">
            <a:avLst/>
          </a:prstGeom>
          <a:noFill/>
          <a:ln w="9525">
            <a:noFill/>
            <a:miter lim="800000"/>
            <a:headEnd/>
            <a:tailEnd/>
          </a:ln>
          <a:effectLst/>
        </p:spPr>
      </p:pic>
      <p:pic>
        <p:nvPicPr>
          <p:cNvPr id="235526" name="Picture 6"/>
          <p:cNvPicPr>
            <a:picLocks noChangeAspect="1" noChangeArrowheads="1"/>
          </p:cNvPicPr>
          <p:nvPr/>
        </p:nvPicPr>
        <p:blipFill>
          <a:blip r:embed="rId5" cstate="email"/>
          <a:srcRect/>
          <a:stretch>
            <a:fillRect/>
          </a:stretch>
        </p:blipFill>
        <p:spPr bwMode="auto">
          <a:xfrm>
            <a:off x="4792344" y="3933056"/>
            <a:ext cx="4351656" cy="2924944"/>
          </a:xfrm>
          <a:prstGeom prst="rect">
            <a:avLst/>
          </a:prstGeom>
          <a:noFill/>
          <a:ln w="9525">
            <a:noFill/>
            <a:miter lim="800000"/>
            <a:headEnd/>
            <a:tailEnd/>
          </a:ln>
          <a:effectLst/>
        </p:spPr>
      </p:pic>
      <p:pic>
        <p:nvPicPr>
          <p:cNvPr id="235527" name="Picture 7"/>
          <p:cNvPicPr>
            <a:picLocks noChangeAspect="1" noChangeArrowheads="1"/>
          </p:cNvPicPr>
          <p:nvPr/>
        </p:nvPicPr>
        <p:blipFill>
          <a:blip r:embed="rId6" cstate="email"/>
          <a:srcRect/>
          <a:stretch>
            <a:fillRect/>
          </a:stretch>
        </p:blipFill>
        <p:spPr bwMode="auto">
          <a:xfrm>
            <a:off x="251519" y="3924746"/>
            <a:ext cx="4350445" cy="2933254"/>
          </a:xfrm>
          <a:prstGeom prst="rect">
            <a:avLst/>
          </a:prstGeom>
          <a:noFill/>
          <a:ln w="9525">
            <a:noFill/>
            <a:miter lim="800000"/>
            <a:headEnd/>
            <a:tailEnd/>
          </a:ln>
          <a:effectLst/>
        </p:spPr>
      </p:pic>
      <p:sp>
        <p:nvSpPr>
          <p:cNvPr id="235528" name="Text Box 8"/>
          <p:cNvSpPr txBox="1">
            <a:spLocks noChangeArrowheads="1"/>
          </p:cNvSpPr>
          <p:nvPr/>
        </p:nvSpPr>
        <p:spPr bwMode="auto">
          <a:xfrm>
            <a:off x="617538" y="1720850"/>
            <a:ext cx="1287462" cy="336550"/>
          </a:xfrm>
          <a:prstGeom prst="rect">
            <a:avLst/>
          </a:prstGeom>
          <a:noFill/>
          <a:ln w="9525">
            <a:noFill/>
            <a:miter lim="800000"/>
            <a:headEnd/>
            <a:tailEnd/>
          </a:ln>
          <a:effectLst/>
        </p:spPr>
        <p:txBody>
          <a:bodyPr wrap="none">
            <a:spAutoFit/>
          </a:bodyPr>
          <a:lstStyle/>
          <a:p>
            <a:r>
              <a:rPr lang="es-SV" sz="1600" b="1">
                <a:solidFill>
                  <a:srgbClr val="FF6600"/>
                </a:solidFill>
                <a:latin typeface="Calibri" pitchFamily="34" charset="0"/>
              </a:rPr>
              <a:t>Temperatura</a:t>
            </a:r>
            <a:endParaRPr lang="en-US" sz="1600" b="1">
              <a:solidFill>
                <a:srgbClr val="FF6600"/>
              </a:solidFill>
              <a:latin typeface="Calibri" pitchFamily="34" charset="0"/>
            </a:endParaRPr>
          </a:p>
        </p:txBody>
      </p:sp>
      <p:sp>
        <p:nvSpPr>
          <p:cNvPr id="235529" name="Text Box 9"/>
          <p:cNvSpPr txBox="1">
            <a:spLocks noChangeArrowheads="1"/>
          </p:cNvSpPr>
          <p:nvPr/>
        </p:nvSpPr>
        <p:spPr bwMode="auto">
          <a:xfrm>
            <a:off x="617538" y="4464050"/>
            <a:ext cx="1287462" cy="336550"/>
          </a:xfrm>
          <a:prstGeom prst="rect">
            <a:avLst/>
          </a:prstGeom>
          <a:noFill/>
          <a:ln w="9525">
            <a:noFill/>
            <a:miter lim="800000"/>
            <a:headEnd/>
            <a:tailEnd/>
          </a:ln>
          <a:effectLst/>
        </p:spPr>
        <p:txBody>
          <a:bodyPr wrap="none">
            <a:spAutoFit/>
          </a:bodyPr>
          <a:lstStyle/>
          <a:p>
            <a:r>
              <a:rPr lang="es-SV" sz="1600" b="1">
                <a:solidFill>
                  <a:srgbClr val="FF6600"/>
                </a:solidFill>
                <a:latin typeface="Calibri" pitchFamily="34" charset="0"/>
              </a:rPr>
              <a:t>Temperatura</a:t>
            </a:r>
            <a:endParaRPr lang="en-US" sz="1600" b="1">
              <a:solidFill>
                <a:srgbClr val="FF6600"/>
              </a:solidFill>
              <a:latin typeface="Calibri" pitchFamily="34" charset="0"/>
            </a:endParaRPr>
          </a:p>
        </p:txBody>
      </p:sp>
      <p:sp>
        <p:nvSpPr>
          <p:cNvPr id="235531" name="Text Box 11"/>
          <p:cNvSpPr txBox="1">
            <a:spLocks noChangeArrowheads="1"/>
          </p:cNvSpPr>
          <p:nvPr/>
        </p:nvSpPr>
        <p:spPr bwMode="auto">
          <a:xfrm>
            <a:off x="4953000" y="4495800"/>
            <a:ext cx="1284288" cy="336550"/>
          </a:xfrm>
          <a:prstGeom prst="rect">
            <a:avLst/>
          </a:prstGeom>
          <a:noFill/>
          <a:ln w="9525">
            <a:noFill/>
            <a:miter lim="800000"/>
            <a:headEnd/>
            <a:tailEnd/>
          </a:ln>
          <a:effectLst/>
        </p:spPr>
        <p:txBody>
          <a:bodyPr wrap="none">
            <a:spAutoFit/>
          </a:bodyPr>
          <a:lstStyle/>
          <a:p>
            <a:r>
              <a:rPr lang="es-SV" sz="1600" b="1">
                <a:solidFill>
                  <a:srgbClr val="008000"/>
                </a:solidFill>
                <a:latin typeface="Calibri" pitchFamily="34" charset="0"/>
              </a:rPr>
              <a:t>Precipitación</a:t>
            </a:r>
            <a:endParaRPr lang="en-US" sz="1600" b="1">
              <a:solidFill>
                <a:srgbClr val="008000"/>
              </a:solidFill>
              <a:latin typeface="Calibri" pitchFamily="34" charset="0"/>
            </a:endParaRPr>
          </a:p>
        </p:txBody>
      </p:sp>
      <p:sp>
        <p:nvSpPr>
          <p:cNvPr id="235532" name="Text Box 12"/>
          <p:cNvSpPr txBox="1">
            <a:spLocks noChangeArrowheads="1"/>
          </p:cNvSpPr>
          <p:nvPr/>
        </p:nvSpPr>
        <p:spPr bwMode="auto">
          <a:xfrm>
            <a:off x="4953000" y="1676400"/>
            <a:ext cx="1284288" cy="336550"/>
          </a:xfrm>
          <a:prstGeom prst="rect">
            <a:avLst/>
          </a:prstGeom>
          <a:noFill/>
          <a:ln w="9525">
            <a:noFill/>
            <a:miter lim="800000"/>
            <a:headEnd/>
            <a:tailEnd/>
          </a:ln>
          <a:effectLst/>
        </p:spPr>
        <p:txBody>
          <a:bodyPr wrap="none">
            <a:spAutoFit/>
          </a:bodyPr>
          <a:lstStyle/>
          <a:p>
            <a:r>
              <a:rPr lang="es-SV" sz="1600" b="1">
                <a:solidFill>
                  <a:srgbClr val="008000"/>
                </a:solidFill>
                <a:latin typeface="Calibri" pitchFamily="34" charset="0"/>
              </a:rPr>
              <a:t>Precipitación</a:t>
            </a:r>
            <a:endParaRPr lang="en-US" sz="1600" b="1">
              <a:solidFill>
                <a:srgbClr val="008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p:cNvSpPr>
            <a:spLocks noChangeArrowheads="1"/>
          </p:cNvSpPr>
          <p:nvPr/>
        </p:nvSpPr>
        <p:spPr bwMode="auto">
          <a:xfrm flipH="1">
            <a:off x="-3" y="0"/>
            <a:ext cx="5143506" cy="2928934"/>
          </a:xfrm>
          <a:prstGeom prst="wedgeRectCallout">
            <a:avLst>
              <a:gd name="adj1" fmla="val 11422"/>
              <a:gd name="adj2" fmla="val 55845"/>
            </a:avLst>
          </a:prstGeom>
          <a:ln>
            <a:headEnd/>
            <a:tailEnd/>
          </a:ln>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1000"/>
              </a:spcAft>
              <a:defRPr/>
            </a:pPr>
            <a:r>
              <a:rPr lang="es-HN" b="1" dirty="0">
                <a:solidFill>
                  <a:srgbClr val="0000FF"/>
                </a:solidFill>
                <a:cs typeface="Arial" pitchFamily="34" charset="0"/>
              </a:rPr>
              <a:t>Amenazas derivadas del CC</a:t>
            </a:r>
            <a:r>
              <a:rPr lang="es-HN" b="1" dirty="0">
                <a:solidFill>
                  <a:srgbClr val="3366FF"/>
                </a:solidFill>
                <a:cs typeface="Arial" pitchFamily="34" charset="0"/>
              </a:rPr>
              <a:t>:</a:t>
            </a:r>
            <a:endParaRPr lang="es-HN" b="1" dirty="0">
              <a:solidFill>
                <a:srgbClr val="3366FF"/>
              </a:solidFill>
              <a:latin typeface="Times New Roman" pitchFamily="18" charset="0"/>
              <a:cs typeface="Arial" pitchFamily="34" charset="0"/>
            </a:endParaRPr>
          </a:p>
          <a:p>
            <a:pPr fontAlgn="auto">
              <a:spcBef>
                <a:spcPts val="0"/>
              </a:spcBef>
              <a:spcAft>
                <a:spcPts val="1000"/>
              </a:spcAft>
              <a:defRPr/>
            </a:pPr>
            <a:r>
              <a:rPr lang="es-HN" sz="1200" dirty="0">
                <a:solidFill>
                  <a:srgbClr val="000000"/>
                </a:solidFill>
                <a:latin typeface="Agency FB" pitchFamily="34" charset="0"/>
                <a:cs typeface="Arial" pitchFamily="34" charset="0"/>
              </a:rPr>
              <a:t>Una temperatura incrementada conllevará: </a:t>
            </a:r>
          </a:p>
          <a:p>
            <a:pPr marL="228600" indent="-228600" fontAlgn="auto">
              <a:spcBef>
                <a:spcPts val="0"/>
              </a:spcBef>
              <a:spcAft>
                <a:spcPts val="0"/>
              </a:spcAft>
              <a:buClr>
                <a:srgbClr val="000000"/>
              </a:buClr>
              <a:buFont typeface="+mj-lt"/>
              <a:buAutoNum type="arabicPeriod"/>
              <a:defRPr/>
            </a:pPr>
            <a:r>
              <a:rPr lang="es-HN" sz="1300" dirty="0">
                <a:solidFill>
                  <a:srgbClr val="000000"/>
                </a:solidFill>
                <a:latin typeface="Agency FB" pitchFamily="34" charset="0"/>
                <a:cs typeface="Arial" pitchFamily="34" charset="0"/>
              </a:rPr>
              <a:t>suelos más secos y mayor propensión a incendios forestales;</a:t>
            </a:r>
          </a:p>
          <a:p>
            <a:pPr marL="228600" indent="-228600" fontAlgn="auto">
              <a:spcBef>
                <a:spcPts val="0"/>
              </a:spcBef>
              <a:spcAft>
                <a:spcPts val="0"/>
              </a:spcAft>
              <a:buClr>
                <a:srgbClr val="000000"/>
              </a:buClr>
              <a:buFont typeface="+mj-lt"/>
              <a:buAutoNum type="arabicPeriod"/>
              <a:defRPr/>
            </a:pPr>
            <a:r>
              <a:rPr lang="es-HN" sz="1300" dirty="0">
                <a:solidFill>
                  <a:srgbClr val="000000"/>
                </a:solidFill>
                <a:latin typeface="Agency FB" pitchFamily="34" charset="0"/>
                <a:cs typeface="Arial" pitchFamily="34" charset="0"/>
              </a:rPr>
              <a:t>sequía, medida en términos de menores precipitaciones totales, y/o extensión del período seco;</a:t>
            </a:r>
          </a:p>
          <a:p>
            <a:pPr marL="228600" indent="-228600" fontAlgn="auto">
              <a:spcBef>
                <a:spcPts val="0"/>
              </a:spcBef>
              <a:spcAft>
                <a:spcPts val="0"/>
              </a:spcAft>
              <a:buClr>
                <a:srgbClr val="000000"/>
              </a:buClr>
              <a:buFont typeface="+mj-lt"/>
              <a:buAutoNum type="arabicPeriod"/>
              <a:defRPr/>
            </a:pPr>
            <a:r>
              <a:rPr lang="es-HN" sz="1300" dirty="0">
                <a:solidFill>
                  <a:srgbClr val="000000"/>
                </a:solidFill>
                <a:latin typeface="Agency FB" pitchFamily="34" charset="0"/>
                <a:cs typeface="Arial" pitchFamily="34" charset="0"/>
              </a:rPr>
              <a:t>fenómenos extremos más intensos implicando precipitaciones más fuertes y mayores inundaciones;</a:t>
            </a:r>
          </a:p>
          <a:p>
            <a:pPr marL="228600" indent="-228600" fontAlgn="auto">
              <a:spcBef>
                <a:spcPts val="0"/>
              </a:spcBef>
              <a:spcAft>
                <a:spcPts val="0"/>
              </a:spcAft>
              <a:buClr>
                <a:srgbClr val="000000"/>
              </a:buClr>
              <a:buFont typeface="+mj-lt"/>
              <a:buAutoNum type="arabicPeriod"/>
              <a:defRPr/>
            </a:pPr>
            <a:r>
              <a:rPr lang="es-HN" sz="1300" dirty="0">
                <a:solidFill>
                  <a:srgbClr val="000000"/>
                </a:solidFill>
                <a:latin typeface="Agency FB" pitchFamily="34" charset="0"/>
                <a:cs typeface="Arial" pitchFamily="34" charset="0"/>
              </a:rPr>
              <a:t>modificación geográfica de hábitats de pestes y enfermedades y cambios en los rangos territoriales de las especies;</a:t>
            </a:r>
          </a:p>
          <a:p>
            <a:pPr marL="228600" indent="-228600" fontAlgn="auto">
              <a:spcBef>
                <a:spcPts val="0"/>
              </a:spcBef>
              <a:spcAft>
                <a:spcPts val="0"/>
              </a:spcAft>
              <a:buClr>
                <a:srgbClr val="000000"/>
              </a:buClr>
              <a:buFont typeface="+mj-lt"/>
              <a:buAutoNum type="arabicPeriod"/>
              <a:defRPr/>
            </a:pPr>
            <a:r>
              <a:rPr lang="es-HN" sz="1300" dirty="0">
                <a:solidFill>
                  <a:srgbClr val="000000"/>
                </a:solidFill>
                <a:latin typeface="Agency FB" pitchFamily="34" charset="0"/>
                <a:cs typeface="Arial" pitchFamily="34" charset="0"/>
              </a:rPr>
              <a:t>modificación climática de hábitats, alterando las condiciones de viabilidad de ciertas especies y favoreciendo la colonización del bosque y otros ecosistemas por especies invasoras, mejor adaptadas a las condiciones climáticas modificadas. </a:t>
            </a:r>
          </a:p>
        </p:txBody>
      </p:sp>
      <p:sp>
        <p:nvSpPr>
          <p:cNvPr id="140291" name="AutoShape 3"/>
          <p:cNvSpPr>
            <a:spLocks noChangeArrowheads="1"/>
          </p:cNvSpPr>
          <p:nvPr/>
        </p:nvSpPr>
        <p:spPr bwMode="auto">
          <a:xfrm flipH="1">
            <a:off x="4643438" y="2786063"/>
            <a:ext cx="4500562" cy="3286125"/>
          </a:xfrm>
          <a:prstGeom prst="wedgeRectCallout">
            <a:avLst>
              <a:gd name="adj1" fmla="val 88092"/>
              <a:gd name="adj2" fmla="val -30642"/>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fontAlgn="auto">
              <a:spcBef>
                <a:spcPts val="0"/>
              </a:spcBef>
              <a:spcAft>
                <a:spcPts val="1000"/>
              </a:spcAft>
              <a:defRPr/>
            </a:pPr>
            <a:r>
              <a:rPr lang="es-HN" sz="1600" b="1" dirty="0">
                <a:solidFill>
                  <a:srgbClr val="0000FF"/>
                </a:solidFill>
                <a:cs typeface="Arial" pitchFamily="34" charset="0"/>
              </a:rPr>
              <a:t>Impactos potenciales de las amenazas:</a:t>
            </a:r>
            <a:endParaRPr lang="es-HN" sz="1600" b="1" dirty="0">
              <a:solidFill>
                <a:srgbClr val="0000FF"/>
              </a:solidFill>
              <a:latin typeface="Times New Roman" pitchFamily="18" charset="0"/>
              <a:cs typeface="Arial" pitchFamily="34" charset="0"/>
            </a:endParaRPr>
          </a:p>
          <a:p>
            <a:pPr marL="228600" indent="-228600" fontAlgn="auto">
              <a:spcBef>
                <a:spcPts val="0"/>
              </a:spcBef>
              <a:spcAft>
                <a:spcPts val="0"/>
              </a:spcAft>
              <a:buClr>
                <a:srgbClr val="000000"/>
              </a:buClr>
              <a:buFont typeface="+mj-lt"/>
              <a:buAutoNum type="arabicPeriod"/>
              <a:defRPr/>
            </a:pPr>
            <a:r>
              <a:rPr lang="es-ES_tradnl" sz="1500" dirty="0">
                <a:solidFill>
                  <a:srgbClr val="000000"/>
                </a:solidFill>
                <a:latin typeface="Agency FB" pitchFamily="34" charset="0"/>
                <a:cs typeface="Arial" pitchFamily="34" charset="0"/>
              </a:rPr>
              <a:t>Incendios forestales en bosques latifoliados y de coníferas con</a:t>
            </a:r>
          </a:p>
          <a:p>
            <a:pPr marL="228600" indent="-228600" fontAlgn="auto">
              <a:spcBef>
                <a:spcPts val="0"/>
              </a:spcBef>
              <a:spcAft>
                <a:spcPts val="0"/>
              </a:spcAft>
              <a:buClr>
                <a:srgbClr val="000000"/>
              </a:buClr>
              <a:buFont typeface="+mj-lt"/>
              <a:buAutoNum type="arabicPeriod"/>
              <a:defRPr/>
            </a:pPr>
            <a:r>
              <a:rPr lang="es-ES_tradnl" sz="1500" dirty="0">
                <a:solidFill>
                  <a:srgbClr val="000000"/>
                </a:solidFill>
                <a:latin typeface="Agency FB" pitchFamily="34" charset="0"/>
                <a:cs typeface="Arial" pitchFamily="34" charset="0"/>
              </a:rPr>
              <a:t>Modificación en la integración entre especies de flora y fauna </a:t>
            </a:r>
          </a:p>
          <a:p>
            <a:pPr marL="228600" indent="-228600" fontAlgn="auto">
              <a:spcBef>
                <a:spcPts val="0"/>
              </a:spcBef>
              <a:spcAft>
                <a:spcPts val="0"/>
              </a:spcAft>
              <a:buClr>
                <a:srgbClr val="000000"/>
              </a:buClr>
              <a:buFont typeface="+mj-lt"/>
              <a:buAutoNum type="arabicPeriod"/>
              <a:defRPr/>
            </a:pPr>
            <a:r>
              <a:rPr lang="es-ES_tradnl" sz="1500" dirty="0">
                <a:solidFill>
                  <a:srgbClr val="000000"/>
                </a:solidFill>
                <a:latin typeface="Agency FB" pitchFamily="34" charset="0"/>
                <a:cs typeface="Arial" pitchFamily="34" charset="0"/>
              </a:rPr>
              <a:t>Ampliación de los periodos de sequía </a:t>
            </a:r>
          </a:p>
          <a:p>
            <a:pPr marL="228600" indent="-228600" fontAlgn="auto">
              <a:spcBef>
                <a:spcPts val="0"/>
              </a:spcBef>
              <a:spcAft>
                <a:spcPts val="0"/>
              </a:spcAft>
              <a:buClr>
                <a:srgbClr val="000000"/>
              </a:buClr>
              <a:buFont typeface="+mj-lt"/>
              <a:buAutoNum type="arabicPeriod"/>
              <a:defRPr/>
            </a:pPr>
            <a:r>
              <a:rPr lang="es-ES_tradnl" sz="1500" dirty="0">
                <a:solidFill>
                  <a:srgbClr val="000000"/>
                </a:solidFill>
                <a:latin typeface="Agency FB" pitchFamily="34" charset="0"/>
                <a:cs typeface="Arial" pitchFamily="34" charset="0"/>
              </a:rPr>
              <a:t>Todo lo anterior es conducente a la disminución de las existencias de bosques </a:t>
            </a:r>
          </a:p>
          <a:p>
            <a:pPr marL="228600" indent="-228600" fontAlgn="auto">
              <a:spcBef>
                <a:spcPts val="0"/>
              </a:spcBef>
              <a:spcAft>
                <a:spcPts val="0"/>
              </a:spcAft>
              <a:buClr>
                <a:srgbClr val="000000"/>
              </a:buClr>
              <a:buFont typeface="+mj-lt"/>
              <a:buAutoNum type="arabicPeriod"/>
              <a:defRPr/>
            </a:pPr>
            <a:r>
              <a:rPr lang="es-ES_tradnl" sz="1500" dirty="0">
                <a:solidFill>
                  <a:srgbClr val="000000"/>
                </a:solidFill>
                <a:latin typeface="Agency FB" pitchFamily="34" charset="0"/>
                <a:cs typeface="Arial" pitchFamily="34" charset="0"/>
              </a:rPr>
              <a:t>Pérdida de la oportunidad de fijación de carbono </a:t>
            </a:r>
          </a:p>
          <a:p>
            <a:pPr algn="just" fontAlgn="auto">
              <a:spcBef>
                <a:spcPts val="0"/>
              </a:spcBef>
              <a:spcAft>
                <a:spcPts val="1000"/>
              </a:spcAft>
              <a:defRPr/>
            </a:pPr>
            <a:endParaRPr lang="es-ES_tradnl" sz="1500" dirty="0">
              <a:solidFill>
                <a:srgbClr val="000000"/>
              </a:solidFill>
              <a:latin typeface="Agency FB" pitchFamily="34" charset="0"/>
              <a:cs typeface="Arial" pitchFamily="34" charset="0"/>
            </a:endParaRPr>
          </a:p>
          <a:p>
            <a:pPr algn="just" fontAlgn="auto">
              <a:spcBef>
                <a:spcPts val="0"/>
              </a:spcBef>
              <a:spcAft>
                <a:spcPts val="1000"/>
              </a:spcAft>
              <a:defRPr/>
            </a:pPr>
            <a:r>
              <a:rPr lang="es-ES_tradnl" sz="1500" dirty="0">
                <a:solidFill>
                  <a:srgbClr val="000000"/>
                </a:solidFill>
                <a:latin typeface="Agency FB" pitchFamily="34" charset="0"/>
                <a:cs typeface="Arial" pitchFamily="34" charset="0"/>
              </a:rPr>
              <a:t>Biodiversidad</a:t>
            </a:r>
          </a:p>
          <a:p>
            <a:pPr algn="just" fontAlgn="auto">
              <a:spcBef>
                <a:spcPts val="0"/>
              </a:spcBef>
              <a:spcAft>
                <a:spcPts val="1000"/>
              </a:spcAft>
              <a:defRPr/>
            </a:pPr>
            <a:r>
              <a:rPr lang="es-ES_tradnl" sz="1500" dirty="0">
                <a:solidFill>
                  <a:srgbClr val="000000"/>
                </a:solidFill>
                <a:latin typeface="Agency FB" pitchFamily="34" charset="0"/>
                <a:cs typeface="Arial" pitchFamily="34" charset="0"/>
              </a:rPr>
              <a:t>El impacto mayor del cambio climático sobre la biodiversidad se mide en términos de la alteración a la funcionalidad de los ecosistemas y la afectación de las </a:t>
            </a:r>
            <a:r>
              <a:rPr lang="es-ES_tradnl" sz="1500" dirty="0" err="1">
                <a:solidFill>
                  <a:srgbClr val="000000"/>
                </a:solidFill>
                <a:latin typeface="Agency FB" pitchFamily="34" charset="0"/>
                <a:cs typeface="Arial" pitchFamily="34" charset="0"/>
              </a:rPr>
              <a:t>las</a:t>
            </a:r>
            <a:r>
              <a:rPr lang="es-ES_tradnl" sz="1500" dirty="0">
                <a:solidFill>
                  <a:srgbClr val="000000"/>
                </a:solidFill>
                <a:latin typeface="Agency FB" pitchFamily="34" charset="0"/>
                <a:cs typeface="Arial" pitchFamily="34" charset="0"/>
              </a:rPr>
              <a:t> condiciones de viabilidad de las especies</a:t>
            </a:r>
            <a:endParaRPr lang="es-HN" sz="1500" dirty="0">
              <a:solidFill>
                <a:schemeClr val="tx1"/>
              </a:solidFill>
              <a:latin typeface="Agency FB" pitchFamily="34" charset="0"/>
              <a:cs typeface="Arial" pitchFamily="34" charset="0"/>
            </a:endParaRPr>
          </a:p>
        </p:txBody>
      </p:sp>
      <p:sp>
        <p:nvSpPr>
          <p:cNvPr id="140292" name="Oval 4"/>
          <p:cNvSpPr>
            <a:spLocks noChangeArrowheads="1"/>
          </p:cNvSpPr>
          <p:nvPr/>
        </p:nvSpPr>
        <p:spPr bwMode="auto">
          <a:xfrm>
            <a:off x="857224" y="3143248"/>
            <a:ext cx="2163636" cy="571504"/>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pPr algn="ctr" fontAlgn="auto">
              <a:spcBef>
                <a:spcPts val="0"/>
              </a:spcBef>
              <a:spcAft>
                <a:spcPts val="1000"/>
              </a:spcAft>
              <a:defRPr/>
            </a:pPr>
            <a:r>
              <a:rPr lang="es-HN" sz="1400" b="1" i="1" dirty="0">
                <a:solidFill>
                  <a:srgbClr val="0000FF"/>
                </a:solidFill>
                <a:cs typeface="Arial" pitchFamily="34" charset="0"/>
              </a:rPr>
              <a:t>Vulnerabilidad</a:t>
            </a:r>
            <a:endParaRPr lang="es-HN" sz="1400" dirty="0">
              <a:solidFill>
                <a:schemeClr val="tx1"/>
              </a:solidFill>
              <a:latin typeface="Arial" pitchFamily="34" charset="0"/>
              <a:cs typeface="Arial" pitchFamily="34" charset="0"/>
            </a:endParaRPr>
          </a:p>
        </p:txBody>
      </p:sp>
      <p:sp>
        <p:nvSpPr>
          <p:cNvPr id="140293" name="AutoShape 5"/>
          <p:cNvSpPr>
            <a:spLocks noChangeArrowheads="1"/>
          </p:cNvSpPr>
          <p:nvPr/>
        </p:nvSpPr>
        <p:spPr bwMode="auto">
          <a:xfrm flipH="1">
            <a:off x="0" y="4000500"/>
            <a:ext cx="4572000" cy="2857500"/>
          </a:xfrm>
          <a:prstGeom prst="wedgeRectCallout">
            <a:avLst>
              <a:gd name="adj1" fmla="val 12783"/>
              <a:gd name="adj2" fmla="val -60681"/>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fontAlgn="auto">
              <a:spcBef>
                <a:spcPts val="0"/>
              </a:spcBef>
              <a:spcAft>
                <a:spcPts val="1000"/>
              </a:spcAft>
              <a:defRPr/>
            </a:pPr>
            <a:r>
              <a:rPr lang="es-HN" sz="1600" b="1" dirty="0">
                <a:solidFill>
                  <a:srgbClr val="0000FF"/>
                </a:solidFill>
                <a:cs typeface="Arial" pitchFamily="34" charset="0"/>
              </a:rPr>
              <a:t>Factores que conducen al incremento de la vulnerabilidad</a:t>
            </a:r>
            <a:endParaRPr lang="es-HN" sz="1600" b="1" dirty="0">
              <a:solidFill>
                <a:srgbClr val="0000FF"/>
              </a:solidFill>
              <a:latin typeface="Times New Roman" pitchFamily="18" charset="0"/>
              <a:cs typeface="Arial" pitchFamily="34" charset="0"/>
            </a:endParaRP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Manejo no sostenible de los recursos forestales y corte ilegal de madera,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Expansión de la frontera agrícola y/o cambio en el uso del suelo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Prácticas agrícolas y pecuarias insostenibles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Ausencia de una política forestal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Producción indebida de GEI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Ausencia de soluciones energéticas para la población rural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Presencia recurrente de bosques debilitados por los incendios.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Presencia de bosques jóvenes en regeneración en ausencia de un actor social que asuma y ejecute la responsabilidad por su cuido.    </a:t>
            </a:r>
          </a:p>
          <a:p>
            <a:pPr marL="228600" indent="-228600" fontAlgn="auto">
              <a:spcBef>
                <a:spcPts val="0"/>
              </a:spcBef>
              <a:spcAft>
                <a:spcPts val="0"/>
              </a:spcAft>
              <a:buClr>
                <a:srgbClr val="000000"/>
              </a:buClr>
              <a:buFont typeface="+mj-lt"/>
              <a:buAutoNum type="arabicPeriod"/>
              <a:defRPr/>
            </a:pPr>
            <a:r>
              <a:rPr lang="es-ES_tradnl" sz="1300" dirty="0">
                <a:solidFill>
                  <a:srgbClr val="000000"/>
                </a:solidFill>
                <a:latin typeface="Agency FB" pitchFamily="34" charset="0"/>
                <a:cs typeface="Arial" pitchFamily="34" charset="0"/>
              </a:rPr>
              <a:t>Presencia de base de plagas y enfermedades forestales en los bosques del país. </a:t>
            </a:r>
          </a:p>
        </p:txBody>
      </p:sp>
      <p:sp>
        <p:nvSpPr>
          <p:cNvPr id="12" name="11 CuadroTexto"/>
          <p:cNvSpPr txBox="1"/>
          <p:nvPr/>
        </p:nvSpPr>
        <p:spPr>
          <a:xfrm>
            <a:off x="5214938" y="428625"/>
            <a:ext cx="3929062" cy="1200150"/>
          </a:xfrm>
          <a:prstGeom prst="rect">
            <a:avLst/>
          </a:prstGeom>
          <a:noFill/>
        </p:spPr>
        <p:txBody>
          <a:bodyPr>
            <a:spAutoFit/>
          </a:bodyPr>
          <a:lstStyle/>
          <a:p>
            <a:pPr algn="ctr" fontAlgn="auto">
              <a:spcBef>
                <a:spcPts val="0"/>
              </a:spcBef>
              <a:spcAft>
                <a:spcPts val="0"/>
              </a:spcAft>
              <a:defRPr/>
            </a:pPr>
            <a:r>
              <a:rPr lang="es-MX" sz="2400" b="1" dirty="0">
                <a:solidFill>
                  <a:schemeClr val="accent5">
                    <a:lumMod val="75000"/>
                  </a:schemeClr>
                </a:solidFill>
                <a:effectLst>
                  <a:outerShdw blurRad="38100" dist="38100" dir="2700000" algn="tl">
                    <a:srgbClr val="000000">
                      <a:alpha val="43137"/>
                    </a:srgbClr>
                  </a:outerShdw>
                </a:effectLst>
                <a:latin typeface="+mn-lt"/>
                <a:cs typeface="+mn-cs"/>
              </a:rPr>
              <a:t>El Marco de Vulnerabilidad (Diagnostico)</a:t>
            </a:r>
            <a:endParaRPr lang="es-HN" sz="2400" b="1" dirty="0">
              <a:solidFill>
                <a:schemeClr val="accent5">
                  <a:lumMod val="75000"/>
                </a:schemeClr>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Grupo"/>
          <p:cNvGrpSpPr>
            <a:grpSpLocks/>
          </p:cNvGrpSpPr>
          <p:nvPr/>
        </p:nvGrpSpPr>
        <p:grpSpPr bwMode="auto">
          <a:xfrm>
            <a:off x="2051720" y="764704"/>
            <a:ext cx="5905500" cy="5429250"/>
            <a:chOff x="4417591" y="0"/>
            <a:chExt cx="1124518" cy="5429287"/>
          </a:xfrm>
        </p:grpSpPr>
        <p:sp>
          <p:nvSpPr>
            <p:cNvPr id="4" name="3 Rectángulo redondeado"/>
            <p:cNvSpPr/>
            <p:nvPr/>
          </p:nvSpPr>
          <p:spPr>
            <a:xfrm>
              <a:off x="4417591" y="0"/>
              <a:ext cx="1124518" cy="5429287"/>
            </a:xfrm>
            <a:prstGeom prst="roundRect">
              <a:avLst>
                <a:gd name="adj" fmla="val 10000"/>
              </a:avLst>
            </a:prstGeom>
            <a:blipFill rotWithShape="0">
              <a:blip r:embed="rId3" cstate="email"/>
              <a:tile tx="0" ty="0" sx="100000" sy="100000" flip="none" algn="tl"/>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4 Rectángulo"/>
            <p:cNvSpPr/>
            <p:nvPr/>
          </p:nvSpPr>
          <p:spPr>
            <a:xfrm>
              <a:off x="4417591" y="2171715"/>
              <a:ext cx="1124518" cy="217171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666750">
                <a:lnSpc>
                  <a:spcPct val="90000"/>
                </a:lnSpc>
                <a:spcAft>
                  <a:spcPct val="35000"/>
                </a:spcAft>
                <a:defRPr/>
              </a:pPr>
              <a:endParaRPr lang="es-ES" sz="3200" dirty="0"/>
            </a:p>
            <a:p>
              <a:pPr algn="ctr" defTabSz="666750">
                <a:lnSpc>
                  <a:spcPct val="90000"/>
                </a:lnSpc>
                <a:spcAft>
                  <a:spcPct val="35000"/>
                </a:spcAft>
                <a:defRPr/>
              </a:pPr>
              <a:endParaRPr lang="es-ES" sz="3200" dirty="0"/>
            </a:p>
            <a:p>
              <a:pPr algn="ctr" defTabSz="666750">
                <a:lnSpc>
                  <a:spcPct val="90000"/>
                </a:lnSpc>
                <a:spcAft>
                  <a:spcPct val="35000"/>
                </a:spcAft>
                <a:defRPr/>
              </a:pPr>
              <a:r>
                <a:rPr lang="es-ES" sz="3200" dirty="0"/>
                <a:t>Agricultura</a:t>
              </a:r>
            </a:p>
            <a:p>
              <a:pPr algn="ctr" defTabSz="666750">
                <a:lnSpc>
                  <a:spcPct val="90000"/>
                </a:lnSpc>
                <a:spcAft>
                  <a:spcPct val="35000"/>
                </a:spcAft>
                <a:defRPr/>
              </a:pPr>
              <a:r>
                <a:rPr lang="es-ES" sz="3200" dirty="0"/>
                <a:t>Y</a:t>
              </a:r>
            </a:p>
            <a:p>
              <a:pPr algn="ctr" defTabSz="666750">
                <a:lnSpc>
                  <a:spcPct val="90000"/>
                </a:lnSpc>
                <a:spcAft>
                  <a:spcPct val="35000"/>
                </a:spcAft>
                <a:defRPr/>
              </a:pPr>
              <a:r>
                <a:rPr lang="es-ES" sz="3200" dirty="0"/>
                <a:t>Seguridad</a:t>
              </a:r>
            </a:p>
            <a:p>
              <a:pPr algn="ctr" defTabSz="666750">
                <a:lnSpc>
                  <a:spcPct val="90000"/>
                </a:lnSpc>
                <a:spcAft>
                  <a:spcPct val="35000"/>
                </a:spcAft>
                <a:defRPr/>
              </a:pPr>
              <a:r>
                <a:rPr lang="es-ES" sz="3200" dirty="0"/>
                <a:t>Alimentaria</a:t>
              </a:r>
            </a:p>
          </p:txBody>
        </p:sp>
      </p:grpSp>
      <p:sp>
        <p:nvSpPr>
          <p:cNvPr id="6" name="5 Elipse"/>
          <p:cNvSpPr/>
          <p:nvPr/>
        </p:nvSpPr>
        <p:spPr>
          <a:xfrm>
            <a:off x="2627784" y="1052736"/>
            <a:ext cx="5040313" cy="1808162"/>
          </a:xfrm>
          <a:prstGeom prst="ellipse">
            <a:avLst/>
          </a:prstGeom>
          <a:blipFill rotWithShape="0">
            <a:blip r:embed="rId4" cstate="email"/>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Título"/>
          <p:cNvSpPr>
            <a:spLocks noGrp="1"/>
          </p:cNvSpPr>
          <p:nvPr>
            <p:ph type="title"/>
          </p:nvPr>
        </p:nvSpPr>
        <p:spPr>
          <a:xfrm>
            <a:off x="914400" y="0"/>
            <a:ext cx="8229600" cy="725487"/>
          </a:xfrm>
        </p:spPr>
        <p:txBody>
          <a:bodyPr/>
          <a:lstStyle/>
          <a:p>
            <a:pPr algn="ctr" fontAlgn="auto">
              <a:spcAft>
                <a:spcPts val="0"/>
              </a:spcAft>
              <a:defRPr/>
            </a:pPr>
            <a:r>
              <a:rPr lang="es-HN" sz="3200" b="1" dirty="0" smtClean="0">
                <a:solidFill>
                  <a:schemeClr val="tx2">
                    <a:satMod val="130000"/>
                  </a:schemeClr>
                </a:solidFill>
                <a:latin typeface="Andalus" pitchFamily="2" charset="-78"/>
                <a:cs typeface="Andalus" pitchFamily="2" charset="-78"/>
              </a:rPr>
              <a:t>Conflictos de uso del suelo</a:t>
            </a:r>
            <a:endParaRPr lang="es-ES" sz="3200" b="1" dirty="0" smtClean="0">
              <a:solidFill>
                <a:schemeClr val="tx2">
                  <a:satMod val="130000"/>
                </a:schemeClr>
              </a:solidFill>
              <a:latin typeface="Andalus" pitchFamily="2" charset="-78"/>
              <a:cs typeface="Andalus" pitchFamily="2" charset="-78"/>
            </a:endParaRPr>
          </a:p>
        </p:txBody>
      </p:sp>
      <p:pic>
        <p:nvPicPr>
          <p:cNvPr id="28675" name="6 Marcador de contenido" descr="mapa conflictos uso.jpg"/>
          <p:cNvPicPr>
            <a:picLocks noGrp="1" noChangeAspect="1"/>
          </p:cNvPicPr>
          <p:nvPr>
            <p:ph idx="1"/>
          </p:nvPr>
        </p:nvPicPr>
        <p:blipFill>
          <a:blip r:embed="rId3" cstate="email"/>
          <a:srcRect/>
          <a:stretch>
            <a:fillRect/>
          </a:stretch>
        </p:blipFill>
        <p:spPr>
          <a:xfrm>
            <a:off x="1259632" y="764704"/>
            <a:ext cx="7612400" cy="588304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331640" y="0"/>
            <a:ext cx="7499350" cy="1143000"/>
          </a:xfrm>
        </p:spPr>
        <p:txBody>
          <a:bodyPr>
            <a:normAutofit/>
          </a:bodyPr>
          <a:lstStyle/>
          <a:p>
            <a:pPr fontAlgn="auto">
              <a:spcAft>
                <a:spcPts val="0"/>
              </a:spcAft>
              <a:defRPr/>
            </a:pPr>
            <a:r>
              <a:rPr lang="es-HN" sz="3200" b="1" dirty="0" smtClean="0">
                <a:solidFill>
                  <a:schemeClr val="tx2">
                    <a:satMod val="130000"/>
                  </a:schemeClr>
                </a:solidFill>
                <a:latin typeface="Andalus" pitchFamily="2" charset="-78"/>
                <a:cs typeface="Andalus" pitchFamily="2" charset="-78"/>
              </a:rPr>
              <a:t>Impactos potenciales del CC sobre la agricultura, suelos, seguridad alimentaria</a:t>
            </a:r>
            <a:endParaRPr lang="es-ES" sz="3200" dirty="0" smtClean="0">
              <a:solidFill>
                <a:schemeClr val="tx2">
                  <a:satMod val="130000"/>
                </a:schemeClr>
              </a:solidFill>
              <a:latin typeface="Andalus" pitchFamily="2" charset="-78"/>
              <a:cs typeface="Andalus" pitchFamily="2" charset="-78"/>
            </a:endParaRPr>
          </a:p>
        </p:txBody>
      </p:sp>
      <p:sp>
        <p:nvSpPr>
          <p:cNvPr id="3" name="2 Marcador de contenido"/>
          <p:cNvSpPr>
            <a:spLocks noGrp="1"/>
          </p:cNvSpPr>
          <p:nvPr>
            <p:ph sz="half" idx="1"/>
          </p:nvPr>
        </p:nvSpPr>
        <p:spPr>
          <a:xfrm>
            <a:off x="179512" y="1052736"/>
            <a:ext cx="4680520" cy="5400600"/>
          </a:xfrm>
        </p:spPr>
        <p:txBody>
          <a:bodyPr>
            <a:normAutofit fontScale="62500" lnSpcReduction="20000"/>
          </a:bodyPr>
          <a:lstStyle/>
          <a:p>
            <a:pPr marL="365760" indent="-283464" fontAlgn="auto">
              <a:spcAft>
                <a:spcPts val="0"/>
              </a:spcAft>
              <a:buFont typeface="Wingdings 2"/>
              <a:buChar char=""/>
              <a:defRPr/>
            </a:pPr>
            <a:r>
              <a:rPr lang="es-HN" sz="2900" b="1" dirty="0" smtClean="0"/>
              <a:t>Pérdida de la productividad </a:t>
            </a:r>
            <a:r>
              <a:rPr lang="es-HN" sz="2900" dirty="0" smtClean="0"/>
              <a:t>de los cultivos por:</a:t>
            </a:r>
          </a:p>
          <a:p>
            <a:pPr marL="365760" indent="-283464" fontAlgn="auto">
              <a:spcAft>
                <a:spcPts val="0"/>
              </a:spcAft>
              <a:buFont typeface="Wingdings 2"/>
              <a:buChar char=""/>
              <a:defRPr/>
            </a:pPr>
            <a:endParaRPr lang="es-ES" sz="2900" dirty="0" smtClean="0"/>
          </a:p>
          <a:p>
            <a:pPr marL="640080" lvl="1" indent="-237744" fontAlgn="auto">
              <a:spcAft>
                <a:spcPts val="0"/>
              </a:spcAft>
              <a:buFont typeface="Verdana"/>
              <a:buChar char="◦"/>
              <a:defRPr/>
            </a:pPr>
            <a:r>
              <a:rPr lang="es-HN" sz="2900" b="1" dirty="0" smtClean="0"/>
              <a:t>Estrés hídrico asociado a la falta de agua</a:t>
            </a:r>
            <a:r>
              <a:rPr lang="es-HN" sz="2900" dirty="0" smtClean="0"/>
              <a:t> por sequía y pérdida de humedad del suelo;</a:t>
            </a:r>
          </a:p>
          <a:p>
            <a:pPr marL="640080" lvl="1" indent="-237744" fontAlgn="auto">
              <a:spcAft>
                <a:spcPts val="0"/>
              </a:spcAft>
              <a:buFont typeface="Arial" charset="0"/>
              <a:buNone/>
              <a:defRPr/>
            </a:pPr>
            <a:endParaRPr lang="es-ES" sz="2900" dirty="0" smtClean="0"/>
          </a:p>
          <a:p>
            <a:pPr marL="640080" lvl="1" indent="-237744" fontAlgn="auto">
              <a:spcAft>
                <a:spcPts val="0"/>
              </a:spcAft>
              <a:buFont typeface="Verdana"/>
              <a:buChar char="◦"/>
              <a:defRPr/>
            </a:pPr>
            <a:r>
              <a:rPr lang="es-HN" sz="2900" b="1" dirty="0" smtClean="0"/>
              <a:t>Estrés térmico</a:t>
            </a:r>
            <a:r>
              <a:rPr lang="es-HN" sz="2900" dirty="0" smtClean="0"/>
              <a:t> por temperaturas por encima de los rangos de viabilidad; </a:t>
            </a:r>
            <a:endParaRPr lang="es-ES" sz="2900" dirty="0" smtClean="0"/>
          </a:p>
          <a:p>
            <a:pPr marL="640080" lvl="1" indent="-237744" fontAlgn="auto">
              <a:spcAft>
                <a:spcPts val="0"/>
              </a:spcAft>
              <a:buFont typeface="Arial" charset="0"/>
              <a:buNone/>
              <a:defRPr/>
            </a:pPr>
            <a:r>
              <a:rPr lang="es-HN" sz="2900" dirty="0" smtClean="0"/>
              <a:t>  </a:t>
            </a:r>
            <a:endParaRPr lang="es-ES" sz="2900" dirty="0" smtClean="0"/>
          </a:p>
          <a:p>
            <a:pPr marL="640080" lvl="1" indent="-237744" fontAlgn="auto">
              <a:spcAft>
                <a:spcPts val="0"/>
              </a:spcAft>
              <a:buFont typeface="Verdana"/>
              <a:buChar char="◦"/>
              <a:defRPr/>
            </a:pPr>
            <a:r>
              <a:rPr lang="es-HN" sz="2900" b="1" dirty="0" smtClean="0"/>
              <a:t>Estrés hídrico asociado a exceso de agua</a:t>
            </a:r>
            <a:r>
              <a:rPr lang="es-HN" sz="2900" dirty="0" smtClean="0"/>
              <a:t> por fuertes precipitaciones e inundaciones;</a:t>
            </a:r>
            <a:endParaRPr lang="es-ES" sz="2900" dirty="0" smtClean="0"/>
          </a:p>
          <a:p>
            <a:pPr marL="640080" lvl="1" indent="-237744" fontAlgn="auto">
              <a:spcAft>
                <a:spcPts val="0"/>
              </a:spcAft>
              <a:buFont typeface="Verdana"/>
              <a:buChar char="◦"/>
              <a:defRPr/>
            </a:pPr>
            <a:endParaRPr lang="es-ES" sz="2900" b="1" dirty="0" smtClean="0"/>
          </a:p>
          <a:p>
            <a:pPr marL="640080" lvl="1" indent="-237744" fontAlgn="auto">
              <a:spcAft>
                <a:spcPts val="0"/>
              </a:spcAft>
              <a:buFont typeface="Verdana"/>
              <a:buChar char="◦"/>
              <a:defRPr/>
            </a:pPr>
            <a:r>
              <a:rPr lang="es-HN" sz="2900" b="1" dirty="0" smtClean="0"/>
              <a:t>Ampliación de hábitats y poblaciones</a:t>
            </a:r>
            <a:r>
              <a:rPr lang="es-HN" sz="2900" dirty="0" smtClean="0"/>
              <a:t> </a:t>
            </a:r>
            <a:r>
              <a:rPr lang="es-HN" sz="2900" b="1" dirty="0" smtClean="0"/>
              <a:t>de pestes y enfermedades</a:t>
            </a:r>
            <a:r>
              <a:rPr lang="es-HN" sz="2900" dirty="0" smtClean="0"/>
              <a:t> de los cultivos.</a:t>
            </a:r>
            <a:endParaRPr lang="es-ES" sz="2900" dirty="0" smtClean="0"/>
          </a:p>
          <a:p>
            <a:pPr marL="640080" lvl="1" indent="-237744" fontAlgn="auto">
              <a:spcAft>
                <a:spcPts val="0"/>
              </a:spcAft>
              <a:buFont typeface="Arial" charset="0"/>
              <a:buNone/>
              <a:defRPr/>
            </a:pPr>
            <a:endParaRPr lang="es-ES" dirty="0" smtClean="0"/>
          </a:p>
          <a:p>
            <a:pPr marL="365760" indent="-283464" fontAlgn="auto">
              <a:spcAft>
                <a:spcPts val="0"/>
              </a:spcAft>
              <a:buFont typeface="Wingdings 2"/>
              <a:buChar char=""/>
              <a:defRPr/>
            </a:pPr>
            <a:endParaRPr lang="es-ES" dirty="0"/>
          </a:p>
        </p:txBody>
      </p:sp>
      <p:sp>
        <p:nvSpPr>
          <p:cNvPr id="4" name="3 Marcador de contenido"/>
          <p:cNvSpPr>
            <a:spLocks noGrp="1"/>
          </p:cNvSpPr>
          <p:nvPr>
            <p:ph sz="half" idx="2"/>
          </p:nvPr>
        </p:nvSpPr>
        <p:spPr>
          <a:xfrm>
            <a:off x="5076056" y="1052736"/>
            <a:ext cx="3858394" cy="5135339"/>
          </a:xfrm>
        </p:spPr>
        <p:txBody>
          <a:bodyPr>
            <a:normAutofit fontScale="62500" lnSpcReduction="20000"/>
          </a:bodyPr>
          <a:lstStyle/>
          <a:p>
            <a:pPr marL="640080" lvl="1" indent="-237744" fontAlgn="auto">
              <a:spcAft>
                <a:spcPts val="0"/>
              </a:spcAft>
              <a:buFont typeface="Arial" charset="0"/>
              <a:buNone/>
              <a:defRPr/>
            </a:pPr>
            <a:r>
              <a:rPr lang="es-HN" dirty="0" smtClean="0"/>
              <a:t> </a:t>
            </a:r>
            <a:endParaRPr lang="es-ES" dirty="0" smtClean="0"/>
          </a:p>
          <a:p>
            <a:pPr marL="640080" lvl="1" indent="-237744" fontAlgn="auto">
              <a:spcAft>
                <a:spcPts val="0"/>
              </a:spcAft>
              <a:buFont typeface="Verdana"/>
              <a:buChar char="◦"/>
              <a:defRPr/>
            </a:pPr>
            <a:r>
              <a:rPr lang="es-HN" b="1" dirty="0" smtClean="0"/>
              <a:t>Destrucción física</a:t>
            </a:r>
            <a:r>
              <a:rPr lang="es-HN" dirty="0" smtClean="0"/>
              <a:t> de los cultivos por </a:t>
            </a:r>
            <a:r>
              <a:rPr lang="es-HN" b="1" dirty="0" smtClean="0"/>
              <a:t>vientos huracanados</a:t>
            </a:r>
            <a:r>
              <a:rPr lang="es-HN" dirty="0" smtClean="0"/>
              <a:t>.</a:t>
            </a:r>
            <a:endParaRPr lang="es-ES" dirty="0" smtClean="0"/>
          </a:p>
          <a:p>
            <a:pPr marL="365760" indent="-283464" fontAlgn="auto">
              <a:spcAft>
                <a:spcPts val="0"/>
              </a:spcAft>
              <a:buFont typeface="Arial" charset="0"/>
              <a:buNone/>
              <a:defRPr/>
            </a:pPr>
            <a:r>
              <a:rPr lang="es-HN" dirty="0" smtClean="0"/>
              <a:t> </a:t>
            </a:r>
          </a:p>
          <a:p>
            <a:pPr marL="365760" indent="-283464" fontAlgn="auto">
              <a:spcAft>
                <a:spcPts val="0"/>
              </a:spcAft>
              <a:buFont typeface="Wingdings 2"/>
              <a:buChar char=""/>
              <a:defRPr/>
            </a:pPr>
            <a:r>
              <a:rPr lang="es-HN" sz="3200" b="1" dirty="0" smtClean="0"/>
              <a:t>Incapacidad de producir </a:t>
            </a:r>
            <a:r>
              <a:rPr lang="es-HN" sz="3200" dirty="0" smtClean="0"/>
              <a:t>por inutilización del suelo agrícola por:</a:t>
            </a:r>
          </a:p>
          <a:p>
            <a:pPr marL="365760" indent="-283464" fontAlgn="auto">
              <a:spcAft>
                <a:spcPts val="0"/>
              </a:spcAft>
              <a:buFont typeface="Arial" charset="0"/>
              <a:buNone/>
              <a:defRPr/>
            </a:pPr>
            <a:endParaRPr lang="es-ES" sz="3200" dirty="0" smtClean="0"/>
          </a:p>
          <a:p>
            <a:pPr marL="640080" lvl="1" indent="-237744" fontAlgn="auto">
              <a:spcAft>
                <a:spcPts val="0"/>
              </a:spcAft>
              <a:buFont typeface="Verdana"/>
              <a:buChar char="◦"/>
              <a:defRPr/>
            </a:pPr>
            <a:r>
              <a:rPr lang="es-HN" sz="3200" b="1" dirty="0" smtClean="0"/>
              <a:t>Erosión</a:t>
            </a:r>
            <a:r>
              <a:rPr lang="es-HN" sz="3200" dirty="0" smtClean="0"/>
              <a:t>; </a:t>
            </a:r>
            <a:endParaRPr lang="es-ES" sz="3200" dirty="0" smtClean="0"/>
          </a:p>
          <a:p>
            <a:pPr marL="640080" lvl="1" indent="-237744" fontAlgn="auto">
              <a:spcAft>
                <a:spcPts val="0"/>
              </a:spcAft>
              <a:buFont typeface="Arial" charset="0"/>
              <a:buNone/>
              <a:defRPr/>
            </a:pPr>
            <a:endParaRPr lang="es-ES" sz="3200" dirty="0" smtClean="0"/>
          </a:p>
          <a:p>
            <a:pPr marL="640080" lvl="1" indent="-237744" fontAlgn="auto">
              <a:spcAft>
                <a:spcPts val="0"/>
              </a:spcAft>
              <a:buFont typeface="Verdana"/>
              <a:buChar char="◦"/>
              <a:defRPr/>
            </a:pPr>
            <a:r>
              <a:rPr lang="es-HN" sz="3200" b="1" dirty="0" smtClean="0"/>
              <a:t>Salinización </a:t>
            </a:r>
            <a:r>
              <a:rPr lang="es-HN" sz="3200" dirty="0" smtClean="0"/>
              <a:t>por riego con aguas salobres;</a:t>
            </a:r>
            <a:endParaRPr lang="es-ES" sz="3200" dirty="0" smtClean="0"/>
          </a:p>
          <a:p>
            <a:pPr marL="640080" lvl="1" indent="-237744" fontAlgn="auto">
              <a:spcAft>
                <a:spcPts val="0"/>
              </a:spcAft>
              <a:buFont typeface="Arial" charset="0"/>
              <a:buNone/>
              <a:defRPr/>
            </a:pPr>
            <a:r>
              <a:rPr lang="es-HN" sz="3200" dirty="0" smtClean="0"/>
              <a:t> </a:t>
            </a:r>
            <a:endParaRPr lang="es-ES" sz="3200" dirty="0" smtClean="0"/>
          </a:p>
          <a:p>
            <a:pPr marL="640080" lvl="1" indent="-237744" fontAlgn="auto">
              <a:spcAft>
                <a:spcPts val="0"/>
              </a:spcAft>
              <a:buFont typeface="Verdana"/>
              <a:buChar char="◦"/>
              <a:defRPr/>
            </a:pPr>
            <a:r>
              <a:rPr lang="es-HN" sz="3200" b="1" dirty="0" smtClean="0"/>
              <a:t>Desertización</a:t>
            </a:r>
            <a:r>
              <a:rPr lang="es-HN" sz="3200" dirty="0" smtClean="0"/>
              <a:t> de áreas marginales/ya fuertemente impactadas;</a:t>
            </a:r>
            <a:endParaRPr lang="es-ES" sz="3200" dirty="0" smtClean="0"/>
          </a:p>
          <a:p>
            <a:pPr marL="365760" indent="-283464" fontAlgn="auto">
              <a:spcAft>
                <a:spcPts val="0"/>
              </a:spcAft>
              <a:buFont typeface="Wingdings 2"/>
              <a:buChar char=""/>
              <a:defRPr/>
            </a:pP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1" y="0"/>
            <a:ext cx="5088695" cy="2880000"/>
          </a:xfrm>
          <a:prstGeom prst="rect">
            <a:avLst/>
          </a:prstGeom>
          <a:noFill/>
          <a:ln w="9525">
            <a:noFill/>
            <a:miter lim="800000"/>
            <a:headEnd/>
            <a:tailEnd/>
          </a:ln>
        </p:spPr>
      </p:pic>
      <p:pic>
        <p:nvPicPr>
          <p:cNvPr id="2051" name="Picture 3"/>
          <p:cNvPicPr>
            <a:picLocks noChangeAspect="1" noChangeArrowheads="1"/>
          </p:cNvPicPr>
          <p:nvPr/>
        </p:nvPicPr>
        <p:blipFill>
          <a:blip r:embed="rId4" cstate="email"/>
          <a:srcRect/>
          <a:stretch>
            <a:fillRect/>
          </a:stretch>
        </p:blipFill>
        <p:spPr bwMode="auto">
          <a:xfrm>
            <a:off x="5022038" y="2276872"/>
            <a:ext cx="4121962" cy="2880000"/>
          </a:xfrm>
          <a:prstGeom prst="rect">
            <a:avLst/>
          </a:prstGeom>
          <a:noFill/>
          <a:ln w="9525">
            <a:noFill/>
            <a:miter lim="800000"/>
            <a:headEnd/>
            <a:tailEnd/>
          </a:ln>
        </p:spPr>
      </p:pic>
      <p:pic>
        <p:nvPicPr>
          <p:cNvPr id="2052" name="Picture 4"/>
          <p:cNvPicPr>
            <a:picLocks noChangeAspect="1" noChangeArrowheads="1"/>
          </p:cNvPicPr>
          <p:nvPr/>
        </p:nvPicPr>
        <p:blipFill>
          <a:blip r:embed="rId5" cstate="email"/>
          <a:srcRect/>
          <a:stretch>
            <a:fillRect/>
          </a:stretch>
        </p:blipFill>
        <p:spPr bwMode="auto">
          <a:xfrm>
            <a:off x="0" y="3717032"/>
            <a:ext cx="4624225" cy="2880000"/>
          </a:xfrm>
          <a:prstGeom prst="rect">
            <a:avLst/>
          </a:prstGeom>
          <a:noFill/>
          <a:ln w="9525">
            <a:noFill/>
            <a:miter lim="800000"/>
            <a:headEnd/>
            <a:tailEnd/>
          </a:ln>
        </p:spPr>
      </p:pic>
      <p:sp>
        <p:nvSpPr>
          <p:cNvPr id="5" name="4 Rectángulo"/>
          <p:cNvSpPr/>
          <p:nvPr/>
        </p:nvSpPr>
        <p:spPr>
          <a:xfrm>
            <a:off x="4572000" y="5517232"/>
            <a:ext cx="4572000" cy="461665"/>
          </a:xfrm>
          <a:prstGeom prst="rect">
            <a:avLst/>
          </a:prstGeom>
        </p:spPr>
        <p:txBody>
          <a:bodyPr>
            <a:spAutoFit/>
          </a:bodyPr>
          <a:lstStyle/>
          <a:p>
            <a:r>
              <a:rPr lang="es-MX" sz="1200" b="1" dirty="0" smtClean="0"/>
              <a:t>HONDURAS, </a:t>
            </a:r>
            <a:r>
              <a:rPr lang="es-MX" sz="1200" dirty="0" smtClean="0"/>
              <a:t>EFECTOS DEL CAMBIO CLIMÁTICO SOBRE LA AGRICULTURA,  2010..  CEPAL, CCAD, DFID</a:t>
            </a:r>
            <a:endParaRPr lang="es-MX"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0"/>
            <a:ext cx="8501062" cy="911002"/>
          </a:xfrm>
        </p:spPr>
        <p:txBody>
          <a:bodyPr rtlCol="0">
            <a:normAutofit/>
          </a:bodyPr>
          <a:lstStyle/>
          <a:p>
            <a:pPr eaLnBrk="1" fontAlgn="auto" hangingPunct="1">
              <a:spcAft>
                <a:spcPts val="0"/>
              </a:spcAft>
              <a:defRPr/>
            </a:pPr>
            <a:r>
              <a:rPr lang="es-MX" dirty="0" smtClean="0">
                <a:solidFill>
                  <a:schemeClr val="accent1">
                    <a:lumMod val="75000"/>
                  </a:schemeClr>
                </a:solidFill>
                <a:effectLst>
                  <a:outerShdw blurRad="38100" dist="38100" dir="2700000" algn="tl">
                    <a:srgbClr val="000000">
                      <a:alpha val="43137"/>
                    </a:srgbClr>
                  </a:outerShdw>
                </a:effectLst>
              </a:rPr>
              <a:t>CONTENIDO DE LA PRESENTACION</a:t>
            </a:r>
            <a:endParaRPr lang="es-ES" dirty="0">
              <a:solidFill>
                <a:schemeClr val="accent1">
                  <a:lumMod val="75000"/>
                </a:schemeClr>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539552" y="1268760"/>
            <a:ext cx="7858125" cy="4680520"/>
          </a:xfrm>
        </p:spPr>
        <p:txBody>
          <a:bodyPr numCol="2" rtlCol="0">
            <a:normAutofit/>
          </a:bodyPr>
          <a:lstStyle/>
          <a:p>
            <a:pPr marL="514350" indent="-514350" eaLnBrk="1" fontAlgn="auto" hangingPunct="1">
              <a:spcAft>
                <a:spcPts val="0"/>
              </a:spcAft>
              <a:buFont typeface="+mj-lt"/>
              <a:buAutoNum type="romanUcPeriod"/>
              <a:defRPr/>
            </a:pPr>
            <a:r>
              <a:rPr lang="es-MX" sz="2400" b="1" dirty="0" smtClean="0">
                <a:solidFill>
                  <a:schemeClr val="tx1"/>
                </a:solidFill>
              </a:rPr>
              <a:t>Evidencias </a:t>
            </a:r>
            <a:r>
              <a:rPr lang="es-MX" sz="2400" dirty="0" smtClean="0">
                <a:solidFill>
                  <a:schemeClr val="tx1"/>
                </a:solidFill>
              </a:rPr>
              <a:t> del Cambio Climático Global: 4to. Informe del IPCC.</a:t>
            </a:r>
          </a:p>
          <a:p>
            <a:pPr marL="514350" indent="-514350" eaLnBrk="1" fontAlgn="auto" hangingPunct="1">
              <a:spcAft>
                <a:spcPts val="0"/>
              </a:spcAft>
              <a:buFont typeface="+mj-lt"/>
              <a:buAutoNum type="romanUcPeriod"/>
              <a:defRPr/>
            </a:pPr>
            <a:endParaRPr lang="es-MX" sz="2400" dirty="0" smtClean="0">
              <a:solidFill>
                <a:schemeClr val="tx1"/>
              </a:solidFill>
            </a:endParaRPr>
          </a:p>
          <a:p>
            <a:pPr marL="514350" indent="-514350" eaLnBrk="1" fontAlgn="auto" hangingPunct="1">
              <a:spcAft>
                <a:spcPts val="0"/>
              </a:spcAft>
              <a:buFont typeface="+mj-lt"/>
              <a:buAutoNum type="romanUcPeriod"/>
              <a:defRPr/>
            </a:pPr>
            <a:r>
              <a:rPr lang="es-MX" sz="2400" b="1" dirty="0" smtClean="0">
                <a:solidFill>
                  <a:schemeClr val="tx1"/>
                </a:solidFill>
              </a:rPr>
              <a:t>Impactos</a:t>
            </a:r>
            <a:r>
              <a:rPr lang="es-MX" sz="2400" dirty="0" smtClean="0">
                <a:solidFill>
                  <a:schemeClr val="tx1"/>
                </a:solidFill>
              </a:rPr>
              <a:t> del Cambio Climático</a:t>
            </a:r>
          </a:p>
          <a:p>
            <a:pPr marL="514350" indent="-514350" eaLnBrk="1" fontAlgn="auto" hangingPunct="1">
              <a:spcAft>
                <a:spcPts val="0"/>
              </a:spcAft>
              <a:buFont typeface="+mj-lt"/>
              <a:buAutoNum type="romanUcPeriod"/>
              <a:defRPr/>
            </a:pPr>
            <a:endParaRPr lang="es-MX" sz="2400" dirty="0" smtClean="0">
              <a:solidFill>
                <a:schemeClr val="tx1"/>
              </a:solidFill>
            </a:endParaRPr>
          </a:p>
          <a:p>
            <a:pPr marL="514350" indent="-514350">
              <a:buFont typeface="+mj-lt"/>
              <a:buAutoNum type="romanUcPeriod"/>
              <a:defRPr/>
            </a:pPr>
            <a:r>
              <a:rPr lang="es-MX" sz="2400" dirty="0" smtClean="0">
                <a:solidFill>
                  <a:schemeClr val="tx1"/>
                </a:solidFill>
              </a:rPr>
              <a:t>Amenazas para la agricultura e impactos futuros</a:t>
            </a:r>
          </a:p>
          <a:p>
            <a:pPr marL="514350" indent="-514350">
              <a:buFont typeface="+mj-lt"/>
              <a:buAutoNum type="romanUcPeriod"/>
              <a:defRPr/>
            </a:pPr>
            <a:r>
              <a:rPr lang="es-MX" sz="2400" dirty="0" smtClean="0">
                <a:solidFill>
                  <a:schemeClr val="tx1"/>
                </a:solidFill>
              </a:rPr>
              <a:t>Marco Vulnerabilidad Sector Agricultura</a:t>
            </a:r>
          </a:p>
          <a:p>
            <a:pPr marL="514350" indent="-514350">
              <a:buFont typeface="+mj-lt"/>
              <a:buAutoNum type="romanUcPeriod"/>
              <a:defRPr/>
            </a:pPr>
            <a:endParaRPr lang="es-MX" sz="2400" dirty="0" smtClean="0">
              <a:solidFill>
                <a:schemeClr val="tx1"/>
              </a:solidFill>
            </a:endParaRPr>
          </a:p>
          <a:p>
            <a:pPr marL="514350" indent="-514350">
              <a:buFont typeface="+mj-lt"/>
              <a:buAutoNum type="romanUcPeriod"/>
              <a:defRPr/>
            </a:pPr>
            <a:r>
              <a:rPr lang="es-ES_tradnl" sz="2400" dirty="0" smtClean="0">
                <a:solidFill>
                  <a:schemeClr val="tx1"/>
                </a:solidFill>
              </a:rPr>
              <a:t>Ejemplos prácticos de Adaptación al cambio climático en Honduras</a:t>
            </a:r>
            <a:endParaRPr lang="es-MX" sz="2400" dirty="0" smtClean="0">
              <a:solidFill>
                <a:schemeClr val="tx1"/>
              </a:solidFill>
            </a:endParaRPr>
          </a:p>
          <a:p>
            <a:pPr eaLnBrk="1" fontAlgn="auto" hangingPunct="1">
              <a:spcAft>
                <a:spcPts val="0"/>
              </a:spcAft>
              <a:buFont typeface="Arial" pitchFamily="34" charset="0"/>
              <a:buChar char="•"/>
              <a:defRPr/>
            </a:pPr>
            <a:endParaRPr lang="es-MX" sz="2400" dirty="0" smtClean="0"/>
          </a:p>
          <a:p>
            <a:pPr eaLnBrk="1" fontAlgn="auto" hangingPunct="1">
              <a:spcAft>
                <a:spcPts val="0"/>
              </a:spcAft>
              <a:buFont typeface="Arial" pitchFamily="34" charset="0"/>
              <a:buNone/>
              <a:defRPr/>
            </a:pPr>
            <a:endParaRPr lang="es-MX" sz="2400" dirty="0" smtClean="0"/>
          </a:p>
          <a:p>
            <a:pPr eaLnBrk="1" fontAlgn="auto" hangingPunct="1">
              <a:spcAft>
                <a:spcPts val="0"/>
              </a:spcAft>
              <a:buFont typeface="Arial" pitchFamily="34" charset="0"/>
              <a:buNone/>
              <a:defRPr/>
            </a:pPr>
            <a:endParaRPr lang="es-ES" sz="24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914400" y="0"/>
            <a:ext cx="8229600" cy="868362"/>
          </a:xfrm>
        </p:spPr>
        <p:txBody>
          <a:bodyPr>
            <a:normAutofit fontScale="90000"/>
          </a:bodyPr>
          <a:lstStyle/>
          <a:p>
            <a:pPr algn="ctr" fontAlgn="auto">
              <a:spcAft>
                <a:spcPts val="0"/>
              </a:spcAft>
              <a:defRPr/>
            </a:pPr>
            <a:r>
              <a:rPr lang="es-HN" sz="3200" b="1" dirty="0" smtClean="0">
                <a:solidFill>
                  <a:schemeClr val="tx2">
                    <a:satMod val="130000"/>
                  </a:schemeClr>
                </a:solidFill>
                <a:latin typeface="Andalus" pitchFamily="2" charset="-78"/>
                <a:cs typeface="Andalus" pitchFamily="2" charset="-78"/>
              </a:rPr>
              <a:t>Estreses por altas temperaturas </a:t>
            </a:r>
            <a:br>
              <a:rPr lang="es-HN" sz="3200" b="1" dirty="0" smtClean="0">
                <a:solidFill>
                  <a:schemeClr val="tx2">
                    <a:satMod val="130000"/>
                  </a:schemeClr>
                </a:solidFill>
                <a:latin typeface="Andalus" pitchFamily="2" charset="-78"/>
                <a:cs typeface="Andalus" pitchFamily="2" charset="-78"/>
              </a:rPr>
            </a:br>
            <a:r>
              <a:rPr lang="es-HN" sz="3200" b="1" dirty="0" smtClean="0">
                <a:solidFill>
                  <a:schemeClr val="tx2">
                    <a:satMod val="130000"/>
                  </a:schemeClr>
                </a:solidFill>
                <a:latin typeface="Andalus" pitchFamily="2" charset="-78"/>
                <a:cs typeface="Andalus" pitchFamily="2" charset="-78"/>
              </a:rPr>
              <a:t>y exceso de agua</a:t>
            </a:r>
            <a:endParaRPr lang="es-ES" sz="3200" b="1" dirty="0" smtClean="0">
              <a:solidFill>
                <a:schemeClr val="tx2">
                  <a:satMod val="130000"/>
                </a:schemeClr>
              </a:solidFill>
              <a:latin typeface="Andalus" pitchFamily="2" charset="-78"/>
              <a:cs typeface="Andalus" pitchFamily="2" charset="-78"/>
            </a:endParaRPr>
          </a:p>
        </p:txBody>
      </p:sp>
      <p:sp>
        <p:nvSpPr>
          <p:cNvPr id="3" name="2 Marcador de contenido"/>
          <p:cNvSpPr>
            <a:spLocks noGrp="1"/>
          </p:cNvSpPr>
          <p:nvPr>
            <p:ph sz="half" idx="1"/>
          </p:nvPr>
        </p:nvSpPr>
        <p:spPr>
          <a:xfrm>
            <a:off x="827584" y="908720"/>
            <a:ext cx="4038600" cy="5143500"/>
          </a:xfrm>
        </p:spPr>
        <p:txBody>
          <a:bodyPr>
            <a:noAutofit/>
          </a:bodyPr>
          <a:lstStyle/>
          <a:p>
            <a:pPr marL="365760" indent="-283464" fontAlgn="auto">
              <a:spcAft>
                <a:spcPts val="0"/>
              </a:spcAft>
              <a:buFont typeface="Wingdings 2"/>
              <a:buChar char=""/>
              <a:defRPr/>
            </a:pPr>
            <a:endParaRPr lang="es-HN" sz="2000" dirty="0" smtClean="0">
              <a:latin typeface="Andalus" pitchFamily="2" charset="-78"/>
              <a:cs typeface="Andalus" pitchFamily="2" charset="-78"/>
            </a:endParaRPr>
          </a:p>
          <a:p>
            <a:pPr marL="365760" indent="-283464" algn="ctr" fontAlgn="auto">
              <a:spcAft>
                <a:spcPts val="0"/>
              </a:spcAft>
              <a:buFont typeface="Arial" charset="0"/>
              <a:buNone/>
              <a:defRPr/>
            </a:pPr>
            <a:r>
              <a:rPr lang="es-HN" sz="2000" b="1" dirty="0" smtClean="0">
                <a:latin typeface="Andalus" pitchFamily="2" charset="-78"/>
                <a:cs typeface="Andalus" pitchFamily="2" charset="-78"/>
              </a:rPr>
              <a:t>Altas temperaturas</a:t>
            </a:r>
          </a:p>
          <a:p>
            <a:pPr marL="365760" indent="-283464" fontAlgn="auto">
              <a:spcAft>
                <a:spcPts val="0"/>
              </a:spcAft>
              <a:buFont typeface="Arial" charset="0"/>
              <a:buNone/>
              <a:defRPr/>
            </a:pPr>
            <a:endParaRPr lang="es-HN" sz="2000" dirty="0" smtClean="0">
              <a:latin typeface="Andalus" pitchFamily="2" charset="-78"/>
              <a:cs typeface="Andalus" pitchFamily="2" charset="-78"/>
            </a:endParaRPr>
          </a:p>
          <a:p>
            <a:pPr marL="365760" indent="-283464" fontAlgn="auto">
              <a:spcAft>
                <a:spcPts val="0"/>
              </a:spcAft>
              <a:buFont typeface="Wingdings 2"/>
              <a:buChar char=""/>
              <a:defRPr/>
            </a:pPr>
            <a:r>
              <a:rPr lang="es-HN" sz="2000" dirty="0" smtClean="0">
                <a:latin typeface="Andalus" pitchFamily="2" charset="-78"/>
                <a:cs typeface="Andalus" pitchFamily="2" charset="-78"/>
              </a:rPr>
              <a:t>El incremento en temperaturas máximas: </a:t>
            </a:r>
            <a:r>
              <a:rPr lang="es-HN" sz="2000" b="1" dirty="0" smtClean="0">
                <a:latin typeface="Andalus" pitchFamily="2" charset="-78"/>
                <a:cs typeface="Andalus" pitchFamily="2" charset="-78"/>
              </a:rPr>
              <a:t>proximidad a los umbrales de tolerancia térmica</a:t>
            </a:r>
            <a:r>
              <a:rPr lang="es-HN" sz="2000" dirty="0" smtClean="0">
                <a:latin typeface="Andalus" pitchFamily="2" charset="-78"/>
                <a:cs typeface="Andalus" pitchFamily="2" charset="-78"/>
              </a:rPr>
              <a:t>, (maíz y arroz) para 2050 y 2080.</a:t>
            </a:r>
          </a:p>
          <a:p>
            <a:pPr marL="365760" indent="-283464" fontAlgn="auto">
              <a:spcAft>
                <a:spcPts val="0"/>
              </a:spcAft>
              <a:buFont typeface="Arial" charset="0"/>
              <a:buNone/>
              <a:defRPr/>
            </a:pPr>
            <a:endParaRPr lang="es-HN" sz="2000" dirty="0" smtClean="0">
              <a:latin typeface="Andalus" pitchFamily="2" charset="-78"/>
              <a:cs typeface="Andalus" pitchFamily="2" charset="-78"/>
            </a:endParaRPr>
          </a:p>
          <a:p>
            <a:pPr marL="365760" indent="-283464" fontAlgn="auto">
              <a:spcAft>
                <a:spcPts val="0"/>
              </a:spcAft>
              <a:buFont typeface="Wingdings 2"/>
              <a:buChar char=""/>
              <a:defRPr/>
            </a:pPr>
            <a:r>
              <a:rPr lang="es-HN" sz="2000" b="1" dirty="0" smtClean="0">
                <a:latin typeface="Andalus" pitchFamily="2" charset="-78"/>
                <a:cs typeface="Andalus" pitchFamily="2" charset="-78"/>
              </a:rPr>
              <a:t>Maíz:</a:t>
            </a:r>
            <a:r>
              <a:rPr lang="es-HN" sz="2000" dirty="0" smtClean="0">
                <a:latin typeface="Andalus" pitchFamily="2" charset="-78"/>
                <a:cs typeface="Andalus" pitchFamily="2" charset="-78"/>
              </a:rPr>
              <a:t> el rango óptimo </a:t>
            </a:r>
            <a:r>
              <a:rPr lang="es-HN" sz="2000" b="1" dirty="0" smtClean="0">
                <a:latin typeface="Andalus" pitchFamily="2" charset="-78"/>
                <a:cs typeface="Andalus" pitchFamily="2" charset="-78"/>
              </a:rPr>
              <a:t>15 y 30 °C.  Temperaturas arriba de 36-38°C se experimenta  </a:t>
            </a:r>
            <a:r>
              <a:rPr lang="es-HN" sz="2000" b="1" dirty="0" err="1" smtClean="0">
                <a:latin typeface="Andalus" pitchFamily="2" charset="-78"/>
                <a:cs typeface="Andalus" pitchFamily="2" charset="-78"/>
              </a:rPr>
              <a:t>inviabilización</a:t>
            </a:r>
            <a:r>
              <a:rPr lang="es-HN" sz="2000" b="1" dirty="0" smtClean="0">
                <a:latin typeface="Andalus" pitchFamily="2" charset="-78"/>
                <a:cs typeface="Andalus" pitchFamily="2" charset="-78"/>
              </a:rPr>
              <a:t> del polen</a:t>
            </a:r>
            <a:r>
              <a:rPr lang="es-HN" sz="2000" dirty="0" smtClean="0">
                <a:latin typeface="Andalus" pitchFamily="2" charset="-78"/>
                <a:cs typeface="Andalus" pitchFamily="2" charset="-78"/>
              </a:rPr>
              <a:t>. </a:t>
            </a:r>
          </a:p>
          <a:p>
            <a:pPr marL="365760" indent="-283464" fontAlgn="auto">
              <a:spcAft>
                <a:spcPts val="0"/>
              </a:spcAft>
              <a:buFont typeface="Arial" charset="0"/>
              <a:buNone/>
              <a:defRPr/>
            </a:pPr>
            <a:endParaRPr lang="es-HN" sz="2000" dirty="0" smtClean="0">
              <a:latin typeface="Andalus" pitchFamily="2" charset="-78"/>
              <a:cs typeface="Andalus" pitchFamily="2" charset="-78"/>
            </a:endParaRPr>
          </a:p>
          <a:p>
            <a:pPr marL="365760" indent="-283464" fontAlgn="auto">
              <a:spcAft>
                <a:spcPts val="0"/>
              </a:spcAft>
              <a:buFont typeface="Wingdings 2"/>
              <a:buChar char=""/>
              <a:defRPr/>
            </a:pPr>
            <a:r>
              <a:rPr lang="es-ES" sz="2000" dirty="0" smtClean="0">
                <a:latin typeface="Andalus" pitchFamily="2" charset="-78"/>
                <a:cs typeface="Andalus" pitchFamily="2" charset="-78"/>
              </a:rPr>
              <a:t>Sustanciales </a:t>
            </a:r>
            <a:r>
              <a:rPr lang="es-ES" sz="2000" b="1" dirty="0" smtClean="0">
                <a:latin typeface="Andalus" pitchFamily="2" charset="-78"/>
                <a:cs typeface="Andalus" pitchFamily="2" charset="-78"/>
              </a:rPr>
              <a:t>reducciones en los rendimientos </a:t>
            </a:r>
            <a:r>
              <a:rPr lang="es-ES" sz="2000" dirty="0" smtClean="0">
                <a:latin typeface="Andalus" pitchFamily="2" charset="-78"/>
                <a:cs typeface="Andalus" pitchFamily="2" charset="-78"/>
              </a:rPr>
              <a:t>de los granos básicos, </a:t>
            </a:r>
            <a:endParaRPr lang="es-ES" sz="2000" b="1" dirty="0" smtClean="0">
              <a:latin typeface="Andalus" pitchFamily="2" charset="-78"/>
              <a:cs typeface="Andalus" pitchFamily="2" charset="-78"/>
            </a:endParaRPr>
          </a:p>
          <a:p>
            <a:pPr marL="365760" indent="-283464" fontAlgn="auto">
              <a:spcAft>
                <a:spcPts val="0"/>
              </a:spcAft>
              <a:buFont typeface="Wingdings 2"/>
              <a:buChar char=""/>
              <a:defRPr/>
            </a:pPr>
            <a:endParaRPr lang="es-ES" sz="2000" dirty="0">
              <a:latin typeface="Andalus" pitchFamily="2" charset="-78"/>
              <a:cs typeface="Andalus" pitchFamily="2" charset="-78"/>
            </a:endParaRPr>
          </a:p>
        </p:txBody>
      </p:sp>
      <p:sp>
        <p:nvSpPr>
          <p:cNvPr id="4" name="3 Marcador de contenido"/>
          <p:cNvSpPr>
            <a:spLocks noGrp="1"/>
          </p:cNvSpPr>
          <p:nvPr>
            <p:ph sz="half" idx="2"/>
          </p:nvPr>
        </p:nvSpPr>
        <p:spPr>
          <a:xfrm>
            <a:off x="4644008" y="980728"/>
            <a:ext cx="4038600" cy="5072062"/>
          </a:xfrm>
        </p:spPr>
        <p:txBody>
          <a:bodyPr>
            <a:noAutofit/>
          </a:bodyPr>
          <a:lstStyle/>
          <a:p>
            <a:pPr marL="365760" indent="-283464" algn="ctr" fontAlgn="auto">
              <a:spcAft>
                <a:spcPts val="0"/>
              </a:spcAft>
              <a:buFont typeface="Arial" charset="0"/>
              <a:buNone/>
              <a:defRPr/>
            </a:pPr>
            <a:r>
              <a:rPr lang="es-HN" sz="1600" b="1" dirty="0" smtClean="0">
                <a:latin typeface="Andalus" pitchFamily="2" charset="-78"/>
                <a:cs typeface="Andalus" pitchFamily="2" charset="-78"/>
              </a:rPr>
              <a:t>Exceso de agua</a:t>
            </a:r>
          </a:p>
          <a:p>
            <a:pPr marL="365760" indent="-283464" algn="ctr" fontAlgn="auto">
              <a:spcAft>
                <a:spcPts val="0"/>
              </a:spcAft>
              <a:buFont typeface="Arial" charset="0"/>
              <a:buNone/>
              <a:defRPr/>
            </a:pPr>
            <a:endParaRPr lang="es-HN" sz="1600" b="1" dirty="0" smtClean="0">
              <a:latin typeface="Andalus" pitchFamily="2" charset="-78"/>
              <a:cs typeface="Andalus" pitchFamily="2" charset="-78"/>
            </a:endParaRPr>
          </a:p>
          <a:p>
            <a:pPr marL="365760" indent="-283464" fontAlgn="auto">
              <a:spcAft>
                <a:spcPts val="0"/>
              </a:spcAft>
              <a:buFont typeface="Wingdings 2"/>
              <a:buChar char=""/>
              <a:defRPr/>
            </a:pPr>
            <a:r>
              <a:rPr lang="es-HN" sz="1600" b="1" dirty="0" smtClean="0">
                <a:latin typeface="Andalus" pitchFamily="2" charset="-78"/>
                <a:cs typeface="Andalus" pitchFamily="2" charset="-78"/>
              </a:rPr>
              <a:t>Precipitaciones más intensas. </a:t>
            </a:r>
            <a:endParaRPr lang="es-ES" sz="1600" dirty="0" smtClean="0">
              <a:latin typeface="Andalus" pitchFamily="2" charset="-78"/>
              <a:cs typeface="Andalus" pitchFamily="2" charset="-78"/>
            </a:endParaRPr>
          </a:p>
          <a:p>
            <a:pPr marL="365760" indent="-283464" fontAlgn="auto">
              <a:spcAft>
                <a:spcPts val="0"/>
              </a:spcAft>
              <a:buFont typeface="Arial" charset="0"/>
              <a:buNone/>
              <a:defRPr/>
            </a:pPr>
            <a:r>
              <a:rPr lang="es-HN" sz="1600" dirty="0" smtClean="0">
                <a:latin typeface="Andalus" pitchFamily="2" charset="-78"/>
                <a:cs typeface="Andalus" pitchFamily="2" charset="-78"/>
              </a:rPr>
              <a:t> </a:t>
            </a:r>
            <a:endParaRPr lang="es-ES" sz="1600" dirty="0" smtClean="0">
              <a:latin typeface="Andalus" pitchFamily="2" charset="-78"/>
              <a:cs typeface="Andalus" pitchFamily="2" charset="-78"/>
            </a:endParaRPr>
          </a:p>
          <a:p>
            <a:pPr marL="365760" indent="-283464" fontAlgn="auto">
              <a:spcAft>
                <a:spcPts val="0"/>
              </a:spcAft>
              <a:buFont typeface="Wingdings 2"/>
              <a:buChar char=""/>
              <a:defRPr/>
            </a:pPr>
            <a:r>
              <a:rPr lang="es-MX" sz="1600" dirty="0" smtClean="0">
                <a:latin typeface="Andalus" pitchFamily="2" charset="-78"/>
                <a:cs typeface="Andalus" pitchFamily="2" charset="-78"/>
              </a:rPr>
              <a:t>La </a:t>
            </a:r>
            <a:r>
              <a:rPr lang="es-MX" sz="1600" b="1" dirty="0" smtClean="0">
                <a:latin typeface="Andalus" pitchFamily="2" charset="-78"/>
                <a:cs typeface="Andalus" pitchFamily="2" charset="-78"/>
              </a:rPr>
              <a:t>causa principal de pérdidas en granos básicos (primera, 2008): exceso de agua. </a:t>
            </a:r>
            <a:r>
              <a:rPr lang="es-MX" sz="1600" dirty="0" smtClean="0">
                <a:latin typeface="Andalus" pitchFamily="2" charset="-78"/>
                <a:cs typeface="Andalus" pitchFamily="2" charset="-78"/>
              </a:rPr>
              <a:t>Reportó el </a:t>
            </a:r>
            <a:r>
              <a:rPr lang="es-MX" sz="1600" b="1" dirty="0" smtClean="0">
                <a:latin typeface="Andalus" pitchFamily="2" charset="-78"/>
                <a:cs typeface="Andalus" pitchFamily="2" charset="-78"/>
              </a:rPr>
              <a:t>71.2% del área afectada</a:t>
            </a:r>
            <a:r>
              <a:rPr lang="es-MX" sz="1600" dirty="0" smtClean="0">
                <a:latin typeface="Andalus" pitchFamily="2" charset="-78"/>
                <a:cs typeface="Andalus" pitchFamily="2" charset="-78"/>
              </a:rPr>
              <a:t>. </a:t>
            </a:r>
          </a:p>
          <a:p>
            <a:pPr marL="365760" indent="-283464" fontAlgn="auto">
              <a:spcAft>
                <a:spcPts val="0"/>
              </a:spcAft>
              <a:buFont typeface="Arial" charset="0"/>
              <a:buNone/>
              <a:defRPr/>
            </a:pPr>
            <a:endParaRPr lang="es-MX" sz="1600" dirty="0" smtClean="0">
              <a:latin typeface="Andalus" pitchFamily="2" charset="-78"/>
              <a:cs typeface="Andalus" pitchFamily="2" charset="-78"/>
            </a:endParaRPr>
          </a:p>
          <a:p>
            <a:pPr marL="365760" indent="-283464" fontAlgn="auto">
              <a:spcAft>
                <a:spcPts val="0"/>
              </a:spcAft>
              <a:buFont typeface="Wingdings 2"/>
              <a:buChar char=""/>
              <a:defRPr/>
            </a:pPr>
            <a:r>
              <a:rPr lang="es-MX" sz="1600" b="1" dirty="0" smtClean="0">
                <a:latin typeface="Andalus" pitchFamily="2" charset="-78"/>
                <a:cs typeface="Andalus" pitchFamily="2" charset="-78"/>
              </a:rPr>
              <a:t>El norte, </a:t>
            </a:r>
            <a:r>
              <a:rPr lang="es-MX" sz="1600" b="1" dirty="0" err="1" smtClean="0">
                <a:latin typeface="Andalus" pitchFamily="2" charset="-78"/>
                <a:cs typeface="Andalus" pitchFamily="2" charset="-78"/>
              </a:rPr>
              <a:t>nor</a:t>
            </a:r>
            <a:r>
              <a:rPr lang="es-MX" sz="1600" b="1" dirty="0" smtClean="0">
                <a:latin typeface="Andalus" pitchFamily="2" charset="-78"/>
                <a:cs typeface="Andalus" pitchFamily="2" charset="-78"/>
              </a:rPr>
              <a:t>-oriente, centro oriente y occidente: </a:t>
            </a:r>
            <a:r>
              <a:rPr lang="es-MX" sz="1600" dirty="0" smtClean="0">
                <a:latin typeface="Andalus" pitchFamily="2" charset="-78"/>
                <a:cs typeface="Andalus" pitchFamily="2" charset="-78"/>
              </a:rPr>
              <a:t>exceso de agua responsable del </a:t>
            </a:r>
            <a:r>
              <a:rPr lang="es-MX" sz="1600" b="1" dirty="0" smtClean="0">
                <a:latin typeface="Andalus" pitchFamily="2" charset="-78"/>
                <a:cs typeface="Andalus" pitchFamily="2" charset="-78"/>
              </a:rPr>
              <a:t>74.8 al 83.4% </a:t>
            </a:r>
            <a:r>
              <a:rPr lang="es-MX" sz="1600" dirty="0" smtClean="0">
                <a:latin typeface="Andalus" pitchFamily="2" charset="-78"/>
                <a:cs typeface="Andalus" pitchFamily="2" charset="-78"/>
              </a:rPr>
              <a:t>de las áreas perdidas. </a:t>
            </a:r>
          </a:p>
          <a:p>
            <a:pPr marL="365760" indent="-283464" fontAlgn="auto">
              <a:spcAft>
                <a:spcPts val="0"/>
              </a:spcAft>
              <a:buFont typeface="Arial" charset="0"/>
              <a:buNone/>
              <a:defRPr/>
            </a:pPr>
            <a:endParaRPr lang="es-MX" sz="1600" dirty="0" smtClean="0">
              <a:latin typeface="Andalus" pitchFamily="2" charset="-78"/>
              <a:cs typeface="Andalus" pitchFamily="2" charset="-78"/>
            </a:endParaRPr>
          </a:p>
          <a:p>
            <a:pPr marL="365760" indent="-283464" fontAlgn="auto">
              <a:spcAft>
                <a:spcPts val="0"/>
              </a:spcAft>
              <a:buFont typeface="Wingdings 2"/>
              <a:buChar char=""/>
              <a:defRPr/>
            </a:pPr>
            <a:r>
              <a:rPr lang="es-MX" sz="1600" dirty="0" smtClean="0">
                <a:latin typeface="Andalus" pitchFamily="2" charset="-78"/>
                <a:cs typeface="Andalus" pitchFamily="2" charset="-78"/>
              </a:rPr>
              <a:t>El </a:t>
            </a:r>
            <a:r>
              <a:rPr lang="es-MX" sz="1600" b="1" dirty="0" smtClean="0">
                <a:latin typeface="Andalus" pitchFamily="2" charset="-78"/>
                <a:cs typeface="Andalus" pitchFamily="2" charset="-78"/>
              </a:rPr>
              <a:t>litoral atlántico </a:t>
            </a:r>
            <a:r>
              <a:rPr lang="es-MX" sz="1600" dirty="0" smtClean="0">
                <a:latin typeface="Andalus" pitchFamily="2" charset="-78"/>
                <a:cs typeface="Andalus" pitchFamily="2" charset="-78"/>
              </a:rPr>
              <a:t>y la </a:t>
            </a:r>
            <a:r>
              <a:rPr lang="es-MX" sz="1600" b="1" dirty="0" smtClean="0">
                <a:latin typeface="Andalus" pitchFamily="2" charset="-78"/>
                <a:cs typeface="Andalus" pitchFamily="2" charset="-78"/>
              </a:rPr>
              <a:t>región centro occidental </a:t>
            </a:r>
            <a:r>
              <a:rPr lang="es-MX" sz="1600" dirty="0" smtClean="0">
                <a:latin typeface="Andalus" pitchFamily="2" charset="-78"/>
                <a:cs typeface="Andalus" pitchFamily="2" charset="-78"/>
              </a:rPr>
              <a:t>tuvieron una menor incidencia de exceso de lluvia, aunque este siguió siendo el motivo principal de pérdida (INE, (2008) ’Encuesta Agropecuaria Básica, noviembre 2008’, Tegucigalpa). </a:t>
            </a:r>
            <a:endParaRPr lang="es-ES" sz="1600" dirty="0" smtClean="0">
              <a:latin typeface="Andalus" pitchFamily="2" charset="-78"/>
              <a:cs typeface="Andalus" pitchFamily="2" charset="-78"/>
            </a:endParaRPr>
          </a:p>
          <a:p>
            <a:pPr marL="365760" indent="-283464" fontAlgn="auto">
              <a:spcAft>
                <a:spcPts val="0"/>
              </a:spcAft>
              <a:buFont typeface="Wingdings 2"/>
              <a:buChar char=""/>
              <a:defRPr/>
            </a:pPr>
            <a:endParaRPr lang="es-ES" sz="1600" dirty="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211669"/>
            <a:ext cx="7308304" cy="538609"/>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pitchFamily="34" charset="0"/>
                <a:cs typeface="Arial" pitchFamily="34" charset="0"/>
              </a:rPr>
              <a:t>XXXIII Foro del Clima de América Central</a:t>
            </a:r>
            <a:r>
              <a:rPr lang="es-ES" sz="1100" b="1" dirty="0" smtClean="0">
                <a:latin typeface="Arial" pitchFamily="34" charset="0"/>
                <a:cs typeface="Arial" pitchFamily="34" charset="0"/>
              </a:rPr>
              <a:t>, </a:t>
            </a:r>
            <a:r>
              <a:rPr kumimoji="0" lang="es-ES" sz="1400" b="1" i="1" u="none" strike="noStrike" cap="none" normalizeH="0" baseline="0" dirty="0" smtClean="0">
                <a:ln>
                  <a:noFill/>
                </a:ln>
                <a:solidFill>
                  <a:schemeClr val="tx1"/>
                </a:solidFill>
                <a:effectLst/>
                <a:latin typeface="Arial" pitchFamily="34" charset="0"/>
                <a:cs typeface="Arial" pitchFamily="34" charset="0"/>
              </a:rPr>
              <a:t>Tegucigalpa, 2011</a:t>
            </a:r>
            <a:endParaRPr kumimoji="0" lang="es-E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7" name="6 Imagen" descr="MAPA COF MJJ11.gif"/>
          <p:cNvPicPr/>
          <p:nvPr/>
        </p:nvPicPr>
        <p:blipFill>
          <a:blip r:embed="rId3" cstate="email"/>
          <a:stretch>
            <a:fillRect/>
          </a:stretch>
        </p:blipFill>
        <p:spPr>
          <a:xfrm>
            <a:off x="0" y="0"/>
            <a:ext cx="5682389" cy="4196245"/>
          </a:xfrm>
          <a:prstGeom prst="rect">
            <a:avLst/>
          </a:prstGeom>
        </p:spPr>
      </p:pic>
      <p:sp>
        <p:nvSpPr>
          <p:cNvPr id="8" name="7 Rectángulo"/>
          <p:cNvSpPr/>
          <p:nvPr/>
        </p:nvSpPr>
        <p:spPr>
          <a:xfrm>
            <a:off x="5076056" y="332656"/>
            <a:ext cx="4067944" cy="830997"/>
          </a:xfrm>
          <a:prstGeom prst="rect">
            <a:avLst/>
          </a:prstGeom>
          <a:solidFill>
            <a:srgbClr val="92D050"/>
          </a:solidFill>
        </p:spPr>
        <p:txBody>
          <a:bodyPr wrap="square">
            <a:spAutoFit/>
          </a:bodyPr>
          <a:lstStyle/>
          <a:p>
            <a:pPr lvl="0" fontAlgn="base">
              <a:spcBef>
                <a:spcPct val="0"/>
              </a:spcBef>
              <a:spcAft>
                <a:spcPct val="0"/>
              </a:spcAft>
            </a:pPr>
            <a:r>
              <a:rPr kumimoji="0" lang="es-C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↑Zona Verde: </a:t>
            </a:r>
            <a:r>
              <a:rPr kumimoji="0" lang="es-CR" sz="1600" b="0" i="0" u="none" strike="noStrike" cap="none" normalizeH="0" baseline="0" dirty="0" smtClean="0">
                <a:ln>
                  <a:noFill/>
                </a:ln>
                <a:solidFill>
                  <a:schemeClr val="tx1"/>
                </a:solidFill>
                <a:effectLst/>
                <a:latin typeface="Arial" pitchFamily="34" charset="0"/>
                <a:ea typeface="Times New Roman" pitchFamily="18" charset="0"/>
              </a:rPr>
              <a:t>Mayor probabilidad de que la lluvia acumulada en el período Mayo-Julio 20</a:t>
            </a:r>
            <a:r>
              <a:rPr kumimoji="0" lang="es-ES" sz="1600" b="0" i="0" u="none" strike="noStrike" cap="none" normalizeH="0" baseline="0" dirty="0" smtClean="0">
                <a:ln>
                  <a:noFill/>
                </a:ln>
                <a:solidFill>
                  <a:schemeClr val="tx1"/>
                </a:solidFill>
                <a:effectLst/>
                <a:latin typeface="Arial" pitchFamily="34" charset="0"/>
                <a:ea typeface="Times New Roman" pitchFamily="18" charset="0"/>
              </a:rPr>
              <a:t>11 </a:t>
            </a:r>
            <a:endParaRPr lang="es-MX" sz="1600" dirty="0"/>
          </a:p>
        </p:txBody>
      </p:sp>
      <p:graphicFrame>
        <p:nvGraphicFramePr>
          <p:cNvPr id="9" name="8 Tabla"/>
          <p:cNvGraphicFramePr>
            <a:graphicFrameLocks noGrp="1"/>
          </p:cNvGraphicFramePr>
          <p:nvPr/>
        </p:nvGraphicFramePr>
        <p:xfrm>
          <a:off x="5148065" y="1265312"/>
          <a:ext cx="3995936" cy="975360"/>
        </p:xfrm>
        <a:graphic>
          <a:graphicData uri="http://schemas.openxmlformats.org/drawingml/2006/table">
            <a:tbl>
              <a:tblPr/>
              <a:tblGrid>
                <a:gridCol w="3995936"/>
              </a:tblGrid>
              <a:tr h="918102">
                <a:tc>
                  <a:txBody>
                    <a:bodyPr/>
                    <a:lstStyle/>
                    <a:p>
                      <a:pPr>
                        <a:spcAft>
                          <a:spcPts val="0"/>
                        </a:spcAft>
                      </a:pPr>
                      <a:r>
                        <a:rPr lang="es-ES" sz="1600" dirty="0">
                          <a:latin typeface="Arial Narrow" pitchFamily="34" charset="0"/>
                          <a:ea typeface="Times New Roman"/>
                          <a:cs typeface="Arial" pitchFamily="34" charset="0"/>
                        </a:rPr>
                        <a:t>Norte de Santa Bárbara, Oeste de Santa Rosa de Copan, Ocotepeque, sur de los </a:t>
                      </a:r>
                      <a:r>
                        <a:rPr lang="es-ES" sz="1600" dirty="0" smtClean="0">
                          <a:latin typeface="Arial Narrow" pitchFamily="34" charset="0"/>
                          <a:ea typeface="Times New Roman"/>
                          <a:cs typeface="Arial" pitchFamily="34" charset="0"/>
                        </a:rPr>
                        <a:t>departamentos </a:t>
                      </a:r>
                      <a:r>
                        <a:rPr lang="es-ES" sz="1600" dirty="0">
                          <a:latin typeface="Arial Narrow" pitchFamily="34" charset="0"/>
                          <a:ea typeface="Times New Roman"/>
                          <a:cs typeface="Arial" pitchFamily="34" charset="0"/>
                        </a:rPr>
                        <a:t>de </a:t>
                      </a:r>
                      <a:r>
                        <a:rPr lang="es-ES" sz="1600" dirty="0" smtClean="0">
                          <a:latin typeface="Arial Narrow" pitchFamily="34" charset="0"/>
                          <a:ea typeface="Times New Roman"/>
                          <a:cs typeface="Arial" pitchFamily="34" charset="0"/>
                        </a:rPr>
                        <a:t>Lempira, La Paz, Intibucá</a:t>
                      </a:r>
                      <a:r>
                        <a:rPr lang="es-ES" sz="1600" dirty="0">
                          <a:latin typeface="Arial Narrow" pitchFamily="34" charset="0"/>
                          <a:ea typeface="Times New Roman"/>
                          <a:cs typeface="Arial" pitchFamily="34" charset="0"/>
                        </a:rPr>
                        <a:t>, y el Litoral del Golfo de Fonseca.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5220072" y="2525995"/>
            <a:ext cx="3923928" cy="830997"/>
          </a:xfrm>
          <a:prstGeom prst="rect">
            <a:avLst/>
          </a:prstGeom>
          <a:solidFill>
            <a:schemeClr val="bg2">
              <a:lumMod val="50000"/>
            </a:schemeClr>
          </a:solidFill>
        </p:spPr>
        <p:txBody>
          <a:bodyPr wrap="square">
            <a:spAutoFit/>
          </a:bodyPr>
          <a:lstStyle/>
          <a:p>
            <a:pPr lvl="0" fontAlgn="base">
              <a:spcBef>
                <a:spcPct val="0"/>
              </a:spcBef>
              <a:spcAft>
                <a:spcPct val="0"/>
              </a:spcAft>
            </a:pPr>
            <a:r>
              <a:rPr kumimoji="0" lang="es-C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→Zona Amarilla: </a:t>
            </a:r>
            <a:r>
              <a:rPr kumimoji="0" lang="es-CR" sz="1600" b="0" i="0" u="none" strike="noStrike" cap="none" normalizeH="0" baseline="0" dirty="0" smtClean="0">
                <a:ln>
                  <a:noFill/>
                </a:ln>
                <a:solidFill>
                  <a:schemeClr val="tx1"/>
                </a:solidFill>
                <a:effectLst/>
                <a:latin typeface="Arial" pitchFamily="34" charset="0"/>
                <a:ea typeface="Times New Roman" pitchFamily="18" charset="0"/>
              </a:rPr>
              <a:t>Mayor probabilidad de que la lluvia acumulada en el período Mayo-Julio 20</a:t>
            </a:r>
            <a:r>
              <a:rPr kumimoji="0" lang="es-ES" sz="1600" b="0" i="0" u="none" strike="noStrike" cap="none" normalizeH="0" baseline="0" dirty="0" smtClean="0">
                <a:ln>
                  <a:noFill/>
                </a:ln>
                <a:solidFill>
                  <a:schemeClr val="tx1"/>
                </a:solidFill>
                <a:effectLst/>
                <a:latin typeface="Arial" pitchFamily="34" charset="0"/>
                <a:ea typeface="Times New Roman" pitchFamily="18" charset="0"/>
              </a:rPr>
              <a:t>11 </a:t>
            </a:r>
            <a:endParaRPr lang="es-MX" sz="1600" dirty="0"/>
          </a:p>
        </p:txBody>
      </p:sp>
      <p:graphicFrame>
        <p:nvGraphicFramePr>
          <p:cNvPr id="11" name="10 Tabla"/>
          <p:cNvGraphicFramePr>
            <a:graphicFrameLocks noGrp="1"/>
          </p:cNvGraphicFramePr>
          <p:nvPr/>
        </p:nvGraphicFramePr>
        <p:xfrm>
          <a:off x="5207352" y="3429000"/>
          <a:ext cx="3936648" cy="1372376"/>
        </p:xfrm>
        <a:graphic>
          <a:graphicData uri="http://schemas.openxmlformats.org/drawingml/2006/table">
            <a:tbl>
              <a:tblPr/>
              <a:tblGrid>
                <a:gridCol w="3936648"/>
              </a:tblGrid>
              <a:tr h="1372376">
                <a:tc>
                  <a:txBody>
                    <a:bodyPr/>
                    <a:lstStyle/>
                    <a:p>
                      <a:pPr>
                        <a:spcAft>
                          <a:spcPts val="0"/>
                        </a:spcAft>
                      </a:pPr>
                      <a:r>
                        <a:rPr lang="es-ES" sz="1600" dirty="0">
                          <a:latin typeface="Arial Narrow" pitchFamily="34" charset="0"/>
                          <a:ea typeface="Times New Roman"/>
                          <a:cs typeface="Arial" pitchFamily="34" charset="0"/>
                        </a:rPr>
                        <a:t>Centro y sur de Santa Bárbara, Este de Copan, Norte de los departamentos de Lempira, Intibucá, La Paz, Valle y Choluteca, El Paraíso, Centro y Oriente de Olancho, el Oeste de Gracias  a Dios, Occidente de Yoro, Oeste y sur de Comayagua.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Rectángulo"/>
          <p:cNvSpPr/>
          <p:nvPr/>
        </p:nvSpPr>
        <p:spPr>
          <a:xfrm>
            <a:off x="395536" y="3861048"/>
            <a:ext cx="4572000" cy="584775"/>
          </a:xfrm>
          <a:prstGeom prst="rect">
            <a:avLst/>
          </a:prstGeom>
          <a:solidFill>
            <a:schemeClr val="accent4">
              <a:lumMod val="50000"/>
            </a:schemeClr>
          </a:solidFill>
        </p:spPr>
        <p:txBody>
          <a:bodyPr>
            <a:spAutoFit/>
          </a:bodyPr>
          <a:lstStyle/>
          <a:p>
            <a:pPr lvl="0" fontAlgn="base">
              <a:spcBef>
                <a:spcPct val="0"/>
              </a:spcBef>
              <a:spcAft>
                <a:spcPct val="0"/>
              </a:spcAft>
            </a:pPr>
            <a:r>
              <a:rPr kumimoji="0" lang="es-C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↓Zona Marrón: </a:t>
            </a:r>
            <a:r>
              <a:rPr kumimoji="0" lang="es-C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Mayor probabilidad de que la lluvia acumulada en el período Mayo-Julio 20</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a:t>
            </a:r>
            <a:endParaRPr lang="es-MX" sz="1600" dirty="0"/>
          </a:p>
        </p:txBody>
      </p:sp>
      <p:graphicFrame>
        <p:nvGraphicFramePr>
          <p:cNvPr id="13" name="12 Tabla"/>
          <p:cNvGraphicFramePr>
            <a:graphicFrameLocks noGrp="1"/>
          </p:cNvGraphicFramePr>
          <p:nvPr/>
        </p:nvGraphicFramePr>
        <p:xfrm>
          <a:off x="467544" y="4581128"/>
          <a:ext cx="4320480" cy="975360"/>
        </p:xfrm>
        <a:graphic>
          <a:graphicData uri="http://schemas.openxmlformats.org/drawingml/2006/table">
            <a:tbl>
              <a:tblPr/>
              <a:tblGrid>
                <a:gridCol w="4320480"/>
              </a:tblGrid>
              <a:tr h="0">
                <a:tc>
                  <a:txBody>
                    <a:bodyPr/>
                    <a:lstStyle/>
                    <a:p>
                      <a:pPr>
                        <a:spcAft>
                          <a:spcPts val="0"/>
                        </a:spcAft>
                      </a:pPr>
                      <a:r>
                        <a:rPr lang="es-ES" sz="1600" dirty="0">
                          <a:latin typeface="Arial Narrow" pitchFamily="34" charset="0"/>
                          <a:ea typeface="Times New Roman"/>
                          <a:cs typeface="Times New Roman"/>
                        </a:rPr>
                        <a:t>Puerto Cortés, </a:t>
                      </a:r>
                      <a:r>
                        <a:rPr lang="es-ES" sz="1600" dirty="0" err="1">
                          <a:latin typeface="Arial Narrow" pitchFamily="34" charset="0"/>
                          <a:ea typeface="Times New Roman"/>
                          <a:cs typeface="Times New Roman"/>
                        </a:rPr>
                        <a:t>Choloma</a:t>
                      </a:r>
                      <a:r>
                        <a:rPr lang="es-ES" sz="1600" dirty="0">
                          <a:latin typeface="Arial Narrow" pitchFamily="34" charset="0"/>
                          <a:ea typeface="Times New Roman"/>
                          <a:cs typeface="Times New Roman"/>
                        </a:rPr>
                        <a:t>, Atlántida, Norte de Colon, Centro y Oriente de Yoro, Norte de Francisco Morazán,  Norte, Centro y Oriente de Comayagua, Oeste de Olancho, La </a:t>
                      </a:r>
                      <a:r>
                        <a:rPr lang="es-ES" sz="1600" dirty="0" err="1">
                          <a:latin typeface="Arial Narrow" pitchFamily="34" charset="0"/>
                          <a:ea typeface="Times New Roman"/>
                          <a:cs typeface="Times New Roman"/>
                        </a:rPr>
                        <a:t>Mosquitia</a:t>
                      </a:r>
                      <a:r>
                        <a:rPr lang="es-ES" sz="1600" dirty="0">
                          <a:latin typeface="Arial Narrow" pitchFamily="34" charset="0"/>
                          <a:ea typeface="Times New Roman"/>
                          <a:cs typeface="Times New Roman"/>
                        </a:rPr>
                        <a:t> E islas de la Bahía.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cologiaverde.com/wp-content/2008/09/lucha-cambio-clima.jpg"/>
          <p:cNvPicPr>
            <a:picLocks noChangeAspect="1" noChangeArrowheads="1"/>
          </p:cNvPicPr>
          <p:nvPr/>
        </p:nvPicPr>
        <p:blipFill>
          <a:blip r:embed="rId3" cstate="email"/>
          <a:srcRect/>
          <a:stretch>
            <a:fillRect/>
          </a:stretch>
        </p:blipFill>
        <p:spPr bwMode="auto">
          <a:xfrm>
            <a:off x="467544" y="836712"/>
            <a:ext cx="8208912" cy="57633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1 Título"/>
          <p:cNvSpPr>
            <a:spLocks noGrp="1"/>
          </p:cNvSpPr>
          <p:nvPr>
            <p:ph type="title"/>
          </p:nvPr>
        </p:nvSpPr>
        <p:spPr/>
        <p:txBody>
          <a:bodyPr/>
          <a:lstStyle/>
          <a:p>
            <a:pPr algn="ctr"/>
            <a:r>
              <a:rPr lang="es-MX" dirty="0" smtClean="0">
                <a:solidFill>
                  <a:srgbClr val="FFC000"/>
                </a:solidFill>
              </a:rPr>
              <a:t>Adaptación al Cambio Climático</a:t>
            </a:r>
            <a:endParaRPr lang="es-MX"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838200" y="609600"/>
            <a:ext cx="7772400" cy="609600"/>
          </a:xfrm>
          <a:prstGeom prst="rect">
            <a:avLst/>
          </a:prstGeom>
          <a:noFill/>
          <a:ln w="9525">
            <a:noFill/>
            <a:miter lim="800000"/>
            <a:headEnd/>
            <a:tailEnd/>
          </a:ln>
        </p:spPr>
        <p:txBody>
          <a:bodyPr anchor="ctr"/>
          <a:lstStyle/>
          <a:p>
            <a:pPr algn="ctr"/>
            <a:r>
              <a:rPr lang="es-PE">
                <a:solidFill>
                  <a:srgbClr val="FF3300"/>
                </a:solidFill>
                <a:latin typeface="Arial Narrow" pitchFamily="34" charset="0"/>
              </a:rPr>
              <a:t>SENSIBILIDAD</a:t>
            </a:r>
            <a:r>
              <a:rPr lang="es-PE">
                <a:latin typeface="Arial Narrow" pitchFamily="34" charset="0"/>
              </a:rPr>
              <a:t> (*)</a:t>
            </a:r>
            <a:br>
              <a:rPr lang="es-PE">
                <a:latin typeface="Arial Narrow" pitchFamily="34" charset="0"/>
              </a:rPr>
            </a:br>
            <a:endParaRPr lang="es-MX">
              <a:solidFill>
                <a:schemeClr val="tx2"/>
              </a:solidFill>
              <a:latin typeface="Arial Narrow" pitchFamily="34" charset="0"/>
            </a:endParaRPr>
          </a:p>
        </p:txBody>
      </p:sp>
      <p:sp>
        <p:nvSpPr>
          <p:cNvPr id="77826" name="Rectangle 3"/>
          <p:cNvSpPr>
            <a:spLocks noChangeArrowheads="1"/>
          </p:cNvSpPr>
          <p:nvPr/>
        </p:nvSpPr>
        <p:spPr bwMode="auto">
          <a:xfrm>
            <a:off x="762000" y="2132856"/>
            <a:ext cx="7848600" cy="4600203"/>
          </a:xfrm>
          <a:prstGeom prst="rect">
            <a:avLst/>
          </a:prstGeom>
          <a:noFill/>
          <a:ln w="9525">
            <a:noFill/>
            <a:miter lim="800000"/>
            <a:headEnd/>
            <a:tailEnd/>
          </a:ln>
        </p:spPr>
        <p:txBody>
          <a:bodyPr/>
          <a:lstStyle/>
          <a:p>
            <a:pPr marL="342900" indent="-342900">
              <a:lnSpc>
                <a:spcPct val="90000"/>
              </a:lnSpc>
              <a:spcBef>
                <a:spcPct val="20000"/>
              </a:spcBef>
            </a:pPr>
            <a:r>
              <a:rPr lang="es-PE" sz="2400" dirty="0">
                <a:solidFill>
                  <a:srgbClr val="FFFF99"/>
                </a:solidFill>
              </a:rPr>
              <a:t>	</a:t>
            </a:r>
            <a:endParaRPr lang="es-PE" sz="2400" dirty="0"/>
          </a:p>
          <a:p>
            <a:pPr marL="342900" indent="-342900" algn="ctr">
              <a:lnSpc>
                <a:spcPct val="90000"/>
              </a:lnSpc>
              <a:spcBef>
                <a:spcPct val="20000"/>
              </a:spcBef>
            </a:pPr>
            <a:r>
              <a:rPr lang="es-PE" sz="2400" dirty="0"/>
              <a:t> </a:t>
            </a:r>
            <a:r>
              <a:rPr lang="es-PE" sz="2400" dirty="0">
                <a:solidFill>
                  <a:srgbClr val="FF3300"/>
                </a:solidFill>
                <a:latin typeface="Arial Narrow" pitchFamily="34" charset="0"/>
              </a:rPr>
              <a:t>ADAPTACION</a:t>
            </a:r>
            <a:r>
              <a:rPr lang="es-PE" sz="2400" dirty="0">
                <a:latin typeface="Arial Narrow" pitchFamily="34" charset="0"/>
              </a:rPr>
              <a:t> (*)</a:t>
            </a:r>
          </a:p>
          <a:p>
            <a:pPr marL="342900" indent="-342900">
              <a:lnSpc>
                <a:spcPct val="90000"/>
              </a:lnSpc>
              <a:spcBef>
                <a:spcPct val="20000"/>
              </a:spcBef>
            </a:pPr>
            <a:r>
              <a:rPr lang="es-PE" sz="2400" dirty="0"/>
              <a:t>	</a:t>
            </a:r>
            <a:r>
              <a:rPr lang="es-PE" sz="2400" dirty="0">
                <a:latin typeface="Arial Narrow" pitchFamily="34" charset="0"/>
              </a:rPr>
              <a:t>Habilidad de un  </a:t>
            </a:r>
            <a:r>
              <a:rPr lang="es-PE" sz="2400" u="sng" dirty="0">
                <a:latin typeface="Arial Narrow" pitchFamily="34" charset="0"/>
              </a:rPr>
              <a:t>sistema </a:t>
            </a:r>
            <a:r>
              <a:rPr lang="es-PE" sz="2400" dirty="0">
                <a:latin typeface="Arial Narrow" pitchFamily="34" charset="0"/>
              </a:rPr>
              <a:t>de ajustarse al cambio climático</a:t>
            </a:r>
          </a:p>
          <a:p>
            <a:pPr marL="342900" indent="-342900">
              <a:lnSpc>
                <a:spcPct val="90000"/>
              </a:lnSpc>
              <a:spcBef>
                <a:spcPct val="20000"/>
              </a:spcBef>
            </a:pPr>
            <a:endParaRPr lang="es-PE" sz="2400" dirty="0">
              <a:latin typeface="Arial Narrow" pitchFamily="34" charset="0"/>
            </a:endParaRPr>
          </a:p>
          <a:p>
            <a:pPr marL="342900" indent="-342900" algn="ctr">
              <a:lnSpc>
                <a:spcPct val="90000"/>
              </a:lnSpc>
              <a:spcBef>
                <a:spcPct val="20000"/>
              </a:spcBef>
            </a:pPr>
            <a:r>
              <a:rPr lang="es-PE" sz="2400" dirty="0">
                <a:solidFill>
                  <a:srgbClr val="FF3300"/>
                </a:solidFill>
                <a:latin typeface="Arial Narrow" pitchFamily="34" charset="0"/>
              </a:rPr>
              <a:t>VULNERABILIDAD</a:t>
            </a:r>
            <a:r>
              <a:rPr lang="es-PE" sz="2400" dirty="0">
                <a:latin typeface="Arial Narrow" pitchFamily="34" charset="0"/>
              </a:rPr>
              <a:t> (*)</a:t>
            </a:r>
          </a:p>
          <a:p>
            <a:pPr marL="342900" indent="-342900">
              <a:lnSpc>
                <a:spcPct val="90000"/>
              </a:lnSpc>
              <a:spcBef>
                <a:spcPct val="20000"/>
              </a:spcBef>
            </a:pPr>
            <a:r>
              <a:rPr lang="es-PE" sz="2400" dirty="0"/>
              <a:t>	</a:t>
            </a:r>
            <a:r>
              <a:rPr lang="es-PE" sz="2400" dirty="0">
                <a:latin typeface="Arial Narrow" pitchFamily="34" charset="0"/>
              </a:rPr>
              <a:t>Grado en que el </a:t>
            </a:r>
            <a:r>
              <a:rPr lang="es-PE" sz="2400" u="sng" dirty="0">
                <a:latin typeface="Arial Narrow" pitchFamily="34" charset="0"/>
              </a:rPr>
              <a:t>sistema</a:t>
            </a:r>
            <a:r>
              <a:rPr lang="es-PE" sz="2400" dirty="0">
                <a:latin typeface="Arial Narrow" pitchFamily="34" charset="0"/>
              </a:rPr>
              <a:t> es susceptible de o incapaz de adaptarse a los efectos negativos del  cambio climático.  Es función del carácter, magnitud y nivel del mismo al cual el sistema es expuesto, así como a su sensibilidad y capacidad de adaptación </a:t>
            </a:r>
          </a:p>
          <a:p>
            <a:pPr marL="342900" indent="-342900" algn="ctr">
              <a:lnSpc>
                <a:spcPct val="90000"/>
              </a:lnSpc>
              <a:spcBef>
                <a:spcPct val="20000"/>
              </a:spcBef>
            </a:pPr>
            <a:endParaRPr lang="es-PE" sz="2400" dirty="0">
              <a:latin typeface="Arial Narrow" pitchFamily="34" charset="0"/>
            </a:endParaRPr>
          </a:p>
          <a:p>
            <a:pPr marL="342900" indent="-342900" algn="ctr">
              <a:lnSpc>
                <a:spcPct val="90000"/>
              </a:lnSpc>
              <a:spcBef>
                <a:spcPct val="20000"/>
              </a:spcBef>
              <a:buFontTx/>
              <a:buChar char="•"/>
            </a:pPr>
            <a:endParaRPr lang="es-PE" sz="2400" dirty="0"/>
          </a:p>
          <a:p>
            <a:pPr marL="342900" indent="-342900" algn="ctr">
              <a:lnSpc>
                <a:spcPct val="90000"/>
              </a:lnSpc>
              <a:spcBef>
                <a:spcPct val="20000"/>
              </a:spcBef>
            </a:pPr>
            <a:endParaRPr lang="es-MX" sz="2400" dirty="0">
              <a:solidFill>
                <a:srgbClr val="FFFF00"/>
              </a:solidFill>
            </a:endParaRPr>
          </a:p>
        </p:txBody>
      </p:sp>
      <p:sp>
        <p:nvSpPr>
          <p:cNvPr id="1133572" name="Text Box 4"/>
          <p:cNvSpPr txBox="1">
            <a:spLocks noChangeArrowheads="1"/>
          </p:cNvSpPr>
          <p:nvPr/>
        </p:nvSpPr>
        <p:spPr bwMode="auto">
          <a:xfrm>
            <a:off x="0" y="6096000"/>
            <a:ext cx="9685338" cy="457200"/>
          </a:xfrm>
          <a:prstGeom prst="rect">
            <a:avLst/>
          </a:prstGeom>
          <a:noFill/>
          <a:ln w="47625" algn="ctr">
            <a:noFill/>
            <a:miter lim="800000"/>
            <a:headEnd/>
            <a:tailEnd/>
          </a:ln>
          <a:effectLst/>
        </p:spPr>
        <p:txBody>
          <a:bodyPr>
            <a:spAutoFit/>
          </a:bodyPr>
          <a:lstStyle/>
          <a:p>
            <a:pPr marL="342900" indent="-342900">
              <a:spcBef>
                <a:spcPct val="20000"/>
              </a:spcBef>
              <a:buClr>
                <a:schemeClr val="hlink"/>
              </a:buClr>
              <a:buSzPct val="60000"/>
              <a:buFont typeface="Wingdings" pitchFamily="2" charset="2"/>
              <a:buNone/>
              <a:defRPr/>
            </a:pPr>
            <a:r>
              <a:rPr lang="es-PE">
                <a:effectLst>
                  <a:outerShdw blurRad="38100" dist="38100" dir="2700000" algn="tl">
                    <a:srgbClr val="C0C0C0"/>
                  </a:outerShdw>
                </a:effectLst>
                <a:latin typeface="Times New Roman" pitchFamily="18" charset="0"/>
              </a:rPr>
              <a:t> 	      </a:t>
            </a:r>
            <a:r>
              <a:rPr lang="es-PE" sz="1800">
                <a:effectLst>
                  <a:outerShdw blurRad="38100" dist="38100" dir="2700000" algn="tl">
                    <a:srgbClr val="C0C0C0"/>
                  </a:outerShdw>
                </a:effectLst>
                <a:latin typeface="Times New Roman" pitchFamily="18" charset="0"/>
              </a:rPr>
              <a:t>(*) Climate Change 2001, IPCC. Impacts, adaptation and vulnerability</a:t>
            </a:r>
            <a:endParaRPr lang="es-MX" sz="1800">
              <a:effectLst>
                <a:outerShdw blurRad="38100" dist="38100" dir="2700000" algn="tl">
                  <a:srgbClr val="C0C0C0"/>
                </a:outerShdw>
              </a:effectLst>
              <a:latin typeface="Times New Roman" pitchFamily="18" charset="0"/>
            </a:endParaRPr>
          </a:p>
        </p:txBody>
      </p:sp>
      <p:sp>
        <p:nvSpPr>
          <p:cNvPr id="1133573" name="Text Box 5"/>
          <p:cNvSpPr txBox="1">
            <a:spLocks noChangeArrowheads="1"/>
          </p:cNvSpPr>
          <p:nvPr/>
        </p:nvSpPr>
        <p:spPr bwMode="auto">
          <a:xfrm>
            <a:off x="914400" y="1066800"/>
            <a:ext cx="7620000" cy="1200329"/>
          </a:xfrm>
          <a:prstGeom prst="rect">
            <a:avLst/>
          </a:prstGeom>
          <a:noFill/>
          <a:ln w="47625">
            <a:noFill/>
            <a:miter lim="800000"/>
            <a:headEnd/>
            <a:tailEnd/>
          </a:ln>
          <a:effectLst/>
        </p:spPr>
        <p:txBody>
          <a:bodyPr>
            <a:spAutoFit/>
          </a:bodyPr>
          <a:lstStyle/>
          <a:p>
            <a:pPr>
              <a:spcBef>
                <a:spcPct val="50000"/>
              </a:spcBef>
              <a:buClr>
                <a:schemeClr val="hlink"/>
              </a:buClr>
              <a:buSzPct val="60000"/>
              <a:buFont typeface="Wingdings" pitchFamily="2" charset="2"/>
              <a:buNone/>
              <a:defRPr/>
            </a:pPr>
            <a:r>
              <a:rPr lang="es-PE" sz="2400" dirty="0">
                <a:solidFill>
                  <a:schemeClr val="tx2"/>
                </a:solidFill>
                <a:effectLst>
                  <a:outerShdw blurRad="38100" dist="38100" dir="2700000" algn="tl">
                    <a:srgbClr val="C0C0C0"/>
                  </a:outerShdw>
                </a:effectLst>
                <a:latin typeface="Arial Narrow" pitchFamily="34" charset="0"/>
              </a:rPr>
              <a:t>     </a:t>
            </a:r>
            <a:r>
              <a:rPr lang="es-PE" sz="2400" dirty="0">
                <a:effectLst>
                  <a:outerShdw blurRad="38100" dist="38100" dir="2700000" algn="tl">
                    <a:srgbClr val="C0C0C0"/>
                  </a:outerShdw>
                </a:effectLst>
                <a:latin typeface="Arial Narrow" pitchFamily="34" charset="0"/>
              </a:rPr>
              <a:t>Grado en que un </a:t>
            </a:r>
            <a:r>
              <a:rPr lang="es-PE" sz="2400" u="sng" dirty="0">
                <a:effectLst>
                  <a:outerShdw blurRad="38100" dist="38100" dir="2700000" algn="tl">
                    <a:srgbClr val="C0C0C0"/>
                  </a:outerShdw>
                </a:effectLst>
                <a:latin typeface="Arial Narrow" pitchFamily="34" charset="0"/>
              </a:rPr>
              <a:t>sistema</a:t>
            </a:r>
            <a:r>
              <a:rPr lang="es-PE" sz="2400" dirty="0">
                <a:effectLst>
                  <a:outerShdw blurRad="38100" dist="38100" dir="2700000" algn="tl">
                    <a:srgbClr val="C0C0C0"/>
                  </a:outerShdw>
                </a:effectLst>
                <a:latin typeface="Arial Narrow" pitchFamily="34" charset="0"/>
              </a:rPr>
              <a:t> es afectado adversa o favorablemente por un estímulo climático</a:t>
            </a:r>
            <a:br>
              <a:rPr lang="es-PE" sz="2400" dirty="0">
                <a:effectLst>
                  <a:outerShdw blurRad="38100" dist="38100" dir="2700000" algn="tl">
                    <a:srgbClr val="C0C0C0"/>
                  </a:outerShdw>
                </a:effectLst>
                <a:latin typeface="Arial Narrow" pitchFamily="34" charset="0"/>
              </a:rPr>
            </a:br>
            <a:endParaRPr lang="es-ES" sz="2400" dirty="0">
              <a:effectLst>
                <a:outerShdw blurRad="38100" dist="38100" dir="2700000" algn="tl">
                  <a:srgbClr val="C0C0C0"/>
                </a:outerShdw>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p:cNvSpPr txBox="1">
            <a:spLocks noChangeArrowheads="1"/>
          </p:cNvSpPr>
          <p:nvPr/>
        </p:nvSpPr>
        <p:spPr bwMode="auto">
          <a:xfrm>
            <a:off x="2051050" y="3500438"/>
            <a:ext cx="5329238" cy="747712"/>
          </a:xfrm>
          <a:prstGeom prst="rect">
            <a:avLst/>
          </a:prstGeom>
          <a:solidFill>
            <a:srgbClr val="FFCC00"/>
          </a:solidFill>
          <a:ln w="44450">
            <a:solidFill>
              <a:srgbClr val="FF9900"/>
            </a:solidFill>
            <a:miter lim="800000"/>
            <a:headEnd/>
            <a:tailEnd/>
          </a:ln>
        </p:spPr>
        <p:txBody>
          <a:bodyPr>
            <a:spAutoFit/>
          </a:bodyPr>
          <a:lstStyle/>
          <a:p>
            <a:pPr algn="ctr">
              <a:spcBef>
                <a:spcPct val="50000"/>
              </a:spcBef>
            </a:pPr>
            <a:r>
              <a:rPr lang="es-ES" sz="1600">
                <a:solidFill>
                  <a:srgbClr val="003366"/>
                </a:solidFill>
                <a:latin typeface="Times New Roman" pitchFamily="18" charset="0"/>
              </a:rPr>
              <a:t>El CAMBIO CLIMÁTICO</a:t>
            </a:r>
          </a:p>
          <a:p>
            <a:pPr algn="ctr">
              <a:spcBef>
                <a:spcPct val="50000"/>
              </a:spcBef>
            </a:pPr>
            <a:r>
              <a:rPr lang="es-ES" sz="1600">
                <a:solidFill>
                  <a:srgbClr val="003366"/>
                </a:solidFill>
                <a:latin typeface="Times New Roman" pitchFamily="18" charset="0"/>
              </a:rPr>
              <a:t>(afecta el desarrollo sostenible)</a:t>
            </a:r>
          </a:p>
        </p:txBody>
      </p:sp>
      <p:sp>
        <p:nvSpPr>
          <p:cNvPr id="79874" name="Text Box 3"/>
          <p:cNvSpPr txBox="1">
            <a:spLocks noChangeArrowheads="1"/>
          </p:cNvSpPr>
          <p:nvPr/>
        </p:nvSpPr>
        <p:spPr bwMode="auto">
          <a:xfrm>
            <a:off x="2627313" y="908050"/>
            <a:ext cx="4032250" cy="361950"/>
          </a:xfrm>
          <a:prstGeom prst="rect">
            <a:avLst/>
          </a:prstGeom>
          <a:solidFill>
            <a:srgbClr val="FFCC99"/>
          </a:solidFill>
          <a:ln w="25400">
            <a:solidFill>
              <a:srgbClr val="FF0000"/>
            </a:solidFill>
            <a:miter lim="800000"/>
            <a:headEnd/>
            <a:tailEnd/>
          </a:ln>
        </p:spPr>
        <p:txBody>
          <a:bodyPr>
            <a:spAutoFit/>
          </a:bodyPr>
          <a:lstStyle/>
          <a:p>
            <a:pPr>
              <a:spcBef>
                <a:spcPct val="50000"/>
              </a:spcBef>
            </a:pPr>
            <a:r>
              <a:rPr lang="es-ES" sz="1600">
                <a:solidFill>
                  <a:srgbClr val="000066"/>
                </a:solidFill>
                <a:latin typeface="Times New Roman" pitchFamily="18" charset="0"/>
              </a:rPr>
              <a:t>Evolucionas y te adaptas (reduces impacto)</a:t>
            </a:r>
            <a:r>
              <a:rPr lang="es-ES" sz="1600">
                <a:solidFill>
                  <a:srgbClr val="003366"/>
                </a:solidFill>
                <a:latin typeface="Times New Roman" pitchFamily="18" charset="0"/>
              </a:rPr>
              <a:t> </a:t>
            </a:r>
          </a:p>
        </p:txBody>
      </p:sp>
      <p:sp>
        <p:nvSpPr>
          <p:cNvPr id="79875" name="Text Box 4"/>
          <p:cNvSpPr txBox="1">
            <a:spLocks noChangeArrowheads="1"/>
          </p:cNvSpPr>
          <p:nvPr/>
        </p:nvSpPr>
        <p:spPr bwMode="auto">
          <a:xfrm>
            <a:off x="3563938" y="6381750"/>
            <a:ext cx="2157412" cy="361950"/>
          </a:xfrm>
          <a:prstGeom prst="rect">
            <a:avLst/>
          </a:prstGeom>
          <a:solidFill>
            <a:srgbClr val="FFFF99"/>
          </a:solidFill>
          <a:ln w="25400">
            <a:solidFill>
              <a:srgbClr val="FFFF00"/>
            </a:solidFill>
            <a:miter lim="800000"/>
            <a:headEnd/>
            <a:tailEnd/>
          </a:ln>
        </p:spPr>
        <p:txBody>
          <a:bodyPr>
            <a:spAutoFit/>
          </a:bodyPr>
          <a:lstStyle/>
          <a:p>
            <a:pPr algn="ctr">
              <a:spcBef>
                <a:spcPct val="50000"/>
              </a:spcBef>
            </a:pPr>
            <a:r>
              <a:rPr lang="es-ES" sz="1600">
                <a:solidFill>
                  <a:srgbClr val="003366"/>
                </a:solidFill>
                <a:latin typeface="Times New Roman" pitchFamily="18" charset="0"/>
              </a:rPr>
              <a:t>Mitigas el problema</a:t>
            </a:r>
          </a:p>
        </p:txBody>
      </p:sp>
      <p:sp>
        <p:nvSpPr>
          <p:cNvPr id="79876" name="Rectangle 5"/>
          <p:cNvSpPr>
            <a:spLocks noChangeArrowheads="1"/>
          </p:cNvSpPr>
          <p:nvPr/>
        </p:nvSpPr>
        <p:spPr bwMode="auto">
          <a:xfrm>
            <a:off x="2700338" y="4724400"/>
            <a:ext cx="4249737" cy="606425"/>
          </a:xfrm>
          <a:prstGeom prst="rect">
            <a:avLst/>
          </a:prstGeom>
          <a:solidFill>
            <a:srgbClr val="FFFF99"/>
          </a:solidFill>
          <a:ln w="25400">
            <a:solidFill>
              <a:srgbClr val="FFFF00"/>
            </a:solidFill>
            <a:miter lim="800000"/>
            <a:headEnd/>
            <a:tailEnd/>
          </a:ln>
        </p:spPr>
        <p:txBody>
          <a:bodyPr>
            <a:spAutoFit/>
          </a:bodyPr>
          <a:lstStyle/>
          <a:p>
            <a:pPr>
              <a:spcBef>
                <a:spcPct val="50000"/>
              </a:spcBef>
            </a:pPr>
            <a:r>
              <a:rPr lang="es-ES" sz="1600">
                <a:solidFill>
                  <a:srgbClr val="003366"/>
                </a:solidFill>
                <a:latin typeface="Times New Roman" pitchFamily="18" charset="0"/>
              </a:rPr>
              <a:t>Identificas y cuantificas emisiones (inventarios GEI nacionales)</a:t>
            </a:r>
          </a:p>
        </p:txBody>
      </p:sp>
      <p:sp>
        <p:nvSpPr>
          <p:cNvPr id="79877" name="Rectangle 6"/>
          <p:cNvSpPr>
            <a:spLocks noChangeArrowheads="1"/>
          </p:cNvSpPr>
          <p:nvPr/>
        </p:nvSpPr>
        <p:spPr bwMode="auto">
          <a:xfrm>
            <a:off x="2700338" y="2347913"/>
            <a:ext cx="3817937" cy="606425"/>
          </a:xfrm>
          <a:prstGeom prst="rect">
            <a:avLst/>
          </a:prstGeom>
          <a:solidFill>
            <a:srgbClr val="FFCC99"/>
          </a:solidFill>
          <a:ln w="25400">
            <a:solidFill>
              <a:srgbClr val="FF0000"/>
            </a:solidFill>
            <a:miter lim="800000"/>
            <a:headEnd/>
            <a:tailEnd/>
          </a:ln>
        </p:spPr>
        <p:txBody>
          <a:bodyPr>
            <a:spAutoFit/>
          </a:bodyPr>
          <a:lstStyle/>
          <a:p>
            <a:pPr algn="ctr">
              <a:spcBef>
                <a:spcPct val="50000"/>
              </a:spcBef>
            </a:pPr>
            <a:r>
              <a:rPr lang="es-ES" sz="1600">
                <a:solidFill>
                  <a:srgbClr val="003366"/>
                </a:solidFill>
                <a:latin typeface="Times New Roman" pitchFamily="18" charset="0"/>
              </a:rPr>
              <a:t>Determinas origen, magnitud y sensibilidad Determinas vulnerabilidad actual y futura</a:t>
            </a:r>
          </a:p>
        </p:txBody>
      </p:sp>
      <p:sp>
        <p:nvSpPr>
          <p:cNvPr id="79878" name="AutoShape 7"/>
          <p:cNvSpPr>
            <a:spLocks noChangeArrowheads="1"/>
          </p:cNvSpPr>
          <p:nvPr/>
        </p:nvSpPr>
        <p:spPr bwMode="auto">
          <a:xfrm>
            <a:off x="3059113" y="5578475"/>
            <a:ext cx="3890962" cy="485775"/>
          </a:xfrm>
          <a:prstGeom prst="flowChartMultidocument">
            <a:avLst/>
          </a:prstGeom>
          <a:solidFill>
            <a:srgbClr val="FFFF99"/>
          </a:solidFill>
          <a:ln w="25400">
            <a:solidFill>
              <a:srgbClr val="FFFF00"/>
            </a:solidFill>
            <a:miter lim="800000"/>
            <a:headEnd/>
            <a:tailEnd/>
          </a:ln>
        </p:spPr>
        <p:txBody>
          <a:bodyPr>
            <a:spAutoFit/>
          </a:bodyPr>
          <a:lstStyle/>
          <a:p>
            <a:pPr>
              <a:spcBef>
                <a:spcPct val="50000"/>
              </a:spcBef>
            </a:pPr>
            <a:r>
              <a:rPr lang="es-ES" sz="1600">
                <a:solidFill>
                  <a:srgbClr val="003366"/>
                </a:solidFill>
                <a:latin typeface="Times New Roman" pitchFamily="18" charset="0"/>
              </a:rPr>
              <a:t>Proyectos de mitigación de emisiones</a:t>
            </a:r>
          </a:p>
        </p:txBody>
      </p:sp>
      <p:sp>
        <p:nvSpPr>
          <p:cNvPr id="79879" name="AutoShape 8"/>
          <p:cNvSpPr>
            <a:spLocks noChangeArrowheads="1"/>
          </p:cNvSpPr>
          <p:nvPr/>
        </p:nvSpPr>
        <p:spPr bwMode="auto">
          <a:xfrm>
            <a:off x="2916238" y="1555750"/>
            <a:ext cx="3476625" cy="485775"/>
          </a:xfrm>
          <a:prstGeom prst="flowChartMultidocument">
            <a:avLst/>
          </a:prstGeom>
          <a:solidFill>
            <a:srgbClr val="FFCC99"/>
          </a:solidFill>
          <a:ln w="25400">
            <a:solidFill>
              <a:srgbClr val="FF0000"/>
            </a:solidFill>
            <a:miter lim="800000"/>
            <a:headEnd/>
            <a:tailEnd/>
          </a:ln>
        </p:spPr>
        <p:txBody>
          <a:bodyPr>
            <a:spAutoFit/>
          </a:bodyPr>
          <a:lstStyle/>
          <a:p>
            <a:pPr algn="ctr">
              <a:spcBef>
                <a:spcPct val="50000"/>
              </a:spcBef>
            </a:pPr>
            <a:r>
              <a:rPr lang="es-ES" sz="1600">
                <a:solidFill>
                  <a:srgbClr val="003366"/>
                </a:solidFill>
                <a:latin typeface="Times New Roman" pitchFamily="18" charset="0"/>
              </a:rPr>
              <a:t>Propuestas de adaptación</a:t>
            </a:r>
          </a:p>
        </p:txBody>
      </p:sp>
      <p:sp>
        <p:nvSpPr>
          <p:cNvPr id="79880" name="Rectangle 9"/>
          <p:cNvSpPr>
            <a:spLocks noChangeArrowheads="1"/>
          </p:cNvSpPr>
          <p:nvPr/>
        </p:nvSpPr>
        <p:spPr bwMode="auto">
          <a:xfrm>
            <a:off x="468313" y="4581525"/>
            <a:ext cx="8424862" cy="2303463"/>
          </a:xfrm>
          <a:prstGeom prst="rect">
            <a:avLst/>
          </a:prstGeom>
          <a:noFill/>
          <a:ln w="3175">
            <a:solidFill>
              <a:schemeClr val="tx1"/>
            </a:solidFill>
            <a:prstDash val="dash"/>
            <a:miter lim="800000"/>
            <a:headEnd/>
            <a:tailEnd/>
          </a:ln>
        </p:spPr>
        <p:txBody>
          <a:bodyPr wrap="none" anchor="ctr"/>
          <a:lstStyle/>
          <a:p>
            <a:endParaRPr lang="es-ES"/>
          </a:p>
        </p:txBody>
      </p:sp>
      <p:sp>
        <p:nvSpPr>
          <p:cNvPr id="79881" name="Rectangle 10"/>
          <p:cNvSpPr>
            <a:spLocks noChangeArrowheads="1"/>
          </p:cNvSpPr>
          <p:nvPr/>
        </p:nvSpPr>
        <p:spPr bwMode="auto">
          <a:xfrm>
            <a:off x="539750" y="765175"/>
            <a:ext cx="8424863" cy="2303463"/>
          </a:xfrm>
          <a:prstGeom prst="rect">
            <a:avLst/>
          </a:prstGeom>
          <a:noFill/>
          <a:ln w="3175">
            <a:solidFill>
              <a:schemeClr val="tx1"/>
            </a:solidFill>
            <a:prstDash val="dash"/>
            <a:miter lim="800000"/>
            <a:headEnd/>
            <a:tailEnd/>
          </a:ln>
        </p:spPr>
        <p:txBody>
          <a:bodyPr wrap="none" anchor="ctr"/>
          <a:lstStyle/>
          <a:p>
            <a:endParaRPr lang="es-ES"/>
          </a:p>
        </p:txBody>
      </p:sp>
      <p:sp>
        <p:nvSpPr>
          <p:cNvPr id="79882" name="Text Box 11"/>
          <p:cNvSpPr txBox="1">
            <a:spLocks noChangeArrowheads="1"/>
          </p:cNvSpPr>
          <p:nvPr/>
        </p:nvSpPr>
        <p:spPr bwMode="auto">
          <a:xfrm>
            <a:off x="468313" y="4581525"/>
            <a:ext cx="1582737" cy="1314450"/>
          </a:xfrm>
          <a:prstGeom prst="rect">
            <a:avLst/>
          </a:prstGeom>
          <a:solidFill>
            <a:schemeClr val="bg1"/>
          </a:solidFill>
          <a:ln w="9525">
            <a:noFill/>
            <a:miter lim="800000"/>
            <a:headEnd/>
            <a:tailEnd/>
          </a:ln>
        </p:spPr>
        <p:txBody>
          <a:bodyPr>
            <a:spAutoFit/>
          </a:bodyPr>
          <a:lstStyle/>
          <a:p>
            <a:pPr>
              <a:spcBef>
                <a:spcPct val="50000"/>
              </a:spcBef>
            </a:pPr>
            <a:r>
              <a:rPr lang="es-ES" sz="1600">
                <a:solidFill>
                  <a:srgbClr val="003366"/>
                </a:solidFill>
                <a:latin typeface="Times New Roman" pitchFamily="18" charset="0"/>
              </a:rPr>
              <a:t>ATACANDO CAUSAS: Componente de Inventarios y Mitigación (IM)</a:t>
            </a:r>
          </a:p>
        </p:txBody>
      </p:sp>
      <p:sp>
        <p:nvSpPr>
          <p:cNvPr id="79883" name="Rectangle 12"/>
          <p:cNvSpPr>
            <a:spLocks noChangeArrowheads="1"/>
          </p:cNvSpPr>
          <p:nvPr/>
        </p:nvSpPr>
        <p:spPr bwMode="auto">
          <a:xfrm>
            <a:off x="6877050" y="765175"/>
            <a:ext cx="2089150" cy="1247775"/>
          </a:xfrm>
          <a:prstGeom prst="rect">
            <a:avLst/>
          </a:prstGeom>
          <a:noFill/>
          <a:ln w="9525">
            <a:noFill/>
            <a:miter lim="800000"/>
            <a:headEnd/>
            <a:tailEnd/>
          </a:ln>
        </p:spPr>
        <p:txBody>
          <a:bodyPr>
            <a:spAutoFit/>
          </a:bodyPr>
          <a:lstStyle/>
          <a:p>
            <a:pPr>
              <a:spcBef>
                <a:spcPct val="50000"/>
              </a:spcBef>
            </a:pPr>
            <a:r>
              <a:rPr lang="es-ES" sz="1400">
                <a:solidFill>
                  <a:srgbClr val="003366"/>
                </a:solidFill>
                <a:latin typeface="Times New Roman" pitchFamily="18" charset="0"/>
              </a:rPr>
              <a:t>ATACANDO</a:t>
            </a:r>
            <a:r>
              <a:rPr lang="es-ES" sz="2000">
                <a:latin typeface="Times New Roman" pitchFamily="18" charset="0"/>
              </a:rPr>
              <a:t> </a:t>
            </a:r>
            <a:r>
              <a:rPr lang="es-ES" sz="1400">
                <a:solidFill>
                  <a:srgbClr val="003366"/>
                </a:solidFill>
                <a:latin typeface="Times New Roman" pitchFamily="18" charset="0"/>
              </a:rPr>
              <a:t>CONSECUENCIAS: Componente de Vulnerabilidad y Adaptación (VA)</a:t>
            </a:r>
          </a:p>
        </p:txBody>
      </p:sp>
      <p:sp>
        <p:nvSpPr>
          <p:cNvPr id="79884" name="Line 13"/>
          <p:cNvSpPr>
            <a:spLocks noChangeShapeType="1"/>
          </p:cNvSpPr>
          <p:nvPr/>
        </p:nvSpPr>
        <p:spPr bwMode="auto">
          <a:xfrm flipV="1">
            <a:off x="4572000" y="1989138"/>
            <a:ext cx="0" cy="358775"/>
          </a:xfrm>
          <a:prstGeom prst="line">
            <a:avLst/>
          </a:prstGeom>
          <a:noFill/>
          <a:ln w="9525">
            <a:solidFill>
              <a:srgbClr val="FF0000"/>
            </a:solidFill>
            <a:round/>
            <a:headEnd/>
            <a:tailEnd type="triangle" w="med" len="med"/>
          </a:ln>
        </p:spPr>
        <p:txBody>
          <a:bodyPr/>
          <a:lstStyle/>
          <a:p>
            <a:endParaRPr lang="es-MX"/>
          </a:p>
        </p:txBody>
      </p:sp>
      <p:sp>
        <p:nvSpPr>
          <p:cNvPr id="79885" name="Line 14"/>
          <p:cNvSpPr>
            <a:spLocks noChangeShapeType="1"/>
          </p:cNvSpPr>
          <p:nvPr/>
        </p:nvSpPr>
        <p:spPr bwMode="auto">
          <a:xfrm flipV="1">
            <a:off x="4572000" y="1268413"/>
            <a:ext cx="0" cy="288925"/>
          </a:xfrm>
          <a:prstGeom prst="line">
            <a:avLst/>
          </a:prstGeom>
          <a:noFill/>
          <a:ln w="9525">
            <a:solidFill>
              <a:srgbClr val="FF0000"/>
            </a:solidFill>
            <a:round/>
            <a:headEnd/>
            <a:tailEnd type="triangle" w="med" len="med"/>
          </a:ln>
        </p:spPr>
        <p:txBody>
          <a:bodyPr/>
          <a:lstStyle/>
          <a:p>
            <a:endParaRPr lang="es-MX"/>
          </a:p>
        </p:txBody>
      </p:sp>
      <p:sp>
        <p:nvSpPr>
          <p:cNvPr id="79886" name="Line 15"/>
          <p:cNvSpPr>
            <a:spLocks noChangeShapeType="1"/>
          </p:cNvSpPr>
          <p:nvPr/>
        </p:nvSpPr>
        <p:spPr bwMode="auto">
          <a:xfrm>
            <a:off x="4716463" y="5300663"/>
            <a:ext cx="0" cy="288925"/>
          </a:xfrm>
          <a:prstGeom prst="line">
            <a:avLst/>
          </a:prstGeom>
          <a:noFill/>
          <a:ln w="9525">
            <a:solidFill>
              <a:srgbClr val="FFFF00"/>
            </a:solidFill>
            <a:round/>
            <a:headEnd/>
            <a:tailEnd type="triangle" w="med" len="med"/>
          </a:ln>
        </p:spPr>
        <p:txBody>
          <a:bodyPr/>
          <a:lstStyle/>
          <a:p>
            <a:endParaRPr lang="es-MX"/>
          </a:p>
        </p:txBody>
      </p:sp>
      <p:sp>
        <p:nvSpPr>
          <p:cNvPr id="79887" name="Line 16"/>
          <p:cNvSpPr>
            <a:spLocks noChangeShapeType="1"/>
          </p:cNvSpPr>
          <p:nvPr/>
        </p:nvSpPr>
        <p:spPr bwMode="auto">
          <a:xfrm>
            <a:off x="4716463" y="6021388"/>
            <a:ext cx="0" cy="360362"/>
          </a:xfrm>
          <a:prstGeom prst="line">
            <a:avLst/>
          </a:prstGeom>
          <a:noFill/>
          <a:ln w="9525">
            <a:solidFill>
              <a:srgbClr val="FFFF00"/>
            </a:solidFill>
            <a:round/>
            <a:headEnd/>
            <a:tailEnd type="triangle" w="med" len="med"/>
          </a:ln>
        </p:spPr>
        <p:txBody>
          <a:bodyPr/>
          <a:lstStyle/>
          <a:p>
            <a:endParaRPr lang="es-MX"/>
          </a:p>
        </p:txBody>
      </p:sp>
      <p:sp>
        <p:nvSpPr>
          <p:cNvPr id="79888" name="AutoShape 17"/>
          <p:cNvSpPr>
            <a:spLocks noChangeArrowheads="1"/>
          </p:cNvSpPr>
          <p:nvPr/>
        </p:nvSpPr>
        <p:spPr bwMode="auto">
          <a:xfrm>
            <a:off x="4356100" y="2997200"/>
            <a:ext cx="576263" cy="358775"/>
          </a:xfrm>
          <a:prstGeom prst="upArrow">
            <a:avLst>
              <a:gd name="adj1" fmla="val 49861"/>
              <a:gd name="adj2" fmla="val 46019"/>
            </a:avLst>
          </a:prstGeom>
          <a:solidFill>
            <a:srgbClr val="FF0000"/>
          </a:solidFill>
          <a:ln w="9525">
            <a:solidFill>
              <a:schemeClr val="tx1"/>
            </a:solidFill>
            <a:miter lim="800000"/>
            <a:headEnd/>
            <a:tailEnd/>
          </a:ln>
        </p:spPr>
        <p:txBody>
          <a:bodyPr wrap="none" anchor="ctr"/>
          <a:lstStyle/>
          <a:p>
            <a:endParaRPr lang="es-ES"/>
          </a:p>
        </p:txBody>
      </p:sp>
      <p:sp>
        <p:nvSpPr>
          <p:cNvPr id="79889" name="AutoShape 18"/>
          <p:cNvSpPr>
            <a:spLocks noChangeArrowheads="1"/>
          </p:cNvSpPr>
          <p:nvPr/>
        </p:nvSpPr>
        <p:spPr bwMode="auto">
          <a:xfrm>
            <a:off x="4356100" y="4294188"/>
            <a:ext cx="576263" cy="358775"/>
          </a:xfrm>
          <a:prstGeom prst="upArrow">
            <a:avLst>
              <a:gd name="adj1" fmla="val 49861"/>
              <a:gd name="adj2" fmla="val 46019"/>
            </a:avLst>
          </a:prstGeom>
          <a:solidFill>
            <a:srgbClr val="FFFF00"/>
          </a:solidFill>
          <a:ln w="9525">
            <a:solidFill>
              <a:schemeClr val="tx1"/>
            </a:solidFill>
            <a:miter lim="800000"/>
            <a:headEnd/>
            <a:tailEnd/>
          </a:ln>
        </p:spPr>
        <p:txBody>
          <a:bodyPr wrap="none" anchor="ctr"/>
          <a:lstStyle/>
          <a:p>
            <a:endParaRPr lang="es-E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28625" y="785813"/>
            <a:ext cx="3203575" cy="5097462"/>
          </a:xfrm>
          <a:prstGeom prst="rect">
            <a:avLst/>
          </a:prstGeom>
          <a:noFill/>
          <a:ln w="9525">
            <a:noFill/>
            <a:miter lim="800000"/>
            <a:headEnd/>
            <a:tailEnd/>
          </a:ln>
        </p:spPr>
        <p:txBody>
          <a:bodyPr>
            <a:spAutoFit/>
          </a:bodyPr>
          <a:lstStyle/>
          <a:p>
            <a:pPr marL="231775" indent="-231775" algn="ctr" eaLnBrk="0" hangingPunct="0">
              <a:spcBef>
                <a:spcPct val="30000"/>
              </a:spcBef>
              <a:defRPr/>
            </a:pPr>
            <a:r>
              <a:rPr lang="en-US" sz="2400" b="1" dirty="0">
                <a:solidFill>
                  <a:schemeClr val="tx2">
                    <a:lumMod val="50000"/>
                  </a:schemeClr>
                </a:solidFill>
                <a:effectLst>
                  <a:outerShdw blurRad="38100" dist="38100" dir="2700000" algn="tl">
                    <a:srgbClr val="000000">
                      <a:alpha val="43137"/>
                    </a:srgbClr>
                  </a:outerShdw>
                </a:effectLst>
                <a:latin typeface="+mj-lt"/>
              </a:rPr>
              <a:t>	Para trabajar en estrategias de reducción de vulnerabilidad al cambio climático</a:t>
            </a:r>
          </a:p>
          <a:p>
            <a:pPr marL="231775" indent="-231775" algn="ctr" eaLnBrk="0" hangingPunct="0">
              <a:spcBef>
                <a:spcPct val="30000"/>
              </a:spcBef>
              <a:defRPr/>
            </a:pPr>
            <a:r>
              <a:rPr lang="en-US" sz="2400" b="1" dirty="0">
                <a:solidFill>
                  <a:schemeClr val="tx2">
                    <a:lumMod val="50000"/>
                  </a:schemeClr>
                </a:solidFill>
                <a:effectLst>
                  <a:outerShdw blurRad="38100" dist="38100" dir="2700000" algn="tl">
                    <a:srgbClr val="000000">
                      <a:alpha val="43137"/>
                    </a:srgbClr>
                  </a:outerShdw>
                </a:effectLst>
                <a:latin typeface="+mj-lt"/>
              </a:rPr>
              <a:t> </a:t>
            </a:r>
          </a:p>
          <a:p>
            <a:pPr marL="231775" indent="-231775" algn="ctr" eaLnBrk="0" hangingPunct="0">
              <a:spcBef>
                <a:spcPct val="30000"/>
              </a:spcBef>
              <a:defRPr/>
            </a:pPr>
            <a:r>
              <a:rPr lang="en-US" sz="2400" b="1" dirty="0">
                <a:solidFill>
                  <a:schemeClr val="tx2">
                    <a:lumMod val="50000"/>
                  </a:schemeClr>
                </a:solidFill>
                <a:effectLst>
                  <a:outerShdw blurRad="38100" dist="38100" dir="2700000" algn="tl">
                    <a:srgbClr val="000000">
                      <a:alpha val="43137"/>
                    </a:srgbClr>
                  </a:outerShdw>
                </a:effectLst>
                <a:latin typeface="+mj-lt"/>
              </a:rPr>
              <a:t>	</a:t>
            </a:r>
            <a:r>
              <a:rPr lang="en-US" sz="3600" b="1" dirty="0" err="1">
                <a:solidFill>
                  <a:schemeClr val="tx2">
                    <a:lumMod val="50000"/>
                  </a:schemeClr>
                </a:solidFill>
                <a:effectLst>
                  <a:outerShdw blurRad="38100" dist="38100" dir="2700000" algn="tl">
                    <a:srgbClr val="000000">
                      <a:alpha val="43137"/>
                    </a:srgbClr>
                  </a:outerShdw>
                </a:effectLst>
                <a:latin typeface="+mj-lt"/>
              </a:rPr>
              <a:t>Adaptación</a:t>
            </a:r>
            <a:r>
              <a:rPr lang="en-US" sz="2400" b="1" dirty="0">
                <a:solidFill>
                  <a:schemeClr val="tx2">
                    <a:lumMod val="50000"/>
                  </a:schemeClr>
                </a:solidFill>
                <a:effectLst>
                  <a:outerShdw blurRad="38100" dist="38100" dir="2700000" algn="tl">
                    <a:srgbClr val="000000">
                      <a:alpha val="43137"/>
                    </a:srgbClr>
                  </a:outerShdw>
                </a:effectLst>
                <a:latin typeface="+mj-lt"/>
              </a:rPr>
              <a:t/>
            </a:r>
            <a:br>
              <a:rPr lang="en-US" sz="2400" b="1" dirty="0">
                <a:solidFill>
                  <a:schemeClr val="tx2">
                    <a:lumMod val="50000"/>
                  </a:schemeClr>
                </a:solidFill>
                <a:effectLst>
                  <a:outerShdw blurRad="38100" dist="38100" dir="2700000" algn="tl">
                    <a:srgbClr val="000000">
                      <a:alpha val="43137"/>
                    </a:srgbClr>
                  </a:outerShdw>
                </a:effectLst>
                <a:latin typeface="+mj-lt"/>
              </a:rPr>
            </a:br>
            <a:endParaRPr lang="en-US" sz="2400" b="1" dirty="0">
              <a:solidFill>
                <a:schemeClr val="tx2">
                  <a:lumMod val="50000"/>
                </a:schemeClr>
              </a:solidFill>
              <a:effectLst>
                <a:outerShdw blurRad="38100" dist="38100" dir="2700000" algn="tl">
                  <a:srgbClr val="000000">
                    <a:alpha val="43137"/>
                  </a:srgbClr>
                </a:outerShdw>
              </a:effectLst>
              <a:latin typeface="+mj-lt"/>
            </a:endParaRPr>
          </a:p>
          <a:p>
            <a:pPr marL="231775" indent="-231775" algn="ctr" eaLnBrk="0" hangingPunct="0">
              <a:spcBef>
                <a:spcPct val="30000"/>
              </a:spcBef>
              <a:defRPr/>
            </a:pPr>
            <a:r>
              <a:rPr lang="en-US" sz="2400" b="1" dirty="0">
                <a:solidFill>
                  <a:schemeClr val="tx2">
                    <a:lumMod val="50000"/>
                  </a:schemeClr>
                </a:solidFill>
                <a:effectLst>
                  <a:outerShdw blurRad="38100" dist="38100" dir="2700000" algn="tl">
                    <a:srgbClr val="000000">
                      <a:alpha val="43137"/>
                    </a:srgbClr>
                  </a:outerShdw>
                </a:effectLst>
                <a:latin typeface="+mj-lt"/>
              </a:rPr>
              <a:t>	es necesario conocer con mayor detalles los impactos regionales y locales</a:t>
            </a:r>
          </a:p>
        </p:txBody>
      </p:sp>
      <p:pic>
        <p:nvPicPr>
          <p:cNvPr id="10243" name="Picture 3" descr="scalediag"/>
          <p:cNvPicPr>
            <a:picLocks noChangeAspect="1" noChangeArrowheads="1"/>
          </p:cNvPicPr>
          <p:nvPr/>
        </p:nvPicPr>
        <p:blipFill>
          <a:blip r:embed="rId3" cstate="email"/>
          <a:srcRect/>
          <a:stretch>
            <a:fillRect/>
          </a:stretch>
        </p:blipFill>
        <p:spPr bwMode="auto">
          <a:xfrm>
            <a:off x="4060825" y="0"/>
            <a:ext cx="5119688" cy="6858000"/>
          </a:xfrm>
          <a:prstGeom prst="rect">
            <a:avLst/>
          </a:prstGeom>
          <a:noFill/>
          <a:ln w="9525">
            <a:noFill/>
            <a:miter lim="800000"/>
            <a:headEnd/>
            <a:tailEnd/>
          </a:ln>
        </p:spPr>
      </p:pic>
      <p:sp>
        <p:nvSpPr>
          <p:cNvPr id="10244" name="Line 4"/>
          <p:cNvSpPr>
            <a:spLocks noChangeShapeType="1"/>
          </p:cNvSpPr>
          <p:nvPr/>
        </p:nvSpPr>
        <p:spPr bwMode="auto">
          <a:xfrm>
            <a:off x="4203700" y="684213"/>
            <a:ext cx="0" cy="5913437"/>
          </a:xfrm>
          <a:prstGeom prst="line">
            <a:avLst/>
          </a:prstGeom>
          <a:noFill/>
          <a:ln w="38100">
            <a:solidFill>
              <a:schemeClr val="tx1"/>
            </a:solidFill>
            <a:round/>
            <a:headEnd/>
            <a:tailEnd type="triangle" w="med" len="med"/>
          </a:ln>
        </p:spPr>
        <p:txBody>
          <a:bodyPr wrap="none" anchor="ctr"/>
          <a:lstStyle/>
          <a:p>
            <a:endParaRPr lang="es-MX"/>
          </a:p>
        </p:txBody>
      </p:sp>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iapositiva23"/>
          <p:cNvPicPr>
            <a:picLocks noChangeAspect="1" noChangeArrowheads="1"/>
          </p:cNvPicPr>
          <p:nvPr/>
        </p:nvPicPr>
        <p:blipFill>
          <a:blip r:embed="rId3" cstate="email"/>
          <a:srcRect/>
          <a:stretch>
            <a:fillRect/>
          </a:stretch>
        </p:blipFill>
        <p:spPr>
          <a:xfrm>
            <a:off x="5796136" y="692696"/>
            <a:ext cx="2760240" cy="1971765"/>
          </a:xfrm>
          <a:prstGeom prst="rect">
            <a:avLst/>
          </a:prstGeom>
          <a:noFill/>
          <a:ln/>
        </p:spPr>
      </p:pic>
      <p:sp>
        <p:nvSpPr>
          <p:cNvPr id="4" name="Rectangle 3" descr="PICO BONITO 018"/>
          <p:cNvSpPr>
            <a:spLocks noGrp="1" noChangeAspect="1" noChangeArrowheads="1"/>
          </p:cNvSpPr>
          <p:nvPr isPhoto="1"/>
        </p:nvSpPr>
        <p:spPr bwMode="auto">
          <a:xfrm>
            <a:off x="5940152" y="2852936"/>
            <a:ext cx="3203848" cy="2402886"/>
          </a:xfrm>
          <a:prstGeom prst="rect">
            <a:avLst/>
          </a:prstGeom>
          <a:blipFill dpi="0" rotWithShape="1">
            <a:blip r:embed="rId4" cstate="email"/>
            <a:srcRect/>
            <a:stretch>
              <a:fillRect/>
            </a:stretch>
          </a:blipFill>
          <a:ln w="9525">
            <a:solidFill>
              <a:schemeClr val="tx1"/>
            </a:solidFill>
            <a:miter lim="800000"/>
            <a:headEnd/>
            <a:tailEnd/>
          </a:ln>
          <a:effectLst/>
        </p:spPr>
        <p:txBody>
          <a:bodyPr/>
          <a:lstStyle/>
          <a:p>
            <a:endParaRPr lang="es-ES"/>
          </a:p>
        </p:txBody>
      </p:sp>
      <p:sp>
        <p:nvSpPr>
          <p:cNvPr id="5" name="Rectangle 2"/>
          <p:cNvSpPr txBox="1">
            <a:spLocks noChangeArrowheads="1"/>
          </p:cNvSpPr>
          <p:nvPr/>
        </p:nvSpPr>
        <p:spPr>
          <a:xfrm>
            <a:off x="6300192" y="4653136"/>
            <a:ext cx="2723271" cy="280868"/>
          </a:xfrm>
          <a:prstGeom prst="rect">
            <a:avLst/>
          </a:prstGeom>
        </p:spPr>
        <p:txBody>
          <a:bodyPr vert="horz" lIns="0" tIns="45720" rIns="0" bIns="0" anchor="b">
            <a:normAutofit fontScale="25000" lnSpcReduction="20000"/>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mj-lt"/>
                <a:ea typeface="+mj-ea"/>
                <a:cs typeface="Times New Roman" pitchFamily="18" charset="0"/>
              </a:rPr>
              <a:t>Efectos del Cambio Climático en</a:t>
            </a:r>
            <a:r>
              <a:rPr kumimoji="0" lang="en-US" sz="4000" b="0" i="0" strike="noStrike" kern="1200" cap="none" spc="0" normalizeH="0" baseline="0" noProof="0" dirty="0" smtClean="0">
                <a:ln>
                  <a:noFill/>
                </a:ln>
                <a:solidFill>
                  <a:srgbClr val="000066"/>
                </a:solidFill>
                <a:effectLst>
                  <a:outerShdw blurRad="38100" dist="38100" dir="2700000" algn="tl">
                    <a:srgbClr val="000000">
                      <a:alpha val="43137"/>
                    </a:srgbClr>
                  </a:outerShdw>
                </a:effectLst>
                <a:uLnTx/>
                <a:uFillTx/>
                <a:latin typeface="+mj-lt"/>
                <a:ea typeface="+mj-ea"/>
                <a:cs typeface="+mj-cs"/>
              </a:rPr>
              <a:t> el desarrollo costero de La Ceiba</a:t>
            </a:r>
            <a:endParaRPr kumimoji="0" lang="en-US" sz="4000" b="0" i="0" strike="noStrike" kern="1200" cap="none" spc="0" normalizeH="0" baseline="0" noProof="0" dirty="0">
              <a:ln>
                <a:noFill/>
              </a:ln>
              <a:solidFill>
                <a:srgbClr val="000066"/>
              </a:solidFill>
              <a:effectLst>
                <a:outerShdw blurRad="38100" dist="38100" dir="2700000" algn="tl">
                  <a:srgbClr val="000000">
                    <a:alpha val="43137"/>
                  </a:srgbClr>
                </a:outerShdw>
              </a:effectLst>
              <a:uLnTx/>
              <a:uFillTx/>
              <a:latin typeface="+mj-lt"/>
              <a:ea typeface="+mj-ea"/>
              <a:cs typeface="+mj-cs"/>
            </a:endParaRPr>
          </a:p>
        </p:txBody>
      </p:sp>
      <p:pic>
        <p:nvPicPr>
          <p:cNvPr id="6" name="Picture 6"/>
          <p:cNvPicPr>
            <a:picLocks noChangeAspect="1" noChangeArrowheads="1"/>
          </p:cNvPicPr>
          <p:nvPr/>
        </p:nvPicPr>
        <p:blipFill>
          <a:blip r:embed="rId5" cstate="email"/>
          <a:srcRect/>
          <a:stretch>
            <a:fillRect/>
          </a:stretch>
        </p:blipFill>
        <p:spPr bwMode="auto">
          <a:xfrm>
            <a:off x="6300192" y="3068960"/>
            <a:ext cx="1060374" cy="459719"/>
          </a:xfrm>
          <a:prstGeom prst="rect">
            <a:avLst/>
          </a:prstGeom>
          <a:noFill/>
        </p:spPr>
      </p:pic>
      <p:grpSp>
        <p:nvGrpSpPr>
          <p:cNvPr id="8" name="7 Grupo"/>
          <p:cNvGrpSpPr/>
          <p:nvPr/>
        </p:nvGrpSpPr>
        <p:grpSpPr>
          <a:xfrm>
            <a:off x="395536" y="3501008"/>
            <a:ext cx="3351886" cy="2852936"/>
            <a:chOff x="-108520" y="4005064"/>
            <a:chExt cx="3351886" cy="2852936"/>
          </a:xfrm>
        </p:grpSpPr>
        <p:pic>
          <p:nvPicPr>
            <p:cNvPr id="2" name="Picture 4" descr="inundacionesydeslizamientos"/>
            <p:cNvPicPr>
              <a:picLocks noChangeAspect="1" noChangeArrowheads="1"/>
            </p:cNvPicPr>
            <p:nvPr/>
          </p:nvPicPr>
          <p:blipFill>
            <a:blip r:embed="rId6" cstate="email"/>
            <a:srcRect/>
            <a:stretch>
              <a:fillRect/>
            </a:stretch>
          </p:blipFill>
          <p:spPr>
            <a:xfrm>
              <a:off x="0" y="4576544"/>
              <a:ext cx="2551288" cy="2281456"/>
            </a:xfrm>
            <a:prstGeom prst="rect">
              <a:avLst/>
            </a:prstGeom>
            <a:noFill/>
            <a:ln>
              <a:noFill/>
            </a:ln>
          </p:spPr>
        </p:pic>
        <p:sp>
          <p:nvSpPr>
            <p:cNvPr id="7" name="Rectangle 2"/>
            <p:cNvSpPr txBox="1">
              <a:spLocks noRot="1" noChangeArrowheads="1"/>
            </p:cNvSpPr>
            <p:nvPr/>
          </p:nvSpPr>
          <p:spPr>
            <a:xfrm>
              <a:off x="-108520" y="4005064"/>
              <a:ext cx="3351886" cy="1152128"/>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Estudio de Adaptación al CC para la Cuenca del rio Aguan</a:t>
              </a:r>
              <a:endParaRPr kumimoji="0" lang="es-ES" sz="1600" b="1"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pSp>
      <p:pic>
        <p:nvPicPr>
          <p:cNvPr id="77826" name="Picture 2"/>
          <p:cNvPicPr>
            <a:picLocks noChangeAspect="1" noChangeArrowheads="1"/>
          </p:cNvPicPr>
          <p:nvPr/>
        </p:nvPicPr>
        <p:blipFill>
          <a:blip r:embed="rId7" cstate="email"/>
          <a:srcRect/>
          <a:stretch>
            <a:fillRect/>
          </a:stretch>
        </p:blipFill>
        <p:spPr bwMode="auto">
          <a:xfrm>
            <a:off x="251520" y="836712"/>
            <a:ext cx="3532175" cy="2700000"/>
          </a:xfrm>
          <a:prstGeom prst="rect">
            <a:avLst/>
          </a:prstGeom>
          <a:noFill/>
          <a:ln w="9525">
            <a:noFill/>
            <a:miter lim="800000"/>
            <a:headEnd/>
            <a:tailEnd/>
          </a:ln>
        </p:spPr>
      </p:pic>
      <p:sp>
        <p:nvSpPr>
          <p:cNvPr id="10" name="9 CuadroTexto"/>
          <p:cNvSpPr txBox="1"/>
          <p:nvPr/>
        </p:nvSpPr>
        <p:spPr>
          <a:xfrm>
            <a:off x="251520" y="0"/>
            <a:ext cx="8064896" cy="830997"/>
          </a:xfrm>
          <a:prstGeom prst="rect">
            <a:avLst/>
          </a:prstGeom>
          <a:noFill/>
        </p:spPr>
        <p:txBody>
          <a:bodyPr wrap="square" rtlCol="0">
            <a:spAutoFit/>
          </a:bodyPr>
          <a:lstStyle/>
          <a:p>
            <a:r>
              <a:rPr lang="es-ES_tradnl" sz="2400" b="1" dirty="0" smtClean="0">
                <a:solidFill>
                  <a:schemeClr val="accent1">
                    <a:lumMod val="75000"/>
                  </a:schemeClr>
                </a:solidFill>
              </a:rPr>
              <a:t>Experiencias Nacionales en el Tema de Adaptación</a:t>
            </a:r>
            <a:endParaRPr lang="es-ES" sz="2400" b="1" dirty="0">
              <a:solidFill>
                <a:schemeClr val="accent1">
                  <a:lumMod val="75000"/>
                </a:schemeClr>
              </a:solidFill>
            </a:endParaRPr>
          </a:p>
        </p:txBody>
      </p:sp>
      <p:pic>
        <p:nvPicPr>
          <p:cNvPr id="77827" name="Picture 3"/>
          <p:cNvPicPr>
            <a:picLocks noChangeAspect="1" noChangeArrowheads="1"/>
          </p:cNvPicPr>
          <p:nvPr/>
        </p:nvPicPr>
        <p:blipFill>
          <a:blip r:embed="rId8" cstate="email">
            <a:duotone>
              <a:prstClr val="black"/>
              <a:schemeClr val="accent5">
                <a:tint val="45000"/>
                <a:satMod val="400000"/>
              </a:schemeClr>
            </a:duotone>
          </a:blip>
          <a:srcRect/>
          <a:stretch>
            <a:fillRect/>
          </a:stretch>
        </p:blipFill>
        <p:spPr bwMode="auto">
          <a:xfrm>
            <a:off x="3275856" y="4365104"/>
            <a:ext cx="2952328" cy="212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1214438" y="0"/>
            <a:ext cx="7354887" cy="785813"/>
          </a:xfrm>
        </p:spPr>
        <p:txBody>
          <a:bodyPr/>
          <a:lstStyle/>
          <a:p>
            <a:pPr algn="ctr" fontAlgn="auto">
              <a:spcAft>
                <a:spcPts val="0"/>
              </a:spcAft>
              <a:defRPr/>
            </a:pPr>
            <a:r>
              <a:rPr lang="es-ES" dirty="0" smtClean="0">
                <a:solidFill>
                  <a:schemeClr val="tx2">
                    <a:satMod val="130000"/>
                  </a:schemeClr>
                </a:solidFill>
                <a:hlinkClick r:id="rId3" action="ppaction://hlinkfile"/>
              </a:rPr>
              <a:t>Sectores de la ENCC</a:t>
            </a:r>
          </a:p>
        </p:txBody>
      </p:sp>
      <p:graphicFrame>
        <p:nvGraphicFramePr>
          <p:cNvPr id="4" name="3 Diagrama"/>
          <p:cNvGraphicFramePr/>
          <p:nvPr/>
        </p:nvGraphicFramePr>
        <p:xfrm>
          <a:off x="428596" y="1000108"/>
          <a:ext cx="8358246" cy="5429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2428875" y="5500688"/>
            <a:ext cx="4660900" cy="400050"/>
          </a:xfrm>
          <a:prstGeom prst="rect">
            <a:avLst/>
          </a:prstGeom>
          <a:noFill/>
        </p:spPr>
        <p:txBody>
          <a:bodyPr wrap="none">
            <a:spAutoFit/>
          </a:bodyPr>
          <a:lstStyle/>
          <a:p>
            <a:pPr algn="ctr" fontAlgn="auto">
              <a:spcBef>
                <a:spcPts val="0"/>
              </a:spcBef>
              <a:spcAft>
                <a:spcPts val="0"/>
              </a:spcAft>
              <a:defRPr/>
            </a:pPr>
            <a:r>
              <a:rPr lang="es-ES" sz="2000" b="1" dirty="0">
                <a:effectLst>
                  <a:outerShdw blurRad="38100" dist="38100" dir="2700000" algn="tl">
                    <a:srgbClr val="000000">
                      <a:alpha val="43137"/>
                    </a:srgbClr>
                  </a:outerShdw>
                </a:effectLst>
                <a:latin typeface="+mn-lt"/>
                <a:cs typeface="+mn-cs"/>
              </a:rPr>
              <a:t>Medidas de Mitigación y Adaptación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1043934"/>
          <a:ext cx="8892480" cy="5661249"/>
        </p:xfrm>
        <a:graphic>
          <a:graphicData uri="http://schemas.openxmlformats.org/drawingml/2006/table">
            <a:tbl>
              <a:tblPr firstRow="1" bandRow="1">
                <a:tableStyleId>{5C22544A-7EE6-4342-B048-85BDC9FD1C3A}</a:tableStyleId>
              </a:tblPr>
              <a:tblGrid>
                <a:gridCol w="2526628"/>
                <a:gridCol w="6365852"/>
              </a:tblGrid>
              <a:tr h="1059186">
                <a:tc>
                  <a:txBody>
                    <a:bodyPr/>
                    <a:lstStyle/>
                    <a:p>
                      <a:r>
                        <a:rPr lang="es-ES" sz="2400" b="0" u="none" dirty="0" smtClean="0"/>
                        <a:t>Objetivo Estratégico </a:t>
                      </a:r>
                      <a:endParaRPr lang="es-ES" sz="2400" b="0" u="none" dirty="0"/>
                    </a:p>
                  </a:txBody>
                  <a:tcPr/>
                </a:tc>
                <a:tc>
                  <a:txBody>
                    <a:bodyPr/>
                    <a:lstStyle/>
                    <a:p>
                      <a:r>
                        <a:rPr lang="es-ES" sz="2400" b="0" u="none" dirty="0" smtClean="0"/>
                        <a:t>Lineamiento</a:t>
                      </a:r>
                      <a:r>
                        <a:rPr lang="es-ES" sz="2400" b="0" u="none" baseline="0" dirty="0" smtClean="0"/>
                        <a:t> Estratégico</a:t>
                      </a:r>
                      <a:endParaRPr lang="es-ES" sz="2400" b="0" u="none" dirty="0"/>
                    </a:p>
                  </a:txBody>
                  <a:tcPr/>
                </a:tc>
              </a:tr>
              <a:tr h="4602063">
                <a:tc>
                  <a:txBody>
                    <a:bodyPr/>
                    <a:lstStyle/>
                    <a:p>
                      <a:pPr algn="l"/>
                      <a:r>
                        <a:rPr kumimoji="0" lang="es-ES" sz="1800" b="1" kern="1200" baseline="0" dirty="0" smtClean="0">
                          <a:solidFill>
                            <a:schemeClr val="dk1"/>
                          </a:solidFill>
                          <a:latin typeface="+mn-lt"/>
                          <a:ea typeface="+mn-ea"/>
                          <a:cs typeface="+mn-cs"/>
                        </a:rPr>
                        <a:t>4. Facilitar la adaptación de los agricultores al cambio climático, mejorando la resiliencia de los cultivos y pasturas ante el estrés térmico e hídrico, previniendo o reduciendo la incidencia de plagas y</a:t>
                      </a:r>
                    </a:p>
                    <a:p>
                      <a:pPr algn="l"/>
                      <a:r>
                        <a:rPr kumimoji="0" lang="es-ES" sz="1800" b="1" kern="1200" baseline="0" dirty="0" smtClean="0">
                          <a:solidFill>
                            <a:schemeClr val="dk1"/>
                          </a:solidFill>
                          <a:latin typeface="+mn-lt"/>
                          <a:ea typeface="+mn-ea"/>
                          <a:cs typeface="+mn-cs"/>
                        </a:rPr>
                        <a:t>enfermedades  provocadas por el cambio climático.</a:t>
                      </a:r>
                      <a:endParaRPr lang="es-ES" sz="1800" b="1" u="none" dirty="0"/>
                    </a:p>
                  </a:txBody>
                  <a:tcPr/>
                </a:tc>
                <a:tc>
                  <a:txBody>
                    <a:bodyPr/>
                    <a:lstStyle/>
                    <a:p>
                      <a:r>
                        <a:rPr kumimoji="0" lang="es-ES" sz="1800" kern="1200" baseline="0" dirty="0" smtClean="0">
                          <a:solidFill>
                            <a:schemeClr val="dk1"/>
                          </a:solidFill>
                          <a:latin typeface="+mn-lt"/>
                          <a:ea typeface="+mn-ea"/>
                          <a:cs typeface="+mn-cs"/>
                        </a:rPr>
                        <a:t>4.1. Promover la adopción de cultivos más tolerantes a</a:t>
                      </a:r>
                    </a:p>
                    <a:p>
                      <a:r>
                        <a:rPr kumimoji="0" lang="es-ES" sz="1800" kern="1200" baseline="0" dirty="0" smtClean="0">
                          <a:solidFill>
                            <a:schemeClr val="dk1"/>
                          </a:solidFill>
                          <a:latin typeface="+mn-lt"/>
                          <a:ea typeface="+mn-ea"/>
                          <a:cs typeface="+mn-cs"/>
                        </a:rPr>
                        <a:t>los cambios climáticos ya observados y proyectados,</a:t>
                      </a:r>
                    </a:p>
                    <a:p>
                      <a:r>
                        <a:rPr kumimoji="0" lang="es-ES" sz="1800" kern="1200" baseline="0" dirty="0" smtClean="0">
                          <a:solidFill>
                            <a:schemeClr val="dk1"/>
                          </a:solidFill>
                          <a:latin typeface="+mn-lt"/>
                          <a:ea typeface="+mn-ea"/>
                          <a:cs typeface="+mn-cs"/>
                        </a:rPr>
                        <a:t>de acuerdo a las diferentes zonas geográficas del país.</a:t>
                      </a:r>
                    </a:p>
                    <a:p>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4.2. Promover la adopción de sistemas, tecnologías y</a:t>
                      </a:r>
                    </a:p>
                    <a:p>
                      <a:r>
                        <a:rPr kumimoji="0" lang="es-ES" sz="1800" kern="1200" baseline="0" dirty="0" smtClean="0">
                          <a:solidFill>
                            <a:schemeClr val="dk1"/>
                          </a:solidFill>
                          <a:latin typeface="+mn-lt"/>
                          <a:ea typeface="+mn-ea"/>
                          <a:cs typeface="+mn-cs"/>
                        </a:rPr>
                        <a:t>buenas prácticas de agricultura sostenible, incorporando mejoras en la productividad y eficiencia</a:t>
                      </a:r>
                    </a:p>
                    <a:p>
                      <a:r>
                        <a:rPr kumimoji="0" lang="es-ES" sz="1800" kern="1200" baseline="0" dirty="0" smtClean="0">
                          <a:solidFill>
                            <a:schemeClr val="dk1"/>
                          </a:solidFill>
                          <a:latin typeface="+mn-lt"/>
                          <a:ea typeface="+mn-ea"/>
                          <a:cs typeface="+mn-cs"/>
                        </a:rPr>
                        <a:t>en los sistemas agropecuarios.</a:t>
                      </a:r>
                    </a:p>
                    <a:p>
                      <a:endParaRPr kumimoji="0" lang="es-ES" sz="1800" kern="1200" baseline="0" dirty="0" smtClean="0">
                        <a:solidFill>
                          <a:schemeClr val="dk1"/>
                        </a:solidFill>
                        <a:latin typeface="+mn-lt"/>
                        <a:ea typeface="+mn-ea"/>
                        <a:cs typeface="+mn-cs"/>
                      </a:endParaRPr>
                    </a:p>
                    <a:p>
                      <a:r>
                        <a:rPr kumimoji="0" lang="es-ES" sz="1800" kern="1200" baseline="0" dirty="0" smtClean="0">
                          <a:solidFill>
                            <a:schemeClr val="dk1"/>
                          </a:solidFill>
                          <a:latin typeface="+mn-lt"/>
                          <a:ea typeface="+mn-ea"/>
                          <a:cs typeface="+mn-cs"/>
                        </a:rPr>
                        <a:t>4.3. Fomentar la adopción e implementación de</a:t>
                      </a:r>
                    </a:p>
                    <a:p>
                      <a:r>
                        <a:rPr kumimoji="0" lang="es-ES" sz="1800" kern="1200" baseline="0" dirty="0" smtClean="0">
                          <a:solidFill>
                            <a:schemeClr val="dk1"/>
                          </a:solidFill>
                          <a:latin typeface="+mn-lt"/>
                          <a:ea typeface="+mn-ea"/>
                          <a:cs typeface="+mn-cs"/>
                        </a:rPr>
                        <a:t>prácticas sostenibles y prácticas integradas de</a:t>
                      </a:r>
                    </a:p>
                    <a:p>
                      <a:r>
                        <a:rPr kumimoji="0" lang="es-ES" sz="1800" kern="1200" baseline="0" dirty="0" smtClean="0">
                          <a:solidFill>
                            <a:schemeClr val="dk1"/>
                          </a:solidFill>
                          <a:latin typeface="+mn-lt"/>
                          <a:ea typeface="+mn-ea"/>
                          <a:cs typeface="+mn-cs"/>
                        </a:rPr>
                        <a:t>manejo de plagas, enfermedades y malezas</a:t>
                      </a:r>
                    </a:p>
                    <a:p>
                      <a:r>
                        <a:rPr kumimoji="0" lang="es-ES" sz="1800" kern="1200" baseline="0" dirty="0" smtClean="0">
                          <a:solidFill>
                            <a:schemeClr val="dk1"/>
                          </a:solidFill>
                          <a:latin typeface="+mn-lt"/>
                          <a:ea typeface="+mn-ea"/>
                          <a:cs typeface="+mn-cs"/>
                        </a:rPr>
                        <a:t>en los sistemas agropecuarios</a:t>
                      </a:r>
                      <a:endParaRPr lang="es-ES" sz="1800" b="0" i="0" u="none" strike="noStrike" dirty="0">
                        <a:solidFill>
                          <a:srgbClr val="000000"/>
                        </a:solidFill>
                        <a:latin typeface="Calibri"/>
                      </a:endParaRPr>
                    </a:p>
                  </a:txBody>
                  <a:tcPr marL="9525" marR="9525" marT="9525" marB="0"/>
                </a:tc>
              </a:tr>
            </a:tbl>
          </a:graphicData>
        </a:graphic>
      </p:graphicFrame>
      <p:sp>
        <p:nvSpPr>
          <p:cNvPr id="3" name="2 CuadroTexto"/>
          <p:cNvSpPr txBox="1"/>
          <p:nvPr/>
        </p:nvSpPr>
        <p:spPr>
          <a:xfrm>
            <a:off x="323528" y="0"/>
            <a:ext cx="8532440" cy="980728"/>
          </a:xfrm>
          <a:prstGeom prst="rect">
            <a:avLst/>
          </a:prstGeom>
        </p:spPr>
        <p:txBody>
          <a:bodyPr vert="horz" anchor="b">
            <a:normAutofit fontScale="97500" lnSpcReduction="10000"/>
          </a:bodyPr>
          <a:lstStyle/>
          <a:p>
            <a:pPr algn="ctr">
              <a:spcBef>
                <a:spcPct val="0"/>
              </a:spcBef>
            </a:pPr>
            <a:r>
              <a:rPr lang="es-ES" sz="3200" b="1" cap="small" dirty="0" smtClean="0">
                <a:solidFill>
                  <a:schemeClr val="tx2"/>
                </a:solidFill>
                <a:latin typeface="+mj-lt"/>
                <a:ea typeface="+mj-ea"/>
                <a:cs typeface="+mj-cs"/>
              </a:rPr>
              <a:t>Agricultura, Suelos y Seguridad alimentaria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51520" y="692696"/>
          <a:ext cx="8640960" cy="6165304"/>
        </p:xfrm>
        <a:graphic>
          <a:graphicData uri="http://schemas.openxmlformats.org/drawingml/2006/table">
            <a:tbl>
              <a:tblPr firstRow="1" bandRow="1">
                <a:tableStyleId>{5C22544A-7EE6-4342-B048-85BDC9FD1C3A}</a:tableStyleId>
              </a:tblPr>
              <a:tblGrid>
                <a:gridCol w="2455164"/>
                <a:gridCol w="6185796"/>
              </a:tblGrid>
              <a:tr h="937582">
                <a:tc>
                  <a:txBody>
                    <a:bodyPr/>
                    <a:lstStyle/>
                    <a:p>
                      <a:r>
                        <a:rPr lang="es-ES" sz="2400" b="0" u="none" dirty="0" smtClean="0"/>
                        <a:t>Objetivo Estratégico </a:t>
                      </a:r>
                      <a:endParaRPr lang="es-ES" sz="2400" b="0" u="none" dirty="0"/>
                    </a:p>
                  </a:txBody>
                  <a:tcPr/>
                </a:tc>
                <a:tc>
                  <a:txBody>
                    <a:bodyPr/>
                    <a:lstStyle/>
                    <a:p>
                      <a:r>
                        <a:rPr lang="es-ES" sz="2400" b="0" u="none" dirty="0" smtClean="0"/>
                        <a:t>Lineamiento</a:t>
                      </a:r>
                      <a:r>
                        <a:rPr lang="es-ES" sz="2400" b="0" u="none" baseline="0" dirty="0" smtClean="0"/>
                        <a:t> Estratégico</a:t>
                      </a:r>
                      <a:endParaRPr lang="es-ES" sz="2400" b="0" u="none" dirty="0"/>
                    </a:p>
                  </a:txBody>
                  <a:tcPr/>
                </a:tc>
              </a:tr>
              <a:tr h="2613861">
                <a:tc>
                  <a:txBody>
                    <a:bodyPr/>
                    <a:lstStyle/>
                    <a:p>
                      <a:pPr marL="0" algn="l" rtl="0" eaLnBrk="1" latinLnBrk="0" hangingPunct="1"/>
                      <a:r>
                        <a:rPr kumimoji="0" lang="es-ES" sz="1400" b="1" kern="1200" baseline="0" dirty="0" smtClean="0">
                          <a:solidFill>
                            <a:schemeClr val="dk1"/>
                          </a:solidFill>
                          <a:latin typeface="+mn-lt"/>
                          <a:ea typeface="+mn-ea"/>
                          <a:cs typeface="+mn-cs"/>
                        </a:rPr>
                        <a:t>5. Evitar la erosión, pérdida de</a:t>
                      </a:r>
                    </a:p>
                    <a:p>
                      <a:pPr marL="0" algn="l" rtl="0" eaLnBrk="1" latinLnBrk="0" hangingPunct="1"/>
                      <a:r>
                        <a:rPr kumimoji="0" lang="es-ES" sz="1400" b="1" kern="1200" baseline="0" dirty="0" smtClean="0">
                          <a:solidFill>
                            <a:schemeClr val="dk1"/>
                          </a:solidFill>
                          <a:latin typeface="+mn-lt"/>
                          <a:ea typeface="+mn-ea"/>
                          <a:cs typeface="+mn-cs"/>
                        </a:rPr>
                        <a:t>productividad y eventual</a:t>
                      </a:r>
                    </a:p>
                    <a:p>
                      <a:pPr marL="0" algn="l" rtl="0" eaLnBrk="1" latinLnBrk="0" hangingPunct="1"/>
                      <a:r>
                        <a:rPr kumimoji="0" lang="es-ES" sz="1400" b="1" kern="1200" baseline="0" dirty="0" smtClean="0">
                          <a:solidFill>
                            <a:schemeClr val="dk1"/>
                          </a:solidFill>
                          <a:latin typeface="+mn-lt"/>
                          <a:ea typeface="+mn-ea"/>
                          <a:cs typeface="+mn-cs"/>
                        </a:rPr>
                        <a:t>desertización de los suelos</a:t>
                      </a:r>
                    </a:p>
                    <a:p>
                      <a:pPr marL="0" algn="l" rtl="0" eaLnBrk="1" latinLnBrk="0" hangingPunct="1"/>
                      <a:r>
                        <a:rPr kumimoji="0" lang="es-ES" sz="1400" b="1" kern="1200" baseline="0" dirty="0" smtClean="0">
                          <a:solidFill>
                            <a:schemeClr val="dk1"/>
                          </a:solidFill>
                          <a:latin typeface="+mn-lt"/>
                          <a:ea typeface="+mn-ea"/>
                          <a:cs typeface="+mn-cs"/>
                        </a:rPr>
                        <a:t>considerando los efectos del</a:t>
                      </a:r>
                    </a:p>
                    <a:p>
                      <a:pPr marL="0" algn="l" rtl="0" eaLnBrk="1" latinLnBrk="0" hangingPunct="1"/>
                      <a:r>
                        <a:rPr kumimoji="0" lang="es-ES" sz="1400" b="1" kern="1200" baseline="0" dirty="0" smtClean="0">
                          <a:solidFill>
                            <a:schemeClr val="dk1"/>
                          </a:solidFill>
                          <a:latin typeface="+mn-lt"/>
                          <a:ea typeface="+mn-ea"/>
                          <a:cs typeface="+mn-cs"/>
                        </a:rPr>
                        <a:t>cambio climático</a:t>
                      </a:r>
                      <a:endParaRPr kumimoji="0" lang="es-ES" sz="1400" b="1" kern="1200" baseline="0" dirty="0">
                        <a:solidFill>
                          <a:schemeClr val="dk1"/>
                        </a:solidFill>
                        <a:latin typeface="+mn-lt"/>
                        <a:ea typeface="+mn-ea"/>
                        <a:cs typeface="+mn-cs"/>
                      </a:endParaRPr>
                    </a:p>
                  </a:txBody>
                  <a:tcPr/>
                </a:tc>
                <a:tc>
                  <a:txBody>
                    <a:bodyPr/>
                    <a:lstStyle/>
                    <a:p>
                      <a:r>
                        <a:rPr kumimoji="0" lang="es-ES" sz="1800" kern="1200" baseline="0" dirty="0" smtClean="0">
                          <a:solidFill>
                            <a:schemeClr val="dk1"/>
                          </a:solidFill>
                          <a:latin typeface="+mn-lt"/>
                          <a:ea typeface="+mn-ea"/>
                          <a:cs typeface="+mn-cs"/>
                        </a:rPr>
                        <a:t>5.1. Promover la restauración y el manejo integrado de los suelos agrícolas y ganaderos, para la conservación de su estructura y fertilidad, especialmente en la agricultura de ladera.</a:t>
                      </a:r>
                      <a:endParaRPr lang="es-ES" sz="2400" u="none" kern="1200" dirty="0" smtClean="0">
                        <a:solidFill>
                          <a:schemeClr val="dk1"/>
                        </a:solidFill>
                        <a:latin typeface="+mn-lt"/>
                        <a:ea typeface="+mn-ea"/>
                        <a:cs typeface="+mn-cs"/>
                      </a:endParaRPr>
                    </a:p>
                  </a:txBody>
                  <a:tcPr/>
                </a:tc>
              </a:tr>
              <a:tr h="2613861">
                <a:tc>
                  <a:txBody>
                    <a:bodyPr/>
                    <a:lstStyle/>
                    <a:p>
                      <a:pPr marL="0" algn="l" rtl="0" eaLnBrk="1" latinLnBrk="0" hangingPunct="1"/>
                      <a:r>
                        <a:rPr kumimoji="0" lang="es-ES" sz="1400" b="1" kern="1200" baseline="0" dirty="0" smtClean="0">
                          <a:solidFill>
                            <a:schemeClr val="dk1"/>
                          </a:solidFill>
                          <a:latin typeface="+mn-lt"/>
                          <a:ea typeface="+mn-ea"/>
                          <a:cs typeface="+mn-cs"/>
                        </a:rPr>
                        <a:t>6. Preservar y mejorar la calidad nutricional y</a:t>
                      </a:r>
                    </a:p>
                    <a:p>
                      <a:pPr marL="0" algn="l" rtl="0" eaLnBrk="1" latinLnBrk="0" hangingPunct="1"/>
                      <a:r>
                        <a:rPr kumimoji="0" lang="es-ES" sz="1400" b="1" kern="1200" baseline="0" dirty="0" smtClean="0">
                          <a:solidFill>
                            <a:schemeClr val="dk1"/>
                          </a:solidFill>
                          <a:latin typeface="+mn-lt"/>
                          <a:ea typeface="+mn-ea"/>
                          <a:cs typeface="+mn-cs"/>
                        </a:rPr>
                        <a:t>contribuir a la seguridad</a:t>
                      </a:r>
                    </a:p>
                    <a:p>
                      <a:pPr marL="0" algn="l" rtl="0" eaLnBrk="1" latinLnBrk="0" hangingPunct="1"/>
                      <a:r>
                        <a:rPr kumimoji="0" lang="es-ES" sz="1400" b="1" kern="1200" baseline="0" dirty="0" smtClean="0">
                          <a:solidFill>
                            <a:schemeClr val="dk1"/>
                          </a:solidFill>
                          <a:latin typeface="+mn-lt"/>
                          <a:ea typeface="+mn-ea"/>
                          <a:cs typeface="+mn-cs"/>
                        </a:rPr>
                        <a:t>alimentaria de la población,</a:t>
                      </a:r>
                    </a:p>
                    <a:p>
                      <a:pPr marL="0" algn="l" rtl="0" eaLnBrk="1" latinLnBrk="0" hangingPunct="1"/>
                      <a:r>
                        <a:rPr kumimoji="0" lang="es-ES" sz="1400" b="1" kern="1200" baseline="0" dirty="0" smtClean="0">
                          <a:solidFill>
                            <a:schemeClr val="dk1"/>
                          </a:solidFill>
                          <a:latin typeface="+mn-lt"/>
                          <a:ea typeface="+mn-ea"/>
                          <a:cs typeface="+mn-cs"/>
                        </a:rPr>
                        <a:t>bajo condiciones de cambio</a:t>
                      </a:r>
                    </a:p>
                    <a:p>
                      <a:pPr marL="0" algn="l" rtl="0" eaLnBrk="1" latinLnBrk="0" hangingPunct="1"/>
                      <a:r>
                        <a:rPr kumimoji="0" lang="es-ES" sz="1400" b="1" kern="1200" baseline="0" dirty="0" smtClean="0">
                          <a:solidFill>
                            <a:schemeClr val="dk1"/>
                          </a:solidFill>
                          <a:latin typeface="+mn-lt"/>
                          <a:ea typeface="+mn-ea"/>
                          <a:cs typeface="+mn-cs"/>
                        </a:rPr>
                        <a:t>climático</a:t>
                      </a:r>
                      <a:endParaRPr kumimoji="0" lang="es-ES" sz="1400" b="1" kern="1200" baseline="0" dirty="0">
                        <a:solidFill>
                          <a:schemeClr val="dk1"/>
                        </a:solidFill>
                        <a:latin typeface="+mn-lt"/>
                        <a:ea typeface="+mn-ea"/>
                        <a:cs typeface="+mn-cs"/>
                      </a:endParaRPr>
                    </a:p>
                  </a:txBody>
                  <a:tcPr/>
                </a:tc>
                <a:tc>
                  <a:txBody>
                    <a:bodyPr/>
                    <a:lstStyle/>
                    <a:p>
                      <a:r>
                        <a:rPr kumimoji="0" lang="es-ES" sz="1800" kern="1200" baseline="0" dirty="0" smtClean="0">
                          <a:solidFill>
                            <a:schemeClr val="dk1"/>
                          </a:solidFill>
                          <a:latin typeface="+mn-lt"/>
                          <a:ea typeface="+mn-ea"/>
                          <a:cs typeface="+mn-cs"/>
                        </a:rPr>
                        <a:t>6.1. Promover medidas encaminadas a evitar el aumento de los déficit nutricionales en la población, con énfasis en niños, mujeres embarazadas y personas de edad avanzada</a:t>
                      </a:r>
                      <a:endParaRPr lang="es-ES" sz="2400" u="none" kern="1200" dirty="0" smtClean="0">
                        <a:solidFill>
                          <a:schemeClr val="dk1"/>
                        </a:solidFill>
                        <a:latin typeface="+mn-lt"/>
                        <a:ea typeface="+mn-ea"/>
                        <a:cs typeface="+mn-cs"/>
                      </a:endParaRPr>
                    </a:p>
                  </a:txBody>
                  <a:tcPr/>
                </a:tc>
              </a:tr>
            </a:tbl>
          </a:graphicData>
        </a:graphic>
      </p:graphicFrame>
      <p:sp>
        <p:nvSpPr>
          <p:cNvPr id="5" name="4 CuadroTexto"/>
          <p:cNvSpPr txBox="1"/>
          <p:nvPr/>
        </p:nvSpPr>
        <p:spPr>
          <a:xfrm>
            <a:off x="251520" y="0"/>
            <a:ext cx="8532440" cy="980728"/>
          </a:xfrm>
          <a:prstGeom prst="rect">
            <a:avLst/>
          </a:prstGeom>
        </p:spPr>
        <p:txBody>
          <a:bodyPr vert="horz" anchor="b">
            <a:normAutofit fontScale="97500"/>
          </a:bodyPr>
          <a:lstStyle/>
          <a:p>
            <a:pPr algn="ctr">
              <a:spcBef>
                <a:spcPct val="0"/>
              </a:spcBef>
            </a:pPr>
            <a:endParaRPr lang="es-ES" sz="2700" b="1" cap="small" dirty="0" smtClean="0">
              <a:solidFill>
                <a:schemeClr val="tx2"/>
              </a:solidFill>
              <a:latin typeface="+mj-lt"/>
              <a:ea typeface="+mj-ea"/>
              <a:cs typeface="+mj-cs"/>
            </a:endParaRPr>
          </a:p>
        </p:txBody>
      </p:sp>
      <p:sp>
        <p:nvSpPr>
          <p:cNvPr id="6" name="5 Rectángulo"/>
          <p:cNvSpPr/>
          <p:nvPr/>
        </p:nvSpPr>
        <p:spPr>
          <a:xfrm>
            <a:off x="0" y="0"/>
            <a:ext cx="8820472" cy="738664"/>
          </a:xfrm>
          <a:prstGeom prst="rect">
            <a:avLst/>
          </a:prstGeom>
        </p:spPr>
        <p:txBody>
          <a:bodyPr wrap="square">
            <a:spAutoFit/>
          </a:bodyPr>
          <a:lstStyle/>
          <a:p>
            <a:pPr algn="ctr">
              <a:spcBef>
                <a:spcPct val="0"/>
              </a:spcBef>
            </a:pPr>
            <a:endParaRPr lang="es-ES" b="1" cap="small" dirty="0" smtClean="0">
              <a:solidFill>
                <a:schemeClr val="tx2"/>
              </a:solidFill>
            </a:endParaRPr>
          </a:p>
          <a:p>
            <a:pPr algn="ctr">
              <a:spcBef>
                <a:spcPct val="0"/>
              </a:spcBef>
            </a:pPr>
            <a:r>
              <a:rPr lang="es-ES" sz="2400" b="1" cap="small" dirty="0" smtClean="0">
                <a:solidFill>
                  <a:schemeClr val="tx2"/>
                </a:solidFill>
              </a:rPr>
              <a:t>Agricultura, Suelos y Seguridad alimentaria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a:grpSpLocks/>
          </p:cNvGrpSpPr>
          <p:nvPr/>
        </p:nvGrpSpPr>
        <p:grpSpPr bwMode="auto">
          <a:xfrm>
            <a:off x="0" y="0"/>
            <a:ext cx="9144000" cy="6858000"/>
            <a:chOff x="0" y="0"/>
            <a:chExt cx="9144000" cy="6858000"/>
          </a:xfrm>
        </p:grpSpPr>
        <p:sp>
          <p:nvSpPr>
            <p:cNvPr id="6148" name="6 Rectángulo"/>
            <p:cNvSpPr>
              <a:spLocks noChangeArrowheads="1"/>
            </p:cNvSpPr>
            <p:nvPr/>
          </p:nvSpPr>
          <p:spPr bwMode="auto">
            <a:xfrm>
              <a:off x="0" y="0"/>
              <a:ext cx="9144000" cy="6858000"/>
            </a:xfrm>
            <a:prstGeom prst="rect">
              <a:avLst/>
            </a:prstGeom>
            <a:solidFill>
              <a:srgbClr val="000000"/>
            </a:solidFill>
            <a:ln w="38100" algn="ctr">
              <a:solidFill>
                <a:srgbClr val="969696"/>
              </a:solidFill>
              <a:round/>
              <a:headEnd/>
              <a:tailEnd/>
            </a:ln>
          </p:spPr>
          <p:txBody>
            <a:bodyPr/>
            <a:lstStyle/>
            <a:p>
              <a:endParaRPr lang="es-HN">
                <a:latin typeface="Calibri" pitchFamily="34" charset="0"/>
              </a:endParaRPr>
            </a:p>
          </p:txBody>
        </p:sp>
        <p:pic>
          <p:nvPicPr>
            <p:cNvPr id="6149" name="Picture 2"/>
            <p:cNvPicPr>
              <a:picLocks noChangeAspect="1" noChangeArrowheads="1"/>
            </p:cNvPicPr>
            <p:nvPr/>
          </p:nvPicPr>
          <p:blipFill>
            <a:blip r:embed="rId3" cstate="email"/>
            <a:srcRect/>
            <a:stretch>
              <a:fillRect/>
            </a:stretch>
          </p:blipFill>
          <p:spPr bwMode="auto">
            <a:xfrm>
              <a:off x="0" y="0"/>
              <a:ext cx="5334000" cy="6857999"/>
            </a:xfrm>
            <a:prstGeom prst="rect">
              <a:avLst/>
            </a:prstGeom>
            <a:noFill/>
            <a:ln w="38100" algn="ctr">
              <a:noFill/>
              <a:miter lim="800000"/>
              <a:headEnd/>
              <a:tailEnd/>
            </a:ln>
            <a:effectLst>
              <a:prstShdw prst="shdw17" dist="17961" dir="2700000">
                <a:srgbClr val="999999"/>
              </a:prstShdw>
            </a:effectLst>
          </p:spPr>
        </p:pic>
      </p:grpSp>
      <p:sp>
        <p:nvSpPr>
          <p:cNvPr id="17411" name="1 Título"/>
          <p:cNvSpPr>
            <a:spLocks noGrp="1"/>
          </p:cNvSpPr>
          <p:nvPr>
            <p:ph type="ctrTitle"/>
          </p:nvPr>
        </p:nvSpPr>
        <p:spPr>
          <a:xfrm>
            <a:off x="5334000" y="3048000"/>
            <a:ext cx="3810000" cy="1143000"/>
          </a:xfrm>
        </p:spPr>
        <p:txBody>
          <a:bodyPr rtlCol="0">
            <a:normAutofit fontScale="90000"/>
          </a:bodyPr>
          <a:lstStyle/>
          <a:p>
            <a:pPr eaLnBrk="1" fontAlgn="auto" hangingPunct="1">
              <a:spcAft>
                <a:spcPts val="0"/>
              </a:spcAft>
              <a:defRPr/>
            </a:pPr>
            <a:r>
              <a:rPr lang="es-MX" dirty="0" smtClean="0">
                <a:solidFill>
                  <a:srgbClr val="C00000"/>
                </a:solidFill>
              </a:rPr>
              <a:t>I. Evidencias del Cambio Climático Global.</a:t>
            </a:r>
            <a:br>
              <a:rPr lang="es-MX" dirty="0" smtClean="0">
                <a:solidFill>
                  <a:srgbClr val="C00000"/>
                </a:solidFill>
              </a:rPr>
            </a:br>
            <a:r>
              <a:rPr lang="es-MX" dirty="0" smtClean="0">
                <a:solidFill>
                  <a:srgbClr val="C00000"/>
                </a:solidFill>
              </a:rPr>
              <a:t>4to informe del IPCC</a:t>
            </a:r>
            <a:endParaRPr lang="es-HN" dirty="0" smtClean="0">
              <a:solidFill>
                <a:srgbClr val="C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12 Imagen" descr="ESLOGAN[1].jpg"/>
          <p:cNvPicPr>
            <a:picLocks noChangeAspect="1"/>
          </p:cNvPicPr>
          <p:nvPr/>
        </p:nvPicPr>
        <p:blipFill>
          <a:blip r:embed="rId3" cstate="email">
            <a:clrChange>
              <a:clrFrom>
                <a:srgbClr val="FFFFFF"/>
              </a:clrFrom>
              <a:clrTo>
                <a:srgbClr val="FFFFFF">
                  <a:alpha val="0"/>
                </a:srgbClr>
              </a:clrTo>
            </a:clrChange>
          </a:blip>
          <a:srcRect/>
          <a:stretch>
            <a:fillRect/>
          </a:stretch>
        </p:blipFill>
        <p:spPr bwMode="auto">
          <a:xfrm>
            <a:off x="1042988" y="260350"/>
            <a:ext cx="7561262" cy="4176713"/>
          </a:xfrm>
          <a:prstGeom prst="rect">
            <a:avLst/>
          </a:prstGeom>
          <a:noFill/>
          <a:ln w="9525">
            <a:noFill/>
            <a:miter lim="800000"/>
            <a:headEnd/>
            <a:tailEnd/>
          </a:ln>
        </p:spPr>
      </p:pic>
      <p:sp>
        <p:nvSpPr>
          <p:cNvPr id="32771" name="9 Marcador de texto"/>
          <p:cNvSpPr>
            <a:spLocks noGrp="1"/>
          </p:cNvSpPr>
          <p:nvPr>
            <p:ph type="body" idx="4294967295"/>
          </p:nvPr>
        </p:nvSpPr>
        <p:spPr>
          <a:xfrm>
            <a:off x="684213" y="4868863"/>
            <a:ext cx="7559675" cy="1725612"/>
          </a:xfrm>
        </p:spPr>
        <p:txBody>
          <a:bodyPr/>
          <a:lstStyle/>
          <a:p>
            <a:pPr algn="ctr" eaLnBrk="1" hangingPunct="1">
              <a:buFont typeface="Wingdings 2" pitchFamily="18" charset="2"/>
              <a:buNone/>
            </a:pPr>
            <a:r>
              <a:rPr lang="es-ES_tradnl" smtClean="0"/>
              <a:t>GRACIAS</a:t>
            </a:r>
          </a:p>
          <a:p>
            <a:pPr algn="ctr" eaLnBrk="1" hangingPunct="1">
              <a:buFont typeface="Wingdings 2" pitchFamily="18" charset="2"/>
              <a:buNone/>
            </a:pPr>
            <a:r>
              <a:rPr lang="es-ES" sz="1500" smtClean="0"/>
              <a:t>Dirección Nacional de Cambio Climático (DNCC)</a:t>
            </a:r>
            <a:br>
              <a:rPr lang="es-ES" sz="1500" smtClean="0"/>
            </a:br>
            <a:r>
              <a:rPr lang="es-ES" sz="1500" smtClean="0"/>
              <a:t>Secretaría de Recursos Naturales y Ambiente</a:t>
            </a:r>
            <a:br>
              <a:rPr lang="es-ES" sz="1500" smtClean="0"/>
            </a:br>
            <a:r>
              <a:rPr lang="es-ES" sz="1500" smtClean="0"/>
              <a:t/>
            </a:r>
            <a:br>
              <a:rPr lang="es-ES" sz="1500" smtClean="0"/>
            </a:br>
            <a:r>
              <a:rPr lang="es-ES" sz="1500" smtClean="0"/>
              <a:t>Teléfonos: (504) 2232-1828 o (504) 2239-2011 E-mail: cambioclimatico.hon@gmail.com</a:t>
            </a:r>
          </a:p>
        </p:txBody>
      </p:sp>
      <p:sp>
        <p:nvSpPr>
          <p:cNvPr id="4" name="3 CuadroTexto"/>
          <p:cNvSpPr txBox="1"/>
          <p:nvPr/>
        </p:nvSpPr>
        <p:spPr>
          <a:xfrm>
            <a:off x="900113" y="3933825"/>
            <a:ext cx="6840537" cy="954088"/>
          </a:xfrm>
          <a:prstGeom prst="rect">
            <a:avLst/>
          </a:prstGeom>
          <a:noFill/>
        </p:spPr>
        <p:txBody>
          <a:bodyPr>
            <a:spAutoFit/>
          </a:bodyPr>
          <a:lstStyle/>
          <a:p>
            <a:pPr algn="ctr" fontAlgn="auto">
              <a:spcBef>
                <a:spcPts val="0"/>
              </a:spcBef>
              <a:spcAft>
                <a:spcPts val="0"/>
              </a:spcAft>
              <a:defRPr/>
            </a:pPr>
            <a:r>
              <a:rPr lang="es-ES" sz="2800" b="1" dirty="0">
                <a:ln w="11430"/>
                <a:solidFill>
                  <a:schemeClr val="accent2">
                    <a:lumMod val="75000"/>
                  </a:schemeClr>
                </a:solidFill>
                <a:effectLst>
                  <a:glow rad="101600">
                    <a:schemeClr val="accent1">
                      <a:satMod val="175000"/>
                      <a:alpha val="40000"/>
                    </a:schemeClr>
                  </a:glow>
                  <a:outerShdw blurRad="80000" dist="40000" dir="5040000" algn="tl">
                    <a:srgbClr val="000000">
                      <a:alpha val="30000"/>
                    </a:srgbClr>
                  </a:outerShdw>
                </a:effectLst>
                <a:latin typeface="+mn-lt"/>
                <a:cs typeface="+mn-cs"/>
                <a:hlinkClick r:id="rId4"/>
              </a:rPr>
              <a:t>www.cambioclimaticohn.org</a:t>
            </a:r>
            <a:endParaRPr lang="es-ES" sz="2800" b="1" dirty="0">
              <a:ln w="11430"/>
              <a:solidFill>
                <a:schemeClr val="accent2">
                  <a:lumMod val="75000"/>
                </a:schemeClr>
              </a:solidFill>
              <a:effectLst>
                <a:glow rad="101600">
                  <a:schemeClr val="accent1">
                    <a:satMod val="175000"/>
                    <a:alpha val="40000"/>
                  </a:schemeClr>
                </a:glow>
                <a:outerShdw blurRad="80000" dist="40000" dir="5040000" algn="tl">
                  <a:srgbClr val="000000">
                    <a:alpha val="30000"/>
                  </a:srgbClr>
                </a:outerShdw>
              </a:effectLst>
              <a:latin typeface="+mn-lt"/>
              <a:cs typeface="+mn-cs"/>
            </a:endParaRPr>
          </a:p>
          <a:p>
            <a:pPr algn="ctr" fontAlgn="auto">
              <a:spcBef>
                <a:spcPts val="0"/>
              </a:spcBef>
              <a:spcAft>
                <a:spcPts val="0"/>
              </a:spcAft>
              <a:defRPr/>
            </a:pPr>
            <a:endParaRPr lang="es-ES" sz="2800" dirty="0">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lentamiento_global"/>
          <p:cNvPicPr>
            <a:picLocks noChangeAspect="1" noChangeArrowheads="1"/>
          </p:cNvPicPr>
          <p:nvPr/>
        </p:nvPicPr>
        <p:blipFill>
          <a:blip r:embed="rId3" cstate="email"/>
          <a:srcRect/>
          <a:stretch>
            <a:fillRect/>
          </a:stretch>
        </p:blipFill>
        <p:spPr bwMode="auto">
          <a:xfrm>
            <a:off x="0" y="1143000"/>
            <a:ext cx="8077200" cy="5638800"/>
          </a:xfrm>
          <a:prstGeom prst="rect">
            <a:avLst/>
          </a:prstGeom>
          <a:noFill/>
          <a:ln w="9525">
            <a:noFill/>
            <a:miter lim="800000"/>
            <a:headEnd/>
            <a:tailEnd/>
          </a:ln>
        </p:spPr>
      </p:pic>
      <p:sp>
        <p:nvSpPr>
          <p:cNvPr id="24579" name="Oval 3"/>
          <p:cNvSpPr>
            <a:spLocks noChangeArrowheads="1"/>
          </p:cNvSpPr>
          <p:nvPr/>
        </p:nvSpPr>
        <p:spPr bwMode="auto">
          <a:xfrm>
            <a:off x="2484438" y="3716338"/>
            <a:ext cx="71437" cy="73025"/>
          </a:xfrm>
          <a:prstGeom prst="ellipse">
            <a:avLst/>
          </a:prstGeom>
          <a:noFill/>
          <a:ln w="12700">
            <a:solidFill>
              <a:schemeClr val="tx1"/>
            </a:solidFill>
            <a:round/>
            <a:headEnd/>
            <a:tailEnd/>
          </a:ln>
        </p:spPr>
        <p:txBody>
          <a:bodyPr wrap="none" anchor="ctr"/>
          <a:lstStyle/>
          <a:p>
            <a:endParaRPr lang="es-HN">
              <a:latin typeface="Calibri" pitchFamily="34" charset="0"/>
            </a:endParaRPr>
          </a:p>
        </p:txBody>
      </p:sp>
      <p:sp>
        <p:nvSpPr>
          <p:cNvPr id="24580" name="Rectangle 4"/>
          <p:cNvSpPr>
            <a:spLocks noChangeArrowheads="1"/>
          </p:cNvSpPr>
          <p:nvPr/>
        </p:nvSpPr>
        <p:spPr bwMode="auto">
          <a:xfrm>
            <a:off x="762000" y="533400"/>
            <a:ext cx="7772400" cy="838200"/>
          </a:xfrm>
          <a:prstGeom prst="rect">
            <a:avLst/>
          </a:prstGeom>
          <a:noFill/>
          <a:ln w="9525" algn="ctr">
            <a:noFill/>
            <a:miter lim="800000"/>
            <a:headEnd/>
            <a:tailEnd/>
          </a:ln>
          <a:effectLst/>
        </p:spPr>
        <p:txBody>
          <a:bodyPr anchor="b"/>
          <a:lstStyle/>
          <a:p>
            <a:pPr algn="ctr" fontAlgn="auto">
              <a:spcBef>
                <a:spcPts val="0"/>
              </a:spcBef>
              <a:spcAft>
                <a:spcPts val="0"/>
              </a:spcAft>
              <a:defRPr/>
            </a:pPr>
            <a:r>
              <a:rPr lang="es-HN" sz="4000" b="1" dirty="0">
                <a:solidFill>
                  <a:schemeClr val="hlink"/>
                </a:solidFill>
                <a:effectLst>
                  <a:outerShdw blurRad="38100" dist="38100" dir="2700000" algn="tl">
                    <a:srgbClr val="C0C0C0"/>
                  </a:outerShdw>
                </a:effectLst>
                <a:latin typeface="+mn-lt"/>
                <a:cs typeface="+mn-cs"/>
              </a:rPr>
              <a:t>Efecto de Invernadero o Calentamiento Global</a:t>
            </a:r>
          </a:p>
        </p:txBody>
      </p:sp>
      <p:grpSp>
        <p:nvGrpSpPr>
          <p:cNvPr id="2" name="Group 45"/>
          <p:cNvGrpSpPr>
            <a:grpSpLocks/>
          </p:cNvGrpSpPr>
          <p:nvPr/>
        </p:nvGrpSpPr>
        <p:grpSpPr bwMode="auto">
          <a:xfrm>
            <a:off x="5867400" y="4953000"/>
            <a:ext cx="2819400" cy="863600"/>
            <a:chOff x="3696" y="3120"/>
            <a:chExt cx="1776" cy="544"/>
          </a:xfrm>
        </p:grpSpPr>
        <p:grpSp>
          <p:nvGrpSpPr>
            <p:cNvPr id="3" name="Group 31"/>
            <p:cNvGrpSpPr>
              <a:grpSpLocks/>
            </p:cNvGrpSpPr>
            <p:nvPr/>
          </p:nvGrpSpPr>
          <p:grpSpPr bwMode="auto">
            <a:xfrm>
              <a:off x="4848" y="3168"/>
              <a:ext cx="624" cy="496"/>
              <a:chOff x="4752" y="816"/>
              <a:chExt cx="624" cy="496"/>
            </a:xfrm>
          </p:grpSpPr>
          <p:sp>
            <p:nvSpPr>
              <p:cNvPr id="24608" name="Oval 32"/>
              <p:cNvSpPr>
                <a:spLocks noChangeArrowheads="1"/>
              </p:cNvSpPr>
              <p:nvPr/>
            </p:nvSpPr>
            <p:spPr bwMode="auto">
              <a:xfrm>
                <a:off x="4814" y="816"/>
                <a:ext cx="500" cy="496"/>
              </a:xfrm>
              <a:prstGeom prst="ellipse">
                <a:avLst/>
              </a:prstGeom>
              <a:gradFill rotWithShape="1">
                <a:gsLst>
                  <a:gs pos="0">
                    <a:schemeClr val="bg2">
                      <a:alpha val="60001"/>
                    </a:schemeClr>
                  </a:gs>
                  <a:gs pos="50000">
                    <a:schemeClr val="bg2">
                      <a:gamma/>
                      <a:tint val="54118"/>
                      <a:invGamma/>
                    </a:schemeClr>
                  </a:gs>
                  <a:gs pos="100000">
                    <a:schemeClr val="bg2">
                      <a:alpha val="60001"/>
                    </a:schemeClr>
                  </a:gs>
                </a:gsLst>
                <a:lin ang="5400000" scaled="1"/>
              </a:gradFill>
              <a:ln w="38100" algn="ctr">
                <a:solidFill>
                  <a:srgbClr val="969696"/>
                </a:solidFill>
                <a:round/>
                <a:headEnd/>
                <a:tailEnd/>
              </a:ln>
              <a:effectLst/>
            </p:spPr>
            <p:txBody>
              <a:bodyPr wrap="none" anchor="ctr"/>
              <a:lstStyle/>
              <a:p>
                <a:pPr fontAlgn="auto">
                  <a:spcBef>
                    <a:spcPts val="0"/>
                  </a:spcBef>
                  <a:spcAft>
                    <a:spcPts val="0"/>
                  </a:spcAft>
                  <a:defRPr/>
                </a:pPr>
                <a:endParaRPr lang="es-HN">
                  <a:latin typeface="+mn-lt"/>
                  <a:cs typeface="+mn-cs"/>
                </a:endParaRPr>
              </a:p>
            </p:txBody>
          </p:sp>
          <p:sp>
            <p:nvSpPr>
              <p:cNvPr id="11298" name="Text Box 33"/>
              <p:cNvSpPr txBox="1">
                <a:spLocks noChangeArrowheads="1"/>
              </p:cNvSpPr>
              <p:nvPr/>
            </p:nvSpPr>
            <p:spPr bwMode="auto">
              <a:xfrm>
                <a:off x="4752" y="912"/>
                <a:ext cx="624" cy="288"/>
              </a:xfrm>
              <a:prstGeom prst="rect">
                <a:avLst/>
              </a:prstGeom>
              <a:noFill/>
              <a:ln w="38100" algn="ctr">
                <a:noFill/>
                <a:miter lim="800000"/>
                <a:headEnd/>
                <a:tailEnd/>
              </a:ln>
            </p:spPr>
            <p:txBody>
              <a:bodyPr>
                <a:spAutoFit/>
              </a:bodyPr>
              <a:lstStyle/>
              <a:p>
                <a:pPr algn="ctr"/>
                <a:r>
                  <a:rPr lang="es-HN" b="1">
                    <a:latin typeface="Agency FB" pitchFamily="34" charset="0"/>
                  </a:rPr>
                  <a:t>HCFs</a:t>
                </a:r>
              </a:p>
            </p:txBody>
          </p:sp>
        </p:grpSp>
        <p:sp>
          <p:nvSpPr>
            <p:cNvPr id="11296" name="Line 35"/>
            <p:cNvSpPr>
              <a:spLocks noChangeShapeType="1"/>
            </p:cNvSpPr>
            <p:nvPr/>
          </p:nvSpPr>
          <p:spPr bwMode="auto">
            <a:xfrm flipH="1" flipV="1">
              <a:off x="3696" y="3120"/>
              <a:ext cx="1248" cy="144"/>
            </a:xfrm>
            <a:prstGeom prst="line">
              <a:avLst/>
            </a:prstGeom>
            <a:noFill/>
            <a:ln w="38100">
              <a:solidFill>
                <a:srgbClr val="FF3300"/>
              </a:solidFill>
              <a:round/>
              <a:headEnd/>
              <a:tailEnd type="triangle" w="med" len="med"/>
            </a:ln>
          </p:spPr>
          <p:txBody>
            <a:bodyPr/>
            <a:lstStyle/>
            <a:p>
              <a:endParaRPr lang="es-MX"/>
            </a:p>
          </p:txBody>
        </p:sp>
      </p:grpSp>
      <p:grpSp>
        <p:nvGrpSpPr>
          <p:cNvPr id="4" name="Group 46"/>
          <p:cNvGrpSpPr>
            <a:grpSpLocks/>
          </p:cNvGrpSpPr>
          <p:nvPr/>
        </p:nvGrpSpPr>
        <p:grpSpPr bwMode="auto">
          <a:xfrm>
            <a:off x="5943600" y="3733800"/>
            <a:ext cx="2819400" cy="1143000"/>
            <a:chOff x="3744" y="2352"/>
            <a:chExt cx="1776" cy="720"/>
          </a:xfrm>
        </p:grpSpPr>
        <p:grpSp>
          <p:nvGrpSpPr>
            <p:cNvPr id="5" name="Group 22"/>
            <p:cNvGrpSpPr>
              <a:grpSpLocks/>
            </p:cNvGrpSpPr>
            <p:nvPr/>
          </p:nvGrpSpPr>
          <p:grpSpPr bwMode="auto">
            <a:xfrm>
              <a:off x="4896" y="2352"/>
              <a:ext cx="624" cy="496"/>
              <a:chOff x="4752" y="816"/>
              <a:chExt cx="624" cy="496"/>
            </a:xfrm>
          </p:grpSpPr>
          <p:sp>
            <p:nvSpPr>
              <p:cNvPr id="24599" name="Oval 23"/>
              <p:cNvSpPr>
                <a:spLocks noChangeArrowheads="1"/>
              </p:cNvSpPr>
              <p:nvPr/>
            </p:nvSpPr>
            <p:spPr bwMode="auto">
              <a:xfrm>
                <a:off x="4814" y="816"/>
                <a:ext cx="500" cy="496"/>
              </a:xfrm>
              <a:prstGeom prst="ellipse">
                <a:avLst/>
              </a:prstGeom>
              <a:gradFill rotWithShape="1">
                <a:gsLst>
                  <a:gs pos="0">
                    <a:schemeClr val="bg2">
                      <a:alpha val="60001"/>
                    </a:schemeClr>
                  </a:gs>
                  <a:gs pos="50000">
                    <a:schemeClr val="bg2">
                      <a:gamma/>
                      <a:tint val="54118"/>
                      <a:invGamma/>
                    </a:schemeClr>
                  </a:gs>
                  <a:gs pos="100000">
                    <a:schemeClr val="bg2">
                      <a:alpha val="60001"/>
                    </a:schemeClr>
                  </a:gs>
                </a:gsLst>
                <a:lin ang="5400000" scaled="1"/>
              </a:gradFill>
              <a:ln w="38100" algn="ctr">
                <a:solidFill>
                  <a:srgbClr val="969696"/>
                </a:solidFill>
                <a:round/>
                <a:headEnd/>
                <a:tailEnd/>
              </a:ln>
              <a:effectLst/>
            </p:spPr>
            <p:txBody>
              <a:bodyPr wrap="none" anchor="ctr"/>
              <a:lstStyle/>
              <a:p>
                <a:pPr fontAlgn="auto">
                  <a:spcBef>
                    <a:spcPts val="0"/>
                  </a:spcBef>
                  <a:spcAft>
                    <a:spcPts val="0"/>
                  </a:spcAft>
                  <a:defRPr/>
                </a:pPr>
                <a:endParaRPr lang="es-HN">
                  <a:latin typeface="+mn-lt"/>
                  <a:cs typeface="+mn-cs"/>
                </a:endParaRPr>
              </a:p>
            </p:txBody>
          </p:sp>
          <p:sp>
            <p:nvSpPr>
              <p:cNvPr id="11294" name="Text Box 24"/>
              <p:cNvSpPr txBox="1">
                <a:spLocks noChangeArrowheads="1"/>
              </p:cNvSpPr>
              <p:nvPr/>
            </p:nvSpPr>
            <p:spPr bwMode="auto">
              <a:xfrm>
                <a:off x="4752" y="912"/>
                <a:ext cx="624" cy="288"/>
              </a:xfrm>
              <a:prstGeom prst="rect">
                <a:avLst/>
              </a:prstGeom>
              <a:noFill/>
              <a:ln w="38100" algn="ctr">
                <a:noFill/>
                <a:miter lim="800000"/>
                <a:headEnd/>
                <a:tailEnd/>
              </a:ln>
            </p:spPr>
            <p:txBody>
              <a:bodyPr>
                <a:spAutoFit/>
              </a:bodyPr>
              <a:lstStyle/>
              <a:p>
                <a:pPr algn="ctr"/>
                <a:r>
                  <a:rPr lang="es-HN" b="1">
                    <a:latin typeface="Agency FB" pitchFamily="34" charset="0"/>
                  </a:rPr>
                  <a:t>NO2</a:t>
                </a:r>
              </a:p>
            </p:txBody>
          </p:sp>
        </p:grpSp>
        <p:sp>
          <p:nvSpPr>
            <p:cNvPr id="11292" name="Line 36"/>
            <p:cNvSpPr>
              <a:spLocks noChangeShapeType="1"/>
            </p:cNvSpPr>
            <p:nvPr/>
          </p:nvSpPr>
          <p:spPr bwMode="auto">
            <a:xfrm flipH="1">
              <a:off x="3744" y="2592"/>
              <a:ext cx="1200" cy="480"/>
            </a:xfrm>
            <a:prstGeom prst="line">
              <a:avLst/>
            </a:prstGeom>
            <a:noFill/>
            <a:ln w="38100">
              <a:solidFill>
                <a:srgbClr val="FF3300"/>
              </a:solidFill>
              <a:round/>
              <a:headEnd/>
              <a:tailEnd type="triangle" w="med" len="med"/>
            </a:ln>
          </p:spPr>
          <p:txBody>
            <a:bodyPr/>
            <a:lstStyle/>
            <a:p>
              <a:endParaRPr lang="es-MX"/>
            </a:p>
          </p:txBody>
        </p:sp>
      </p:grpSp>
      <p:grpSp>
        <p:nvGrpSpPr>
          <p:cNvPr id="6" name="Group 48"/>
          <p:cNvGrpSpPr>
            <a:grpSpLocks/>
          </p:cNvGrpSpPr>
          <p:nvPr/>
        </p:nvGrpSpPr>
        <p:grpSpPr bwMode="auto">
          <a:xfrm>
            <a:off x="5943600" y="2298700"/>
            <a:ext cx="2803525" cy="1282700"/>
            <a:chOff x="3744" y="1448"/>
            <a:chExt cx="1766" cy="808"/>
          </a:xfrm>
        </p:grpSpPr>
        <p:grpSp>
          <p:nvGrpSpPr>
            <p:cNvPr id="7" name="Group 28"/>
            <p:cNvGrpSpPr>
              <a:grpSpLocks/>
            </p:cNvGrpSpPr>
            <p:nvPr/>
          </p:nvGrpSpPr>
          <p:grpSpPr bwMode="auto">
            <a:xfrm>
              <a:off x="4886" y="1448"/>
              <a:ext cx="624" cy="496"/>
              <a:chOff x="4752" y="816"/>
              <a:chExt cx="624" cy="496"/>
            </a:xfrm>
          </p:grpSpPr>
          <p:sp>
            <p:nvSpPr>
              <p:cNvPr id="24605" name="Oval 29"/>
              <p:cNvSpPr>
                <a:spLocks noChangeArrowheads="1"/>
              </p:cNvSpPr>
              <p:nvPr/>
            </p:nvSpPr>
            <p:spPr bwMode="auto">
              <a:xfrm>
                <a:off x="4814" y="816"/>
                <a:ext cx="500" cy="496"/>
              </a:xfrm>
              <a:prstGeom prst="ellipse">
                <a:avLst/>
              </a:prstGeom>
              <a:gradFill rotWithShape="1">
                <a:gsLst>
                  <a:gs pos="0">
                    <a:schemeClr val="bg2">
                      <a:alpha val="60001"/>
                    </a:schemeClr>
                  </a:gs>
                  <a:gs pos="50000">
                    <a:schemeClr val="bg2">
                      <a:gamma/>
                      <a:tint val="54118"/>
                      <a:invGamma/>
                    </a:schemeClr>
                  </a:gs>
                  <a:gs pos="100000">
                    <a:schemeClr val="bg2">
                      <a:alpha val="60001"/>
                    </a:schemeClr>
                  </a:gs>
                </a:gsLst>
                <a:lin ang="5400000" scaled="1"/>
              </a:gradFill>
              <a:ln w="38100" algn="ctr">
                <a:solidFill>
                  <a:srgbClr val="969696"/>
                </a:solidFill>
                <a:round/>
                <a:headEnd/>
                <a:tailEnd/>
              </a:ln>
              <a:effectLst/>
            </p:spPr>
            <p:txBody>
              <a:bodyPr wrap="none" anchor="ctr"/>
              <a:lstStyle/>
              <a:p>
                <a:pPr fontAlgn="auto">
                  <a:spcBef>
                    <a:spcPts val="0"/>
                  </a:spcBef>
                  <a:spcAft>
                    <a:spcPts val="0"/>
                  </a:spcAft>
                  <a:defRPr/>
                </a:pPr>
                <a:endParaRPr lang="es-HN">
                  <a:latin typeface="+mn-lt"/>
                  <a:cs typeface="+mn-cs"/>
                </a:endParaRPr>
              </a:p>
            </p:txBody>
          </p:sp>
          <p:sp>
            <p:nvSpPr>
              <p:cNvPr id="11290" name="Text Box 30"/>
              <p:cNvSpPr txBox="1">
                <a:spLocks noChangeArrowheads="1"/>
              </p:cNvSpPr>
              <p:nvPr/>
            </p:nvSpPr>
            <p:spPr bwMode="auto">
              <a:xfrm>
                <a:off x="4752" y="912"/>
                <a:ext cx="624" cy="288"/>
              </a:xfrm>
              <a:prstGeom prst="rect">
                <a:avLst/>
              </a:prstGeom>
              <a:noFill/>
              <a:ln w="38100" algn="ctr">
                <a:noFill/>
                <a:miter lim="800000"/>
                <a:headEnd/>
                <a:tailEnd/>
              </a:ln>
            </p:spPr>
            <p:txBody>
              <a:bodyPr>
                <a:spAutoFit/>
              </a:bodyPr>
              <a:lstStyle/>
              <a:p>
                <a:pPr algn="ctr"/>
                <a:r>
                  <a:rPr lang="es-HN" b="1">
                    <a:latin typeface="Agency FB" pitchFamily="34" charset="0"/>
                  </a:rPr>
                  <a:t>CO</a:t>
                </a:r>
              </a:p>
            </p:txBody>
          </p:sp>
        </p:grpSp>
        <p:sp>
          <p:nvSpPr>
            <p:cNvPr id="11288" name="Line 38"/>
            <p:cNvSpPr>
              <a:spLocks noChangeShapeType="1"/>
            </p:cNvSpPr>
            <p:nvPr/>
          </p:nvSpPr>
          <p:spPr bwMode="auto">
            <a:xfrm flipH="1">
              <a:off x="3744" y="1632"/>
              <a:ext cx="1200" cy="624"/>
            </a:xfrm>
            <a:prstGeom prst="line">
              <a:avLst/>
            </a:prstGeom>
            <a:noFill/>
            <a:ln w="38100">
              <a:solidFill>
                <a:srgbClr val="FF3300"/>
              </a:solidFill>
              <a:round/>
              <a:headEnd/>
              <a:tailEnd type="triangle" w="med" len="med"/>
            </a:ln>
          </p:spPr>
          <p:txBody>
            <a:bodyPr/>
            <a:lstStyle/>
            <a:p>
              <a:endParaRPr lang="es-MX"/>
            </a:p>
          </p:txBody>
        </p:sp>
      </p:grpSp>
      <p:grpSp>
        <p:nvGrpSpPr>
          <p:cNvPr id="8" name="Group 49"/>
          <p:cNvGrpSpPr>
            <a:grpSpLocks/>
          </p:cNvGrpSpPr>
          <p:nvPr/>
        </p:nvGrpSpPr>
        <p:grpSpPr bwMode="auto">
          <a:xfrm>
            <a:off x="5943600" y="1447800"/>
            <a:ext cx="2286000" cy="2057400"/>
            <a:chOff x="3744" y="912"/>
            <a:chExt cx="1440" cy="1296"/>
          </a:xfrm>
        </p:grpSpPr>
        <p:grpSp>
          <p:nvGrpSpPr>
            <p:cNvPr id="9" name="Group 18"/>
            <p:cNvGrpSpPr>
              <a:grpSpLocks/>
            </p:cNvGrpSpPr>
            <p:nvPr/>
          </p:nvGrpSpPr>
          <p:grpSpPr bwMode="auto">
            <a:xfrm>
              <a:off x="4560" y="912"/>
              <a:ext cx="624" cy="496"/>
              <a:chOff x="4752" y="816"/>
              <a:chExt cx="624" cy="496"/>
            </a:xfrm>
          </p:grpSpPr>
          <p:sp>
            <p:nvSpPr>
              <p:cNvPr id="24592" name="Oval 16"/>
              <p:cNvSpPr>
                <a:spLocks noChangeArrowheads="1"/>
              </p:cNvSpPr>
              <p:nvPr/>
            </p:nvSpPr>
            <p:spPr bwMode="auto">
              <a:xfrm>
                <a:off x="4814" y="816"/>
                <a:ext cx="500" cy="496"/>
              </a:xfrm>
              <a:prstGeom prst="ellipse">
                <a:avLst/>
              </a:prstGeom>
              <a:gradFill rotWithShape="1">
                <a:gsLst>
                  <a:gs pos="0">
                    <a:schemeClr val="bg2">
                      <a:alpha val="60001"/>
                    </a:schemeClr>
                  </a:gs>
                  <a:gs pos="50000">
                    <a:schemeClr val="bg2">
                      <a:gamma/>
                      <a:tint val="54118"/>
                      <a:invGamma/>
                    </a:schemeClr>
                  </a:gs>
                  <a:gs pos="100000">
                    <a:schemeClr val="bg2">
                      <a:alpha val="60001"/>
                    </a:schemeClr>
                  </a:gs>
                </a:gsLst>
                <a:lin ang="5400000" scaled="1"/>
              </a:gradFill>
              <a:ln w="38100" algn="ctr">
                <a:solidFill>
                  <a:srgbClr val="969696"/>
                </a:solidFill>
                <a:round/>
                <a:headEnd/>
                <a:tailEnd/>
              </a:ln>
              <a:effectLst/>
            </p:spPr>
            <p:txBody>
              <a:bodyPr wrap="none" anchor="ctr"/>
              <a:lstStyle/>
              <a:p>
                <a:pPr fontAlgn="auto">
                  <a:spcBef>
                    <a:spcPts val="0"/>
                  </a:spcBef>
                  <a:spcAft>
                    <a:spcPts val="0"/>
                  </a:spcAft>
                  <a:defRPr/>
                </a:pPr>
                <a:endParaRPr lang="es-HN">
                  <a:latin typeface="+mn-lt"/>
                  <a:cs typeface="+mn-cs"/>
                </a:endParaRPr>
              </a:p>
            </p:txBody>
          </p:sp>
          <p:sp>
            <p:nvSpPr>
              <p:cNvPr id="11286" name="Text Box 17"/>
              <p:cNvSpPr txBox="1">
                <a:spLocks noChangeArrowheads="1"/>
              </p:cNvSpPr>
              <p:nvPr/>
            </p:nvSpPr>
            <p:spPr bwMode="auto">
              <a:xfrm>
                <a:off x="4752" y="912"/>
                <a:ext cx="624" cy="288"/>
              </a:xfrm>
              <a:prstGeom prst="rect">
                <a:avLst/>
              </a:prstGeom>
              <a:noFill/>
              <a:ln w="38100" algn="ctr">
                <a:noFill/>
                <a:miter lim="800000"/>
                <a:headEnd/>
                <a:tailEnd/>
              </a:ln>
            </p:spPr>
            <p:txBody>
              <a:bodyPr>
                <a:spAutoFit/>
              </a:bodyPr>
              <a:lstStyle/>
              <a:p>
                <a:pPr algn="ctr"/>
                <a:r>
                  <a:rPr lang="es-HN" b="1">
                    <a:latin typeface="Agency FB" pitchFamily="34" charset="0"/>
                  </a:rPr>
                  <a:t>CO2</a:t>
                </a:r>
              </a:p>
            </p:txBody>
          </p:sp>
        </p:grpSp>
        <p:sp>
          <p:nvSpPr>
            <p:cNvPr id="11284" name="Line 39"/>
            <p:cNvSpPr>
              <a:spLocks noChangeShapeType="1"/>
            </p:cNvSpPr>
            <p:nvPr/>
          </p:nvSpPr>
          <p:spPr bwMode="auto">
            <a:xfrm flipH="1">
              <a:off x="3744" y="1248"/>
              <a:ext cx="864" cy="960"/>
            </a:xfrm>
            <a:prstGeom prst="line">
              <a:avLst/>
            </a:prstGeom>
            <a:noFill/>
            <a:ln w="38100">
              <a:solidFill>
                <a:srgbClr val="FF3300"/>
              </a:solidFill>
              <a:round/>
              <a:headEnd/>
              <a:tailEnd type="triangle" w="med" len="med"/>
            </a:ln>
          </p:spPr>
          <p:txBody>
            <a:bodyPr/>
            <a:lstStyle/>
            <a:p>
              <a:endParaRPr lang="es-MX"/>
            </a:p>
          </p:txBody>
        </p:sp>
      </p:grpSp>
      <p:grpSp>
        <p:nvGrpSpPr>
          <p:cNvPr id="10" name="Group 44"/>
          <p:cNvGrpSpPr>
            <a:grpSpLocks/>
          </p:cNvGrpSpPr>
          <p:nvPr/>
        </p:nvGrpSpPr>
        <p:grpSpPr bwMode="auto">
          <a:xfrm>
            <a:off x="5943600" y="5029200"/>
            <a:ext cx="1600200" cy="1016000"/>
            <a:chOff x="3744" y="3168"/>
            <a:chExt cx="1008" cy="640"/>
          </a:xfrm>
        </p:grpSpPr>
        <p:grpSp>
          <p:nvGrpSpPr>
            <p:cNvPr id="11" name="Group 25"/>
            <p:cNvGrpSpPr>
              <a:grpSpLocks/>
            </p:cNvGrpSpPr>
            <p:nvPr/>
          </p:nvGrpSpPr>
          <p:grpSpPr bwMode="auto">
            <a:xfrm>
              <a:off x="4128" y="3312"/>
              <a:ext cx="624" cy="496"/>
              <a:chOff x="4752" y="816"/>
              <a:chExt cx="624" cy="496"/>
            </a:xfrm>
          </p:grpSpPr>
          <p:sp>
            <p:nvSpPr>
              <p:cNvPr id="24602" name="Oval 26"/>
              <p:cNvSpPr>
                <a:spLocks noChangeArrowheads="1"/>
              </p:cNvSpPr>
              <p:nvPr/>
            </p:nvSpPr>
            <p:spPr bwMode="auto">
              <a:xfrm>
                <a:off x="4814" y="816"/>
                <a:ext cx="500" cy="496"/>
              </a:xfrm>
              <a:prstGeom prst="ellipse">
                <a:avLst/>
              </a:prstGeom>
              <a:gradFill rotWithShape="1">
                <a:gsLst>
                  <a:gs pos="0">
                    <a:schemeClr val="bg2">
                      <a:alpha val="60001"/>
                    </a:schemeClr>
                  </a:gs>
                  <a:gs pos="50000">
                    <a:schemeClr val="bg2">
                      <a:gamma/>
                      <a:tint val="54118"/>
                      <a:invGamma/>
                    </a:schemeClr>
                  </a:gs>
                  <a:gs pos="100000">
                    <a:schemeClr val="bg2">
                      <a:alpha val="60001"/>
                    </a:schemeClr>
                  </a:gs>
                </a:gsLst>
                <a:lin ang="5400000" scaled="1"/>
              </a:gradFill>
              <a:ln w="38100" algn="ctr">
                <a:solidFill>
                  <a:srgbClr val="969696"/>
                </a:solidFill>
                <a:round/>
                <a:headEnd/>
                <a:tailEnd/>
              </a:ln>
              <a:effectLst/>
            </p:spPr>
            <p:txBody>
              <a:bodyPr wrap="none" anchor="ctr"/>
              <a:lstStyle/>
              <a:p>
                <a:pPr fontAlgn="auto">
                  <a:spcBef>
                    <a:spcPts val="0"/>
                  </a:spcBef>
                  <a:spcAft>
                    <a:spcPts val="0"/>
                  </a:spcAft>
                  <a:defRPr/>
                </a:pPr>
                <a:endParaRPr lang="es-HN">
                  <a:latin typeface="+mn-lt"/>
                  <a:cs typeface="+mn-cs"/>
                </a:endParaRPr>
              </a:p>
            </p:txBody>
          </p:sp>
          <p:sp>
            <p:nvSpPr>
              <p:cNvPr id="11282" name="Text Box 27"/>
              <p:cNvSpPr txBox="1">
                <a:spLocks noChangeArrowheads="1"/>
              </p:cNvSpPr>
              <p:nvPr/>
            </p:nvSpPr>
            <p:spPr bwMode="auto">
              <a:xfrm>
                <a:off x="4752" y="912"/>
                <a:ext cx="624" cy="288"/>
              </a:xfrm>
              <a:prstGeom prst="rect">
                <a:avLst/>
              </a:prstGeom>
              <a:noFill/>
              <a:ln w="38100" algn="ctr">
                <a:noFill/>
                <a:miter lim="800000"/>
                <a:headEnd/>
                <a:tailEnd/>
              </a:ln>
            </p:spPr>
            <p:txBody>
              <a:bodyPr>
                <a:spAutoFit/>
              </a:bodyPr>
              <a:lstStyle/>
              <a:p>
                <a:pPr algn="ctr"/>
                <a:r>
                  <a:rPr lang="es-HN" b="1">
                    <a:latin typeface="Agency FB" pitchFamily="34" charset="0"/>
                  </a:rPr>
                  <a:t>NOX</a:t>
                </a:r>
              </a:p>
            </p:txBody>
          </p:sp>
        </p:grpSp>
        <p:sp>
          <p:nvSpPr>
            <p:cNvPr id="11280" name="Line 41"/>
            <p:cNvSpPr>
              <a:spLocks noChangeShapeType="1"/>
            </p:cNvSpPr>
            <p:nvPr/>
          </p:nvSpPr>
          <p:spPr bwMode="auto">
            <a:xfrm flipH="1" flipV="1">
              <a:off x="3744" y="3168"/>
              <a:ext cx="432" cy="384"/>
            </a:xfrm>
            <a:prstGeom prst="line">
              <a:avLst/>
            </a:prstGeom>
            <a:noFill/>
            <a:ln w="38100">
              <a:solidFill>
                <a:srgbClr val="FF3300"/>
              </a:solidFill>
              <a:round/>
              <a:headEnd/>
              <a:tailEnd type="triangle" w="med" len="med"/>
            </a:ln>
          </p:spPr>
          <p:txBody>
            <a:bodyPr/>
            <a:lstStyle/>
            <a:p>
              <a:endParaRPr lang="es-MX"/>
            </a:p>
          </p:txBody>
        </p:sp>
      </p:grpSp>
      <p:grpSp>
        <p:nvGrpSpPr>
          <p:cNvPr id="12" name="Group 47"/>
          <p:cNvGrpSpPr>
            <a:grpSpLocks/>
          </p:cNvGrpSpPr>
          <p:nvPr/>
        </p:nvGrpSpPr>
        <p:grpSpPr bwMode="auto">
          <a:xfrm>
            <a:off x="6019800" y="3251200"/>
            <a:ext cx="1752600" cy="787400"/>
            <a:chOff x="3792" y="2048"/>
            <a:chExt cx="1104" cy="496"/>
          </a:xfrm>
        </p:grpSpPr>
        <p:grpSp>
          <p:nvGrpSpPr>
            <p:cNvPr id="13" name="Group 19"/>
            <p:cNvGrpSpPr>
              <a:grpSpLocks/>
            </p:cNvGrpSpPr>
            <p:nvPr/>
          </p:nvGrpSpPr>
          <p:grpSpPr bwMode="auto">
            <a:xfrm>
              <a:off x="4272" y="2048"/>
              <a:ext cx="624" cy="496"/>
              <a:chOff x="4752" y="816"/>
              <a:chExt cx="624" cy="496"/>
            </a:xfrm>
          </p:grpSpPr>
          <p:sp>
            <p:nvSpPr>
              <p:cNvPr id="24596" name="Oval 20"/>
              <p:cNvSpPr>
                <a:spLocks noChangeArrowheads="1"/>
              </p:cNvSpPr>
              <p:nvPr/>
            </p:nvSpPr>
            <p:spPr bwMode="auto">
              <a:xfrm>
                <a:off x="4814" y="816"/>
                <a:ext cx="500" cy="496"/>
              </a:xfrm>
              <a:prstGeom prst="ellipse">
                <a:avLst/>
              </a:prstGeom>
              <a:gradFill rotWithShape="1">
                <a:gsLst>
                  <a:gs pos="0">
                    <a:schemeClr val="bg2">
                      <a:alpha val="60001"/>
                    </a:schemeClr>
                  </a:gs>
                  <a:gs pos="50000">
                    <a:schemeClr val="bg2">
                      <a:gamma/>
                      <a:tint val="54118"/>
                      <a:invGamma/>
                    </a:schemeClr>
                  </a:gs>
                  <a:gs pos="100000">
                    <a:schemeClr val="bg2">
                      <a:alpha val="60001"/>
                    </a:schemeClr>
                  </a:gs>
                </a:gsLst>
                <a:lin ang="5400000" scaled="1"/>
              </a:gradFill>
              <a:ln w="38100" algn="ctr">
                <a:solidFill>
                  <a:srgbClr val="969696"/>
                </a:solidFill>
                <a:round/>
                <a:headEnd/>
                <a:tailEnd/>
              </a:ln>
              <a:effectLst/>
            </p:spPr>
            <p:txBody>
              <a:bodyPr wrap="none" anchor="ctr"/>
              <a:lstStyle/>
              <a:p>
                <a:pPr fontAlgn="auto">
                  <a:spcBef>
                    <a:spcPts val="0"/>
                  </a:spcBef>
                  <a:spcAft>
                    <a:spcPts val="0"/>
                  </a:spcAft>
                  <a:defRPr/>
                </a:pPr>
                <a:endParaRPr lang="es-HN">
                  <a:latin typeface="+mn-lt"/>
                  <a:cs typeface="+mn-cs"/>
                </a:endParaRPr>
              </a:p>
            </p:txBody>
          </p:sp>
          <p:sp>
            <p:nvSpPr>
              <p:cNvPr id="11278" name="Text Box 21"/>
              <p:cNvSpPr txBox="1">
                <a:spLocks noChangeArrowheads="1"/>
              </p:cNvSpPr>
              <p:nvPr/>
            </p:nvSpPr>
            <p:spPr bwMode="auto">
              <a:xfrm>
                <a:off x="4752" y="912"/>
                <a:ext cx="624" cy="288"/>
              </a:xfrm>
              <a:prstGeom prst="rect">
                <a:avLst/>
              </a:prstGeom>
              <a:noFill/>
              <a:ln w="38100" algn="ctr">
                <a:noFill/>
                <a:miter lim="800000"/>
                <a:headEnd/>
                <a:tailEnd/>
              </a:ln>
            </p:spPr>
            <p:txBody>
              <a:bodyPr>
                <a:spAutoFit/>
              </a:bodyPr>
              <a:lstStyle/>
              <a:p>
                <a:pPr algn="ctr"/>
                <a:r>
                  <a:rPr lang="es-HN" b="1">
                    <a:latin typeface="Agency FB" pitchFamily="34" charset="0"/>
                  </a:rPr>
                  <a:t>CH4</a:t>
                </a:r>
              </a:p>
            </p:txBody>
          </p:sp>
        </p:grpSp>
        <p:sp>
          <p:nvSpPr>
            <p:cNvPr id="11276" name="Line 43"/>
            <p:cNvSpPr>
              <a:spLocks noChangeShapeType="1"/>
            </p:cNvSpPr>
            <p:nvPr/>
          </p:nvSpPr>
          <p:spPr bwMode="auto">
            <a:xfrm flipH="1" flipV="1">
              <a:off x="3792" y="2256"/>
              <a:ext cx="528" cy="96"/>
            </a:xfrm>
            <a:prstGeom prst="line">
              <a:avLst/>
            </a:prstGeom>
            <a:noFill/>
            <a:ln w="38100">
              <a:solidFill>
                <a:srgbClr val="FF3300"/>
              </a:solidFill>
              <a:round/>
              <a:headEnd/>
              <a:tailEnd type="triangle" w="med" len="med"/>
            </a:ln>
          </p:spPr>
          <p:txBody>
            <a:bodyPr/>
            <a:lstStyle/>
            <a:p>
              <a:endParaRPr lang="es-MX"/>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24579"/>
                                        </p:tgtEl>
                                        <p:attrNameLst>
                                          <p:attrName>style.visibility</p:attrName>
                                        </p:attrNameLst>
                                      </p:cBhvr>
                                      <p:to>
                                        <p:strVal val="visible"/>
                                      </p:to>
                                    </p:set>
                                    <p:anim calcmode="lin" valueType="num">
                                      <p:cBhvr>
                                        <p:cTn id="11" dur="1000" fill="hold"/>
                                        <p:tgtEl>
                                          <p:spTgt spid="24579"/>
                                        </p:tgtEl>
                                        <p:attrNameLst>
                                          <p:attrName>ppt_x</p:attrName>
                                        </p:attrNameLst>
                                      </p:cBhvr>
                                      <p:tavLst>
                                        <p:tav tm="0">
                                          <p:val>
                                            <p:strVal val="#ppt_x-.2"/>
                                          </p:val>
                                        </p:tav>
                                        <p:tav tm="100000">
                                          <p:val>
                                            <p:strVal val="#ppt_x"/>
                                          </p:val>
                                        </p:tav>
                                      </p:tavLst>
                                    </p:anim>
                                    <p:anim calcmode="lin" valueType="num">
                                      <p:cBhvr>
                                        <p:cTn id="12" dur="1000" fill="hold"/>
                                        <p:tgtEl>
                                          <p:spTgt spid="2457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4579"/>
                                        </p:tgtEl>
                                      </p:cBhvr>
                                    </p:animEffect>
                                  </p:childTnLst>
                                </p:cTn>
                              </p:par>
                              <p:par>
                                <p:cTn id="14" presetID="2" presetClass="entr" presetSubtype="4" fill="hold" nodeType="withEffect">
                                  <p:stCondLst>
                                    <p:cond delay="0"/>
                                  </p:stCondLst>
                                  <p:childTnLst>
                                    <p:set>
                                      <p:cBhvr>
                                        <p:cTn id="15" dur="1" fill="hold">
                                          <p:stCondLst>
                                            <p:cond delay="0"/>
                                          </p:stCondLst>
                                        </p:cTn>
                                        <p:tgtEl>
                                          <p:spTgt spid="24578"/>
                                        </p:tgtEl>
                                        <p:attrNameLst>
                                          <p:attrName>style.visibility</p:attrName>
                                        </p:attrNameLst>
                                      </p:cBhvr>
                                      <p:to>
                                        <p:strVal val="visible"/>
                                      </p:to>
                                    </p:set>
                                    <p:anim calcmode="lin" valueType="num">
                                      <p:cBhvr additive="base">
                                        <p:cTn id="16" dur="2000" fill="hold"/>
                                        <p:tgtEl>
                                          <p:spTgt spid="24578"/>
                                        </p:tgtEl>
                                        <p:attrNameLst>
                                          <p:attrName>ppt_x</p:attrName>
                                        </p:attrNameLst>
                                      </p:cBhvr>
                                      <p:tavLst>
                                        <p:tav tm="0">
                                          <p:val>
                                            <p:strVal val="#ppt_x"/>
                                          </p:val>
                                        </p:tav>
                                        <p:tav tm="100000">
                                          <p:val>
                                            <p:strVal val="#ppt_x"/>
                                          </p:val>
                                        </p:tav>
                                      </p:tavLst>
                                    </p:anim>
                                    <p:anim calcmode="lin" valueType="num">
                                      <p:cBhvr additive="base">
                                        <p:cTn id="17" dur="2000" fill="hold"/>
                                        <p:tgtEl>
                                          <p:spTgt spid="24578"/>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par>
                          <p:cTn id="24" fill="hold">
                            <p:stCondLst>
                              <p:cond delay="5000"/>
                            </p:stCondLst>
                            <p:childTnLst>
                              <p:par>
                                <p:cTn id="25" presetID="2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2"/>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gtEl>
                                      </p:cBhvr>
                                    </p:animEffect>
                                  </p:childTnLst>
                                </p:cTn>
                              </p:par>
                            </p:childTnLst>
                          </p:cTn>
                        </p:par>
                        <p:par>
                          <p:cTn id="30" fill="hold">
                            <p:stCondLst>
                              <p:cond delay="6000"/>
                            </p:stCondLst>
                            <p:childTnLst>
                              <p:par>
                                <p:cTn id="31" presetID="29"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ppt_x</p:attrName>
                                        </p:attrNameLst>
                                      </p:cBhvr>
                                      <p:tavLst>
                                        <p:tav tm="0">
                                          <p:val>
                                            <p:strVal val="#ppt_x-.2"/>
                                          </p:val>
                                        </p:tav>
                                        <p:tav tm="100000">
                                          <p:val>
                                            <p:strVal val="#ppt_x"/>
                                          </p:val>
                                        </p:tav>
                                      </p:tavLst>
                                    </p:anim>
                                    <p:anim calcmode="lin" valueType="num">
                                      <p:cBhvr>
                                        <p:cTn id="3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gtEl>
                                      </p:cBhvr>
                                    </p:animEffect>
                                  </p:childTnLst>
                                </p:cTn>
                              </p:par>
                            </p:childTnLst>
                          </p:cTn>
                        </p:par>
                        <p:par>
                          <p:cTn id="36" fill="hold">
                            <p:stCondLst>
                              <p:cond delay="7000"/>
                            </p:stCondLst>
                            <p:childTnLst>
                              <p:par>
                                <p:cTn id="37" presetID="29"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childTnLst>
                          </p:cTn>
                        </p:par>
                        <p:par>
                          <p:cTn id="42" fill="hold">
                            <p:stCondLst>
                              <p:cond delay="8000"/>
                            </p:stCondLst>
                            <p:childTnLst>
                              <p:par>
                                <p:cTn id="43" presetID="29"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childTnLst>
                          </p:cTn>
                        </p:par>
                        <p:par>
                          <p:cTn id="48" fill="hold">
                            <p:stCondLst>
                              <p:cond delay="9000"/>
                            </p:stCondLst>
                            <p:childTnLst>
                              <p:par>
                                <p:cTn id="49" presetID="29"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ppt_x</p:attrName>
                                        </p:attrNameLst>
                                      </p:cBhvr>
                                      <p:tavLst>
                                        <p:tav tm="0">
                                          <p:val>
                                            <p:strVal val="#ppt_x-.2"/>
                                          </p:val>
                                        </p:tav>
                                        <p:tav tm="100000">
                                          <p:val>
                                            <p:strVal val="#ppt_x"/>
                                          </p:val>
                                        </p:tav>
                                      </p:tavLst>
                                    </p:anim>
                                    <p:anim calcmode="lin" valueType="num">
                                      <p:cBhvr>
                                        <p:cTn id="5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mbio_climat1"/>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email"/>
          <a:srcRect/>
          <a:stretch>
            <a:fillRect/>
          </a:stretch>
        </p:blipFill>
        <p:spPr bwMode="auto">
          <a:xfrm>
            <a:off x="2484438" y="1131888"/>
            <a:ext cx="2374900" cy="1665287"/>
          </a:xfrm>
          <a:prstGeom prst="rect">
            <a:avLst/>
          </a:prstGeom>
          <a:noFill/>
          <a:ln w="9525">
            <a:noFill/>
            <a:miter lim="800000"/>
            <a:headEnd/>
            <a:tailEnd/>
          </a:ln>
        </p:spPr>
      </p:pic>
      <p:pic>
        <p:nvPicPr>
          <p:cNvPr id="20483" name="Picture 3"/>
          <p:cNvPicPr>
            <a:picLocks noChangeAspect="1" noChangeArrowheads="1"/>
          </p:cNvPicPr>
          <p:nvPr/>
        </p:nvPicPr>
        <p:blipFill>
          <a:blip r:embed="rId4" cstate="email"/>
          <a:srcRect/>
          <a:stretch>
            <a:fillRect/>
          </a:stretch>
        </p:blipFill>
        <p:spPr bwMode="auto">
          <a:xfrm>
            <a:off x="228600" y="4803775"/>
            <a:ext cx="2330450" cy="1749425"/>
          </a:xfrm>
          <a:prstGeom prst="rect">
            <a:avLst/>
          </a:prstGeom>
          <a:noFill/>
          <a:ln w="9525">
            <a:noFill/>
            <a:miter lim="800000"/>
            <a:headEnd/>
            <a:tailEnd/>
          </a:ln>
        </p:spPr>
      </p:pic>
      <p:sp>
        <p:nvSpPr>
          <p:cNvPr id="20484" name="Rectangle 4"/>
          <p:cNvSpPr>
            <a:spLocks noChangeArrowheads="1"/>
          </p:cNvSpPr>
          <p:nvPr/>
        </p:nvSpPr>
        <p:spPr bwMode="auto">
          <a:xfrm>
            <a:off x="0" y="0"/>
            <a:ext cx="6372225" cy="752475"/>
          </a:xfrm>
          <a:prstGeom prst="rect">
            <a:avLst/>
          </a:prstGeom>
          <a:solidFill>
            <a:srgbClr val="FF6600"/>
          </a:solidFill>
          <a:ln w="9525">
            <a:solidFill>
              <a:srgbClr val="FF9933"/>
            </a:solidFill>
            <a:miter lim="800000"/>
            <a:headEnd/>
            <a:tailEnd/>
          </a:ln>
        </p:spPr>
        <p:txBody>
          <a:bodyPr anchor="ctr"/>
          <a:lstStyle/>
          <a:p>
            <a:pPr algn="ctr"/>
            <a:r>
              <a:rPr lang="es-SV" sz="2800" b="1">
                <a:solidFill>
                  <a:srgbClr val="FFFF66"/>
                </a:solidFill>
                <a:latin typeface="Calibri" pitchFamily="34" charset="0"/>
              </a:rPr>
              <a:t>Impactos futuros sobre los ecosistemas naturales</a:t>
            </a:r>
            <a:endParaRPr lang="en-US" sz="2800" b="1">
              <a:solidFill>
                <a:srgbClr val="FFFF66"/>
              </a:solidFill>
              <a:latin typeface="Calibri" pitchFamily="34" charset="0"/>
            </a:endParaRPr>
          </a:p>
        </p:txBody>
      </p:sp>
      <p:sp>
        <p:nvSpPr>
          <p:cNvPr id="20485" name="Text Box 5"/>
          <p:cNvSpPr txBox="1">
            <a:spLocks noChangeArrowheads="1"/>
          </p:cNvSpPr>
          <p:nvPr/>
        </p:nvSpPr>
        <p:spPr bwMode="auto">
          <a:xfrm>
            <a:off x="4876800" y="4889500"/>
            <a:ext cx="4038600" cy="1739900"/>
          </a:xfrm>
          <a:prstGeom prst="rect">
            <a:avLst/>
          </a:prstGeom>
          <a:solidFill>
            <a:srgbClr val="00CC99"/>
          </a:solidFill>
          <a:ln w="9525">
            <a:noFill/>
            <a:miter lim="800000"/>
            <a:headEnd/>
            <a:tailEnd/>
          </a:ln>
        </p:spPr>
        <p:txBody>
          <a:bodyPr>
            <a:spAutoFit/>
          </a:bodyPr>
          <a:lstStyle/>
          <a:p>
            <a:pPr>
              <a:buClr>
                <a:srgbClr val="FF6600"/>
              </a:buClr>
              <a:buSzPct val="140000"/>
              <a:buFont typeface="Wingdings" pitchFamily="2" charset="2"/>
              <a:buChar char="§"/>
            </a:pPr>
            <a:r>
              <a:rPr lang="es-SV" b="1">
                <a:latin typeface="Calibri" pitchFamily="34" charset="0"/>
              </a:rPr>
              <a:t> Retroceso del manglar</a:t>
            </a:r>
          </a:p>
          <a:p>
            <a:pPr>
              <a:buClr>
                <a:srgbClr val="FF6600"/>
              </a:buClr>
              <a:buSzPct val="140000"/>
              <a:buFont typeface="Wingdings" pitchFamily="2" charset="2"/>
              <a:buChar char="§"/>
            </a:pPr>
            <a:r>
              <a:rPr lang="es-SV" b="1">
                <a:latin typeface="Calibri" pitchFamily="34" charset="0"/>
              </a:rPr>
              <a:t> Extinción o emigración de especies </a:t>
            </a:r>
          </a:p>
          <a:p>
            <a:pPr>
              <a:buClr>
                <a:srgbClr val="FF6600"/>
              </a:buClr>
              <a:buSzPct val="140000"/>
              <a:buFont typeface="Wingdings" pitchFamily="2" charset="2"/>
              <a:buChar char="§"/>
            </a:pPr>
            <a:r>
              <a:rPr lang="es-SV" b="1">
                <a:latin typeface="Calibri" pitchFamily="34" charset="0"/>
              </a:rPr>
              <a:t> Salinización del agua y suelos</a:t>
            </a:r>
          </a:p>
          <a:p>
            <a:pPr>
              <a:buClr>
                <a:srgbClr val="FF6600"/>
              </a:buClr>
              <a:buSzPct val="140000"/>
              <a:buFont typeface="Wingdings" pitchFamily="2" charset="2"/>
              <a:buChar char="§"/>
            </a:pPr>
            <a:r>
              <a:rPr lang="es-SV" b="1">
                <a:latin typeface="Calibri" pitchFamily="34" charset="0"/>
              </a:rPr>
              <a:t> Cambios en estructura de playas </a:t>
            </a:r>
          </a:p>
          <a:p>
            <a:pPr>
              <a:buClr>
                <a:srgbClr val="FF6600"/>
              </a:buClr>
              <a:buSzPct val="140000"/>
              <a:buFont typeface="Wingdings" pitchFamily="2" charset="2"/>
              <a:buChar char="§"/>
            </a:pPr>
            <a:r>
              <a:rPr lang="es-SV" b="1">
                <a:latin typeface="Calibri" pitchFamily="34" charset="0"/>
              </a:rPr>
              <a:t> Cambios en estuarios y bahías</a:t>
            </a:r>
          </a:p>
          <a:p>
            <a:pPr>
              <a:buClr>
                <a:srgbClr val="FF6600"/>
              </a:buClr>
              <a:buSzPct val="140000"/>
              <a:buFont typeface="Wingdings" pitchFamily="2" charset="2"/>
              <a:buChar char="§"/>
            </a:pPr>
            <a:r>
              <a:rPr lang="es-SV" b="1">
                <a:latin typeface="Calibri" pitchFamily="34" charset="0"/>
              </a:rPr>
              <a:t> Blanqueamiento de corales    </a:t>
            </a:r>
            <a:endParaRPr lang="en-US" b="1">
              <a:latin typeface="Calibri" pitchFamily="34" charset="0"/>
            </a:endParaRPr>
          </a:p>
        </p:txBody>
      </p:sp>
      <p:sp>
        <p:nvSpPr>
          <p:cNvPr id="20486" name="Text Box 6"/>
          <p:cNvSpPr txBox="1">
            <a:spLocks noChangeArrowheads="1"/>
          </p:cNvSpPr>
          <p:nvPr/>
        </p:nvSpPr>
        <p:spPr bwMode="auto">
          <a:xfrm>
            <a:off x="611188" y="3068638"/>
            <a:ext cx="4462462" cy="1465262"/>
          </a:xfrm>
          <a:prstGeom prst="rect">
            <a:avLst/>
          </a:prstGeom>
          <a:solidFill>
            <a:srgbClr val="00CC99"/>
          </a:solidFill>
          <a:ln w="9525">
            <a:noFill/>
            <a:miter lim="800000"/>
            <a:headEnd/>
            <a:tailEnd/>
          </a:ln>
        </p:spPr>
        <p:txBody>
          <a:bodyPr>
            <a:spAutoFit/>
          </a:bodyPr>
          <a:lstStyle/>
          <a:p>
            <a:pPr>
              <a:buClr>
                <a:srgbClr val="FF6600"/>
              </a:buClr>
              <a:buSzPct val="140000"/>
              <a:buFont typeface="Wingdings" pitchFamily="2" charset="2"/>
              <a:buChar char="§"/>
            </a:pPr>
            <a:r>
              <a:rPr lang="es-SV" b="1">
                <a:latin typeface="Calibri" pitchFamily="34" charset="0"/>
              </a:rPr>
              <a:t> Pérdida de los bosques</a:t>
            </a:r>
          </a:p>
          <a:p>
            <a:pPr>
              <a:buClr>
                <a:srgbClr val="FF6600"/>
              </a:buClr>
              <a:buSzPct val="140000"/>
              <a:buFont typeface="Wingdings" pitchFamily="2" charset="2"/>
              <a:buChar char="§"/>
            </a:pPr>
            <a:r>
              <a:rPr lang="es-SV" b="1">
                <a:latin typeface="Calibri" pitchFamily="34" charset="0"/>
              </a:rPr>
              <a:t> Extinción/pérdida de especies</a:t>
            </a:r>
          </a:p>
          <a:p>
            <a:pPr>
              <a:buClr>
                <a:srgbClr val="FF6600"/>
              </a:buClr>
              <a:buSzPct val="140000"/>
              <a:buFont typeface="Wingdings" pitchFamily="2" charset="2"/>
              <a:buChar char="§"/>
            </a:pPr>
            <a:r>
              <a:rPr lang="es-SV" b="1">
                <a:latin typeface="Calibri" pitchFamily="34" charset="0"/>
              </a:rPr>
              <a:t> Incendios y pestes forestales</a:t>
            </a:r>
          </a:p>
          <a:p>
            <a:pPr>
              <a:buClr>
                <a:srgbClr val="FF6600"/>
              </a:buClr>
              <a:buSzPct val="140000"/>
              <a:buFont typeface="Wingdings" pitchFamily="2" charset="2"/>
              <a:buChar char="§"/>
            </a:pPr>
            <a:r>
              <a:rPr lang="es-SV" b="1">
                <a:latin typeface="Calibri" pitchFamily="34" charset="0"/>
              </a:rPr>
              <a:t> Deterioro del suelo forestal</a:t>
            </a:r>
          </a:p>
          <a:p>
            <a:pPr>
              <a:buClr>
                <a:srgbClr val="FF6600"/>
              </a:buClr>
              <a:buSzPct val="140000"/>
              <a:buFont typeface="Wingdings" pitchFamily="2" charset="2"/>
              <a:buChar char="§"/>
            </a:pPr>
            <a:r>
              <a:rPr lang="es-SV" b="1">
                <a:latin typeface="Calibri" pitchFamily="34" charset="0"/>
              </a:rPr>
              <a:t> Blanqueamiento y muerte de corales</a:t>
            </a:r>
            <a:endParaRPr lang="en-US" b="1">
              <a:latin typeface="Calibri" pitchFamily="34" charset="0"/>
            </a:endParaRPr>
          </a:p>
        </p:txBody>
      </p:sp>
      <p:sp>
        <p:nvSpPr>
          <p:cNvPr id="20487" name="Text Box 7"/>
          <p:cNvSpPr txBox="1">
            <a:spLocks noChangeArrowheads="1"/>
          </p:cNvSpPr>
          <p:nvPr/>
        </p:nvSpPr>
        <p:spPr bwMode="auto">
          <a:xfrm>
            <a:off x="4953000" y="1203325"/>
            <a:ext cx="3886200" cy="1465263"/>
          </a:xfrm>
          <a:prstGeom prst="rect">
            <a:avLst/>
          </a:prstGeom>
          <a:solidFill>
            <a:srgbClr val="00CC99"/>
          </a:solidFill>
          <a:ln w="9525">
            <a:noFill/>
            <a:miter lim="800000"/>
            <a:headEnd/>
            <a:tailEnd/>
          </a:ln>
        </p:spPr>
        <p:txBody>
          <a:bodyPr>
            <a:spAutoFit/>
          </a:bodyPr>
          <a:lstStyle/>
          <a:p>
            <a:pPr>
              <a:buClr>
                <a:srgbClr val="FF6600"/>
              </a:buClr>
              <a:buSzPct val="140000"/>
              <a:buFont typeface="Wingdings" pitchFamily="2" charset="2"/>
              <a:buChar char="§"/>
            </a:pPr>
            <a:r>
              <a:rPr lang="es-SV" b="1">
                <a:latin typeface="Calibri" pitchFamily="34" charset="0"/>
              </a:rPr>
              <a:t> Reducción de caudales de los ríos</a:t>
            </a:r>
          </a:p>
          <a:p>
            <a:pPr>
              <a:buClr>
                <a:srgbClr val="FF6600"/>
              </a:buClr>
              <a:buSzPct val="140000"/>
              <a:buFont typeface="Wingdings" pitchFamily="2" charset="2"/>
              <a:buChar char="§"/>
            </a:pPr>
            <a:r>
              <a:rPr lang="es-SV" b="1">
                <a:latin typeface="Calibri" pitchFamily="34" charset="0"/>
              </a:rPr>
              <a:t> Reducción de niveles de lagos</a:t>
            </a:r>
          </a:p>
          <a:p>
            <a:pPr>
              <a:buClr>
                <a:srgbClr val="FF6600"/>
              </a:buClr>
              <a:buSzPct val="140000"/>
              <a:buFont typeface="Wingdings" pitchFamily="2" charset="2"/>
              <a:buChar char="§"/>
            </a:pPr>
            <a:r>
              <a:rPr lang="es-SV" b="1">
                <a:latin typeface="Calibri" pitchFamily="34" charset="0"/>
              </a:rPr>
              <a:t> Sedimentación de ríos y lagos </a:t>
            </a:r>
          </a:p>
          <a:p>
            <a:pPr>
              <a:buClr>
                <a:srgbClr val="FF6600"/>
              </a:buClr>
              <a:buSzPct val="140000"/>
              <a:buFont typeface="Wingdings" pitchFamily="2" charset="2"/>
              <a:buChar char="§"/>
            </a:pPr>
            <a:r>
              <a:rPr lang="es-SV" b="1">
                <a:latin typeface="Calibri" pitchFamily="34" charset="0"/>
              </a:rPr>
              <a:t> Deterioro de los humedales  </a:t>
            </a:r>
          </a:p>
          <a:p>
            <a:pPr>
              <a:buClr>
                <a:srgbClr val="FF6600"/>
              </a:buClr>
              <a:buSzPct val="140000"/>
              <a:buFont typeface="Wingdings" pitchFamily="2" charset="2"/>
              <a:buChar char="§"/>
            </a:pPr>
            <a:r>
              <a:rPr lang="es-SV" b="1">
                <a:latin typeface="Calibri" pitchFamily="34" charset="0"/>
              </a:rPr>
              <a:t> Pérdida de especies acuáticas</a:t>
            </a:r>
            <a:endParaRPr lang="en-US" b="1">
              <a:latin typeface="Calibri" pitchFamily="34" charset="0"/>
            </a:endParaRPr>
          </a:p>
        </p:txBody>
      </p:sp>
      <p:pic>
        <p:nvPicPr>
          <p:cNvPr id="20488" name="Picture 8"/>
          <p:cNvPicPr>
            <a:picLocks noChangeAspect="1" noChangeArrowheads="1"/>
          </p:cNvPicPr>
          <p:nvPr/>
        </p:nvPicPr>
        <p:blipFill>
          <a:blip r:embed="rId5" cstate="email"/>
          <a:srcRect/>
          <a:stretch>
            <a:fillRect/>
          </a:stretch>
        </p:blipFill>
        <p:spPr bwMode="auto">
          <a:xfrm>
            <a:off x="228600" y="1125538"/>
            <a:ext cx="2209800" cy="1658937"/>
          </a:xfrm>
          <a:prstGeom prst="rect">
            <a:avLst/>
          </a:prstGeom>
          <a:noFill/>
          <a:ln w="9525">
            <a:noFill/>
            <a:miter lim="800000"/>
            <a:headEnd/>
            <a:tailEnd/>
          </a:ln>
        </p:spPr>
      </p:pic>
      <p:pic>
        <p:nvPicPr>
          <p:cNvPr id="20489" name="Picture 9"/>
          <p:cNvPicPr>
            <a:picLocks noChangeAspect="1" noChangeArrowheads="1"/>
          </p:cNvPicPr>
          <p:nvPr/>
        </p:nvPicPr>
        <p:blipFill>
          <a:blip r:embed="rId6" cstate="email"/>
          <a:srcRect/>
          <a:stretch>
            <a:fillRect/>
          </a:stretch>
        </p:blipFill>
        <p:spPr bwMode="auto">
          <a:xfrm>
            <a:off x="2667000" y="4806950"/>
            <a:ext cx="1981200" cy="1746250"/>
          </a:xfrm>
          <a:prstGeom prst="rect">
            <a:avLst/>
          </a:prstGeom>
          <a:noFill/>
          <a:ln w="9525">
            <a:noFill/>
            <a:miter lim="800000"/>
            <a:headEnd/>
            <a:tailEnd/>
          </a:ln>
        </p:spPr>
      </p:pic>
      <p:pic>
        <p:nvPicPr>
          <p:cNvPr id="20490" name="Picture 10"/>
          <p:cNvPicPr>
            <a:picLocks noChangeAspect="1" noChangeArrowheads="1"/>
          </p:cNvPicPr>
          <p:nvPr/>
        </p:nvPicPr>
        <p:blipFill>
          <a:blip r:embed="rId7" cstate="email">
            <a:lum contrast="-6000"/>
          </a:blip>
          <a:srcRect/>
          <a:stretch>
            <a:fillRect/>
          </a:stretch>
        </p:blipFill>
        <p:spPr bwMode="auto">
          <a:xfrm>
            <a:off x="2114550" y="4892675"/>
            <a:ext cx="1009650" cy="1050925"/>
          </a:xfrm>
          <a:prstGeom prst="rect">
            <a:avLst/>
          </a:prstGeom>
          <a:noFill/>
          <a:ln w="9525">
            <a:noFill/>
            <a:miter lim="800000"/>
            <a:headEnd/>
            <a:tailEnd/>
          </a:ln>
        </p:spPr>
      </p:pic>
      <p:pic>
        <p:nvPicPr>
          <p:cNvPr id="20491" name="Picture 11" descr="13_10manglar1"/>
          <p:cNvPicPr>
            <a:picLocks noChangeAspect="1" noChangeArrowheads="1"/>
          </p:cNvPicPr>
          <p:nvPr/>
        </p:nvPicPr>
        <p:blipFill>
          <a:blip r:embed="rId8" cstate="email"/>
          <a:srcRect/>
          <a:stretch>
            <a:fillRect/>
          </a:stretch>
        </p:blipFill>
        <p:spPr bwMode="auto">
          <a:xfrm>
            <a:off x="5651500" y="2873375"/>
            <a:ext cx="2463800" cy="1779588"/>
          </a:xfrm>
          <a:prstGeom prst="rect">
            <a:avLst/>
          </a:prstGeom>
          <a:noFill/>
          <a:ln w="9525">
            <a:noFill/>
            <a:miter lim="800000"/>
            <a:headEnd/>
            <a:tailEnd/>
          </a:ln>
        </p:spPr>
      </p:pic>
      <p:sp>
        <p:nvSpPr>
          <p:cNvPr id="20492" name="Text Box 12"/>
          <p:cNvSpPr txBox="1">
            <a:spLocks noChangeArrowheads="1"/>
          </p:cNvSpPr>
          <p:nvPr/>
        </p:nvSpPr>
        <p:spPr bwMode="auto">
          <a:xfrm>
            <a:off x="5724525" y="4279900"/>
            <a:ext cx="2071688" cy="366713"/>
          </a:xfrm>
          <a:prstGeom prst="rect">
            <a:avLst/>
          </a:prstGeom>
          <a:noFill/>
          <a:ln w="9525">
            <a:noFill/>
            <a:miter lim="800000"/>
            <a:headEnd/>
            <a:tailEnd/>
          </a:ln>
        </p:spPr>
        <p:txBody>
          <a:bodyPr wrap="none">
            <a:spAutoFit/>
          </a:bodyPr>
          <a:lstStyle/>
          <a:p>
            <a:r>
              <a:rPr lang="es-SV" b="1">
                <a:solidFill>
                  <a:srgbClr val="FFFF99"/>
                </a:solidFill>
                <a:latin typeface="Calibri" pitchFamily="34" charset="0"/>
              </a:rPr>
              <a:t>Ecosistema manglar</a:t>
            </a:r>
            <a:endParaRPr lang="en-US" b="1">
              <a:solidFill>
                <a:srgbClr val="FFFF99"/>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260350"/>
            <a:ext cx="6372225" cy="762000"/>
          </a:xfrm>
          <a:prstGeom prst="rect">
            <a:avLst/>
          </a:prstGeom>
          <a:solidFill>
            <a:srgbClr val="FF6600"/>
          </a:solidFill>
          <a:ln w="9525">
            <a:noFill/>
            <a:miter lim="800000"/>
            <a:headEnd/>
            <a:tailEnd/>
          </a:ln>
        </p:spPr>
        <p:txBody>
          <a:bodyPr anchor="ctr"/>
          <a:lstStyle/>
          <a:p>
            <a:pPr algn="ctr"/>
            <a:r>
              <a:rPr lang="es-SV" sz="2600" b="1">
                <a:solidFill>
                  <a:srgbClr val="FFFF66"/>
                </a:solidFill>
                <a:latin typeface="Calibri" pitchFamily="34" charset="0"/>
              </a:rPr>
              <a:t>Impactos futuros en la seguridad y soberanía alimentaria </a:t>
            </a:r>
            <a:endParaRPr lang="en-US" sz="2600" b="1">
              <a:solidFill>
                <a:srgbClr val="FFFF66"/>
              </a:solidFill>
              <a:latin typeface="Calibri" pitchFamily="34" charset="0"/>
            </a:endParaRPr>
          </a:p>
        </p:txBody>
      </p:sp>
      <p:sp>
        <p:nvSpPr>
          <p:cNvPr id="22531" name="Text Box 3"/>
          <p:cNvSpPr txBox="1">
            <a:spLocks noChangeArrowheads="1"/>
          </p:cNvSpPr>
          <p:nvPr/>
        </p:nvSpPr>
        <p:spPr bwMode="auto">
          <a:xfrm>
            <a:off x="457200" y="1203325"/>
            <a:ext cx="5867400" cy="1006475"/>
          </a:xfrm>
          <a:prstGeom prst="rect">
            <a:avLst/>
          </a:prstGeom>
          <a:solidFill>
            <a:srgbClr val="00CC99"/>
          </a:solidFill>
          <a:ln w="9525">
            <a:noFill/>
            <a:miter lim="800000"/>
            <a:headEnd/>
            <a:tailEnd/>
          </a:ln>
        </p:spPr>
        <p:txBody>
          <a:bodyPr>
            <a:spAutoFit/>
          </a:bodyPr>
          <a:lstStyle/>
          <a:p>
            <a:pPr>
              <a:buClr>
                <a:srgbClr val="FF6600"/>
              </a:buClr>
              <a:buSzPct val="130000"/>
              <a:buFont typeface="Wingdings" pitchFamily="2" charset="2"/>
              <a:buChar char="§"/>
            </a:pPr>
            <a:r>
              <a:rPr lang="es-SV" sz="2000">
                <a:latin typeface="Calibri" pitchFamily="34" charset="0"/>
              </a:rPr>
              <a:t>  </a:t>
            </a:r>
            <a:r>
              <a:rPr lang="es-SV" sz="2000" b="1">
                <a:latin typeface="Calibri" pitchFamily="34" charset="0"/>
              </a:rPr>
              <a:t>Escasez de alimentos </a:t>
            </a:r>
            <a:r>
              <a:rPr lang="es-SV" sz="2000">
                <a:latin typeface="Calibri" pitchFamily="34" charset="0"/>
              </a:rPr>
              <a:t>(granos básicos y pesquerías) por baja producción y productividad, por sequías, inundaciones y olas de calor  </a:t>
            </a:r>
            <a:endParaRPr lang="en-US" sz="2000">
              <a:latin typeface="Calibri" pitchFamily="34" charset="0"/>
            </a:endParaRPr>
          </a:p>
        </p:txBody>
      </p:sp>
      <p:pic>
        <p:nvPicPr>
          <p:cNvPr id="22532" name="Picture 4"/>
          <p:cNvPicPr>
            <a:picLocks noChangeAspect="1" noChangeArrowheads="1"/>
          </p:cNvPicPr>
          <p:nvPr/>
        </p:nvPicPr>
        <p:blipFill>
          <a:blip r:embed="rId3" cstate="email"/>
          <a:srcRect/>
          <a:stretch>
            <a:fillRect/>
          </a:stretch>
        </p:blipFill>
        <p:spPr bwMode="auto">
          <a:xfrm>
            <a:off x="6553200" y="4899025"/>
            <a:ext cx="2133600" cy="1425575"/>
          </a:xfrm>
          <a:prstGeom prst="rect">
            <a:avLst/>
          </a:prstGeom>
          <a:noFill/>
          <a:ln w="9525">
            <a:noFill/>
            <a:miter lim="800000"/>
            <a:headEnd/>
            <a:tailEnd/>
          </a:ln>
        </p:spPr>
      </p:pic>
      <p:pic>
        <p:nvPicPr>
          <p:cNvPr id="22533" name="Picture 5"/>
          <p:cNvPicPr>
            <a:picLocks noChangeAspect="1" noChangeArrowheads="1"/>
          </p:cNvPicPr>
          <p:nvPr/>
        </p:nvPicPr>
        <p:blipFill>
          <a:blip r:embed="rId4" cstate="email">
            <a:lum bright="-6000" contrast="12000"/>
          </a:blip>
          <a:srcRect/>
          <a:stretch>
            <a:fillRect/>
          </a:stretch>
        </p:blipFill>
        <p:spPr bwMode="auto">
          <a:xfrm>
            <a:off x="6781800" y="1411288"/>
            <a:ext cx="1600200" cy="1331912"/>
          </a:xfrm>
          <a:prstGeom prst="rect">
            <a:avLst/>
          </a:prstGeom>
          <a:noFill/>
          <a:ln w="9525">
            <a:noFill/>
            <a:miter lim="800000"/>
            <a:headEnd/>
            <a:tailEnd/>
          </a:ln>
        </p:spPr>
      </p:pic>
      <p:sp>
        <p:nvSpPr>
          <p:cNvPr id="22534" name="Text Box 6"/>
          <p:cNvSpPr txBox="1">
            <a:spLocks noChangeArrowheads="1"/>
          </p:cNvSpPr>
          <p:nvPr/>
        </p:nvSpPr>
        <p:spPr bwMode="auto">
          <a:xfrm>
            <a:off x="457200" y="2422525"/>
            <a:ext cx="5867400" cy="1006475"/>
          </a:xfrm>
          <a:prstGeom prst="rect">
            <a:avLst/>
          </a:prstGeom>
          <a:solidFill>
            <a:srgbClr val="00CC99"/>
          </a:solidFill>
          <a:ln w="9525">
            <a:noFill/>
            <a:miter lim="800000"/>
            <a:headEnd/>
            <a:tailEnd/>
          </a:ln>
        </p:spPr>
        <p:txBody>
          <a:bodyPr>
            <a:spAutoFit/>
          </a:bodyPr>
          <a:lstStyle/>
          <a:p>
            <a:pPr>
              <a:buClr>
                <a:srgbClr val="FF6600"/>
              </a:buClr>
              <a:buSzPct val="130000"/>
              <a:buFont typeface="Wingdings" pitchFamily="2" charset="2"/>
              <a:buChar char="§"/>
            </a:pPr>
            <a:r>
              <a:rPr lang="es-SV" sz="2000">
                <a:latin typeface="Calibri" pitchFamily="34" charset="0"/>
              </a:rPr>
              <a:t> </a:t>
            </a:r>
            <a:r>
              <a:rPr lang="es-SV" sz="2000" b="1">
                <a:latin typeface="Calibri" pitchFamily="34" charset="0"/>
              </a:rPr>
              <a:t>Desaparición y disminución de especies agrícolas </a:t>
            </a:r>
            <a:r>
              <a:rPr lang="es-SV" sz="2000">
                <a:latin typeface="Calibri" pitchFamily="34" charset="0"/>
              </a:rPr>
              <a:t>(animales y plantas), por intolerancia a los cambios de temperaturas y patrón de lluvias</a:t>
            </a:r>
            <a:endParaRPr lang="en-US" sz="2000">
              <a:latin typeface="Calibri" pitchFamily="34" charset="0"/>
            </a:endParaRPr>
          </a:p>
        </p:txBody>
      </p:sp>
      <p:sp>
        <p:nvSpPr>
          <p:cNvPr id="22535" name="Text Box 7"/>
          <p:cNvSpPr txBox="1">
            <a:spLocks noChangeArrowheads="1"/>
          </p:cNvSpPr>
          <p:nvPr/>
        </p:nvSpPr>
        <p:spPr bwMode="auto">
          <a:xfrm>
            <a:off x="457200" y="3641725"/>
            <a:ext cx="5867400" cy="1006475"/>
          </a:xfrm>
          <a:prstGeom prst="rect">
            <a:avLst/>
          </a:prstGeom>
          <a:solidFill>
            <a:srgbClr val="00CC99"/>
          </a:solidFill>
          <a:ln w="9525">
            <a:noFill/>
            <a:miter lim="800000"/>
            <a:headEnd/>
            <a:tailEnd/>
          </a:ln>
        </p:spPr>
        <p:txBody>
          <a:bodyPr>
            <a:spAutoFit/>
          </a:bodyPr>
          <a:lstStyle/>
          <a:p>
            <a:pPr>
              <a:buClr>
                <a:srgbClr val="FF6600"/>
              </a:buClr>
              <a:buSzPct val="130000"/>
              <a:buFont typeface="Wingdings" pitchFamily="2" charset="2"/>
              <a:buChar char="§"/>
            </a:pPr>
            <a:r>
              <a:rPr lang="es-SV" sz="2000">
                <a:latin typeface="Calibri" pitchFamily="34" charset="0"/>
              </a:rPr>
              <a:t> </a:t>
            </a:r>
            <a:r>
              <a:rPr lang="es-SV" sz="2000" b="1">
                <a:latin typeface="Calibri" pitchFamily="34" charset="0"/>
              </a:rPr>
              <a:t>Deterioro y pérdida del entorno natural rural </a:t>
            </a:r>
            <a:r>
              <a:rPr lang="es-SV" sz="2000">
                <a:latin typeface="Calibri" pitchFamily="34" charset="0"/>
              </a:rPr>
              <a:t>que es fuente de alimentos y bienes comerciables para las familias rurales</a:t>
            </a:r>
            <a:endParaRPr lang="en-US" sz="2000">
              <a:latin typeface="Calibri" pitchFamily="34" charset="0"/>
            </a:endParaRPr>
          </a:p>
        </p:txBody>
      </p:sp>
      <p:sp>
        <p:nvSpPr>
          <p:cNvPr id="22536" name="Text Box 8"/>
          <p:cNvSpPr txBox="1">
            <a:spLocks noChangeArrowheads="1"/>
          </p:cNvSpPr>
          <p:nvPr/>
        </p:nvSpPr>
        <p:spPr bwMode="auto">
          <a:xfrm>
            <a:off x="457200" y="4860925"/>
            <a:ext cx="5867400" cy="701675"/>
          </a:xfrm>
          <a:prstGeom prst="rect">
            <a:avLst/>
          </a:prstGeom>
          <a:solidFill>
            <a:srgbClr val="00CC99"/>
          </a:solidFill>
          <a:ln w="9525">
            <a:noFill/>
            <a:miter lim="800000"/>
            <a:headEnd/>
            <a:tailEnd/>
          </a:ln>
        </p:spPr>
        <p:txBody>
          <a:bodyPr>
            <a:spAutoFit/>
          </a:bodyPr>
          <a:lstStyle/>
          <a:p>
            <a:pPr>
              <a:buClr>
                <a:srgbClr val="FF6600"/>
              </a:buClr>
              <a:buSzPct val="130000"/>
              <a:buFont typeface="Wingdings" pitchFamily="2" charset="2"/>
              <a:buChar char="§"/>
            </a:pPr>
            <a:r>
              <a:rPr lang="es-SV" sz="2000">
                <a:latin typeface="Calibri" pitchFamily="34" charset="0"/>
              </a:rPr>
              <a:t> </a:t>
            </a:r>
            <a:r>
              <a:rPr lang="es-SV" sz="2000" b="1">
                <a:latin typeface="Calibri" pitchFamily="34" charset="0"/>
              </a:rPr>
              <a:t>Falta de agua para uso doméstico y agricultura</a:t>
            </a:r>
            <a:r>
              <a:rPr lang="es-SV" sz="2000">
                <a:latin typeface="Calibri" pitchFamily="34" charset="0"/>
              </a:rPr>
              <a:t>, afectando el uso e ingestión de los alimentos</a:t>
            </a:r>
            <a:endParaRPr lang="en-US" sz="2000">
              <a:latin typeface="Calibri" pitchFamily="34" charset="0"/>
            </a:endParaRPr>
          </a:p>
        </p:txBody>
      </p:sp>
      <p:sp>
        <p:nvSpPr>
          <p:cNvPr id="22537" name="Text Box 9"/>
          <p:cNvSpPr txBox="1">
            <a:spLocks noChangeArrowheads="1"/>
          </p:cNvSpPr>
          <p:nvPr/>
        </p:nvSpPr>
        <p:spPr bwMode="auto">
          <a:xfrm>
            <a:off x="457200" y="5791200"/>
            <a:ext cx="5867400" cy="701675"/>
          </a:xfrm>
          <a:prstGeom prst="rect">
            <a:avLst/>
          </a:prstGeom>
          <a:solidFill>
            <a:srgbClr val="00CC99"/>
          </a:solidFill>
          <a:ln w="9525">
            <a:noFill/>
            <a:miter lim="800000"/>
            <a:headEnd/>
            <a:tailEnd/>
          </a:ln>
        </p:spPr>
        <p:txBody>
          <a:bodyPr>
            <a:spAutoFit/>
          </a:bodyPr>
          <a:lstStyle/>
          <a:p>
            <a:pPr>
              <a:buClr>
                <a:srgbClr val="FF6600"/>
              </a:buClr>
              <a:buSzPct val="130000"/>
              <a:buFont typeface="Wingdings" pitchFamily="2" charset="2"/>
              <a:buChar char="§"/>
            </a:pPr>
            <a:r>
              <a:rPr lang="es-SV" sz="2000">
                <a:latin typeface="Calibri" pitchFamily="34" charset="0"/>
              </a:rPr>
              <a:t> </a:t>
            </a:r>
            <a:r>
              <a:rPr lang="es-SV" sz="2000" b="1">
                <a:latin typeface="Calibri" pitchFamily="34" charset="0"/>
              </a:rPr>
              <a:t>Dependencia de las importaciones de alimentos </a:t>
            </a:r>
            <a:r>
              <a:rPr lang="es-SV" sz="2000">
                <a:latin typeface="Calibri" pitchFamily="34" charset="0"/>
              </a:rPr>
              <a:t>a precios elevados y de dudosa calidad</a:t>
            </a:r>
            <a:endParaRPr lang="en-US" sz="2000">
              <a:latin typeface="Calibri" pitchFamily="34" charset="0"/>
            </a:endParaRPr>
          </a:p>
        </p:txBody>
      </p:sp>
      <p:pic>
        <p:nvPicPr>
          <p:cNvPr id="22538" name="Picture 10"/>
          <p:cNvPicPr>
            <a:picLocks noChangeAspect="1" noChangeArrowheads="1"/>
          </p:cNvPicPr>
          <p:nvPr/>
        </p:nvPicPr>
        <p:blipFill>
          <a:blip r:embed="rId5" cstate="email"/>
          <a:srcRect/>
          <a:stretch>
            <a:fillRect/>
          </a:stretch>
        </p:blipFill>
        <p:spPr bwMode="auto">
          <a:xfrm>
            <a:off x="6810375" y="3043238"/>
            <a:ext cx="1647825" cy="152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email"/>
          <a:srcRect/>
          <a:stretch>
            <a:fillRect/>
          </a:stretch>
        </p:blipFill>
        <p:spPr bwMode="auto">
          <a:xfrm>
            <a:off x="3048000" y="4213225"/>
            <a:ext cx="3200400" cy="1958975"/>
          </a:xfrm>
          <a:prstGeom prst="rect">
            <a:avLst/>
          </a:prstGeom>
          <a:noFill/>
          <a:ln w="9525">
            <a:noFill/>
            <a:miter lim="800000"/>
            <a:headEnd/>
            <a:tailEnd/>
          </a:ln>
        </p:spPr>
      </p:pic>
      <p:pic>
        <p:nvPicPr>
          <p:cNvPr id="21507" name="Picture 3"/>
          <p:cNvPicPr>
            <a:picLocks noChangeAspect="1" noChangeArrowheads="1"/>
          </p:cNvPicPr>
          <p:nvPr/>
        </p:nvPicPr>
        <p:blipFill>
          <a:blip r:embed="rId4" cstate="email"/>
          <a:srcRect t="444"/>
          <a:stretch>
            <a:fillRect/>
          </a:stretch>
        </p:blipFill>
        <p:spPr bwMode="auto">
          <a:xfrm>
            <a:off x="3048000" y="1854200"/>
            <a:ext cx="3200400" cy="2413000"/>
          </a:xfrm>
          <a:prstGeom prst="rect">
            <a:avLst/>
          </a:prstGeom>
          <a:noFill/>
          <a:ln w="9525">
            <a:noFill/>
            <a:miter lim="800000"/>
            <a:headEnd/>
            <a:tailEnd/>
          </a:ln>
        </p:spPr>
      </p:pic>
      <p:sp>
        <p:nvSpPr>
          <p:cNvPr id="21508" name="Rectangle 5"/>
          <p:cNvSpPr>
            <a:spLocks noChangeArrowheads="1"/>
          </p:cNvSpPr>
          <p:nvPr/>
        </p:nvSpPr>
        <p:spPr bwMode="auto">
          <a:xfrm>
            <a:off x="685800" y="1824038"/>
            <a:ext cx="2005013" cy="1223962"/>
          </a:xfrm>
          <a:prstGeom prst="rect">
            <a:avLst/>
          </a:prstGeom>
          <a:solidFill>
            <a:srgbClr val="3399FF"/>
          </a:solidFill>
          <a:ln w="9525">
            <a:solidFill>
              <a:schemeClr val="tx1"/>
            </a:solidFill>
            <a:miter lim="800000"/>
            <a:headEnd/>
            <a:tailEnd/>
          </a:ln>
        </p:spPr>
        <p:txBody>
          <a:bodyPr wrap="none" anchor="ctr"/>
          <a:lstStyle/>
          <a:p>
            <a:pPr algn="ctr"/>
            <a:r>
              <a:rPr lang="es-SV" sz="2000" b="1">
                <a:solidFill>
                  <a:schemeClr val="bg1"/>
                </a:solidFill>
                <a:latin typeface="Calibri" pitchFamily="34" charset="0"/>
              </a:rPr>
              <a:t>Menos</a:t>
            </a:r>
          </a:p>
          <a:p>
            <a:pPr algn="ctr"/>
            <a:r>
              <a:rPr lang="es-SV" sz="2000" b="1">
                <a:solidFill>
                  <a:schemeClr val="bg1"/>
                </a:solidFill>
                <a:latin typeface="Calibri" pitchFamily="34" charset="0"/>
              </a:rPr>
              <a:t>Disponibilidad</a:t>
            </a:r>
          </a:p>
          <a:p>
            <a:pPr algn="ctr"/>
            <a:r>
              <a:rPr lang="es-SV" sz="2000" b="1">
                <a:solidFill>
                  <a:schemeClr val="bg1"/>
                </a:solidFill>
                <a:latin typeface="Calibri" pitchFamily="34" charset="0"/>
              </a:rPr>
              <a:t>de agua</a:t>
            </a:r>
            <a:endParaRPr lang="en-US" sz="2000" b="1">
              <a:solidFill>
                <a:schemeClr val="bg1"/>
              </a:solidFill>
              <a:latin typeface="Calibri" pitchFamily="34" charset="0"/>
            </a:endParaRPr>
          </a:p>
        </p:txBody>
      </p:sp>
      <p:sp>
        <p:nvSpPr>
          <p:cNvPr id="21509" name="Rectangle 6"/>
          <p:cNvSpPr>
            <a:spLocks noChangeArrowheads="1"/>
          </p:cNvSpPr>
          <p:nvPr/>
        </p:nvSpPr>
        <p:spPr bwMode="auto">
          <a:xfrm>
            <a:off x="6629400" y="1824038"/>
            <a:ext cx="1905000" cy="1223962"/>
          </a:xfrm>
          <a:prstGeom prst="rect">
            <a:avLst/>
          </a:prstGeom>
          <a:solidFill>
            <a:srgbClr val="FF3300"/>
          </a:solidFill>
          <a:ln w="9525">
            <a:noFill/>
            <a:miter lim="800000"/>
            <a:headEnd/>
            <a:tailEnd/>
          </a:ln>
        </p:spPr>
        <p:txBody>
          <a:bodyPr wrap="none" anchor="ctr"/>
          <a:lstStyle/>
          <a:p>
            <a:pPr algn="ctr"/>
            <a:r>
              <a:rPr lang="es-SV" sz="2000" b="1">
                <a:solidFill>
                  <a:schemeClr val="bg1"/>
                </a:solidFill>
                <a:latin typeface="Calibri" pitchFamily="34" charset="0"/>
              </a:rPr>
              <a:t>Más eventos </a:t>
            </a:r>
          </a:p>
          <a:p>
            <a:pPr algn="ctr"/>
            <a:r>
              <a:rPr lang="es-SV" sz="2000" b="1">
                <a:solidFill>
                  <a:schemeClr val="bg1"/>
                </a:solidFill>
                <a:latin typeface="Calibri" pitchFamily="34" charset="0"/>
              </a:rPr>
              <a:t>climáticos</a:t>
            </a:r>
          </a:p>
          <a:p>
            <a:pPr algn="ctr"/>
            <a:r>
              <a:rPr lang="es-SV" sz="2000" b="1">
                <a:solidFill>
                  <a:schemeClr val="bg1"/>
                </a:solidFill>
                <a:latin typeface="Calibri" pitchFamily="34" charset="0"/>
              </a:rPr>
              <a:t>extremos</a:t>
            </a:r>
            <a:endParaRPr lang="en-US" sz="2000" b="1">
              <a:solidFill>
                <a:schemeClr val="bg1"/>
              </a:solidFill>
              <a:latin typeface="Calibri" pitchFamily="34" charset="0"/>
            </a:endParaRPr>
          </a:p>
        </p:txBody>
      </p:sp>
      <p:sp>
        <p:nvSpPr>
          <p:cNvPr id="21510" name="Oval 7"/>
          <p:cNvSpPr>
            <a:spLocks noChangeArrowheads="1"/>
          </p:cNvSpPr>
          <p:nvPr/>
        </p:nvSpPr>
        <p:spPr bwMode="auto">
          <a:xfrm>
            <a:off x="3355975" y="3487738"/>
            <a:ext cx="2663825" cy="1465262"/>
          </a:xfrm>
          <a:prstGeom prst="ellipse">
            <a:avLst/>
          </a:prstGeom>
          <a:solidFill>
            <a:schemeClr val="folHlink"/>
          </a:solidFill>
          <a:ln w="9525">
            <a:noFill/>
            <a:round/>
            <a:headEnd/>
            <a:tailEnd/>
          </a:ln>
        </p:spPr>
        <p:txBody>
          <a:bodyPr wrap="none" anchor="ctr"/>
          <a:lstStyle/>
          <a:p>
            <a:pPr algn="ctr"/>
            <a:r>
              <a:rPr lang="es-SV" sz="2000" b="1">
                <a:latin typeface="Calibri" pitchFamily="34" charset="0"/>
              </a:rPr>
              <a:t>Cultivos, bosques </a:t>
            </a:r>
          </a:p>
          <a:p>
            <a:pPr algn="ctr"/>
            <a:r>
              <a:rPr lang="es-SV" sz="2000" b="1">
                <a:latin typeface="Calibri" pitchFamily="34" charset="0"/>
              </a:rPr>
              <a:t>y pastos</a:t>
            </a:r>
            <a:endParaRPr lang="en-US" sz="2000" b="1">
              <a:latin typeface="Calibri" pitchFamily="34" charset="0"/>
            </a:endParaRPr>
          </a:p>
        </p:txBody>
      </p:sp>
      <p:sp>
        <p:nvSpPr>
          <p:cNvPr id="21511" name="Text Box 8"/>
          <p:cNvSpPr txBox="1">
            <a:spLocks noChangeArrowheads="1"/>
          </p:cNvSpPr>
          <p:nvPr/>
        </p:nvSpPr>
        <p:spPr bwMode="auto">
          <a:xfrm>
            <a:off x="6516688" y="3883025"/>
            <a:ext cx="2093912" cy="2289175"/>
          </a:xfrm>
          <a:prstGeom prst="rect">
            <a:avLst/>
          </a:prstGeom>
          <a:solidFill>
            <a:schemeClr val="hlink"/>
          </a:solidFill>
          <a:ln w="9525">
            <a:noFill/>
            <a:miter lim="800000"/>
            <a:headEnd/>
            <a:tailEnd/>
          </a:ln>
        </p:spPr>
        <p:txBody>
          <a:bodyPr>
            <a:spAutoFit/>
          </a:bodyPr>
          <a:lstStyle/>
          <a:p>
            <a:pPr>
              <a:buClr>
                <a:srgbClr val="FF6600"/>
              </a:buClr>
              <a:buSzPct val="140000"/>
              <a:buFont typeface="Wingdings" pitchFamily="2" charset="2"/>
              <a:buChar char="§"/>
            </a:pPr>
            <a:r>
              <a:rPr lang="es-SV">
                <a:solidFill>
                  <a:schemeClr val="bg1"/>
                </a:solidFill>
                <a:latin typeface="Calibri" pitchFamily="34" charset="0"/>
              </a:rPr>
              <a:t> tormetas</a:t>
            </a:r>
          </a:p>
          <a:p>
            <a:pPr>
              <a:buClr>
                <a:srgbClr val="FF6600"/>
              </a:buClr>
              <a:buSzPct val="140000"/>
              <a:buFont typeface="Wingdings" pitchFamily="2" charset="2"/>
              <a:buChar char="§"/>
            </a:pPr>
            <a:r>
              <a:rPr lang="es-SV">
                <a:solidFill>
                  <a:schemeClr val="bg1"/>
                </a:solidFill>
                <a:latin typeface="Calibri" pitchFamily="34" charset="0"/>
              </a:rPr>
              <a:t> inundaciones</a:t>
            </a:r>
          </a:p>
          <a:p>
            <a:pPr>
              <a:buClr>
                <a:srgbClr val="FF6600"/>
              </a:buClr>
              <a:buSzPct val="140000"/>
              <a:buFont typeface="Wingdings" pitchFamily="2" charset="2"/>
              <a:buChar char="§"/>
            </a:pPr>
            <a:r>
              <a:rPr lang="es-SV">
                <a:solidFill>
                  <a:schemeClr val="bg1"/>
                </a:solidFill>
                <a:latin typeface="Calibri" pitchFamily="34" charset="0"/>
              </a:rPr>
              <a:t> huracanes</a:t>
            </a:r>
          </a:p>
          <a:p>
            <a:pPr>
              <a:buClr>
                <a:srgbClr val="FF6600"/>
              </a:buClr>
              <a:buSzPct val="140000"/>
              <a:buFont typeface="Wingdings" pitchFamily="2" charset="2"/>
              <a:buChar char="§"/>
            </a:pPr>
            <a:r>
              <a:rPr lang="es-SV">
                <a:solidFill>
                  <a:schemeClr val="bg1"/>
                </a:solidFill>
                <a:latin typeface="Calibri" pitchFamily="34" charset="0"/>
              </a:rPr>
              <a:t> sequías</a:t>
            </a:r>
          </a:p>
          <a:p>
            <a:pPr>
              <a:buClr>
                <a:srgbClr val="FF6600"/>
              </a:buClr>
              <a:buSzPct val="140000"/>
              <a:buFont typeface="Wingdings" pitchFamily="2" charset="2"/>
              <a:buChar char="§"/>
            </a:pPr>
            <a:r>
              <a:rPr lang="es-SV">
                <a:solidFill>
                  <a:schemeClr val="bg1"/>
                </a:solidFill>
                <a:latin typeface="Calibri" pitchFamily="34" charset="0"/>
              </a:rPr>
              <a:t> incendios</a:t>
            </a:r>
          </a:p>
          <a:p>
            <a:pPr>
              <a:buClr>
                <a:srgbClr val="FF6600"/>
              </a:buClr>
              <a:buSzPct val="140000"/>
              <a:buFont typeface="Wingdings" pitchFamily="2" charset="2"/>
              <a:buChar char="§"/>
            </a:pPr>
            <a:r>
              <a:rPr lang="es-SV">
                <a:solidFill>
                  <a:schemeClr val="bg1"/>
                </a:solidFill>
                <a:latin typeface="Calibri" pitchFamily="34" charset="0"/>
              </a:rPr>
              <a:t> El Niño</a:t>
            </a:r>
          </a:p>
          <a:p>
            <a:pPr>
              <a:buClr>
                <a:srgbClr val="FF6600"/>
              </a:buClr>
              <a:buSzPct val="140000"/>
              <a:buFont typeface="Wingdings" pitchFamily="2" charset="2"/>
              <a:buChar char="§"/>
            </a:pPr>
            <a:r>
              <a:rPr lang="es-SV">
                <a:solidFill>
                  <a:schemeClr val="bg1"/>
                </a:solidFill>
                <a:latin typeface="Calibri" pitchFamily="34" charset="0"/>
              </a:rPr>
              <a:t> vientos</a:t>
            </a:r>
          </a:p>
          <a:p>
            <a:pPr>
              <a:buClr>
                <a:srgbClr val="FF6600"/>
              </a:buClr>
              <a:buSzPct val="140000"/>
              <a:buFont typeface="Wingdings" pitchFamily="2" charset="2"/>
              <a:buChar char="§"/>
            </a:pPr>
            <a:r>
              <a:rPr lang="es-SV">
                <a:solidFill>
                  <a:schemeClr val="bg1"/>
                </a:solidFill>
                <a:latin typeface="Calibri" pitchFamily="34" charset="0"/>
              </a:rPr>
              <a:t> frentes fríos</a:t>
            </a:r>
            <a:endParaRPr lang="en-US">
              <a:solidFill>
                <a:schemeClr val="bg1"/>
              </a:solidFill>
              <a:latin typeface="Calibri" pitchFamily="34" charset="0"/>
            </a:endParaRPr>
          </a:p>
        </p:txBody>
      </p:sp>
      <p:sp>
        <p:nvSpPr>
          <p:cNvPr id="21512" name="Text Box 9"/>
          <p:cNvSpPr txBox="1">
            <a:spLocks noChangeArrowheads="1"/>
          </p:cNvSpPr>
          <p:nvPr/>
        </p:nvSpPr>
        <p:spPr bwMode="auto">
          <a:xfrm>
            <a:off x="533400" y="3883025"/>
            <a:ext cx="2225675" cy="2289175"/>
          </a:xfrm>
          <a:prstGeom prst="rect">
            <a:avLst/>
          </a:prstGeom>
          <a:solidFill>
            <a:srgbClr val="FF6600"/>
          </a:solidFill>
          <a:ln w="9525">
            <a:noFill/>
            <a:miter lim="800000"/>
            <a:headEnd/>
            <a:tailEnd/>
          </a:ln>
        </p:spPr>
        <p:txBody>
          <a:bodyPr>
            <a:spAutoFit/>
          </a:bodyPr>
          <a:lstStyle/>
          <a:p>
            <a:pPr>
              <a:buClr>
                <a:srgbClr val="008080"/>
              </a:buClr>
              <a:buSzPct val="140000"/>
              <a:buFont typeface="Wingdings" pitchFamily="2" charset="2"/>
              <a:buChar char="§"/>
            </a:pPr>
            <a:r>
              <a:rPr lang="es-SV">
                <a:solidFill>
                  <a:schemeClr val="bg1"/>
                </a:solidFill>
                <a:latin typeface="Calibri" pitchFamily="34" charset="0"/>
              </a:rPr>
              <a:t> lluvia</a:t>
            </a:r>
          </a:p>
          <a:p>
            <a:pPr>
              <a:buClr>
                <a:srgbClr val="008080"/>
              </a:buClr>
              <a:buSzPct val="140000"/>
              <a:buFont typeface="Wingdings" pitchFamily="2" charset="2"/>
              <a:buChar char="§"/>
            </a:pPr>
            <a:r>
              <a:rPr lang="es-SV">
                <a:solidFill>
                  <a:schemeClr val="bg1"/>
                </a:solidFill>
                <a:latin typeface="Calibri" pitchFamily="34" charset="0"/>
              </a:rPr>
              <a:t> evaporación</a:t>
            </a:r>
          </a:p>
          <a:p>
            <a:pPr>
              <a:buClr>
                <a:srgbClr val="008080"/>
              </a:buClr>
              <a:buSzPct val="140000"/>
              <a:buFont typeface="Wingdings" pitchFamily="2" charset="2"/>
              <a:buChar char="§"/>
            </a:pPr>
            <a:r>
              <a:rPr lang="es-SV">
                <a:solidFill>
                  <a:schemeClr val="bg1"/>
                </a:solidFill>
                <a:latin typeface="Calibri" pitchFamily="34" charset="0"/>
              </a:rPr>
              <a:t> humedad suelo</a:t>
            </a:r>
          </a:p>
          <a:p>
            <a:pPr>
              <a:buClr>
                <a:srgbClr val="008080"/>
              </a:buClr>
              <a:buSzPct val="140000"/>
              <a:buFont typeface="Wingdings" pitchFamily="2" charset="2"/>
              <a:buChar char="§"/>
            </a:pPr>
            <a:r>
              <a:rPr lang="es-SV">
                <a:solidFill>
                  <a:schemeClr val="bg1"/>
                </a:solidFill>
                <a:latin typeface="Calibri" pitchFamily="34" charset="0"/>
              </a:rPr>
              <a:t> humedad aire</a:t>
            </a:r>
          </a:p>
          <a:p>
            <a:pPr>
              <a:buClr>
                <a:srgbClr val="008080"/>
              </a:buClr>
              <a:buSzPct val="140000"/>
              <a:buFont typeface="Wingdings" pitchFamily="2" charset="2"/>
              <a:buChar char="§"/>
            </a:pPr>
            <a:r>
              <a:rPr lang="es-SV">
                <a:solidFill>
                  <a:schemeClr val="bg1"/>
                </a:solidFill>
                <a:latin typeface="Calibri" pitchFamily="34" charset="0"/>
              </a:rPr>
              <a:t> escorrentía</a:t>
            </a:r>
          </a:p>
          <a:p>
            <a:pPr>
              <a:buClr>
                <a:srgbClr val="008080"/>
              </a:buClr>
              <a:buSzPct val="140000"/>
              <a:buFont typeface="Wingdings" pitchFamily="2" charset="2"/>
              <a:buChar char="§"/>
            </a:pPr>
            <a:r>
              <a:rPr lang="es-SV">
                <a:solidFill>
                  <a:schemeClr val="bg1"/>
                </a:solidFill>
                <a:latin typeface="Calibri" pitchFamily="34" charset="0"/>
              </a:rPr>
              <a:t> caudales de ríos </a:t>
            </a:r>
          </a:p>
          <a:p>
            <a:pPr>
              <a:buClr>
                <a:srgbClr val="008080"/>
              </a:buClr>
              <a:buSzPct val="140000"/>
              <a:buFont typeface="Wingdings" pitchFamily="2" charset="2"/>
              <a:buChar char="§"/>
            </a:pPr>
            <a:r>
              <a:rPr lang="es-SV">
                <a:solidFill>
                  <a:schemeClr val="bg1"/>
                </a:solidFill>
                <a:latin typeface="Calibri" pitchFamily="34" charset="0"/>
              </a:rPr>
              <a:t> acuíferos</a:t>
            </a:r>
          </a:p>
          <a:p>
            <a:pPr>
              <a:buClr>
                <a:srgbClr val="008080"/>
              </a:buClr>
              <a:buSzPct val="140000"/>
              <a:buFont typeface="Wingdings" pitchFamily="2" charset="2"/>
              <a:buChar char="§"/>
            </a:pPr>
            <a:r>
              <a:rPr lang="es-SV">
                <a:solidFill>
                  <a:schemeClr val="bg1"/>
                </a:solidFill>
                <a:latin typeface="Calibri" pitchFamily="34" charset="0"/>
              </a:rPr>
              <a:t> almacenaje</a:t>
            </a:r>
            <a:endParaRPr lang="en-US">
              <a:solidFill>
                <a:schemeClr val="bg1"/>
              </a:solidFill>
              <a:latin typeface="Calibri" pitchFamily="34" charset="0"/>
            </a:endParaRPr>
          </a:p>
        </p:txBody>
      </p:sp>
      <p:sp>
        <p:nvSpPr>
          <p:cNvPr id="21513" name="Line 10"/>
          <p:cNvSpPr>
            <a:spLocks noChangeShapeType="1"/>
          </p:cNvSpPr>
          <p:nvPr/>
        </p:nvSpPr>
        <p:spPr bwMode="auto">
          <a:xfrm>
            <a:off x="7543800" y="3094038"/>
            <a:ext cx="0" cy="792162"/>
          </a:xfrm>
          <a:prstGeom prst="line">
            <a:avLst/>
          </a:prstGeom>
          <a:noFill/>
          <a:ln w="57150">
            <a:solidFill>
              <a:schemeClr val="bg1"/>
            </a:solidFill>
            <a:prstDash val="sysDot"/>
            <a:round/>
            <a:headEnd/>
            <a:tailEnd/>
          </a:ln>
        </p:spPr>
        <p:txBody>
          <a:bodyPr/>
          <a:lstStyle/>
          <a:p>
            <a:endParaRPr lang="es-MX"/>
          </a:p>
        </p:txBody>
      </p:sp>
      <p:sp>
        <p:nvSpPr>
          <p:cNvPr id="21514" name="Line 11"/>
          <p:cNvSpPr>
            <a:spLocks noChangeShapeType="1"/>
          </p:cNvSpPr>
          <p:nvPr/>
        </p:nvSpPr>
        <p:spPr bwMode="auto">
          <a:xfrm>
            <a:off x="1676400" y="3094038"/>
            <a:ext cx="0" cy="792162"/>
          </a:xfrm>
          <a:prstGeom prst="line">
            <a:avLst/>
          </a:prstGeom>
          <a:noFill/>
          <a:ln w="57150">
            <a:solidFill>
              <a:schemeClr val="bg1"/>
            </a:solidFill>
            <a:prstDash val="sysDot"/>
            <a:round/>
            <a:headEnd/>
            <a:tailEnd/>
          </a:ln>
        </p:spPr>
        <p:txBody>
          <a:bodyPr/>
          <a:lstStyle/>
          <a:p>
            <a:endParaRPr lang="es-MX"/>
          </a:p>
        </p:txBody>
      </p:sp>
      <p:sp>
        <p:nvSpPr>
          <p:cNvPr id="21515" name="Rectangle 4"/>
          <p:cNvSpPr>
            <a:spLocks noChangeArrowheads="1"/>
          </p:cNvSpPr>
          <p:nvPr/>
        </p:nvSpPr>
        <p:spPr bwMode="auto">
          <a:xfrm>
            <a:off x="755650" y="260350"/>
            <a:ext cx="5715000" cy="576263"/>
          </a:xfrm>
          <a:prstGeom prst="rect">
            <a:avLst/>
          </a:prstGeom>
          <a:solidFill>
            <a:srgbClr val="FF6600"/>
          </a:solidFill>
          <a:ln w="9525">
            <a:noFill/>
            <a:miter lim="800000"/>
            <a:headEnd/>
            <a:tailEnd/>
          </a:ln>
        </p:spPr>
        <p:txBody>
          <a:bodyPr/>
          <a:lstStyle/>
          <a:p>
            <a:pPr algn="ctr">
              <a:spcBef>
                <a:spcPct val="20000"/>
              </a:spcBef>
            </a:pPr>
            <a:r>
              <a:rPr lang="es-ES" sz="2800" b="1">
                <a:solidFill>
                  <a:srgbClr val="FFFF66"/>
                </a:solidFill>
                <a:latin typeface="Calibri" pitchFamily="34" charset="0"/>
              </a:rPr>
              <a:t>Amenazas para la agricultura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4213" y="1517650"/>
            <a:ext cx="7545387" cy="5340350"/>
          </a:xfrm>
          <a:prstGeom prst="rect">
            <a:avLst/>
          </a:prstGeom>
          <a:solidFill>
            <a:srgbClr val="00CC99"/>
          </a:solidFill>
          <a:ln w="9525">
            <a:noFill/>
            <a:miter lim="800000"/>
            <a:headEnd/>
            <a:tailEnd/>
          </a:ln>
        </p:spPr>
        <p:txBody>
          <a:bodyPr/>
          <a:lstStyle/>
          <a:p>
            <a:pPr>
              <a:spcBef>
                <a:spcPct val="20000"/>
              </a:spcBef>
              <a:buClr>
                <a:srgbClr val="FF6600"/>
              </a:buClr>
              <a:buSzPct val="135000"/>
              <a:buFont typeface="Wingdings" pitchFamily="2" charset="2"/>
              <a:buChar char="§"/>
            </a:pPr>
            <a:r>
              <a:rPr lang="es-ES_tradnl" sz="2000" b="1">
                <a:latin typeface="Calibri" pitchFamily="34" charset="0"/>
              </a:rPr>
              <a:t>   Resurgimiento de frecuentes crisis sociales y económicas, </a:t>
            </a:r>
          </a:p>
          <a:p>
            <a:pPr>
              <a:spcBef>
                <a:spcPct val="20000"/>
              </a:spcBef>
              <a:buClr>
                <a:srgbClr val="FF6600"/>
              </a:buClr>
              <a:buSzPct val="135000"/>
              <a:buFont typeface="Wingdings" pitchFamily="2" charset="2"/>
              <a:buNone/>
            </a:pPr>
            <a:r>
              <a:rPr lang="es-ES_tradnl" sz="2000" b="1">
                <a:latin typeface="Calibri" pitchFamily="34" charset="0"/>
              </a:rPr>
              <a:t>     debido al aumento de los riesgos climáticos</a:t>
            </a:r>
          </a:p>
          <a:p>
            <a:pPr>
              <a:spcBef>
                <a:spcPct val="20000"/>
              </a:spcBef>
              <a:buClr>
                <a:srgbClr val="FF6600"/>
              </a:buClr>
              <a:buSzPct val="135000"/>
              <a:buFont typeface="Wingdings" pitchFamily="2" charset="2"/>
              <a:buNone/>
            </a:pPr>
            <a:endParaRPr lang="es-ES_tradnl" sz="800" b="1">
              <a:latin typeface="Calibri" pitchFamily="34" charset="0"/>
            </a:endParaRPr>
          </a:p>
          <a:p>
            <a:pPr>
              <a:spcBef>
                <a:spcPct val="20000"/>
              </a:spcBef>
              <a:buClr>
                <a:srgbClr val="FF6600"/>
              </a:buClr>
              <a:buSzPct val="135000"/>
              <a:buFont typeface="Wingdings" pitchFamily="2" charset="2"/>
              <a:buChar char="§"/>
            </a:pPr>
            <a:r>
              <a:rPr lang="es-ES_tradnl" sz="2000" b="1">
                <a:latin typeface="Calibri" pitchFamily="34" charset="0"/>
              </a:rPr>
              <a:t>  Aumento sustantivo del número de damnificados y refugiados</a:t>
            </a:r>
          </a:p>
          <a:p>
            <a:pPr>
              <a:spcBef>
                <a:spcPct val="20000"/>
              </a:spcBef>
              <a:buClr>
                <a:srgbClr val="FF6600"/>
              </a:buClr>
              <a:buSzPct val="135000"/>
              <a:buFont typeface="Wingdings" pitchFamily="2" charset="2"/>
              <a:buNone/>
            </a:pPr>
            <a:r>
              <a:rPr lang="es-ES_tradnl" sz="2000" b="1">
                <a:latin typeface="Calibri" pitchFamily="34" charset="0"/>
              </a:rPr>
              <a:t>    ambientales, dentro y fuera de las fronteras nacionales y</a:t>
            </a:r>
          </a:p>
          <a:p>
            <a:pPr>
              <a:spcBef>
                <a:spcPct val="20000"/>
              </a:spcBef>
              <a:buClr>
                <a:srgbClr val="FF6600"/>
              </a:buClr>
              <a:buSzPct val="135000"/>
              <a:buFont typeface="Wingdings" pitchFamily="2" charset="2"/>
              <a:buNone/>
            </a:pPr>
            <a:r>
              <a:rPr lang="es-ES_tradnl" sz="2000" b="1">
                <a:latin typeface="Calibri" pitchFamily="34" charset="0"/>
              </a:rPr>
              <a:t>    regionales</a:t>
            </a:r>
          </a:p>
          <a:p>
            <a:pPr lvl="1">
              <a:spcBef>
                <a:spcPct val="20000"/>
              </a:spcBef>
              <a:buClr>
                <a:srgbClr val="FF6600"/>
              </a:buClr>
              <a:buSzPct val="135000"/>
              <a:buFont typeface="Wingdings" pitchFamily="2" charset="2"/>
              <a:buNone/>
            </a:pPr>
            <a:endParaRPr lang="es-ES_tradnl" sz="700" b="1">
              <a:latin typeface="Calibri" pitchFamily="34" charset="0"/>
            </a:endParaRPr>
          </a:p>
          <a:p>
            <a:pPr>
              <a:spcBef>
                <a:spcPct val="20000"/>
              </a:spcBef>
              <a:buClr>
                <a:srgbClr val="FF6600"/>
              </a:buClr>
              <a:buSzPct val="135000"/>
              <a:buFont typeface="Wingdings" pitchFamily="2" charset="2"/>
              <a:buChar char="§"/>
            </a:pPr>
            <a:r>
              <a:rPr lang="es-ES_tradnl" sz="2000" b="1">
                <a:latin typeface="Calibri" pitchFamily="34" charset="0"/>
              </a:rPr>
              <a:t>  Incremento de la demanda de ayuda alimentaria y de apoyo a</a:t>
            </a:r>
          </a:p>
          <a:p>
            <a:pPr>
              <a:spcBef>
                <a:spcPct val="20000"/>
              </a:spcBef>
              <a:buClr>
                <a:srgbClr val="FF6600"/>
              </a:buClr>
              <a:buSzPct val="135000"/>
              <a:buFont typeface="Wingdings" pitchFamily="2" charset="2"/>
              <a:buNone/>
            </a:pPr>
            <a:r>
              <a:rPr lang="es-ES_tradnl" sz="2000" b="1">
                <a:latin typeface="Calibri" pitchFamily="34" charset="0"/>
              </a:rPr>
              <a:t>    las necesidades básicas de los afectados</a:t>
            </a:r>
          </a:p>
          <a:p>
            <a:pPr>
              <a:spcBef>
                <a:spcPct val="20000"/>
              </a:spcBef>
              <a:buClr>
                <a:srgbClr val="FF6600"/>
              </a:buClr>
              <a:buSzPct val="135000"/>
              <a:buFont typeface="Wingdings" pitchFamily="2" charset="2"/>
              <a:buNone/>
            </a:pPr>
            <a:endParaRPr lang="es-ES_tradnl" sz="800" b="1">
              <a:latin typeface="Calibri" pitchFamily="34" charset="0"/>
            </a:endParaRPr>
          </a:p>
          <a:p>
            <a:pPr>
              <a:spcBef>
                <a:spcPct val="20000"/>
              </a:spcBef>
              <a:buClr>
                <a:srgbClr val="FF6600"/>
              </a:buClr>
              <a:buSzPct val="135000"/>
              <a:buFont typeface="Wingdings" pitchFamily="2" charset="2"/>
              <a:buChar char="§"/>
            </a:pPr>
            <a:r>
              <a:rPr lang="es-SV" sz="2000" b="1">
                <a:latin typeface="Calibri" pitchFamily="34" charset="0"/>
              </a:rPr>
              <a:t>  Los amplios procesos de migración y reubicación de origen</a:t>
            </a:r>
          </a:p>
          <a:p>
            <a:pPr>
              <a:spcBef>
                <a:spcPct val="20000"/>
              </a:spcBef>
              <a:buClr>
                <a:srgbClr val="FF6600"/>
              </a:buClr>
              <a:buSzPct val="135000"/>
              <a:buFont typeface="Wingdings" pitchFamily="2" charset="2"/>
              <a:buNone/>
            </a:pPr>
            <a:r>
              <a:rPr lang="es-SV" sz="2000" b="1">
                <a:latin typeface="Calibri" pitchFamily="34" charset="0"/>
              </a:rPr>
              <a:t>    climático serán parte central de las naciones </a:t>
            </a:r>
          </a:p>
          <a:p>
            <a:pPr>
              <a:spcBef>
                <a:spcPct val="20000"/>
              </a:spcBef>
              <a:buClr>
                <a:srgbClr val="FF6600"/>
              </a:buClr>
              <a:buSzPct val="135000"/>
              <a:buFont typeface="Wingdings" pitchFamily="2" charset="2"/>
              <a:buNone/>
            </a:pPr>
            <a:endParaRPr lang="es-SV" sz="800" b="1">
              <a:latin typeface="Calibri" pitchFamily="34" charset="0"/>
            </a:endParaRPr>
          </a:p>
          <a:p>
            <a:pPr>
              <a:spcBef>
                <a:spcPct val="20000"/>
              </a:spcBef>
              <a:buClr>
                <a:srgbClr val="FF6600"/>
              </a:buClr>
              <a:buSzPct val="135000"/>
              <a:buFont typeface="Wingdings" pitchFamily="2" charset="2"/>
              <a:buChar char="§"/>
            </a:pPr>
            <a:r>
              <a:rPr lang="es-SV" sz="2000" b="1">
                <a:latin typeface="Calibri" pitchFamily="34" charset="0"/>
              </a:rPr>
              <a:t>  La emigración a niveles sin precedentes podría ser necesaria y</a:t>
            </a:r>
          </a:p>
          <a:p>
            <a:pPr>
              <a:spcBef>
                <a:spcPct val="20000"/>
              </a:spcBef>
              <a:buClr>
                <a:srgbClr val="FF6600"/>
              </a:buClr>
              <a:buSzPct val="135000"/>
              <a:buFont typeface="Wingdings" pitchFamily="2" charset="2"/>
              <a:buNone/>
            </a:pPr>
            <a:r>
              <a:rPr lang="es-SV" sz="2000" b="1">
                <a:latin typeface="Calibri" pitchFamily="34" charset="0"/>
              </a:rPr>
              <a:t>    la única opción de supervivencia ante la no adaptación posible</a:t>
            </a:r>
            <a:endParaRPr lang="es-ES" sz="2000" b="1">
              <a:latin typeface="Calibri" pitchFamily="34" charset="0"/>
            </a:endParaRPr>
          </a:p>
        </p:txBody>
      </p:sp>
      <p:sp>
        <p:nvSpPr>
          <p:cNvPr id="23555" name="Rectangle 3"/>
          <p:cNvSpPr>
            <a:spLocks noChangeArrowheads="1"/>
          </p:cNvSpPr>
          <p:nvPr/>
        </p:nvSpPr>
        <p:spPr bwMode="auto">
          <a:xfrm>
            <a:off x="0" y="333375"/>
            <a:ext cx="6300788" cy="863600"/>
          </a:xfrm>
          <a:prstGeom prst="rect">
            <a:avLst/>
          </a:prstGeom>
          <a:solidFill>
            <a:srgbClr val="FF6600"/>
          </a:solidFill>
          <a:ln w="9525">
            <a:noFill/>
            <a:miter lim="800000"/>
            <a:headEnd/>
            <a:tailEnd/>
          </a:ln>
        </p:spPr>
        <p:txBody>
          <a:bodyPr/>
          <a:lstStyle/>
          <a:p>
            <a:pPr algn="ctr">
              <a:spcBef>
                <a:spcPct val="20000"/>
              </a:spcBef>
            </a:pPr>
            <a:r>
              <a:rPr lang="es-ES_tradnl" sz="2600" b="1">
                <a:solidFill>
                  <a:srgbClr val="FFFF66"/>
                </a:solidFill>
                <a:latin typeface="Calibri" pitchFamily="34" charset="0"/>
              </a:rPr>
              <a:t>Impactos sociopolíticos debido al cambio climático</a:t>
            </a:r>
            <a:endParaRPr lang="es-ES" sz="2600" b="1">
              <a:solidFill>
                <a:srgbClr val="FFFF66"/>
              </a:solidFill>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TotalTime>
  <Words>2544</Words>
  <Application>Microsoft Office PowerPoint</Application>
  <PresentationFormat>Presentación en pantalla (4:3)</PresentationFormat>
  <Paragraphs>336</Paragraphs>
  <Slides>30</Slides>
  <Notes>30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Mirador</vt:lpstr>
      <vt:lpstr>LA CIENCIA DEL CAMBIO CLIMATICO</vt:lpstr>
      <vt:lpstr>CONTENIDO DE LA PRESENTACION</vt:lpstr>
      <vt:lpstr>I. Evidencias del Cambio Climático Global. 4to informe del IPCC</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Conflictos de uso del suelo</vt:lpstr>
      <vt:lpstr>Impactos potenciales del CC sobre la agricultura, suelos, seguridad alimentaria</vt:lpstr>
      <vt:lpstr>Diapositiva 19</vt:lpstr>
      <vt:lpstr>Estreses por altas temperaturas  y exceso de agua</vt:lpstr>
      <vt:lpstr>Diapositiva 21</vt:lpstr>
      <vt:lpstr>Adaptación al Cambio Climático</vt:lpstr>
      <vt:lpstr>Diapositiva 23</vt:lpstr>
      <vt:lpstr>Diapositiva 24</vt:lpstr>
      <vt:lpstr>Diapositiva 25</vt:lpstr>
      <vt:lpstr>Diapositiva 26</vt:lpstr>
      <vt:lpstr>Sectores de la ENCC</vt:lpstr>
      <vt:lpstr>Diapositiva 28</vt:lpstr>
      <vt:lpstr>Diapositiva 29</vt:lpstr>
      <vt:lpstr>Diapositiva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Raquel Patricia</dc:creator>
  <cp:lastModifiedBy>KATIA</cp:lastModifiedBy>
  <cp:revision>12</cp:revision>
  <dcterms:created xsi:type="dcterms:W3CDTF">2011-05-14T13:03:00Z</dcterms:created>
  <dcterms:modified xsi:type="dcterms:W3CDTF">2011-05-19T15:08:48Z</dcterms:modified>
</cp:coreProperties>
</file>