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theme/themeOverride5.xml" ContentType="application/vnd.openxmlformats-officedocument.themeOverr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7.xml" ContentType="application/vnd.openxmlformats-officedocument.drawingml.chart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  <Override PartName="/ppt/theme/themeOverride8.xml" ContentType="application/vnd.openxmlformats-officedocument.themeOverr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theme/themeOverride6.xml" ContentType="application/vnd.openxmlformats-officedocument.themeOverr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theme/themeOverride4.xml" ContentType="application/vnd.openxmlformats-officedocument.themeOverr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charts/chart6.xml" ContentType="application/vnd.openxmlformats-officedocument.drawingml.chart+xml"/>
  <Default Extension="vml" ContentType="application/vnd.openxmlformats-officedocument.vmlDrawing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theme/themeOverride7.xml" ContentType="application/vnd.openxmlformats-officedocument.themeOverr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30" r:id="rId2"/>
    <p:sldId id="331" r:id="rId3"/>
    <p:sldId id="276" r:id="rId4"/>
    <p:sldId id="328" r:id="rId5"/>
    <p:sldId id="282" r:id="rId6"/>
    <p:sldId id="283" r:id="rId7"/>
    <p:sldId id="284" r:id="rId8"/>
    <p:sldId id="333" r:id="rId9"/>
    <p:sldId id="285" r:id="rId10"/>
    <p:sldId id="286" r:id="rId11"/>
    <p:sldId id="325" r:id="rId12"/>
    <p:sldId id="288" r:id="rId13"/>
    <p:sldId id="289" r:id="rId14"/>
    <p:sldId id="290" r:id="rId15"/>
    <p:sldId id="291" r:id="rId16"/>
    <p:sldId id="293" r:id="rId17"/>
    <p:sldId id="294" r:id="rId18"/>
    <p:sldId id="296" r:id="rId19"/>
    <p:sldId id="300" r:id="rId20"/>
    <p:sldId id="313" r:id="rId21"/>
    <p:sldId id="314" r:id="rId22"/>
    <p:sldId id="315" r:id="rId23"/>
    <p:sldId id="317" r:id="rId24"/>
    <p:sldId id="270" r:id="rId25"/>
    <p:sldId id="299" r:id="rId26"/>
    <p:sldId id="301" r:id="rId27"/>
    <p:sldId id="307" r:id="rId28"/>
    <p:sldId id="298" r:id="rId29"/>
    <p:sldId id="311" r:id="rId30"/>
    <p:sldId id="310" r:id="rId31"/>
    <p:sldId id="305" r:id="rId32"/>
    <p:sldId id="272" r:id="rId33"/>
    <p:sldId id="271" r:id="rId34"/>
    <p:sldId id="312" r:id="rId35"/>
    <p:sldId id="273" r:id="rId36"/>
    <p:sldId id="302" r:id="rId37"/>
    <p:sldId id="304" r:id="rId38"/>
    <p:sldId id="308" r:id="rId39"/>
    <p:sldId id="303" r:id="rId40"/>
    <p:sldId id="327" r:id="rId41"/>
    <p:sldId id="319" r:id="rId42"/>
    <p:sldId id="320" r:id="rId43"/>
    <p:sldId id="321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4660"/>
  </p:normalViewPr>
  <p:slideViewPr>
    <p:cSldViewPr>
      <p:cViewPr varScale="1">
        <p:scale>
          <a:sx n="68" d="100"/>
          <a:sy n="68" d="100"/>
        </p:scale>
        <p:origin x="-142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10.xlsx"/><Relationship Id="rId1" Type="http://schemas.openxmlformats.org/officeDocument/2006/relationships/themeOverride" Target="../theme/themeOverride9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5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se%20R\Desktop\Estadisticas\Gr&#225;ficas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6.xlsx"/><Relationship Id="rId1" Type="http://schemas.openxmlformats.org/officeDocument/2006/relationships/themeOverride" Target="../theme/themeOverride6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7.xlsx"/><Relationship Id="rId1" Type="http://schemas.openxmlformats.org/officeDocument/2006/relationships/themeOverride" Target="../theme/themeOverride7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8.xlsx"/><Relationship Id="rId1" Type="http://schemas.openxmlformats.org/officeDocument/2006/relationships/themeOverride" Target="../theme/themeOverrid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HN"/>
  <c:clrMapOvr bg1="lt1" tx1="dk1" bg2="lt2" tx2="dk2" accent1="accent1" accent2="accent2" accent3="accent3" accent4="accent4" accent5="accent5" accent6="accent6" hlink="hlink" folHlink="folHlink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dPt>
            <c:idx val="0"/>
            <c:spPr>
              <a:solidFill>
                <a:schemeClr val="bg1">
                  <a:lumMod val="75000"/>
                </a:schemeClr>
              </a:solidFill>
            </c:spPr>
          </c:dPt>
          <c:dPt>
            <c:idx val="1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Pt>
            <c:idx val="2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3"/>
            <c:spPr>
              <a:solidFill>
                <a:schemeClr val="tx1">
                  <a:lumMod val="65000"/>
                  <a:lumOff val="35000"/>
                </a:schemeClr>
              </a:solidFill>
            </c:spPr>
          </c:dPt>
          <c:dPt>
            <c:idx val="4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5"/>
            <c:spPr>
              <a:solidFill>
                <a:srgbClr val="FFFF99"/>
              </a:solidFill>
            </c:spPr>
          </c:dPt>
          <c:dPt>
            <c:idx val="6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7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8"/>
            <c:spPr>
              <a:solidFill>
                <a:srgbClr val="FF66FF"/>
              </a:solidFill>
            </c:spPr>
          </c:dPt>
          <c:dPt>
            <c:idx val="9"/>
            <c:spPr>
              <a:solidFill>
                <a:srgbClr val="800000"/>
              </a:solidFill>
            </c:spPr>
          </c:dPt>
          <c:dPt>
            <c:idx val="10"/>
            <c:spPr>
              <a:solidFill>
                <a:srgbClr val="008080"/>
              </a:solidFill>
            </c:spPr>
          </c:dPt>
          <c:dPt>
            <c:idx val="11"/>
            <c:spPr>
              <a:solidFill>
                <a:srgbClr val="663300"/>
              </a:solidFill>
            </c:spPr>
          </c:dPt>
          <c:dPt>
            <c:idx val="12"/>
            <c:spPr>
              <a:solidFill>
                <a:srgbClr val="6600CC"/>
              </a:solidFill>
            </c:spPr>
          </c:dPt>
          <c:dPt>
            <c:idx val="13"/>
            <c:spPr>
              <a:solidFill>
                <a:srgbClr val="009900"/>
              </a:solidFill>
            </c:spPr>
          </c:dPt>
          <c:dPt>
            <c:idx val="14"/>
            <c:spPr>
              <a:solidFill>
                <a:schemeClr val="tx1"/>
              </a:solidFill>
            </c:spPr>
          </c:dPt>
          <c:dPt>
            <c:idx val="15"/>
            <c:spPr>
              <a:solidFill>
                <a:srgbClr val="FFFF00"/>
              </a:solidFill>
            </c:spPr>
          </c:dPt>
          <c:dPt>
            <c:idx val="16"/>
            <c:spPr>
              <a:solidFill>
                <a:srgbClr val="0000FF"/>
              </a:solidFill>
            </c:spPr>
          </c:dPt>
          <c:dPt>
            <c:idx val="17"/>
            <c:spPr>
              <a:solidFill>
                <a:srgbClr val="808000"/>
              </a:solidFill>
            </c:spPr>
          </c:dPt>
          <c:cat>
            <c:numRef>
              <c:f>Hoja1!$B$4:$B$22</c:f>
              <c:numCache>
                <c:formatCode>General</c:formatCode>
                <c:ptCount val="19"/>
                <c:pt idx="0">
                  <c:v>1992</c:v>
                </c:pt>
                <c:pt idx="1">
                  <c:v>1993</c:v>
                </c:pt>
                <c:pt idx="2">
                  <c:v>1994</c:v>
                </c:pt>
                <c:pt idx="3">
                  <c:v>1995</c:v>
                </c:pt>
                <c:pt idx="4">
                  <c:v>1996</c:v>
                </c:pt>
                <c:pt idx="5">
                  <c:v>1997</c:v>
                </c:pt>
                <c:pt idx="6">
                  <c:v>1998</c:v>
                </c:pt>
                <c:pt idx="7">
                  <c:v>1999</c:v>
                </c:pt>
                <c:pt idx="8">
                  <c:v>2000</c:v>
                </c:pt>
                <c:pt idx="9">
                  <c:v>2001</c:v>
                </c:pt>
                <c:pt idx="10">
                  <c:v>2002</c:v>
                </c:pt>
                <c:pt idx="11">
                  <c:v>2003</c:v>
                </c:pt>
                <c:pt idx="12">
                  <c:v>2004</c:v>
                </c:pt>
                <c:pt idx="13">
                  <c:v>2005</c:v>
                </c:pt>
                <c:pt idx="14">
                  <c:v>2006</c:v>
                </c:pt>
                <c:pt idx="15">
                  <c:v>2007</c:v>
                </c:pt>
                <c:pt idx="16">
                  <c:v>2008</c:v>
                </c:pt>
                <c:pt idx="17">
                  <c:v>2009</c:v>
                </c:pt>
                <c:pt idx="18">
                  <c:v>2010</c:v>
                </c:pt>
              </c:numCache>
            </c:numRef>
          </c:cat>
          <c:val>
            <c:numRef>
              <c:f>Hoja1!$C$4:$C$22</c:f>
              <c:numCache>
                <c:formatCode>General</c:formatCode>
                <c:ptCount val="19"/>
                <c:pt idx="0">
                  <c:v>50</c:v>
                </c:pt>
                <c:pt idx="1">
                  <c:v>53</c:v>
                </c:pt>
                <c:pt idx="2">
                  <c:v>51</c:v>
                </c:pt>
                <c:pt idx="3">
                  <c:v>52</c:v>
                </c:pt>
                <c:pt idx="4">
                  <c:v>52</c:v>
                </c:pt>
                <c:pt idx="5">
                  <c:v>52</c:v>
                </c:pt>
                <c:pt idx="6">
                  <c:v>51</c:v>
                </c:pt>
                <c:pt idx="7">
                  <c:v>51</c:v>
                </c:pt>
                <c:pt idx="8">
                  <c:v>51</c:v>
                </c:pt>
                <c:pt idx="9">
                  <c:v>51</c:v>
                </c:pt>
                <c:pt idx="10">
                  <c:v>51</c:v>
                </c:pt>
                <c:pt idx="11">
                  <c:v>51</c:v>
                </c:pt>
                <c:pt idx="12">
                  <c:v>50</c:v>
                </c:pt>
                <c:pt idx="13">
                  <c:v>53</c:v>
                </c:pt>
                <c:pt idx="14">
                  <c:v>55</c:v>
                </c:pt>
                <c:pt idx="15">
                  <c:v>57</c:v>
                </c:pt>
                <c:pt idx="16">
                  <c:v>59</c:v>
                </c:pt>
                <c:pt idx="17">
                  <c:v>62</c:v>
                </c:pt>
                <c:pt idx="18">
                  <c:v>65</c:v>
                </c:pt>
              </c:numCache>
            </c:numRef>
          </c:val>
        </c:ser>
        <c:shape val="cylinder"/>
        <c:axId val="49016832"/>
        <c:axId val="49018368"/>
        <c:axId val="0"/>
      </c:bar3DChart>
      <c:catAx>
        <c:axId val="4901683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es-HN"/>
          </a:p>
        </c:txPr>
        <c:crossAx val="49018368"/>
        <c:crosses val="autoZero"/>
        <c:auto val="1"/>
        <c:lblAlgn val="ctr"/>
        <c:lblOffset val="100"/>
      </c:catAx>
      <c:valAx>
        <c:axId val="49018368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Porcentaje %</a:t>
                </a:r>
              </a:p>
            </c:rich>
          </c:tx>
          <c:layout>
            <c:manualLayout>
              <c:xMode val="edge"/>
              <c:yMode val="edge"/>
              <c:x val="1.6331824232531583E-2"/>
              <c:y val="0.33526100904053657"/>
            </c:manualLayout>
          </c:layout>
        </c:title>
        <c:numFmt formatCode="General" sourceLinked="1"/>
        <c:tickLblPos val="nextTo"/>
        <c:crossAx val="49016832"/>
        <c:crosses val="autoZero"/>
        <c:crossBetween val="between"/>
      </c:valAx>
    </c:plotArea>
    <c:plotVisOnly val="1"/>
    <c:dispBlanksAs val="gap"/>
  </c:chart>
  <c:spPr>
    <a:solidFill>
      <a:sysClr val="window" lastClr="FFFFFF"/>
    </a:solidFill>
  </c:spPr>
  <c:externalData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HN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800"/>
            </a:pPr>
            <a:r>
              <a:rPr lang="es-HN" sz="2800" dirty="0" smtClean="0"/>
              <a:t>2012</a:t>
            </a:r>
            <a:endParaRPr lang="es-HN" sz="2800" dirty="0"/>
          </a:p>
        </c:rich>
      </c:tx>
      <c:layout>
        <c:manualLayout>
          <c:xMode val="edge"/>
          <c:yMode val="edge"/>
          <c:x val="0.90937500000000004"/>
          <c:y val="0.33491093602875427"/>
        </c:manualLayout>
      </c:layout>
      <c:overlay val="1"/>
    </c:title>
    <c:view3D>
      <c:rAngAx val="1"/>
    </c:view3D>
    <c:plotArea>
      <c:layout>
        <c:manualLayout>
          <c:layoutTarget val="inner"/>
          <c:xMode val="edge"/>
          <c:yMode val="edge"/>
          <c:x val="0.17070964566929153"/>
          <c:y val="9.629309903528907E-2"/>
          <c:w val="0.73762368766404285"/>
          <c:h val="0.54502760416909124"/>
        </c:manualLayout>
      </c:layout>
      <c:bar3DChart>
        <c:barDir val="col"/>
        <c:grouping val="clustered"/>
        <c:ser>
          <c:idx val="0"/>
          <c:order val="0"/>
          <c:dPt>
            <c:idx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1"/>
            <c:spPr>
              <a:solidFill>
                <a:srgbClr val="002060"/>
              </a:solidFill>
            </c:spPr>
          </c:dPt>
          <c:dPt>
            <c:idx val="2"/>
            <c:spPr>
              <a:solidFill>
                <a:srgbClr val="92D050"/>
              </a:solidFill>
            </c:spPr>
          </c:dPt>
          <c:dPt>
            <c:idx val="3"/>
            <c:spPr>
              <a:solidFill>
                <a:srgbClr val="FFFF00"/>
              </a:solidFill>
            </c:spPr>
          </c:dPt>
          <c:dPt>
            <c:idx val="4"/>
            <c:spPr>
              <a:solidFill>
                <a:srgbClr val="C00000"/>
              </a:solidFill>
            </c:spPr>
          </c:dPt>
          <c:dPt>
            <c:idx val="5"/>
            <c:spPr>
              <a:solidFill>
                <a:schemeClr val="bg2">
                  <a:lumMod val="75000"/>
                </a:schemeClr>
              </a:solidFill>
            </c:spPr>
          </c:dPt>
          <c:dPt>
            <c:idx val="6"/>
            <c:spPr>
              <a:solidFill>
                <a:schemeClr val="accent2">
                  <a:lumMod val="40000"/>
                  <a:lumOff val="60000"/>
                </a:schemeClr>
              </a:solidFill>
            </c:spPr>
          </c:dPt>
          <c:dPt>
            <c:idx val="7"/>
            <c:spPr>
              <a:solidFill>
                <a:schemeClr val="accent5">
                  <a:lumMod val="50000"/>
                </a:schemeClr>
              </a:solidFill>
            </c:spPr>
          </c:dPt>
          <c:dPt>
            <c:idx val="8"/>
            <c:spPr>
              <a:solidFill>
                <a:schemeClr val="accent3">
                  <a:lumMod val="50000"/>
                </a:schemeClr>
              </a:solidFill>
            </c:spPr>
          </c:dPt>
          <c:dPt>
            <c:idx val="9"/>
            <c:spPr>
              <a:solidFill>
                <a:srgbClr val="FF9966"/>
              </a:solidFill>
            </c:spPr>
          </c:dPt>
          <c:dPt>
            <c:idx val="10"/>
            <c:spPr>
              <a:solidFill>
                <a:srgbClr val="996633"/>
              </a:solidFill>
            </c:spPr>
          </c:dPt>
          <c:dPt>
            <c:idx val="11"/>
            <c:spPr>
              <a:solidFill>
                <a:schemeClr val="tx1">
                  <a:lumMod val="95000"/>
                  <a:lumOff val="5000"/>
                </a:schemeClr>
              </a:solidFill>
            </c:spPr>
          </c:dPt>
          <c:dPt>
            <c:idx val="12"/>
            <c:spPr>
              <a:solidFill>
                <a:srgbClr val="CC00FF"/>
              </a:solidFill>
            </c:spPr>
          </c:dPt>
          <c:dPt>
            <c:idx val="13"/>
            <c:spPr>
              <a:solidFill>
                <a:srgbClr val="FF0000"/>
              </a:solidFill>
            </c:spPr>
          </c:dPt>
          <c:dPt>
            <c:idx val="14"/>
            <c:spPr>
              <a:solidFill>
                <a:srgbClr val="993366"/>
              </a:solidFill>
            </c:spPr>
          </c:dPt>
          <c:dPt>
            <c:idx val="15"/>
            <c:spPr>
              <a:solidFill>
                <a:srgbClr val="00CCFF"/>
              </a:solidFill>
            </c:spPr>
          </c:dPt>
          <c:dPt>
            <c:idx val="16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18"/>
            <c:spPr>
              <a:solidFill>
                <a:srgbClr val="769F11"/>
              </a:solidFill>
            </c:spPr>
          </c:dPt>
          <c:cat>
            <c:strRef>
              <c:f>Hoja3!$B$4:$B$21</c:f>
              <c:strCache>
                <c:ptCount val="18"/>
                <c:pt idx="0">
                  <c:v>Secretaria de Educacion</c:v>
                </c:pt>
                <c:pt idx="1">
                  <c:v>Deuda Publica</c:v>
                </c:pt>
                <c:pt idx="2">
                  <c:v>Secretaria de Salud</c:v>
                </c:pt>
                <c:pt idx="3">
                  <c:v>Otras Instituciones del Poder Ejecutivo</c:v>
                </c:pt>
                <c:pt idx="4">
                  <c:v>Secretaria de Interior y Poblacion</c:v>
                </c:pt>
                <c:pt idx="5">
                  <c:v>Secretaria de Seguridad</c:v>
                </c:pt>
                <c:pt idx="6">
                  <c:v>Secretaria de Defensa Nacional</c:v>
                </c:pt>
                <c:pt idx="7">
                  <c:v>Secretaria de Obras Publicas y  Transporte</c:v>
                </c:pt>
                <c:pt idx="8">
                  <c:v>Secretaria de Finanzas</c:v>
                </c:pt>
                <c:pt idx="9">
                  <c:v>Poder Judicial</c:v>
                </c:pt>
                <c:pt idx="10">
                  <c:v>Secretaria de Despacho Presidencial</c:v>
                </c:pt>
                <c:pt idx="11">
                  <c:v>Fondo Vial</c:v>
                </c:pt>
                <c:pt idx="12">
                  <c:v>Ministerio Publico</c:v>
                </c:pt>
                <c:pt idx="13">
                  <c:v>Direccion Ejecutiva de Ingresos</c:v>
                </c:pt>
                <c:pt idx="14">
                  <c:v>Secretaria de Agricultura y Ganaderia</c:v>
                </c:pt>
                <c:pt idx="15">
                  <c:v>Secretaria de Recursos Naturales y Ambiente</c:v>
                </c:pt>
                <c:pt idx="16">
                  <c:v>Comision Nacional d Derechos Humanos</c:v>
                </c:pt>
                <c:pt idx="17">
                  <c:v>Congreso Nacional</c:v>
                </c:pt>
              </c:strCache>
            </c:strRef>
          </c:cat>
          <c:val>
            <c:numRef>
              <c:f>Hoja3!$C$4:$C$21</c:f>
              <c:numCache>
                <c:formatCode>#,##0.00</c:formatCode>
                <c:ptCount val="18"/>
                <c:pt idx="0">
                  <c:v>23226.7</c:v>
                </c:pt>
                <c:pt idx="1">
                  <c:v>13006.6</c:v>
                </c:pt>
                <c:pt idx="2">
                  <c:v>10658</c:v>
                </c:pt>
                <c:pt idx="3">
                  <c:v>8131</c:v>
                </c:pt>
                <c:pt idx="4">
                  <c:v>3760.4</c:v>
                </c:pt>
                <c:pt idx="5">
                  <c:v>3480.6</c:v>
                </c:pt>
                <c:pt idx="6">
                  <c:v>2975.3</c:v>
                </c:pt>
                <c:pt idx="7">
                  <c:v>2846.2</c:v>
                </c:pt>
                <c:pt idx="8">
                  <c:v>2598.6</c:v>
                </c:pt>
                <c:pt idx="9">
                  <c:v>1761.7</c:v>
                </c:pt>
                <c:pt idx="10">
                  <c:v>1365.4</c:v>
                </c:pt>
                <c:pt idx="11">
                  <c:v>1256.8399999999999</c:v>
                </c:pt>
                <c:pt idx="12">
                  <c:v>971.7</c:v>
                </c:pt>
                <c:pt idx="13">
                  <c:v>954</c:v>
                </c:pt>
                <c:pt idx="14">
                  <c:v>895.3</c:v>
                </c:pt>
                <c:pt idx="15">
                  <c:v>879.8</c:v>
                </c:pt>
                <c:pt idx="16">
                  <c:v>572.4</c:v>
                </c:pt>
                <c:pt idx="17">
                  <c:v>520</c:v>
                </c:pt>
              </c:numCache>
            </c:numRef>
          </c:val>
        </c:ser>
        <c:shape val="cylinder"/>
        <c:axId val="109575168"/>
        <c:axId val="109642496"/>
        <c:axId val="0"/>
      </c:bar3DChart>
      <c:catAx>
        <c:axId val="109575168"/>
        <c:scaling>
          <c:orientation val="minMax"/>
        </c:scaling>
        <c:axPos val="b"/>
        <c:tickLblPos val="nextTo"/>
        <c:crossAx val="109642496"/>
        <c:crosses val="autoZero"/>
        <c:auto val="1"/>
        <c:lblAlgn val="ctr"/>
        <c:lblOffset val="100"/>
      </c:catAx>
      <c:valAx>
        <c:axId val="10964249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Millones de Lempiras</a:t>
                </a:r>
              </a:p>
            </c:rich>
          </c:tx>
          <c:layout>
            <c:manualLayout>
              <c:xMode val="edge"/>
              <c:yMode val="edge"/>
              <c:x val="1.0207895888014001E-2"/>
              <c:y val="0.21474825835454658"/>
            </c:manualLayout>
          </c:layout>
        </c:title>
        <c:numFmt formatCode="##,###,##0.00" sourceLinked="0"/>
        <c:tickLblPos val="nextTo"/>
        <c:txPr>
          <a:bodyPr/>
          <a:lstStyle/>
          <a:p>
            <a:pPr>
              <a:defRPr sz="1200"/>
            </a:pPr>
            <a:endParaRPr lang="es-HN"/>
          </a:p>
        </c:txPr>
        <c:crossAx val="109575168"/>
        <c:crosses val="autoZero"/>
        <c:crossBetween val="between"/>
      </c:valAx>
    </c:plotArea>
    <c:plotVisOnly val="1"/>
    <c:dispBlanksAs val="gap"/>
  </c:chart>
  <c:spPr>
    <a:solidFill>
      <a:sysClr val="window" lastClr="FFFFFF"/>
    </a:solidFill>
  </c:sp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HN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/>
            </a:pPr>
            <a:r>
              <a:rPr lang="es-HN" sz="2400" dirty="0" smtClean="0"/>
              <a:t>2011</a:t>
            </a:r>
          </a:p>
        </c:rich>
      </c:tx>
      <c:layout>
        <c:manualLayout>
          <c:xMode val="edge"/>
          <c:yMode val="edge"/>
          <c:x val="0.91887601388947249"/>
          <c:y val="0.39282251467008794"/>
        </c:manualLayout>
      </c:layout>
    </c:title>
    <c:view3D>
      <c:rAngAx val="1"/>
    </c:view3D>
    <c:plotArea>
      <c:layout>
        <c:manualLayout>
          <c:layoutTarget val="inner"/>
          <c:xMode val="edge"/>
          <c:yMode val="edge"/>
          <c:x val="8.8304206553681749E-2"/>
          <c:y val="2.9668841509192582E-2"/>
          <c:w val="0.8297217847769025"/>
          <c:h val="0.90338657657566657"/>
        </c:manualLayout>
      </c:layout>
      <c:bar3DChart>
        <c:barDir val="col"/>
        <c:grouping val="clustered"/>
        <c:ser>
          <c:idx val="0"/>
          <c:order val="0"/>
          <c:dPt>
            <c:idx val="0"/>
            <c:spPr>
              <a:solidFill>
                <a:schemeClr val="accent3">
                  <a:lumMod val="50000"/>
                </a:schemeClr>
              </a:solidFill>
            </c:spPr>
          </c:dPt>
          <c:dPt>
            <c:idx val="1"/>
            <c:spPr>
              <a:solidFill>
                <a:srgbClr val="EE0000"/>
              </a:solidFill>
            </c:spPr>
          </c:dPt>
          <c:dPt>
            <c:idx val="2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3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4"/>
            <c:spPr>
              <a:solidFill>
                <a:srgbClr val="002060"/>
              </a:solidFill>
            </c:spPr>
          </c:dPt>
          <c:dPt>
            <c:idx val="5"/>
            <c:spPr>
              <a:solidFill>
                <a:srgbClr val="FFFFCC"/>
              </a:solidFill>
            </c:spPr>
          </c:dPt>
          <c:cat>
            <c:strRef>
              <c:f>Hoja1!$B$9:$B$14</c:f>
              <c:strCache>
                <c:ptCount val="6"/>
                <c:pt idx="0">
                  <c:v>R. Dominicana</c:v>
                </c:pt>
                <c:pt idx="1">
                  <c:v>Guatemala</c:v>
                </c:pt>
                <c:pt idx="2">
                  <c:v>Costa Rica</c:v>
                </c:pt>
                <c:pt idx="3">
                  <c:v>El Salvador</c:v>
                </c:pt>
                <c:pt idx="4">
                  <c:v>Honduras</c:v>
                </c:pt>
                <c:pt idx="5">
                  <c:v>Nicaragua</c:v>
                </c:pt>
              </c:strCache>
            </c:strRef>
          </c:cat>
          <c:val>
            <c:numRef>
              <c:f>Hoja1!$C$9:$C$14</c:f>
              <c:numCache>
                <c:formatCode>General</c:formatCode>
                <c:ptCount val="6"/>
                <c:pt idx="0">
                  <c:v>51700</c:v>
                </c:pt>
                <c:pt idx="1">
                  <c:v>41200</c:v>
                </c:pt>
                <c:pt idx="2">
                  <c:v>36000</c:v>
                </c:pt>
                <c:pt idx="3">
                  <c:v>21200</c:v>
                </c:pt>
                <c:pt idx="4">
                  <c:v>15400</c:v>
                </c:pt>
                <c:pt idx="5">
                  <c:v>6600</c:v>
                </c:pt>
              </c:numCache>
            </c:numRef>
          </c:val>
        </c:ser>
        <c:shape val="cylinder"/>
        <c:axId val="51541888"/>
        <c:axId val="51543424"/>
        <c:axId val="0"/>
      </c:bar3DChart>
      <c:catAx>
        <c:axId val="51541888"/>
        <c:scaling>
          <c:orientation val="minMax"/>
        </c:scaling>
        <c:axPos val="b"/>
        <c:tickLblPos val="nextTo"/>
        <c:txPr>
          <a:bodyPr/>
          <a:lstStyle/>
          <a:p>
            <a:pPr>
              <a:defRPr sz="1600"/>
            </a:pPr>
            <a:endParaRPr lang="es-HN"/>
          </a:p>
        </c:txPr>
        <c:crossAx val="51543424"/>
        <c:crosses val="autoZero"/>
        <c:auto val="1"/>
        <c:lblAlgn val="ctr"/>
        <c:lblOffset val="100"/>
      </c:catAx>
      <c:valAx>
        <c:axId val="51543424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Millones de US$</a:t>
                </a:r>
              </a:p>
            </c:rich>
          </c:tx>
          <c:layout>
            <c:manualLayout>
              <c:xMode val="edge"/>
              <c:yMode val="edge"/>
              <c:x val="1.2841863517060391E-2"/>
              <c:y val="0.25338851238751303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es-HN"/>
          </a:p>
        </c:txPr>
        <c:crossAx val="51541888"/>
        <c:crosses val="autoZero"/>
        <c:crossBetween val="between"/>
      </c:valAx>
    </c:plotArea>
    <c:plotVisOnly val="1"/>
    <c:dispBlanksAs val="gap"/>
  </c:chart>
  <c:spPr>
    <a:solidFill>
      <a:sysClr val="window" lastClr="FFFFFF"/>
    </a:solidFill>
  </c:sp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HN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/>
            </a:pPr>
            <a:r>
              <a:rPr lang="es-HN" sz="2400" dirty="0" smtClean="0"/>
              <a:t>2011</a:t>
            </a:r>
          </a:p>
        </c:rich>
      </c:tx>
      <c:layout>
        <c:manualLayout>
          <c:xMode val="edge"/>
          <c:yMode val="edge"/>
          <c:x val="0.94093153980752409"/>
          <c:y val="0.37754051633151881"/>
        </c:manualLayout>
      </c:layout>
      <c:overlay val="1"/>
    </c:title>
    <c:view3D>
      <c:rAngAx val="1"/>
    </c:view3D>
    <c:plotArea>
      <c:layout>
        <c:manualLayout>
          <c:layoutTarget val="inner"/>
          <c:xMode val="edge"/>
          <c:yMode val="edge"/>
          <c:x val="0.10890670454565597"/>
          <c:y val="3.4966848921548402E-2"/>
          <c:w val="0.82784975503779445"/>
          <c:h val="0.68509848112114524"/>
        </c:manualLayout>
      </c:layout>
      <c:bar3DChart>
        <c:barDir val="col"/>
        <c:grouping val="clustered"/>
        <c:ser>
          <c:idx val="0"/>
          <c:order val="0"/>
          <c:dPt>
            <c:idx val="0"/>
            <c:spPr>
              <a:solidFill>
                <a:srgbClr val="FFC000"/>
              </a:solidFill>
            </c:spPr>
          </c:dPt>
          <c:dPt>
            <c:idx val="1"/>
            <c:spPr>
              <a:solidFill>
                <a:schemeClr val="accent3">
                  <a:lumMod val="50000"/>
                </a:schemeClr>
              </a:solidFill>
            </c:spPr>
          </c:dPt>
          <c:dPt>
            <c:idx val="2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3"/>
            <c:spPr>
              <a:solidFill>
                <a:schemeClr val="bg2">
                  <a:lumMod val="75000"/>
                </a:schemeClr>
              </a:solidFill>
            </c:spPr>
          </c:dPt>
          <c:dPt>
            <c:idx val="4"/>
            <c:spPr>
              <a:solidFill>
                <a:schemeClr val="tx1">
                  <a:lumMod val="85000"/>
                  <a:lumOff val="15000"/>
                </a:schemeClr>
              </a:solidFill>
            </c:spPr>
          </c:dPt>
          <c:dPt>
            <c:idx val="5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6"/>
            <c:spPr>
              <a:solidFill>
                <a:srgbClr val="996633"/>
              </a:solidFill>
            </c:spPr>
          </c:dPt>
          <c:dPt>
            <c:idx val="7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8"/>
            <c:spPr>
              <a:solidFill>
                <a:srgbClr val="002060"/>
              </a:solidFill>
            </c:spPr>
          </c:dPt>
          <c:dPt>
            <c:idx val="9"/>
            <c:spPr>
              <a:solidFill>
                <a:srgbClr val="92D050"/>
              </a:solidFill>
            </c:spPr>
          </c:dPt>
          <c:cat>
            <c:strRef>
              <c:f>Hoja2!$B$10:$B$15</c:f>
              <c:strCache>
                <c:ptCount val="6"/>
                <c:pt idx="0">
                  <c:v>Costa Rica</c:v>
                </c:pt>
                <c:pt idx="1">
                  <c:v>R. Dominicana</c:v>
                </c:pt>
                <c:pt idx="2">
                  <c:v>El Salvador</c:v>
                </c:pt>
                <c:pt idx="3">
                  <c:v>Guatemala</c:v>
                </c:pt>
                <c:pt idx="4">
                  <c:v>Honduras</c:v>
                </c:pt>
                <c:pt idx="5">
                  <c:v>Nicaragua</c:v>
                </c:pt>
              </c:strCache>
            </c:strRef>
          </c:cat>
          <c:val>
            <c:numRef>
              <c:f>Hoja2!$C$10:$C$15</c:f>
              <c:numCache>
                <c:formatCode>#,##0.00</c:formatCode>
                <c:ptCount val="6"/>
                <c:pt idx="0">
                  <c:v>7826</c:v>
                </c:pt>
                <c:pt idx="1">
                  <c:v>5222</c:v>
                </c:pt>
                <c:pt idx="2">
                  <c:v>3419</c:v>
                </c:pt>
                <c:pt idx="3">
                  <c:v>2861</c:v>
                </c:pt>
                <c:pt idx="4">
                  <c:v>1925</c:v>
                </c:pt>
                <c:pt idx="5">
                  <c:v>1138</c:v>
                </c:pt>
              </c:numCache>
            </c:numRef>
          </c:val>
        </c:ser>
        <c:shape val="cylinder"/>
        <c:axId val="92716032"/>
        <c:axId val="92727552"/>
        <c:axId val="0"/>
      </c:bar3DChart>
      <c:catAx>
        <c:axId val="92716032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/>
            </a:pPr>
            <a:endParaRPr lang="es-HN"/>
          </a:p>
        </c:txPr>
        <c:crossAx val="92727552"/>
        <c:crosses val="autoZero"/>
        <c:auto val="1"/>
        <c:lblAlgn val="ctr"/>
        <c:lblOffset val="100"/>
      </c:catAx>
      <c:valAx>
        <c:axId val="92727552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Miles de US$</a:t>
                </a:r>
              </a:p>
            </c:rich>
          </c:tx>
          <c:layout>
            <c:manualLayout>
              <c:xMode val="edge"/>
              <c:yMode val="edge"/>
              <c:x val="1.7282370953630801E-2"/>
              <c:y val="0.22413655427174739"/>
            </c:manualLayout>
          </c:layout>
        </c:title>
        <c:numFmt formatCode="#,##0.00" sourceLinked="1"/>
        <c:tickLblPos val="nextTo"/>
        <c:txPr>
          <a:bodyPr/>
          <a:lstStyle/>
          <a:p>
            <a:pPr>
              <a:defRPr sz="1100"/>
            </a:pPr>
            <a:endParaRPr lang="es-HN"/>
          </a:p>
        </c:txPr>
        <c:crossAx val="92716032"/>
        <c:crosses val="autoZero"/>
        <c:crossBetween val="between"/>
      </c:valAx>
    </c:plotArea>
    <c:plotVisOnly val="1"/>
    <c:dispBlanksAs val="gap"/>
  </c:chart>
  <c:spPr>
    <a:solidFill>
      <a:sysClr val="window" lastClr="FFFFFF"/>
    </a:solidFill>
  </c:spPr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HN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/>
            </a:pPr>
            <a:r>
              <a:rPr lang="es-HN" sz="2400" dirty="0" smtClean="0"/>
              <a:t>2011</a:t>
            </a:r>
          </a:p>
        </c:rich>
      </c:tx>
      <c:layout>
        <c:manualLayout>
          <c:xMode val="edge"/>
          <c:yMode val="edge"/>
          <c:x val="0.94093153980752409"/>
          <c:y val="0.37754051633151881"/>
        </c:manualLayout>
      </c:layout>
      <c:overlay val="1"/>
    </c:title>
    <c:view3D>
      <c:rAngAx val="1"/>
    </c:view3D>
    <c:plotArea>
      <c:layout>
        <c:manualLayout>
          <c:layoutTarget val="inner"/>
          <c:xMode val="edge"/>
          <c:yMode val="edge"/>
          <c:x val="0.10890670454565597"/>
          <c:y val="3.4966848921548402E-2"/>
          <c:w val="0.82784975503779445"/>
          <c:h val="0.68509848112114524"/>
        </c:manualLayout>
      </c:layout>
      <c:bar3DChart>
        <c:barDir val="col"/>
        <c:grouping val="clustered"/>
        <c:ser>
          <c:idx val="0"/>
          <c:order val="0"/>
          <c:dPt>
            <c:idx val="0"/>
            <c:spPr>
              <a:solidFill>
                <a:srgbClr val="FFC000"/>
              </a:solidFill>
            </c:spPr>
          </c:dPt>
          <c:dPt>
            <c:idx val="1"/>
            <c:spPr>
              <a:solidFill>
                <a:schemeClr val="accent3">
                  <a:lumMod val="50000"/>
                </a:schemeClr>
              </a:solidFill>
            </c:spPr>
          </c:dPt>
          <c:dPt>
            <c:idx val="2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3"/>
            <c:spPr>
              <a:solidFill>
                <a:schemeClr val="bg2">
                  <a:lumMod val="75000"/>
                </a:schemeClr>
              </a:solidFill>
            </c:spPr>
          </c:dPt>
          <c:dPt>
            <c:idx val="4"/>
            <c:spPr>
              <a:solidFill>
                <a:schemeClr val="tx1">
                  <a:lumMod val="85000"/>
                  <a:lumOff val="15000"/>
                </a:schemeClr>
              </a:solidFill>
            </c:spPr>
          </c:dPt>
          <c:dPt>
            <c:idx val="5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6"/>
            <c:spPr>
              <a:solidFill>
                <a:srgbClr val="996633"/>
              </a:solidFill>
            </c:spPr>
          </c:dPt>
          <c:dPt>
            <c:idx val="7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8"/>
            <c:spPr>
              <a:solidFill>
                <a:srgbClr val="002060"/>
              </a:solidFill>
            </c:spPr>
          </c:dPt>
          <c:dPt>
            <c:idx val="9"/>
            <c:spPr>
              <a:solidFill>
                <a:srgbClr val="92D050"/>
              </a:solidFill>
            </c:spPr>
          </c:dPt>
          <c:cat>
            <c:strRef>
              <c:f>Hoja2!$B$6:$B$15</c:f>
              <c:strCache>
                <c:ptCount val="10"/>
                <c:pt idx="0">
                  <c:v>Estados Unidos</c:v>
                </c:pt>
                <c:pt idx="1">
                  <c:v>Alemania</c:v>
                </c:pt>
                <c:pt idx="2">
                  <c:v>Corea del Sur</c:v>
                </c:pt>
                <c:pt idx="3">
                  <c:v>Chile</c:v>
                </c:pt>
                <c:pt idx="4">
                  <c:v>Costa Rica</c:v>
                </c:pt>
                <c:pt idx="5">
                  <c:v>R. Dominicana</c:v>
                </c:pt>
                <c:pt idx="6">
                  <c:v>El Salvador</c:v>
                </c:pt>
                <c:pt idx="7">
                  <c:v>Guatemala</c:v>
                </c:pt>
                <c:pt idx="8">
                  <c:v>Honduras</c:v>
                </c:pt>
                <c:pt idx="9">
                  <c:v>Nicaragua</c:v>
                </c:pt>
              </c:strCache>
            </c:strRef>
          </c:cat>
          <c:val>
            <c:numRef>
              <c:f>Hoja2!$C$6:$C$15</c:f>
              <c:numCache>
                <c:formatCode>#,##0.00</c:formatCode>
                <c:ptCount val="10"/>
                <c:pt idx="0">
                  <c:v>47200</c:v>
                </c:pt>
                <c:pt idx="1">
                  <c:v>40100</c:v>
                </c:pt>
                <c:pt idx="2">
                  <c:v>20800</c:v>
                </c:pt>
                <c:pt idx="3">
                  <c:v>12400</c:v>
                </c:pt>
                <c:pt idx="4">
                  <c:v>7826</c:v>
                </c:pt>
                <c:pt idx="5">
                  <c:v>5222</c:v>
                </c:pt>
                <c:pt idx="6">
                  <c:v>3419</c:v>
                </c:pt>
                <c:pt idx="7">
                  <c:v>2861</c:v>
                </c:pt>
                <c:pt idx="8">
                  <c:v>1925</c:v>
                </c:pt>
                <c:pt idx="9">
                  <c:v>1138</c:v>
                </c:pt>
              </c:numCache>
            </c:numRef>
          </c:val>
        </c:ser>
        <c:shape val="cylinder"/>
        <c:axId val="51658112"/>
        <c:axId val="85298176"/>
        <c:axId val="0"/>
      </c:bar3DChart>
      <c:catAx>
        <c:axId val="51658112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/>
            </a:pPr>
            <a:endParaRPr lang="es-HN"/>
          </a:p>
        </c:txPr>
        <c:crossAx val="85298176"/>
        <c:crosses val="autoZero"/>
        <c:auto val="1"/>
        <c:lblAlgn val="ctr"/>
        <c:lblOffset val="100"/>
      </c:catAx>
      <c:valAx>
        <c:axId val="8529817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Miles de US$</a:t>
                </a:r>
              </a:p>
            </c:rich>
          </c:tx>
          <c:layout>
            <c:manualLayout>
              <c:xMode val="edge"/>
              <c:yMode val="edge"/>
              <c:x val="1.7282370953630801E-2"/>
              <c:y val="0.22413655427174739"/>
            </c:manualLayout>
          </c:layout>
        </c:title>
        <c:numFmt formatCode="#,##0.00" sourceLinked="1"/>
        <c:tickLblPos val="nextTo"/>
        <c:txPr>
          <a:bodyPr/>
          <a:lstStyle/>
          <a:p>
            <a:pPr>
              <a:defRPr sz="1100"/>
            </a:pPr>
            <a:endParaRPr lang="es-HN"/>
          </a:p>
        </c:txPr>
        <c:crossAx val="51658112"/>
        <c:crosses val="autoZero"/>
        <c:crossBetween val="between"/>
      </c:valAx>
    </c:plotArea>
    <c:plotVisOnly val="1"/>
    <c:dispBlanksAs val="gap"/>
  </c:chart>
  <c:spPr>
    <a:solidFill>
      <a:sysClr val="window" lastClr="FFFFFF"/>
    </a:solidFill>
  </c:spPr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HN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s-HN" sz="2000" dirty="0" smtClean="0"/>
              <a:t>2011</a:t>
            </a:r>
            <a:endParaRPr lang="es-HN" sz="2000" dirty="0"/>
          </a:p>
        </c:rich>
      </c:tx>
      <c:layout>
        <c:manualLayout>
          <c:xMode val="edge"/>
          <c:yMode val="edge"/>
          <c:x val="0.9083578902099102"/>
          <c:y val="0.46264988270224444"/>
        </c:manualLayout>
      </c:layout>
      <c:overlay val="1"/>
    </c:title>
    <c:view3D>
      <c:rAngAx val="1"/>
    </c:view3D>
    <c:plotArea>
      <c:layout>
        <c:manualLayout>
          <c:layoutTarget val="inner"/>
          <c:xMode val="edge"/>
          <c:yMode val="edge"/>
          <c:x val="9.4729689505981693E-2"/>
          <c:y val="0.1337468139610897"/>
          <c:w val="0.8091028981290227"/>
          <c:h val="0.78324046925542889"/>
        </c:manualLayout>
      </c:layout>
      <c:bar3DChart>
        <c:barDir val="col"/>
        <c:grouping val="clustered"/>
        <c:ser>
          <c:idx val="0"/>
          <c:order val="0"/>
          <c:dPt>
            <c:idx val="0"/>
            <c:spPr>
              <a:solidFill>
                <a:srgbClr val="92D050"/>
              </a:solidFill>
            </c:spPr>
          </c:dPt>
          <c:dPt>
            <c:idx val="1"/>
            <c:spPr>
              <a:solidFill>
                <a:srgbClr val="FFC000"/>
              </a:solidFill>
            </c:spPr>
          </c:dPt>
          <c:dPt>
            <c:idx val="2"/>
            <c:spPr>
              <a:solidFill>
                <a:schemeClr val="bg2">
                  <a:lumMod val="75000"/>
                </a:schemeClr>
              </a:solidFill>
            </c:spPr>
          </c:dPt>
          <c:dPt>
            <c:idx val="3"/>
            <c:spPr>
              <a:solidFill>
                <a:schemeClr val="tx2">
                  <a:lumMod val="50000"/>
                </a:schemeClr>
              </a:solidFill>
            </c:spPr>
          </c:dPt>
          <c:dPt>
            <c:idx val="4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cat>
            <c:strRef>
              <c:f>Hoja3!$B$10:$B$14</c:f>
              <c:strCache>
                <c:ptCount val="5"/>
                <c:pt idx="0">
                  <c:v>Costa Rica</c:v>
                </c:pt>
                <c:pt idx="1">
                  <c:v>El Salvador</c:v>
                </c:pt>
                <c:pt idx="2">
                  <c:v>Guatemala</c:v>
                </c:pt>
                <c:pt idx="3">
                  <c:v>Honduras</c:v>
                </c:pt>
                <c:pt idx="4">
                  <c:v>Nicaragua</c:v>
                </c:pt>
              </c:strCache>
            </c:strRef>
          </c:cat>
          <c:val>
            <c:numRef>
              <c:f>Hoja3!$C$10:$C$14</c:f>
              <c:numCache>
                <c:formatCode>General</c:formatCode>
                <c:ptCount val="5"/>
                <c:pt idx="0">
                  <c:v>12.723076923076921</c:v>
                </c:pt>
                <c:pt idx="1">
                  <c:v>1.6461538461538485</c:v>
                </c:pt>
                <c:pt idx="2">
                  <c:v>1.630769230769231</c:v>
                </c:pt>
                <c:pt idx="3">
                  <c:v>0.95384615384615401</c:v>
                </c:pt>
                <c:pt idx="4">
                  <c:v>0.33846153846153826</c:v>
                </c:pt>
              </c:numCache>
            </c:numRef>
          </c:val>
        </c:ser>
        <c:shape val="cylinder"/>
        <c:axId val="89327872"/>
        <c:axId val="91267072"/>
        <c:axId val="0"/>
      </c:bar3DChart>
      <c:catAx>
        <c:axId val="89327872"/>
        <c:scaling>
          <c:orientation val="minMax"/>
        </c:scaling>
        <c:axPos val="b"/>
        <c:tickLblPos val="nextTo"/>
        <c:txPr>
          <a:bodyPr/>
          <a:lstStyle/>
          <a:p>
            <a:pPr>
              <a:defRPr sz="1600"/>
            </a:pPr>
            <a:endParaRPr lang="es-HN"/>
          </a:p>
        </c:txPr>
        <c:crossAx val="91267072"/>
        <c:crosses val="autoZero"/>
        <c:auto val="1"/>
        <c:lblAlgn val="ctr"/>
        <c:lblOffset val="100"/>
      </c:catAx>
      <c:valAx>
        <c:axId val="91267072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s-HN" sz="1600" dirty="0" smtClean="0"/>
                  <a:t>QQ</a:t>
                </a:r>
                <a:r>
                  <a:rPr lang="es-HN" sz="1600" baseline="0" dirty="0" smtClean="0"/>
                  <a:t> / Mz</a:t>
                </a:r>
                <a:endParaRPr lang="es-HN" sz="1600" dirty="0"/>
              </a:p>
            </c:rich>
          </c:tx>
          <c:layout>
            <c:manualLayout>
              <c:xMode val="edge"/>
              <c:yMode val="edge"/>
              <c:x val="1.0413830557607301E-2"/>
              <c:y val="0.51507743101008163"/>
            </c:manualLayout>
          </c:layout>
        </c:title>
        <c:numFmt formatCode="#,##0.00" sourceLinked="0"/>
        <c:tickLblPos val="nextTo"/>
        <c:txPr>
          <a:bodyPr/>
          <a:lstStyle/>
          <a:p>
            <a:pPr>
              <a:defRPr sz="1200"/>
            </a:pPr>
            <a:endParaRPr lang="es-HN"/>
          </a:p>
        </c:txPr>
        <c:crossAx val="89327872"/>
        <c:crosses val="autoZero"/>
        <c:crossBetween val="between"/>
      </c:valAx>
    </c:plotArea>
    <c:plotVisOnly val="1"/>
    <c:dispBlanksAs val="gap"/>
  </c:chart>
  <c:spPr>
    <a:solidFill>
      <a:sysClr val="window" lastClr="FFFFFF"/>
    </a:solidFill>
  </c:spPr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HN"/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Exportaciones e Importaciones 2001 - 2010 (millones de US$)</a:t>
            </a:r>
          </a:p>
        </c:rich>
      </c:tx>
      <c:layout>
        <c:manualLayout>
          <c:xMode val="edge"/>
          <c:yMode val="edge"/>
          <c:x val="0.22802440884820757"/>
          <c:y val="2.1192044139523757E-2"/>
        </c:manualLayout>
      </c:layout>
    </c:title>
    <c:plotArea>
      <c:layout>
        <c:manualLayout>
          <c:layoutTarget val="inner"/>
          <c:xMode val="edge"/>
          <c:yMode val="edge"/>
          <c:x val="0.18433479809358108"/>
          <c:y val="0.12939163636351717"/>
          <c:w val="0.78544801588186741"/>
          <c:h val="0.66452128776455965"/>
        </c:manualLayout>
      </c:layout>
      <c:lineChart>
        <c:grouping val="standard"/>
        <c:ser>
          <c:idx val="0"/>
          <c:order val="0"/>
          <c:tx>
            <c:strRef>
              <c:f>Hoja1!$A$2</c:f>
              <c:strCache>
                <c:ptCount val="1"/>
                <c:pt idx="0">
                  <c:v>Exportaciones</c:v>
                </c:pt>
              </c:strCache>
            </c:strRef>
          </c:tx>
          <c:spPr>
            <a:ln w="34925">
              <a:solidFill>
                <a:srgbClr val="92D050"/>
              </a:solidFill>
            </a:ln>
          </c:spPr>
          <c:marker>
            <c:symbol val="circle"/>
            <c:size val="5"/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</c:spPr>
          </c:marker>
          <c:cat>
            <c:numRef>
              <c:f>Hoja1!$B$1:$K$1</c:f>
              <c:numCache>
                <c:formatCode>General</c:formatCode>
                <c:ptCount val="10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</c:numCache>
            </c:numRef>
          </c:cat>
          <c:val>
            <c:numRef>
              <c:f>Hoja1!$B$2:$K$2</c:f>
              <c:numCache>
                <c:formatCode>#,##0.00</c:formatCode>
                <c:ptCount val="10"/>
                <c:pt idx="0">
                  <c:v>3422.67</c:v>
                </c:pt>
                <c:pt idx="1">
                  <c:v>3744.88</c:v>
                </c:pt>
                <c:pt idx="2">
                  <c:v>3754.03</c:v>
                </c:pt>
                <c:pt idx="3">
                  <c:v>4533.8500000000004</c:v>
                </c:pt>
                <c:pt idx="4">
                  <c:v>5048</c:v>
                </c:pt>
                <c:pt idx="5">
                  <c:v>5276.56</c:v>
                </c:pt>
                <c:pt idx="6">
                  <c:v>5783.59</c:v>
                </c:pt>
                <c:pt idx="7">
                  <c:v>6198.52</c:v>
                </c:pt>
                <c:pt idx="8">
                  <c:v>4824.6500000000024</c:v>
                </c:pt>
                <c:pt idx="9">
                  <c:v>5741.92</c:v>
                </c:pt>
              </c:numCache>
            </c:numRef>
          </c:val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Importaciones</c:v>
                </c:pt>
              </c:strCache>
            </c:strRef>
          </c:tx>
          <c:spPr>
            <a:ln w="34925">
              <a:solidFill>
                <a:srgbClr val="FFC000"/>
              </a:solidFill>
            </a:ln>
          </c:spPr>
          <c:marker>
            <c:symbol val="circle"/>
            <c:size val="5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cat>
            <c:numRef>
              <c:f>Hoja1!$B$1:$K$1</c:f>
              <c:numCache>
                <c:formatCode>General</c:formatCode>
                <c:ptCount val="10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</c:numCache>
            </c:numRef>
          </c:cat>
          <c:val>
            <c:numRef>
              <c:f>Hoja1!$B$3:$K$3</c:f>
              <c:numCache>
                <c:formatCode>#,##0.00</c:formatCode>
                <c:ptCount val="10"/>
                <c:pt idx="0">
                  <c:v>4151.9399999999996</c:v>
                </c:pt>
                <c:pt idx="1">
                  <c:v>4381.59</c:v>
                </c:pt>
                <c:pt idx="2">
                  <c:v>4774.1200000000044</c:v>
                </c:pt>
                <c:pt idx="3">
                  <c:v>5827.1900000000014</c:v>
                </c:pt>
                <c:pt idx="4">
                  <c:v>6544.59</c:v>
                </c:pt>
                <c:pt idx="5">
                  <c:v>7303.26</c:v>
                </c:pt>
                <c:pt idx="6">
                  <c:v>8887.70999999999</c:v>
                </c:pt>
                <c:pt idx="7">
                  <c:v>10453.11</c:v>
                </c:pt>
                <c:pt idx="8">
                  <c:v>7299.28</c:v>
                </c:pt>
                <c:pt idx="9">
                  <c:v>8549.5499999999902</c:v>
                </c:pt>
              </c:numCache>
            </c:numRef>
          </c:val>
        </c:ser>
        <c:marker val="1"/>
        <c:axId val="64270720"/>
        <c:axId val="64272256"/>
      </c:lineChart>
      <c:catAx>
        <c:axId val="64270720"/>
        <c:scaling>
          <c:orientation val="minMax"/>
        </c:scaling>
        <c:axPos val="b"/>
        <c:numFmt formatCode="General" sourceLinked="1"/>
        <c:tickLblPos val="nextTo"/>
        <c:crossAx val="64272256"/>
        <c:crosses val="autoZero"/>
        <c:auto val="1"/>
        <c:lblAlgn val="ctr"/>
        <c:lblOffset val="100"/>
      </c:catAx>
      <c:valAx>
        <c:axId val="6427225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Millones de US$</a:t>
                </a:r>
              </a:p>
            </c:rich>
          </c:tx>
          <c:layout>
            <c:manualLayout>
              <c:xMode val="edge"/>
              <c:yMode val="edge"/>
              <c:x val="6.306720241205549E-2"/>
              <c:y val="0.33253098363067618"/>
            </c:manualLayout>
          </c:layout>
        </c:title>
        <c:numFmt formatCode="#,##0.00" sourceLinked="1"/>
        <c:tickLblPos val="nextTo"/>
        <c:crossAx val="6427072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</c:chart>
  <c:spPr>
    <a:solidFill>
      <a:schemeClr val="bg1"/>
    </a:solidFill>
  </c:sp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HN"/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91809765104897723"/>
          <c:y val="0.43825096874758074"/>
        </c:manualLayout>
      </c:layout>
      <c:overlay val="1"/>
      <c:txPr>
        <a:bodyPr/>
        <a:lstStyle/>
        <a:p>
          <a:pPr>
            <a:defRPr sz="2400"/>
          </a:pPr>
          <a:endParaRPr lang="es-HN"/>
        </a:p>
      </c:txPr>
    </c:title>
    <c:view3D>
      <c:rAngAx val="1"/>
    </c:view3D>
    <c:plotArea>
      <c:layout>
        <c:manualLayout>
          <c:layoutTarget val="inner"/>
          <c:xMode val="edge"/>
          <c:yMode val="edge"/>
          <c:x val="0.12515215103098337"/>
          <c:y val="2.9668841509192582E-2"/>
          <c:w val="0.77773208373816971"/>
          <c:h val="0.87363062353341392"/>
        </c:manualLayout>
      </c:layout>
      <c:bar3DChart>
        <c:barDir val="col"/>
        <c:grouping val="clustered"/>
        <c:ser>
          <c:idx val="0"/>
          <c:order val="0"/>
          <c:tx>
            <c:strRef>
              <c:f>'Poblacion total por rango de ed'!$G$5</c:f>
              <c:strCache>
                <c:ptCount val="1"/>
                <c:pt idx="0">
                  <c:v>2011</c:v>
                </c:pt>
              </c:strCache>
            </c:strRef>
          </c:tx>
          <c:dPt>
            <c:idx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FFFF99"/>
              </a:solidFill>
            </c:spPr>
          </c:dPt>
          <c:dPt>
            <c:idx val="3"/>
            <c:spPr>
              <a:solidFill>
                <a:schemeClr val="accent3">
                  <a:lumMod val="50000"/>
                </a:schemeClr>
              </a:solidFill>
            </c:spPr>
          </c:dPt>
          <c:cat>
            <c:strRef>
              <c:f>'Poblacion total por rango de ed'!$B$4:$B$7</c:f>
              <c:strCache>
                <c:ptCount val="4"/>
                <c:pt idx="0">
                  <c:v>0-14 años</c:v>
                </c:pt>
                <c:pt idx="1">
                  <c:v>15-34 años</c:v>
                </c:pt>
                <c:pt idx="2">
                  <c:v>35-59 años</c:v>
                </c:pt>
                <c:pt idx="3">
                  <c:v>60 y mas años</c:v>
                </c:pt>
              </c:strCache>
            </c:strRef>
          </c:cat>
          <c:val>
            <c:numRef>
              <c:f>'Poblacion total por rango de ed'!$C$4:$C$7</c:f>
              <c:numCache>
                <c:formatCode>#,##0.00</c:formatCode>
                <c:ptCount val="4"/>
                <c:pt idx="0">
                  <c:v>2971246.7391960812</c:v>
                </c:pt>
                <c:pt idx="1">
                  <c:v>2755101.2058724021</c:v>
                </c:pt>
                <c:pt idx="2">
                  <c:v>1638302.1804931678</c:v>
                </c:pt>
                <c:pt idx="3">
                  <c:v>635349.87443834939</c:v>
                </c:pt>
              </c:numCache>
            </c:numRef>
          </c:val>
        </c:ser>
        <c:shape val="cylinder"/>
        <c:axId val="91293952"/>
        <c:axId val="91295744"/>
        <c:axId val="0"/>
      </c:bar3DChart>
      <c:catAx>
        <c:axId val="91293952"/>
        <c:scaling>
          <c:orientation val="minMax"/>
        </c:scaling>
        <c:axPos val="b"/>
        <c:tickLblPos val="nextTo"/>
        <c:txPr>
          <a:bodyPr/>
          <a:lstStyle/>
          <a:p>
            <a:pPr>
              <a:defRPr sz="1600"/>
            </a:pPr>
            <a:endParaRPr lang="es-HN"/>
          </a:p>
        </c:txPr>
        <c:crossAx val="91295744"/>
        <c:crosses val="autoZero"/>
        <c:auto val="1"/>
        <c:lblAlgn val="ctr"/>
        <c:lblOffset val="100"/>
      </c:catAx>
      <c:valAx>
        <c:axId val="91295744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Miles de Personas</a:t>
                </a:r>
              </a:p>
            </c:rich>
          </c:tx>
          <c:layout>
            <c:manualLayout>
              <c:xMode val="edge"/>
              <c:yMode val="edge"/>
              <c:x val="4.9533988268739499E-3"/>
              <c:y val="0.25618197304676582"/>
            </c:manualLayout>
          </c:layout>
        </c:title>
        <c:numFmt formatCode="#,##0.00" sourceLinked="1"/>
        <c:tickLblPos val="nextTo"/>
        <c:txPr>
          <a:bodyPr/>
          <a:lstStyle/>
          <a:p>
            <a:pPr>
              <a:defRPr sz="1100"/>
            </a:pPr>
            <a:endParaRPr lang="es-HN"/>
          </a:p>
        </c:txPr>
        <c:crossAx val="91293952"/>
        <c:crosses val="autoZero"/>
        <c:crossBetween val="between"/>
      </c:valAx>
    </c:plotArea>
    <c:plotVisOnly val="1"/>
    <c:dispBlanksAs val="gap"/>
  </c:chart>
  <c:spPr>
    <a:solidFill>
      <a:sysClr val="window" lastClr="FFFFFF"/>
    </a:solidFill>
  </c:spPr>
  <c:externalData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HN"/>
  <c:clrMapOvr bg1="lt1" tx1="dk1" bg2="lt2" tx2="dk2" accent1="accent1" accent2="accent2" accent3="accent3" accent4="accent4" accent5="accent5" accent6="accent6" hlink="hlink" folHlink="folHlink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9.0847049564344542E-2"/>
          <c:y val="3.012528522471862E-2"/>
          <c:w val="0.60673871819342473"/>
          <c:h val="0.84551160982113049"/>
        </c:manualLayout>
      </c:layout>
      <c:bar3DChart>
        <c:barDir val="col"/>
        <c:grouping val="clustered"/>
        <c:ser>
          <c:idx val="0"/>
          <c:order val="0"/>
          <c:tx>
            <c:strRef>
              <c:f>PEA!$K$3</c:f>
              <c:strCache>
                <c:ptCount val="1"/>
                <c:pt idx="0">
                  <c:v>2010</c:v>
                </c:pt>
              </c:strCache>
            </c:strRef>
          </c:tx>
          <c:dPt>
            <c:idx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1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2"/>
            <c:spPr>
              <a:solidFill>
                <a:srgbClr val="C00000"/>
              </a:solidFill>
            </c:spPr>
          </c:dPt>
          <c:dPt>
            <c:idx val="3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5"/>
            <c:spPr>
              <a:solidFill>
                <a:srgbClr val="7030A0"/>
              </a:solidFill>
            </c:spPr>
          </c:dPt>
          <c:dPt>
            <c:idx val="6"/>
            <c:spPr>
              <a:solidFill>
                <a:schemeClr val="bg2">
                  <a:lumMod val="50000"/>
                </a:schemeClr>
              </a:solidFill>
            </c:spPr>
          </c:dPt>
          <c:dPt>
            <c:idx val="7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8"/>
            <c:spPr>
              <a:solidFill>
                <a:srgbClr val="FFFF66"/>
              </a:solidFill>
            </c:spPr>
          </c:dPt>
          <c:cat>
            <c:strRef>
              <c:f>PEA!$A$34:$A$43</c:f>
              <c:strCache>
                <c:ptCount val="9"/>
                <c:pt idx="0">
                  <c:v>Agricultura, silvicultura,caza y pesca</c:v>
                </c:pt>
                <c:pt idx="1">
                  <c:v>Explotación de minas y canteras</c:v>
                </c:pt>
                <c:pt idx="2">
                  <c:v>Industria manufacturera</c:v>
                </c:pt>
                <c:pt idx="3">
                  <c:v>Construcción</c:v>
                </c:pt>
                <c:pt idx="4">
                  <c:v>Electricidad, gas y agua</c:v>
                </c:pt>
                <c:pt idx="5">
                  <c:v>Transporte, almacenamiento y comunicaciones</c:v>
                </c:pt>
                <c:pt idx="6">
                  <c:v>Comercio al por mayor y menor  restaurantes y hoteles</c:v>
                </c:pt>
                <c:pt idx="7">
                  <c:v>Establecimientos financieros y otros.</c:v>
                </c:pt>
                <c:pt idx="8">
                  <c:v>Servicios comunales, sociales y personales </c:v>
                </c:pt>
              </c:strCache>
            </c:strRef>
          </c:cat>
          <c:val>
            <c:numRef>
              <c:f>PEA!$K$4:$K$13</c:f>
              <c:numCache>
                <c:formatCode>General</c:formatCode>
                <c:ptCount val="10"/>
                <c:pt idx="0" formatCode="#,##0">
                  <c:v>1205</c:v>
                </c:pt>
                <c:pt idx="1">
                  <c:v>777</c:v>
                </c:pt>
                <c:pt idx="2">
                  <c:v>527</c:v>
                </c:pt>
                <c:pt idx="3">
                  <c:v>482</c:v>
                </c:pt>
                <c:pt idx="4">
                  <c:v>190</c:v>
                </c:pt>
                <c:pt idx="5">
                  <c:v>123</c:v>
                </c:pt>
                <c:pt idx="6">
                  <c:v>108</c:v>
                </c:pt>
                <c:pt idx="7">
                  <c:v>12</c:v>
                </c:pt>
                <c:pt idx="8">
                  <c:v>8</c:v>
                </c:pt>
              </c:numCache>
            </c:numRef>
          </c:val>
        </c:ser>
        <c:shape val="cylinder"/>
        <c:axId val="91409792"/>
        <c:axId val="91420160"/>
        <c:axId val="0"/>
      </c:bar3DChart>
      <c:catAx>
        <c:axId val="91409792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s-HN" sz="2400" dirty="0" smtClean="0"/>
                  <a:t>2010</a:t>
                </a:r>
                <a:endParaRPr lang="es-HN" sz="2400" dirty="0"/>
              </a:p>
            </c:rich>
          </c:tx>
          <c:layout>
            <c:manualLayout>
              <c:xMode val="edge"/>
              <c:yMode val="edge"/>
              <c:x val="0.3456640715604814"/>
              <c:y val="0.90501418645791409"/>
            </c:manualLayout>
          </c:layout>
        </c:title>
        <c:numFmt formatCode="General" sourceLinked="1"/>
        <c:tickLblPos val="none"/>
        <c:crossAx val="91420160"/>
        <c:crosses val="autoZero"/>
        <c:auto val="1"/>
        <c:lblAlgn val="ctr"/>
        <c:lblOffset val="100"/>
      </c:catAx>
      <c:valAx>
        <c:axId val="9142016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Miles de Personas</a:t>
                </a:r>
              </a:p>
            </c:rich>
          </c:tx>
          <c:layout/>
        </c:title>
        <c:numFmt formatCode="#,##0" sourceLinked="1"/>
        <c:tickLblPos val="nextTo"/>
        <c:crossAx val="91409792"/>
        <c:crosses val="autoZero"/>
        <c:crossBetween val="between"/>
      </c:valAx>
    </c:plotArea>
    <c:legend>
      <c:legendPos val="r"/>
      <c:legendEntry>
        <c:idx val="9"/>
        <c:delete val="1"/>
      </c:legendEntry>
      <c:layout>
        <c:manualLayout>
          <c:xMode val="edge"/>
          <c:yMode val="edge"/>
          <c:x val="0.68987282238602265"/>
          <c:y val="3.162725509131465E-2"/>
          <c:w val="0.30872176560472175"/>
          <c:h val="0.92234345756454528"/>
        </c:manualLayout>
      </c:layout>
      <c:txPr>
        <a:bodyPr/>
        <a:lstStyle/>
        <a:p>
          <a:pPr>
            <a:defRPr sz="1200"/>
          </a:pPr>
          <a:endParaRPr lang="es-HN"/>
        </a:p>
      </c:txPr>
    </c:legend>
    <c:plotVisOnly val="1"/>
    <c:dispBlanksAs val="gap"/>
  </c:chart>
  <c:spPr>
    <a:solidFill>
      <a:sysClr val="window" lastClr="FFFFFF"/>
    </a:solidFill>
  </c:spPr>
  <c:externalData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HN"/>
  <c:style val="42"/>
  <c:clrMapOvr bg1="lt1" tx1="dk1" bg2="lt2" tx2="dk2" accent1="accent1" accent2="accent2" accent3="accent3" accent4="accent4" accent5="accent5" accent6="accent6" hlink="hlink" folHlink="folHlink"/>
  <c:chart>
    <c:autoTitleDeleted val="1"/>
    <c:view3D>
      <c:rAngAx val="1"/>
    </c:view3D>
    <c:backWall>
      <c:spPr>
        <a:solidFill>
          <a:schemeClr val="bg1"/>
        </a:solidFill>
      </c:spPr>
    </c:backWall>
    <c:plotArea>
      <c:layout>
        <c:manualLayout>
          <c:layoutTarget val="inner"/>
          <c:xMode val="edge"/>
          <c:yMode val="edge"/>
          <c:x val="0.15949789882032378"/>
          <c:y val="8.8969394880685865E-2"/>
          <c:w val="0.6769968346212315"/>
          <c:h val="0.71824481816316366"/>
        </c:manualLayout>
      </c:layout>
      <c:bar3DChart>
        <c:barDir val="col"/>
        <c:grouping val="clustered"/>
        <c:ser>
          <c:idx val="0"/>
          <c:order val="0"/>
          <c:tx>
            <c:strRef>
              <c:f>'sectores de Exportación'!$M$4</c:f>
              <c:strCache>
                <c:ptCount val="1"/>
                <c:pt idx="0">
                  <c:v>2005</c:v>
                </c:pt>
              </c:strCache>
            </c:strRef>
          </c:tx>
          <c:cat>
            <c:strRef>
              <c:f>'sectores de Exportación'!$L$5:$L$8</c:f>
              <c:strCache>
                <c:ptCount val="4"/>
                <c:pt idx="0">
                  <c:v>Agrícola</c:v>
                </c:pt>
                <c:pt idx="1">
                  <c:v>Agroindustrial</c:v>
                </c:pt>
                <c:pt idx="2">
                  <c:v>Minería</c:v>
                </c:pt>
                <c:pt idx="3">
                  <c:v>Manufacturera</c:v>
                </c:pt>
              </c:strCache>
            </c:strRef>
          </c:cat>
          <c:val>
            <c:numRef>
              <c:f>'sectores de Exportación'!$M$5:$M$8</c:f>
              <c:numCache>
                <c:formatCode>#,##0.0</c:formatCode>
                <c:ptCount val="4"/>
                <c:pt idx="0">
                  <c:v>167369.30285167371</c:v>
                </c:pt>
                <c:pt idx="1">
                  <c:v>26868.038468882416</c:v>
                </c:pt>
                <c:pt idx="2">
                  <c:v>24532.470258501457</c:v>
                </c:pt>
                <c:pt idx="3">
                  <c:v>56961.167160513811</c:v>
                </c:pt>
              </c:numCache>
            </c:numRef>
          </c:val>
        </c:ser>
        <c:ser>
          <c:idx val="1"/>
          <c:order val="1"/>
          <c:tx>
            <c:strRef>
              <c:f>'sectores de Exportación'!$N$4</c:f>
              <c:strCache>
                <c:ptCount val="1"/>
                <c:pt idx="0">
                  <c:v>2006</c:v>
                </c:pt>
              </c:strCache>
            </c:strRef>
          </c:tx>
          <c:cat>
            <c:strRef>
              <c:f>'sectores de Exportación'!$L$5:$L$8</c:f>
              <c:strCache>
                <c:ptCount val="4"/>
                <c:pt idx="0">
                  <c:v>Agrícola</c:v>
                </c:pt>
                <c:pt idx="1">
                  <c:v>Agroindustrial</c:v>
                </c:pt>
                <c:pt idx="2">
                  <c:v>Minería</c:v>
                </c:pt>
                <c:pt idx="3">
                  <c:v>Manufacturera</c:v>
                </c:pt>
              </c:strCache>
            </c:strRef>
          </c:cat>
          <c:val>
            <c:numRef>
              <c:f>'sectores de Exportación'!$N$5:$N$8</c:f>
              <c:numCache>
                <c:formatCode>#,##0.0</c:formatCode>
                <c:ptCount val="4"/>
                <c:pt idx="0">
                  <c:v>1071599.2372204331</c:v>
                </c:pt>
                <c:pt idx="1">
                  <c:v>290000.90504371712</c:v>
                </c:pt>
                <c:pt idx="2">
                  <c:v>168731.36236449223</c:v>
                </c:pt>
                <c:pt idx="3">
                  <c:v>565644.76949549082</c:v>
                </c:pt>
              </c:numCache>
            </c:numRef>
          </c:val>
        </c:ser>
        <c:ser>
          <c:idx val="2"/>
          <c:order val="2"/>
          <c:tx>
            <c:strRef>
              <c:f>'sectores de Exportación'!$O$4</c:f>
              <c:strCache>
                <c:ptCount val="1"/>
                <c:pt idx="0">
                  <c:v>2007</c:v>
                </c:pt>
              </c:strCache>
            </c:strRef>
          </c:tx>
          <c:cat>
            <c:strRef>
              <c:f>'sectores de Exportación'!$L$5:$L$8</c:f>
              <c:strCache>
                <c:ptCount val="4"/>
                <c:pt idx="0">
                  <c:v>Agrícola</c:v>
                </c:pt>
                <c:pt idx="1">
                  <c:v>Agroindustrial</c:v>
                </c:pt>
                <c:pt idx="2">
                  <c:v>Minería</c:v>
                </c:pt>
                <c:pt idx="3">
                  <c:v>Manufacturera</c:v>
                </c:pt>
              </c:strCache>
            </c:strRef>
          </c:cat>
          <c:val>
            <c:numRef>
              <c:f>'sectores de Exportación'!$O$5:$O$8</c:f>
              <c:numCache>
                <c:formatCode>#,##0.0</c:formatCode>
                <c:ptCount val="4"/>
                <c:pt idx="0">
                  <c:v>1196041.6802774891</c:v>
                </c:pt>
                <c:pt idx="1">
                  <c:v>406723.48363238585</c:v>
                </c:pt>
                <c:pt idx="2">
                  <c:v>176980.48187699966</c:v>
                </c:pt>
                <c:pt idx="3">
                  <c:v>749247.00085729244</c:v>
                </c:pt>
              </c:numCache>
            </c:numRef>
          </c:val>
        </c:ser>
        <c:ser>
          <c:idx val="3"/>
          <c:order val="3"/>
          <c:tx>
            <c:strRef>
              <c:f>'sectores de Exportación'!$P$4</c:f>
              <c:strCache>
                <c:ptCount val="1"/>
                <c:pt idx="0">
                  <c:v>2008</c:v>
                </c:pt>
              </c:strCache>
            </c:strRef>
          </c:tx>
          <c:cat>
            <c:strRef>
              <c:f>'sectores de Exportación'!$L$5:$L$8</c:f>
              <c:strCache>
                <c:ptCount val="4"/>
                <c:pt idx="0">
                  <c:v>Agrícola</c:v>
                </c:pt>
                <c:pt idx="1">
                  <c:v>Agroindustrial</c:v>
                </c:pt>
                <c:pt idx="2">
                  <c:v>Minería</c:v>
                </c:pt>
                <c:pt idx="3">
                  <c:v>Manufacturera</c:v>
                </c:pt>
              </c:strCache>
            </c:strRef>
          </c:cat>
          <c:val>
            <c:numRef>
              <c:f>'sectores de Exportación'!$P$5:$P$8</c:f>
              <c:numCache>
                <c:formatCode>#,##0.0</c:formatCode>
                <c:ptCount val="4"/>
                <c:pt idx="0">
                  <c:v>1394246.0138038052</c:v>
                </c:pt>
                <c:pt idx="1">
                  <c:v>526366.29800560302</c:v>
                </c:pt>
                <c:pt idx="2">
                  <c:v>124897.2466942999</c:v>
                </c:pt>
                <c:pt idx="3">
                  <c:v>837184.90593654045</c:v>
                </c:pt>
              </c:numCache>
            </c:numRef>
          </c:val>
        </c:ser>
        <c:ser>
          <c:idx val="4"/>
          <c:order val="4"/>
          <c:tx>
            <c:strRef>
              <c:f>'sectores de Exportación'!$Q$4</c:f>
              <c:strCache>
                <c:ptCount val="1"/>
                <c:pt idx="0">
                  <c:v>2009</c:v>
                </c:pt>
              </c:strCache>
            </c:strRef>
          </c:tx>
          <c:cat>
            <c:strRef>
              <c:f>'sectores de Exportación'!$L$5:$L$8</c:f>
              <c:strCache>
                <c:ptCount val="4"/>
                <c:pt idx="0">
                  <c:v>Agrícola</c:v>
                </c:pt>
                <c:pt idx="1">
                  <c:v>Agroindustrial</c:v>
                </c:pt>
                <c:pt idx="2">
                  <c:v>Minería</c:v>
                </c:pt>
                <c:pt idx="3">
                  <c:v>Manufacturera</c:v>
                </c:pt>
              </c:strCache>
            </c:strRef>
          </c:cat>
          <c:val>
            <c:numRef>
              <c:f>'sectores de Exportación'!$Q$5:$Q$8</c:f>
              <c:numCache>
                <c:formatCode>#,##0.0</c:formatCode>
                <c:ptCount val="4"/>
                <c:pt idx="0">
                  <c:v>1223553.2238747578</c:v>
                </c:pt>
                <c:pt idx="1">
                  <c:v>395551.55670301185</c:v>
                </c:pt>
                <c:pt idx="2">
                  <c:v>135520.1146069</c:v>
                </c:pt>
                <c:pt idx="3">
                  <c:v>549622.9533831774</c:v>
                </c:pt>
              </c:numCache>
            </c:numRef>
          </c:val>
        </c:ser>
        <c:ser>
          <c:idx val="5"/>
          <c:order val="5"/>
          <c:tx>
            <c:strRef>
              <c:f>'sectores de Exportación'!$R$4</c:f>
              <c:strCache>
                <c:ptCount val="1"/>
                <c:pt idx="0">
                  <c:v>2010</c:v>
                </c:pt>
              </c:strCache>
            </c:strRef>
          </c:tx>
          <c:cat>
            <c:strRef>
              <c:f>'sectores de Exportación'!$L$5:$L$8</c:f>
              <c:strCache>
                <c:ptCount val="4"/>
                <c:pt idx="0">
                  <c:v>Agrícola</c:v>
                </c:pt>
                <c:pt idx="1">
                  <c:v>Agroindustrial</c:v>
                </c:pt>
                <c:pt idx="2">
                  <c:v>Minería</c:v>
                </c:pt>
                <c:pt idx="3">
                  <c:v>Manufacturera</c:v>
                </c:pt>
              </c:strCache>
            </c:strRef>
          </c:cat>
          <c:val>
            <c:numRef>
              <c:f>'sectores de Exportación'!$R$5:$R$8</c:f>
              <c:numCache>
                <c:formatCode>#,##0.00</c:formatCode>
                <c:ptCount val="4"/>
                <c:pt idx="0">
                  <c:v>1460236.3546400871</c:v>
                </c:pt>
                <c:pt idx="1">
                  <c:v>402168.00545376405</c:v>
                </c:pt>
                <c:pt idx="2" formatCode="#,##0.0">
                  <c:v>197437.23460719973</c:v>
                </c:pt>
                <c:pt idx="3" formatCode="#,##0.0">
                  <c:v>655010.02209191374</c:v>
                </c:pt>
              </c:numCache>
            </c:numRef>
          </c:val>
        </c:ser>
        <c:shape val="cylinder"/>
        <c:axId val="91067136"/>
        <c:axId val="91069056"/>
        <c:axId val="0"/>
      </c:bar3DChart>
      <c:catAx>
        <c:axId val="9106713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>
                    <a:solidFill>
                      <a:sysClr val="windowText" lastClr="000000"/>
                    </a:solidFill>
                  </a:defRPr>
                </a:pPr>
                <a:r>
                  <a:rPr lang="en-US" dirty="0">
                    <a:solidFill>
                      <a:sysClr val="windowText" lastClr="000000"/>
                    </a:solidFill>
                  </a:rPr>
                  <a:t>Fuente: BCH</a:t>
                </a:r>
              </a:p>
            </c:rich>
          </c:tx>
          <c:layout>
            <c:manualLayout>
              <c:xMode val="edge"/>
              <c:yMode val="edge"/>
              <c:x val="0.8558924661044599"/>
              <c:y val="0.94477884708856008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600">
                <a:solidFill>
                  <a:sysClr val="windowText" lastClr="000000"/>
                </a:solidFill>
              </a:defRPr>
            </a:pPr>
            <a:endParaRPr lang="es-HN"/>
          </a:p>
        </c:txPr>
        <c:crossAx val="91069056"/>
        <c:crosses val="autoZero"/>
        <c:auto val="1"/>
        <c:lblAlgn val="ctr"/>
        <c:lblOffset val="100"/>
      </c:catAx>
      <c:valAx>
        <c:axId val="9106905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600">
                    <a:solidFill>
                      <a:sysClr val="windowText" lastClr="000000"/>
                    </a:solidFill>
                  </a:defRPr>
                </a:pPr>
                <a:r>
                  <a:rPr lang="en-US" sz="1600" dirty="0">
                    <a:solidFill>
                      <a:sysClr val="windowText" lastClr="000000"/>
                    </a:solidFill>
                  </a:rPr>
                  <a:t>Miles de US$</a:t>
                </a:r>
              </a:p>
            </c:rich>
          </c:tx>
          <c:layout>
            <c:manualLayout>
              <c:xMode val="edge"/>
              <c:yMode val="edge"/>
              <c:x val="1.6881722637143395E-2"/>
              <c:y val="0.35318901764538241"/>
            </c:manualLayout>
          </c:layout>
        </c:title>
        <c:numFmt formatCode="#,##0.0" sourceLinked="1"/>
        <c:tickLblPos val="nextTo"/>
        <c:txPr>
          <a:bodyPr/>
          <a:lstStyle/>
          <a:p>
            <a:pPr>
              <a:defRPr sz="1200">
                <a:solidFill>
                  <a:sysClr val="windowText" lastClr="000000"/>
                </a:solidFill>
              </a:defRPr>
            </a:pPr>
            <a:endParaRPr lang="es-HN"/>
          </a:p>
        </c:txPr>
        <c:crossAx val="91067136"/>
        <c:crosses val="autoZero"/>
        <c:crossBetween val="between"/>
      </c:valAx>
      <c:spPr>
        <a:solidFill>
          <a:schemeClr val="bg1"/>
        </a:solidFill>
        <a:ln>
          <a:solidFill>
            <a:schemeClr val="bg1"/>
          </a:solidFill>
        </a:ln>
      </c:spPr>
    </c:plotArea>
    <c:legend>
      <c:legendPos val="r"/>
      <c:layout>
        <c:manualLayout>
          <c:xMode val="edge"/>
          <c:yMode val="edge"/>
          <c:x val="0.85224136755632862"/>
          <c:y val="0.28081317108088844"/>
          <c:w val="7.3499976704095429E-2"/>
          <c:h val="0.29766112569262182"/>
        </c:manualLayout>
      </c:layout>
      <c:txPr>
        <a:bodyPr/>
        <a:lstStyle/>
        <a:p>
          <a:pPr>
            <a:defRPr sz="1600">
              <a:solidFill>
                <a:sysClr val="windowText" lastClr="000000"/>
              </a:solidFill>
            </a:defRPr>
          </a:pPr>
          <a:endParaRPr lang="es-HN"/>
        </a:p>
      </c:txPr>
    </c:legend>
    <c:plotVisOnly val="1"/>
    <c:dispBlanksAs val="gap"/>
  </c:chart>
  <c:spPr>
    <a:solidFill>
      <a:schemeClr val="bg1"/>
    </a:solidFill>
  </c:spPr>
  <c:externalData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35800A-1923-4684-B06A-074881409289}" type="doc">
      <dgm:prSet loTypeId="urn:microsoft.com/office/officeart/2005/8/layout/cycle5" loCatId="cycle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es-HN"/>
        </a:p>
      </dgm:t>
    </dgm:pt>
    <dgm:pt modelId="{50BC8B40-9108-4193-ADB3-A6320586F881}">
      <dgm:prSet phldrT="[Texto]"/>
      <dgm:spPr/>
      <dgm:t>
        <a:bodyPr/>
        <a:lstStyle/>
        <a:p>
          <a:r>
            <a:rPr lang="es-HN" dirty="0" smtClean="0"/>
            <a:t>Analfabetismo</a:t>
          </a:r>
          <a:endParaRPr lang="es-HN" dirty="0"/>
        </a:p>
      </dgm:t>
    </dgm:pt>
    <dgm:pt modelId="{61DFE5D2-C03C-4C3A-9707-777237F83D95}" type="parTrans" cxnId="{8E5DF656-C477-4092-8B38-3BBFEB1909E7}">
      <dgm:prSet/>
      <dgm:spPr/>
      <dgm:t>
        <a:bodyPr/>
        <a:lstStyle/>
        <a:p>
          <a:endParaRPr lang="es-HN"/>
        </a:p>
      </dgm:t>
    </dgm:pt>
    <dgm:pt modelId="{ACB0E751-0FE2-4032-AC65-9840E4FE21E8}" type="sibTrans" cxnId="{8E5DF656-C477-4092-8B38-3BBFEB1909E7}">
      <dgm:prSet/>
      <dgm:spPr/>
      <dgm:t>
        <a:bodyPr/>
        <a:lstStyle/>
        <a:p>
          <a:endParaRPr lang="es-HN"/>
        </a:p>
      </dgm:t>
    </dgm:pt>
    <dgm:pt modelId="{87812E6A-DDF8-4900-83D5-9227F533BB7A}">
      <dgm:prSet phldrT="[Texto]"/>
      <dgm:spPr/>
      <dgm:t>
        <a:bodyPr/>
        <a:lstStyle/>
        <a:p>
          <a:r>
            <a:rPr lang="es-HN" dirty="0" smtClean="0"/>
            <a:t>Desigualdad</a:t>
          </a:r>
          <a:endParaRPr lang="es-HN" dirty="0"/>
        </a:p>
      </dgm:t>
    </dgm:pt>
    <dgm:pt modelId="{8F06A6F9-C9FE-4A12-92B4-23B6A41EE99F}" type="parTrans" cxnId="{5D20EDAE-FAE7-4F08-91D3-559B0609B36E}">
      <dgm:prSet/>
      <dgm:spPr/>
      <dgm:t>
        <a:bodyPr/>
        <a:lstStyle/>
        <a:p>
          <a:endParaRPr lang="es-HN"/>
        </a:p>
      </dgm:t>
    </dgm:pt>
    <dgm:pt modelId="{9624FFCC-A535-4EAD-A38C-B114E0C83138}" type="sibTrans" cxnId="{5D20EDAE-FAE7-4F08-91D3-559B0609B36E}">
      <dgm:prSet/>
      <dgm:spPr/>
      <dgm:t>
        <a:bodyPr/>
        <a:lstStyle/>
        <a:p>
          <a:endParaRPr lang="es-HN"/>
        </a:p>
      </dgm:t>
    </dgm:pt>
    <dgm:pt modelId="{6B1FDF7C-C863-4F75-AC62-8A418C6DF1FF}">
      <dgm:prSet phldrT="[Texto]"/>
      <dgm:spPr/>
      <dgm:t>
        <a:bodyPr/>
        <a:lstStyle/>
        <a:p>
          <a:r>
            <a:rPr lang="es-HN" dirty="0" smtClean="0"/>
            <a:t>Corrupción</a:t>
          </a:r>
          <a:endParaRPr lang="es-HN" dirty="0"/>
        </a:p>
      </dgm:t>
    </dgm:pt>
    <dgm:pt modelId="{21D43C68-863B-48A5-82B1-0DD3C3B9AEF9}" type="parTrans" cxnId="{A7A8C4F2-8889-4696-BF3B-94F367CD30BC}">
      <dgm:prSet/>
      <dgm:spPr/>
      <dgm:t>
        <a:bodyPr/>
        <a:lstStyle/>
        <a:p>
          <a:endParaRPr lang="es-HN"/>
        </a:p>
      </dgm:t>
    </dgm:pt>
    <dgm:pt modelId="{6A533BE0-FFEC-457E-BC12-E163EB1F0057}" type="sibTrans" cxnId="{A7A8C4F2-8889-4696-BF3B-94F367CD30BC}">
      <dgm:prSet/>
      <dgm:spPr/>
      <dgm:t>
        <a:bodyPr/>
        <a:lstStyle/>
        <a:p>
          <a:endParaRPr lang="es-HN"/>
        </a:p>
      </dgm:t>
    </dgm:pt>
    <dgm:pt modelId="{EDC49D66-A984-4DBF-A336-E33A73A1844A}">
      <dgm:prSet phldrT="[Texto]"/>
      <dgm:spPr/>
      <dgm:t>
        <a:bodyPr/>
        <a:lstStyle/>
        <a:p>
          <a:r>
            <a:rPr lang="es-HN" dirty="0" smtClean="0"/>
            <a:t>Violencia</a:t>
          </a:r>
          <a:endParaRPr lang="es-HN" dirty="0"/>
        </a:p>
      </dgm:t>
    </dgm:pt>
    <dgm:pt modelId="{73374426-3DA7-46B4-966D-FBF75A67571C}" type="parTrans" cxnId="{B8CBA71E-723C-45FC-BE72-5E97564A163E}">
      <dgm:prSet/>
      <dgm:spPr/>
      <dgm:t>
        <a:bodyPr/>
        <a:lstStyle/>
        <a:p>
          <a:endParaRPr lang="es-HN"/>
        </a:p>
      </dgm:t>
    </dgm:pt>
    <dgm:pt modelId="{FEA24115-EC5E-441C-9BA1-D1764D18C219}" type="sibTrans" cxnId="{B8CBA71E-723C-45FC-BE72-5E97564A163E}">
      <dgm:prSet/>
      <dgm:spPr/>
      <dgm:t>
        <a:bodyPr/>
        <a:lstStyle/>
        <a:p>
          <a:endParaRPr lang="es-HN"/>
        </a:p>
      </dgm:t>
    </dgm:pt>
    <dgm:pt modelId="{48169053-C000-4360-B789-685BF4439911}">
      <dgm:prSet/>
      <dgm:spPr/>
      <dgm:t>
        <a:bodyPr/>
        <a:lstStyle/>
        <a:p>
          <a:r>
            <a:rPr lang="es-HN" dirty="0" smtClean="0"/>
            <a:t>Falta de Ingresos</a:t>
          </a:r>
          <a:endParaRPr lang="es-HN" dirty="0"/>
        </a:p>
      </dgm:t>
    </dgm:pt>
    <dgm:pt modelId="{87BB1B6D-0E4B-4948-B254-D70DB0A3C8F5}" type="parTrans" cxnId="{4F3181D6-E4C5-4508-AD1D-0576B5296E30}">
      <dgm:prSet/>
      <dgm:spPr/>
      <dgm:t>
        <a:bodyPr/>
        <a:lstStyle/>
        <a:p>
          <a:endParaRPr lang="es-HN"/>
        </a:p>
      </dgm:t>
    </dgm:pt>
    <dgm:pt modelId="{CFA0DF70-35E3-431E-896E-23F6B52CB2DD}" type="sibTrans" cxnId="{4F3181D6-E4C5-4508-AD1D-0576B5296E30}">
      <dgm:prSet/>
      <dgm:spPr/>
      <dgm:t>
        <a:bodyPr/>
        <a:lstStyle/>
        <a:p>
          <a:endParaRPr lang="es-HN"/>
        </a:p>
      </dgm:t>
    </dgm:pt>
    <dgm:pt modelId="{DC00CC69-30E8-4336-8F85-6E6A10B0898F}">
      <dgm:prSet/>
      <dgm:spPr/>
      <dgm:t>
        <a:bodyPr/>
        <a:lstStyle/>
        <a:p>
          <a:r>
            <a:rPr lang="es-HN" dirty="0" smtClean="0"/>
            <a:t>Desempleo</a:t>
          </a:r>
          <a:endParaRPr lang="es-HN" dirty="0"/>
        </a:p>
      </dgm:t>
    </dgm:pt>
    <dgm:pt modelId="{AD5A3FA2-898B-414E-AB19-D9E48F896370}" type="parTrans" cxnId="{5FD9321B-C7D3-431E-BD0C-02C4A946F1CD}">
      <dgm:prSet/>
      <dgm:spPr/>
      <dgm:t>
        <a:bodyPr/>
        <a:lstStyle/>
        <a:p>
          <a:endParaRPr lang="es-HN"/>
        </a:p>
      </dgm:t>
    </dgm:pt>
    <dgm:pt modelId="{11690D58-D827-48F5-8B37-46C501DDD0A4}" type="sibTrans" cxnId="{5FD9321B-C7D3-431E-BD0C-02C4A946F1CD}">
      <dgm:prSet/>
      <dgm:spPr/>
      <dgm:t>
        <a:bodyPr/>
        <a:lstStyle/>
        <a:p>
          <a:endParaRPr lang="es-HN"/>
        </a:p>
      </dgm:t>
    </dgm:pt>
    <dgm:pt modelId="{220004C0-44D7-4594-AC40-320FABB53DBF}">
      <dgm:prSet/>
      <dgm:spPr/>
      <dgm:t>
        <a:bodyPr/>
        <a:lstStyle/>
        <a:p>
          <a:r>
            <a:rPr lang="es-HN" dirty="0" smtClean="0"/>
            <a:t>Desnutrición</a:t>
          </a:r>
          <a:endParaRPr lang="es-HN" dirty="0"/>
        </a:p>
      </dgm:t>
    </dgm:pt>
    <dgm:pt modelId="{0B9D77B3-0108-4DC2-A4D8-B4A3E09127D5}" type="parTrans" cxnId="{F1D6D422-4AB7-4F44-A62C-D307C54360F0}">
      <dgm:prSet/>
      <dgm:spPr/>
      <dgm:t>
        <a:bodyPr/>
        <a:lstStyle/>
        <a:p>
          <a:endParaRPr lang="es-HN"/>
        </a:p>
      </dgm:t>
    </dgm:pt>
    <dgm:pt modelId="{590E33AD-FB5F-4365-AA1F-51D632CFB40B}" type="sibTrans" cxnId="{F1D6D422-4AB7-4F44-A62C-D307C54360F0}">
      <dgm:prSet/>
      <dgm:spPr/>
      <dgm:t>
        <a:bodyPr/>
        <a:lstStyle/>
        <a:p>
          <a:endParaRPr lang="es-HN"/>
        </a:p>
      </dgm:t>
    </dgm:pt>
    <dgm:pt modelId="{3E4A9D59-852B-4B55-8117-DE9E1F0261C0}" type="pres">
      <dgm:prSet presAssocID="{C235800A-1923-4684-B06A-07488140928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HN"/>
        </a:p>
      </dgm:t>
    </dgm:pt>
    <dgm:pt modelId="{A711B0A4-C803-4D63-919F-7570ACAE5E5E}" type="pres">
      <dgm:prSet presAssocID="{48169053-C000-4360-B789-685BF4439911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4598748D-46FA-4C8C-9BD9-D0BA4769A437}" type="pres">
      <dgm:prSet presAssocID="{48169053-C000-4360-B789-685BF4439911}" presName="spNode" presStyleCnt="0"/>
      <dgm:spPr/>
    </dgm:pt>
    <dgm:pt modelId="{8352493B-4536-4FA9-8397-9193CB671541}" type="pres">
      <dgm:prSet presAssocID="{CFA0DF70-35E3-431E-896E-23F6B52CB2DD}" presName="sibTrans" presStyleLbl="sibTrans1D1" presStyleIdx="0" presStyleCnt="7"/>
      <dgm:spPr/>
      <dgm:t>
        <a:bodyPr/>
        <a:lstStyle/>
        <a:p>
          <a:endParaRPr lang="es-HN"/>
        </a:p>
      </dgm:t>
    </dgm:pt>
    <dgm:pt modelId="{8E8AA376-B71A-486C-A339-3B287091C578}" type="pres">
      <dgm:prSet presAssocID="{DC00CC69-30E8-4336-8F85-6E6A10B0898F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723922A4-55D5-4CC7-9260-9BF7BAA21751}" type="pres">
      <dgm:prSet presAssocID="{DC00CC69-30E8-4336-8F85-6E6A10B0898F}" presName="spNode" presStyleCnt="0"/>
      <dgm:spPr/>
    </dgm:pt>
    <dgm:pt modelId="{9481FFE3-9F56-4240-B8A6-2129B8F5B1D2}" type="pres">
      <dgm:prSet presAssocID="{11690D58-D827-48F5-8B37-46C501DDD0A4}" presName="sibTrans" presStyleLbl="sibTrans1D1" presStyleIdx="1" presStyleCnt="7"/>
      <dgm:spPr/>
      <dgm:t>
        <a:bodyPr/>
        <a:lstStyle/>
        <a:p>
          <a:endParaRPr lang="es-HN"/>
        </a:p>
      </dgm:t>
    </dgm:pt>
    <dgm:pt modelId="{C95AEB77-A14A-413C-A977-D3CB49014D0A}" type="pres">
      <dgm:prSet presAssocID="{220004C0-44D7-4594-AC40-320FABB53DBF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7A96E4E2-0BE2-45F1-AA79-180DD3808770}" type="pres">
      <dgm:prSet presAssocID="{220004C0-44D7-4594-AC40-320FABB53DBF}" presName="spNode" presStyleCnt="0"/>
      <dgm:spPr/>
    </dgm:pt>
    <dgm:pt modelId="{E9B4343B-A4D3-498E-A8C1-DD3262768D15}" type="pres">
      <dgm:prSet presAssocID="{590E33AD-FB5F-4365-AA1F-51D632CFB40B}" presName="sibTrans" presStyleLbl="sibTrans1D1" presStyleIdx="2" presStyleCnt="7"/>
      <dgm:spPr/>
      <dgm:t>
        <a:bodyPr/>
        <a:lstStyle/>
        <a:p>
          <a:endParaRPr lang="es-HN"/>
        </a:p>
      </dgm:t>
    </dgm:pt>
    <dgm:pt modelId="{FCCF3E66-D8EB-4193-8D4E-2427ED4E1700}" type="pres">
      <dgm:prSet presAssocID="{50BC8B40-9108-4193-ADB3-A6320586F881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083B51E6-E361-42C7-B36D-FEFE7A2C7CA9}" type="pres">
      <dgm:prSet presAssocID="{50BC8B40-9108-4193-ADB3-A6320586F881}" presName="spNode" presStyleCnt="0"/>
      <dgm:spPr/>
    </dgm:pt>
    <dgm:pt modelId="{4CB53B93-6BA3-4E43-98A4-2C9F80D88EC3}" type="pres">
      <dgm:prSet presAssocID="{ACB0E751-0FE2-4032-AC65-9840E4FE21E8}" presName="sibTrans" presStyleLbl="sibTrans1D1" presStyleIdx="3" presStyleCnt="7"/>
      <dgm:spPr/>
      <dgm:t>
        <a:bodyPr/>
        <a:lstStyle/>
        <a:p>
          <a:endParaRPr lang="es-HN"/>
        </a:p>
      </dgm:t>
    </dgm:pt>
    <dgm:pt modelId="{9C1A795D-BFB5-43AB-A3AA-1B08E8414AA7}" type="pres">
      <dgm:prSet presAssocID="{87812E6A-DDF8-4900-83D5-9227F533BB7A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42E75D24-FD20-4D63-8237-86D3CCB9020B}" type="pres">
      <dgm:prSet presAssocID="{87812E6A-DDF8-4900-83D5-9227F533BB7A}" presName="spNode" presStyleCnt="0"/>
      <dgm:spPr/>
    </dgm:pt>
    <dgm:pt modelId="{42C1C5EE-E5B9-4294-B137-6827EDE9F894}" type="pres">
      <dgm:prSet presAssocID="{9624FFCC-A535-4EAD-A38C-B114E0C83138}" presName="sibTrans" presStyleLbl="sibTrans1D1" presStyleIdx="4" presStyleCnt="7"/>
      <dgm:spPr/>
      <dgm:t>
        <a:bodyPr/>
        <a:lstStyle/>
        <a:p>
          <a:endParaRPr lang="es-HN"/>
        </a:p>
      </dgm:t>
    </dgm:pt>
    <dgm:pt modelId="{BE6AEC31-2082-4A14-9F2E-905578AA5081}" type="pres">
      <dgm:prSet presAssocID="{6B1FDF7C-C863-4F75-AC62-8A418C6DF1FF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242750AD-EE9D-401F-ABFF-FF35F8C96E3B}" type="pres">
      <dgm:prSet presAssocID="{6B1FDF7C-C863-4F75-AC62-8A418C6DF1FF}" presName="spNode" presStyleCnt="0"/>
      <dgm:spPr/>
    </dgm:pt>
    <dgm:pt modelId="{434156C3-7675-4592-B43D-22A801C7918F}" type="pres">
      <dgm:prSet presAssocID="{6A533BE0-FFEC-457E-BC12-E163EB1F0057}" presName="sibTrans" presStyleLbl="sibTrans1D1" presStyleIdx="5" presStyleCnt="7"/>
      <dgm:spPr/>
      <dgm:t>
        <a:bodyPr/>
        <a:lstStyle/>
        <a:p>
          <a:endParaRPr lang="es-HN"/>
        </a:p>
      </dgm:t>
    </dgm:pt>
    <dgm:pt modelId="{454FD822-4AF3-45A2-A0D4-3BCBA69A7C53}" type="pres">
      <dgm:prSet presAssocID="{EDC49D66-A984-4DBF-A336-E33A73A1844A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8CC34688-2E14-4EAB-8296-AC9C5EA2F111}" type="pres">
      <dgm:prSet presAssocID="{EDC49D66-A984-4DBF-A336-E33A73A1844A}" presName="spNode" presStyleCnt="0"/>
      <dgm:spPr/>
    </dgm:pt>
    <dgm:pt modelId="{AA0F5A82-D252-483B-90FF-CF66022B29DD}" type="pres">
      <dgm:prSet presAssocID="{FEA24115-EC5E-441C-9BA1-D1764D18C219}" presName="sibTrans" presStyleLbl="sibTrans1D1" presStyleIdx="6" presStyleCnt="7"/>
      <dgm:spPr/>
      <dgm:t>
        <a:bodyPr/>
        <a:lstStyle/>
        <a:p>
          <a:endParaRPr lang="es-HN"/>
        </a:p>
      </dgm:t>
    </dgm:pt>
  </dgm:ptLst>
  <dgm:cxnLst>
    <dgm:cxn modelId="{B55EAFF4-43E4-47CF-8005-20CBCB88BEA4}" type="presOf" srcId="{50BC8B40-9108-4193-ADB3-A6320586F881}" destId="{FCCF3E66-D8EB-4193-8D4E-2427ED4E1700}" srcOrd="0" destOrd="0" presId="urn:microsoft.com/office/officeart/2005/8/layout/cycle5"/>
    <dgm:cxn modelId="{BE5C9881-5488-4E73-99F7-5DB8B1A81A2A}" type="presOf" srcId="{11690D58-D827-48F5-8B37-46C501DDD0A4}" destId="{9481FFE3-9F56-4240-B8A6-2129B8F5B1D2}" srcOrd="0" destOrd="0" presId="urn:microsoft.com/office/officeart/2005/8/layout/cycle5"/>
    <dgm:cxn modelId="{2CB8B2FC-AE59-47AB-9F54-B03BE6E73A5B}" type="presOf" srcId="{FEA24115-EC5E-441C-9BA1-D1764D18C219}" destId="{AA0F5A82-D252-483B-90FF-CF66022B29DD}" srcOrd="0" destOrd="0" presId="urn:microsoft.com/office/officeart/2005/8/layout/cycle5"/>
    <dgm:cxn modelId="{D3039EF7-9FE4-44B7-A46A-D0F602B74411}" type="presOf" srcId="{590E33AD-FB5F-4365-AA1F-51D632CFB40B}" destId="{E9B4343B-A4D3-498E-A8C1-DD3262768D15}" srcOrd="0" destOrd="0" presId="urn:microsoft.com/office/officeart/2005/8/layout/cycle5"/>
    <dgm:cxn modelId="{F1D6D422-4AB7-4F44-A62C-D307C54360F0}" srcId="{C235800A-1923-4684-B06A-074881409289}" destId="{220004C0-44D7-4594-AC40-320FABB53DBF}" srcOrd="2" destOrd="0" parTransId="{0B9D77B3-0108-4DC2-A4D8-B4A3E09127D5}" sibTransId="{590E33AD-FB5F-4365-AA1F-51D632CFB40B}"/>
    <dgm:cxn modelId="{4ACEA91E-6A7E-4937-8F8C-C2F4EB06EFA4}" type="presOf" srcId="{ACB0E751-0FE2-4032-AC65-9840E4FE21E8}" destId="{4CB53B93-6BA3-4E43-98A4-2C9F80D88EC3}" srcOrd="0" destOrd="0" presId="urn:microsoft.com/office/officeart/2005/8/layout/cycle5"/>
    <dgm:cxn modelId="{C3545340-76EF-4C67-BF1A-37F28282D429}" type="presOf" srcId="{48169053-C000-4360-B789-685BF4439911}" destId="{A711B0A4-C803-4D63-919F-7570ACAE5E5E}" srcOrd="0" destOrd="0" presId="urn:microsoft.com/office/officeart/2005/8/layout/cycle5"/>
    <dgm:cxn modelId="{5D20EDAE-FAE7-4F08-91D3-559B0609B36E}" srcId="{C235800A-1923-4684-B06A-074881409289}" destId="{87812E6A-DDF8-4900-83D5-9227F533BB7A}" srcOrd="4" destOrd="0" parTransId="{8F06A6F9-C9FE-4A12-92B4-23B6A41EE99F}" sibTransId="{9624FFCC-A535-4EAD-A38C-B114E0C83138}"/>
    <dgm:cxn modelId="{4F3181D6-E4C5-4508-AD1D-0576B5296E30}" srcId="{C235800A-1923-4684-B06A-074881409289}" destId="{48169053-C000-4360-B789-685BF4439911}" srcOrd="0" destOrd="0" parTransId="{87BB1B6D-0E4B-4948-B254-D70DB0A3C8F5}" sibTransId="{CFA0DF70-35E3-431E-896E-23F6B52CB2DD}"/>
    <dgm:cxn modelId="{D0EED28E-1D8F-434B-9A05-E35C38C6ED45}" type="presOf" srcId="{87812E6A-DDF8-4900-83D5-9227F533BB7A}" destId="{9C1A795D-BFB5-43AB-A3AA-1B08E8414AA7}" srcOrd="0" destOrd="0" presId="urn:microsoft.com/office/officeart/2005/8/layout/cycle5"/>
    <dgm:cxn modelId="{052B30DF-BDEA-40F1-9D60-96BB8D7670E4}" type="presOf" srcId="{C235800A-1923-4684-B06A-074881409289}" destId="{3E4A9D59-852B-4B55-8117-DE9E1F0261C0}" srcOrd="0" destOrd="0" presId="urn:microsoft.com/office/officeart/2005/8/layout/cycle5"/>
    <dgm:cxn modelId="{B8CBA71E-723C-45FC-BE72-5E97564A163E}" srcId="{C235800A-1923-4684-B06A-074881409289}" destId="{EDC49D66-A984-4DBF-A336-E33A73A1844A}" srcOrd="6" destOrd="0" parTransId="{73374426-3DA7-46B4-966D-FBF75A67571C}" sibTransId="{FEA24115-EC5E-441C-9BA1-D1764D18C219}"/>
    <dgm:cxn modelId="{8E5DF656-C477-4092-8B38-3BBFEB1909E7}" srcId="{C235800A-1923-4684-B06A-074881409289}" destId="{50BC8B40-9108-4193-ADB3-A6320586F881}" srcOrd="3" destOrd="0" parTransId="{61DFE5D2-C03C-4C3A-9707-777237F83D95}" sibTransId="{ACB0E751-0FE2-4032-AC65-9840E4FE21E8}"/>
    <dgm:cxn modelId="{A7A8C4F2-8889-4696-BF3B-94F367CD30BC}" srcId="{C235800A-1923-4684-B06A-074881409289}" destId="{6B1FDF7C-C863-4F75-AC62-8A418C6DF1FF}" srcOrd="5" destOrd="0" parTransId="{21D43C68-863B-48A5-82B1-0DD3C3B9AEF9}" sibTransId="{6A533BE0-FFEC-457E-BC12-E163EB1F0057}"/>
    <dgm:cxn modelId="{E60B12CE-247B-4B6E-BFE0-FCB5110DCC79}" type="presOf" srcId="{6B1FDF7C-C863-4F75-AC62-8A418C6DF1FF}" destId="{BE6AEC31-2082-4A14-9F2E-905578AA5081}" srcOrd="0" destOrd="0" presId="urn:microsoft.com/office/officeart/2005/8/layout/cycle5"/>
    <dgm:cxn modelId="{80B065FA-AA1C-43C1-A8F1-262F15094AA9}" type="presOf" srcId="{CFA0DF70-35E3-431E-896E-23F6B52CB2DD}" destId="{8352493B-4536-4FA9-8397-9193CB671541}" srcOrd="0" destOrd="0" presId="urn:microsoft.com/office/officeart/2005/8/layout/cycle5"/>
    <dgm:cxn modelId="{05B1D733-2B40-4814-83FC-F74D0685777A}" type="presOf" srcId="{220004C0-44D7-4594-AC40-320FABB53DBF}" destId="{C95AEB77-A14A-413C-A977-D3CB49014D0A}" srcOrd="0" destOrd="0" presId="urn:microsoft.com/office/officeart/2005/8/layout/cycle5"/>
    <dgm:cxn modelId="{253BE96A-1E76-45ED-BC26-C29DC17B31F4}" type="presOf" srcId="{6A533BE0-FFEC-457E-BC12-E163EB1F0057}" destId="{434156C3-7675-4592-B43D-22A801C7918F}" srcOrd="0" destOrd="0" presId="urn:microsoft.com/office/officeart/2005/8/layout/cycle5"/>
    <dgm:cxn modelId="{A213B6BF-7FF4-4627-9425-967417A5905A}" type="presOf" srcId="{EDC49D66-A984-4DBF-A336-E33A73A1844A}" destId="{454FD822-4AF3-45A2-A0D4-3BCBA69A7C53}" srcOrd="0" destOrd="0" presId="urn:microsoft.com/office/officeart/2005/8/layout/cycle5"/>
    <dgm:cxn modelId="{0207A6EB-1A75-4EA4-A8A7-9813FB2A3F52}" type="presOf" srcId="{DC00CC69-30E8-4336-8F85-6E6A10B0898F}" destId="{8E8AA376-B71A-486C-A339-3B287091C578}" srcOrd="0" destOrd="0" presId="urn:microsoft.com/office/officeart/2005/8/layout/cycle5"/>
    <dgm:cxn modelId="{5FD9321B-C7D3-431E-BD0C-02C4A946F1CD}" srcId="{C235800A-1923-4684-B06A-074881409289}" destId="{DC00CC69-30E8-4336-8F85-6E6A10B0898F}" srcOrd="1" destOrd="0" parTransId="{AD5A3FA2-898B-414E-AB19-D9E48F896370}" sibTransId="{11690D58-D827-48F5-8B37-46C501DDD0A4}"/>
    <dgm:cxn modelId="{919319E3-92CC-4A6F-B6AE-E9C6FF686B2D}" type="presOf" srcId="{9624FFCC-A535-4EAD-A38C-B114E0C83138}" destId="{42C1C5EE-E5B9-4294-B137-6827EDE9F894}" srcOrd="0" destOrd="0" presId="urn:microsoft.com/office/officeart/2005/8/layout/cycle5"/>
    <dgm:cxn modelId="{85E1CB5B-C5D9-44B2-A86D-9D2E20E2AD2A}" type="presParOf" srcId="{3E4A9D59-852B-4B55-8117-DE9E1F0261C0}" destId="{A711B0A4-C803-4D63-919F-7570ACAE5E5E}" srcOrd="0" destOrd="0" presId="urn:microsoft.com/office/officeart/2005/8/layout/cycle5"/>
    <dgm:cxn modelId="{959BDBE8-36DE-4CE4-9676-6576A22163C1}" type="presParOf" srcId="{3E4A9D59-852B-4B55-8117-DE9E1F0261C0}" destId="{4598748D-46FA-4C8C-9BD9-D0BA4769A437}" srcOrd="1" destOrd="0" presId="urn:microsoft.com/office/officeart/2005/8/layout/cycle5"/>
    <dgm:cxn modelId="{A685699B-349C-42F3-ACC1-D8AF2AF09066}" type="presParOf" srcId="{3E4A9D59-852B-4B55-8117-DE9E1F0261C0}" destId="{8352493B-4536-4FA9-8397-9193CB671541}" srcOrd="2" destOrd="0" presId="urn:microsoft.com/office/officeart/2005/8/layout/cycle5"/>
    <dgm:cxn modelId="{B27B3886-731A-402A-9CC3-AE924C935ECB}" type="presParOf" srcId="{3E4A9D59-852B-4B55-8117-DE9E1F0261C0}" destId="{8E8AA376-B71A-486C-A339-3B287091C578}" srcOrd="3" destOrd="0" presId="urn:microsoft.com/office/officeart/2005/8/layout/cycle5"/>
    <dgm:cxn modelId="{FE36E483-633F-414E-90D2-14178E5E76FB}" type="presParOf" srcId="{3E4A9D59-852B-4B55-8117-DE9E1F0261C0}" destId="{723922A4-55D5-4CC7-9260-9BF7BAA21751}" srcOrd="4" destOrd="0" presId="urn:microsoft.com/office/officeart/2005/8/layout/cycle5"/>
    <dgm:cxn modelId="{29648BAD-4136-40F2-976D-41736CE8EF33}" type="presParOf" srcId="{3E4A9D59-852B-4B55-8117-DE9E1F0261C0}" destId="{9481FFE3-9F56-4240-B8A6-2129B8F5B1D2}" srcOrd="5" destOrd="0" presId="urn:microsoft.com/office/officeart/2005/8/layout/cycle5"/>
    <dgm:cxn modelId="{4AF41105-68B1-4B64-A9E7-178A1163608A}" type="presParOf" srcId="{3E4A9D59-852B-4B55-8117-DE9E1F0261C0}" destId="{C95AEB77-A14A-413C-A977-D3CB49014D0A}" srcOrd="6" destOrd="0" presId="urn:microsoft.com/office/officeart/2005/8/layout/cycle5"/>
    <dgm:cxn modelId="{099C7EAF-1297-4F4E-A5B5-55F833426291}" type="presParOf" srcId="{3E4A9D59-852B-4B55-8117-DE9E1F0261C0}" destId="{7A96E4E2-0BE2-45F1-AA79-180DD3808770}" srcOrd="7" destOrd="0" presId="urn:microsoft.com/office/officeart/2005/8/layout/cycle5"/>
    <dgm:cxn modelId="{0DE59742-769E-4A96-BBB3-5A67FD4301B9}" type="presParOf" srcId="{3E4A9D59-852B-4B55-8117-DE9E1F0261C0}" destId="{E9B4343B-A4D3-498E-A8C1-DD3262768D15}" srcOrd="8" destOrd="0" presId="urn:microsoft.com/office/officeart/2005/8/layout/cycle5"/>
    <dgm:cxn modelId="{1BE07511-5DDD-4E75-A351-59988F9DCDEC}" type="presParOf" srcId="{3E4A9D59-852B-4B55-8117-DE9E1F0261C0}" destId="{FCCF3E66-D8EB-4193-8D4E-2427ED4E1700}" srcOrd="9" destOrd="0" presId="urn:microsoft.com/office/officeart/2005/8/layout/cycle5"/>
    <dgm:cxn modelId="{D6001FA8-5C35-454D-9B14-99076E85EC68}" type="presParOf" srcId="{3E4A9D59-852B-4B55-8117-DE9E1F0261C0}" destId="{083B51E6-E361-42C7-B36D-FEFE7A2C7CA9}" srcOrd="10" destOrd="0" presId="urn:microsoft.com/office/officeart/2005/8/layout/cycle5"/>
    <dgm:cxn modelId="{3F5A98F8-EDC2-4693-963D-67C121C2E8B9}" type="presParOf" srcId="{3E4A9D59-852B-4B55-8117-DE9E1F0261C0}" destId="{4CB53B93-6BA3-4E43-98A4-2C9F80D88EC3}" srcOrd="11" destOrd="0" presId="urn:microsoft.com/office/officeart/2005/8/layout/cycle5"/>
    <dgm:cxn modelId="{EBE2270E-19A2-4C56-A3B4-C4AF7A553790}" type="presParOf" srcId="{3E4A9D59-852B-4B55-8117-DE9E1F0261C0}" destId="{9C1A795D-BFB5-43AB-A3AA-1B08E8414AA7}" srcOrd="12" destOrd="0" presId="urn:microsoft.com/office/officeart/2005/8/layout/cycle5"/>
    <dgm:cxn modelId="{A874F8D5-0369-44E3-ABA3-0EDEE4AF7527}" type="presParOf" srcId="{3E4A9D59-852B-4B55-8117-DE9E1F0261C0}" destId="{42E75D24-FD20-4D63-8237-86D3CCB9020B}" srcOrd="13" destOrd="0" presId="urn:microsoft.com/office/officeart/2005/8/layout/cycle5"/>
    <dgm:cxn modelId="{38D7E5FD-46DE-4721-8D18-3CE97C7938C0}" type="presParOf" srcId="{3E4A9D59-852B-4B55-8117-DE9E1F0261C0}" destId="{42C1C5EE-E5B9-4294-B137-6827EDE9F894}" srcOrd="14" destOrd="0" presId="urn:microsoft.com/office/officeart/2005/8/layout/cycle5"/>
    <dgm:cxn modelId="{A2C2E992-19EC-420B-BD31-6B4CE51F484B}" type="presParOf" srcId="{3E4A9D59-852B-4B55-8117-DE9E1F0261C0}" destId="{BE6AEC31-2082-4A14-9F2E-905578AA5081}" srcOrd="15" destOrd="0" presId="urn:microsoft.com/office/officeart/2005/8/layout/cycle5"/>
    <dgm:cxn modelId="{1CAAA37C-BCAF-428A-8599-6D1C7FA9EF9D}" type="presParOf" srcId="{3E4A9D59-852B-4B55-8117-DE9E1F0261C0}" destId="{242750AD-EE9D-401F-ABFF-FF35F8C96E3B}" srcOrd="16" destOrd="0" presId="urn:microsoft.com/office/officeart/2005/8/layout/cycle5"/>
    <dgm:cxn modelId="{721F1DF4-05E7-42CE-AE03-DCE1F52C4900}" type="presParOf" srcId="{3E4A9D59-852B-4B55-8117-DE9E1F0261C0}" destId="{434156C3-7675-4592-B43D-22A801C7918F}" srcOrd="17" destOrd="0" presId="urn:microsoft.com/office/officeart/2005/8/layout/cycle5"/>
    <dgm:cxn modelId="{61EDDA2A-AE33-4A63-8342-F9AB19CFC337}" type="presParOf" srcId="{3E4A9D59-852B-4B55-8117-DE9E1F0261C0}" destId="{454FD822-4AF3-45A2-A0D4-3BCBA69A7C53}" srcOrd="18" destOrd="0" presId="urn:microsoft.com/office/officeart/2005/8/layout/cycle5"/>
    <dgm:cxn modelId="{3A4EEB78-527D-4C4E-8C4D-30F7E5CFC236}" type="presParOf" srcId="{3E4A9D59-852B-4B55-8117-DE9E1F0261C0}" destId="{8CC34688-2E14-4EAB-8296-AC9C5EA2F111}" srcOrd="19" destOrd="0" presId="urn:microsoft.com/office/officeart/2005/8/layout/cycle5"/>
    <dgm:cxn modelId="{2C0FB24D-BA42-472F-9F0E-8314713B0E88}" type="presParOf" srcId="{3E4A9D59-852B-4B55-8117-DE9E1F0261C0}" destId="{AA0F5A82-D252-483B-90FF-CF66022B29DD}" srcOrd="20" destOrd="0" presId="urn:microsoft.com/office/officeart/2005/8/layout/cycle5"/>
  </dgm:cxnLst>
  <dgm:bg>
    <a:effectLst>
      <a:outerShdw blurRad="152400" dist="317500" dir="5400000" sx="90000" sy="-19000" rotWithShape="0">
        <a:prstClr val="black">
          <a:alpha val="15000"/>
        </a:prstClr>
      </a:outerShdw>
    </a:effectLst>
  </dgm:bg>
  <dgm:whole>
    <a:ln>
      <a:noFill/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35800A-1923-4684-B06A-074881409289}" type="doc">
      <dgm:prSet loTypeId="urn:microsoft.com/office/officeart/2005/8/layout/cycle5" loCatId="cycle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es-HN"/>
        </a:p>
      </dgm:t>
    </dgm:pt>
    <dgm:pt modelId="{50BC8B40-9108-4193-ADB3-A6320586F881}">
      <dgm:prSet phldrT="[Texto]"/>
      <dgm:spPr/>
      <dgm:t>
        <a:bodyPr/>
        <a:lstStyle/>
        <a:p>
          <a:r>
            <a:rPr lang="es-HN" dirty="0" smtClean="0"/>
            <a:t>Puerto</a:t>
          </a:r>
          <a:endParaRPr lang="es-HN" dirty="0"/>
        </a:p>
      </dgm:t>
    </dgm:pt>
    <dgm:pt modelId="{61DFE5D2-C03C-4C3A-9707-777237F83D95}" type="parTrans" cxnId="{8E5DF656-C477-4092-8B38-3BBFEB1909E7}">
      <dgm:prSet/>
      <dgm:spPr/>
      <dgm:t>
        <a:bodyPr/>
        <a:lstStyle/>
        <a:p>
          <a:endParaRPr lang="es-HN"/>
        </a:p>
      </dgm:t>
    </dgm:pt>
    <dgm:pt modelId="{ACB0E751-0FE2-4032-AC65-9840E4FE21E8}" type="sibTrans" cxnId="{8E5DF656-C477-4092-8B38-3BBFEB1909E7}">
      <dgm:prSet/>
      <dgm:spPr/>
      <dgm:t>
        <a:bodyPr/>
        <a:lstStyle/>
        <a:p>
          <a:endParaRPr lang="es-HN"/>
        </a:p>
      </dgm:t>
    </dgm:pt>
    <dgm:pt modelId="{87812E6A-DDF8-4900-83D5-9227F533BB7A}">
      <dgm:prSet phldrT="[Texto]"/>
      <dgm:spPr/>
      <dgm:t>
        <a:bodyPr/>
        <a:lstStyle/>
        <a:p>
          <a:r>
            <a:rPr lang="es-HN" dirty="0" smtClean="0"/>
            <a:t>Tecnología</a:t>
          </a:r>
          <a:endParaRPr lang="es-HN" dirty="0"/>
        </a:p>
      </dgm:t>
    </dgm:pt>
    <dgm:pt modelId="{8F06A6F9-C9FE-4A12-92B4-23B6A41EE99F}" type="parTrans" cxnId="{5D20EDAE-FAE7-4F08-91D3-559B0609B36E}">
      <dgm:prSet/>
      <dgm:spPr/>
      <dgm:t>
        <a:bodyPr/>
        <a:lstStyle/>
        <a:p>
          <a:endParaRPr lang="es-HN"/>
        </a:p>
      </dgm:t>
    </dgm:pt>
    <dgm:pt modelId="{9624FFCC-A535-4EAD-A38C-B114E0C83138}" type="sibTrans" cxnId="{5D20EDAE-FAE7-4F08-91D3-559B0609B36E}">
      <dgm:prSet/>
      <dgm:spPr/>
      <dgm:t>
        <a:bodyPr/>
        <a:lstStyle/>
        <a:p>
          <a:endParaRPr lang="es-HN"/>
        </a:p>
      </dgm:t>
    </dgm:pt>
    <dgm:pt modelId="{48169053-C000-4360-B789-685BF4439911}">
      <dgm:prSet/>
      <dgm:spPr/>
      <dgm:t>
        <a:bodyPr/>
        <a:lstStyle/>
        <a:p>
          <a:r>
            <a:rPr lang="es-HN" dirty="0" smtClean="0"/>
            <a:t>Agua</a:t>
          </a:r>
          <a:endParaRPr lang="es-HN" dirty="0"/>
        </a:p>
      </dgm:t>
    </dgm:pt>
    <dgm:pt modelId="{87BB1B6D-0E4B-4948-B254-D70DB0A3C8F5}" type="parTrans" cxnId="{4F3181D6-E4C5-4508-AD1D-0576B5296E30}">
      <dgm:prSet/>
      <dgm:spPr/>
      <dgm:t>
        <a:bodyPr/>
        <a:lstStyle/>
        <a:p>
          <a:endParaRPr lang="es-HN"/>
        </a:p>
      </dgm:t>
    </dgm:pt>
    <dgm:pt modelId="{CFA0DF70-35E3-431E-896E-23F6B52CB2DD}" type="sibTrans" cxnId="{4F3181D6-E4C5-4508-AD1D-0576B5296E30}">
      <dgm:prSet/>
      <dgm:spPr/>
      <dgm:t>
        <a:bodyPr/>
        <a:lstStyle/>
        <a:p>
          <a:endParaRPr lang="es-HN"/>
        </a:p>
      </dgm:t>
    </dgm:pt>
    <dgm:pt modelId="{DC00CC69-30E8-4336-8F85-6E6A10B0898F}">
      <dgm:prSet/>
      <dgm:spPr/>
      <dgm:t>
        <a:bodyPr/>
        <a:lstStyle/>
        <a:p>
          <a:r>
            <a:rPr lang="es-HN" dirty="0" smtClean="0"/>
            <a:t>Suelo</a:t>
          </a:r>
          <a:endParaRPr lang="es-HN" dirty="0"/>
        </a:p>
      </dgm:t>
    </dgm:pt>
    <dgm:pt modelId="{AD5A3FA2-898B-414E-AB19-D9E48F896370}" type="parTrans" cxnId="{5FD9321B-C7D3-431E-BD0C-02C4A946F1CD}">
      <dgm:prSet/>
      <dgm:spPr/>
      <dgm:t>
        <a:bodyPr/>
        <a:lstStyle/>
        <a:p>
          <a:endParaRPr lang="es-HN"/>
        </a:p>
      </dgm:t>
    </dgm:pt>
    <dgm:pt modelId="{11690D58-D827-48F5-8B37-46C501DDD0A4}" type="sibTrans" cxnId="{5FD9321B-C7D3-431E-BD0C-02C4A946F1CD}">
      <dgm:prSet/>
      <dgm:spPr/>
      <dgm:t>
        <a:bodyPr/>
        <a:lstStyle/>
        <a:p>
          <a:endParaRPr lang="es-HN"/>
        </a:p>
      </dgm:t>
    </dgm:pt>
    <dgm:pt modelId="{611AC2A2-F681-4DC9-BD27-733816EEAB07}">
      <dgm:prSet phldrT="[Texto]"/>
      <dgm:spPr/>
      <dgm:t>
        <a:bodyPr/>
        <a:lstStyle/>
        <a:p>
          <a:r>
            <a:rPr lang="es-HN" dirty="0" smtClean="0"/>
            <a:t>Bosque</a:t>
          </a:r>
          <a:endParaRPr lang="es-HN" dirty="0"/>
        </a:p>
      </dgm:t>
    </dgm:pt>
    <dgm:pt modelId="{5B37687D-B395-4D16-BCD2-9F6CE271E542}" type="parTrans" cxnId="{5478C0C6-7A42-4898-8290-2E93617D00FF}">
      <dgm:prSet/>
      <dgm:spPr/>
      <dgm:t>
        <a:bodyPr/>
        <a:lstStyle/>
        <a:p>
          <a:endParaRPr lang="es-HN"/>
        </a:p>
      </dgm:t>
    </dgm:pt>
    <dgm:pt modelId="{9EC646D7-591D-4609-B9C9-1EFF8C68538A}" type="sibTrans" cxnId="{5478C0C6-7A42-4898-8290-2E93617D00FF}">
      <dgm:prSet/>
      <dgm:spPr/>
      <dgm:t>
        <a:bodyPr/>
        <a:lstStyle/>
        <a:p>
          <a:endParaRPr lang="es-HN"/>
        </a:p>
      </dgm:t>
    </dgm:pt>
    <dgm:pt modelId="{309B6136-D68D-423A-B81C-1C405CD2821B}">
      <dgm:prSet phldrT="[Texto]"/>
      <dgm:spPr/>
      <dgm:t>
        <a:bodyPr/>
        <a:lstStyle/>
        <a:p>
          <a:r>
            <a:rPr lang="es-HN" dirty="0" smtClean="0"/>
            <a:t>Posición Geográfica</a:t>
          </a:r>
          <a:endParaRPr lang="es-HN" dirty="0"/>
        </a:p>
      </dgm:t>
    </dgm:pt>
    <dgm:pt modelId="{73CC5069-E3C3-40A3-A043-A323418EAC34}" type="parTrans" cxnId="{E8C49BEC-C891-43B3-A0F0-A0E584D26E10}">
      <dgm:prSet/>
      <dgm:spPr/>
      <dgm:t>
        <a:bodyPr/>
        <a:lstStyle/>
        <a:p>
          <a:endParaRPr lang="es-HN"/>
        </a:p>
      </dgm:t>
    </dgm:pt>
    <dgm:pt modelId="{80E6F776-F350-4C07-AA80-DFBFD807C045}" type="sibTrans" cxnId="{E8C49BEC-C891-43B3-A0F0-A0E584D26E10}">
      <dgm:prSet/>
      <dgm:spPr/>
      <dgm:t>
        <a:bodyPr/>
        <a:lstStyle/>
        <a:p>
          <a:endParaRPr lang="es-HN"/>
        </a:p>
      </dgm:t>
    </dgm:pt>
    <dgm:pt modelId="{3E4A9D59-852B-4B55-8117-DE9E1F0261C0}" type="pres">
      <dgm:prSet presAssocID="{C235800A-1923-4684-B06A-07488140928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HN"/>
        </a:p>
      </dgm:t>
    </dgm:pt>
    <dgm:pt modelId="{A711B0A4-C803-4D63-919F-7570ACAE5E5E}" type="pres">
      <dgm:prSet presAssocID="{48169053-C000-4360-B789-685BF4439911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4598748D-46FA-4C8C-9BD9-D0BA4769A437}" type="pres">
      <dgm:prSet presAssocID="{48169053-C000-4360-B789-685BF4439911}" presName="spNode" presStyleCnt="0"/>
      <dgm:spPr/>
    </dgm:pt>
    <dgm:pt modelId="{8352493B-4536-4FA9-8397-9193CB671541}" type="pres">
      <dgm:prSet presAssocID="{CFA0DF70-35E3-431E-896E-23F6B52CB2DD}" presName="sibTrans" presStyleLbl="sibTrans1D1" presStyleIdx="0" presStyleCnt="6"/>
      <dgm:spPr/>
      <dgm:t>
        <a:bodyPr/>
        <a:lstStyle/>
        <a:p>
          <a:endParaRPr lang="es-HN"/>
        </a:p>
      </dgm:t>
    </dgm:pt>
    <dgm:pt modelId="{8E8AA376-B71A-486C-A339-3B287091C578}" type="pres">
      <dgm:prSet presAssocID="{DC00CC69-30E8-4336-8F85-6E6A10B0898F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723922A4-55D5-4CC7-9260-9BF7BAA21751}" type="pres">
      <dgm:prSet presAssocID="{DC00CC69-30E8-4336-8F85-6E6A10B0898F}" presName="spNode" presStyleCnt="0"/>
      <dgm:spPr/>
    </dgm:pt>
    <dgm:pt modelId="{9481FFE3-9F56-4240-B8A6-2129B8F5B1D2}" type="pres">
      <dgm:prSet presAssocID="{11690D58-D827-48F5-8B37-46C501DDD0A4}" presName="sibTrans" presStyleLbl="sibTrans1D1" presStyleIdx="1" presStyleCnt="6"/>
      <dgm:spPr/>
      <dgm:t>
        <a:bodyPr/>
        <a:lstStyle/>
        <a:p>
          <a:endParaRPr lang="es-HN"/>
        </a:p>
      </dgm:t>
    </dgm:pt>
    <dgm:pt modelId="{04E9B6FF-249D-4BD8-B69D-EB5A457795E2}" type="pres">
      <dgm:prSet presAssocID="{611AC2A2-F681-4DC9-BD27-733816EEAB07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FE69B301-CD6B-4B2B-A7DB-B10180B94ADE}" type="pres">
      <dgm:prSet presAssocID="{611AC2A2-F681-4DC9-BD27-733816EEAB07}" presName="spNode" presStyleCnt="0"/>
      <dgm:spPr/>
    </dgm:pt>
    <dgm:pt modelId="{62D30A60-DB3D-4F08-BD9A-3E7904AAF70A}" type="pres">
      <dgm:prSet presAssocID="{9EC646D7-591D-4609-B9C9-1EFF8C68538A}" presName="sibTrans" presStyleLbl="sibTrans1D1" presStyleIdx="2" presStyleCnt="6"/>
      <dgm:spPr/>
      <dgm:t>
        <a:bodyPr/>
        <a:lstStyle/>
        <a:p>
          <a:endParaRPr lang="es-HN"/>
        </a:p>
      </dgm:t>
    </dgm:pt>
    <dgm:pt modelId="{FCCF3E66-D8EB-4193-8D4E-2427ED4E1700}" type="pres">
      <dgm:prSet presAssocID="{50BC8B40-9108-4193-ADB3-A6320586F881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083B51E6-E361-42C7-B36D-FEFE7A2C7CA9}" type="pres">
      <dgm:prSet presAssocID="{50BC8B40-9108-4193-ADB3-A6320586F881}" presName="spNode" presStyleCnt="0"/>
      <dgm:spPr/>
    </dgm:pt>
    <dgm:pt modelId="{4CB53B93-6BA3-4E43-98A4-2C9F80D88EC3}" type="pres">
      <dgm:prSet presAssocID="{ACB0E751-0FE2-4032-AC65-9840E4FE21E8}" presName="sibTrans" presStyleLbl="sibTrans1D1" presStyleIdx="3" presStyleCnt="6"/>
      <dgm:spPr/>
      <dgm:t>
        <a:bodyPr/>
        <a:lstStyle/>
        <a:p>
          <a:endParaRPr lang="es-HN"/>
        </a:p>
      </dgm:t>
    </dgm:pt>
    <dgm:pt modelId="{1545647C-118B-4D6B-B928-5F2C76A75D99}" type="pres">
      <dgm:prSet presAssocID="{309B6136-D68D-423A-B81C-1C405CD2821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4CA1379E-0E2E-4B01-BE9F-A7CBFA54F2BA}" type="pres">
      <dgm:prSet presAssocID="{309B6136-D68D-423A-B81C-1C405CD2821B}" presName="spNode" presStyleCnt="0"/>
      <dgm:spPr/>
    </dgm:pt>
    <dgm:pt modelId="{E96E6353-ED9A-45D0-A386-E69C9F7EF13F}" type="pres">
      <dgm:prSet presAssocID="{80E6F776-F350-4C07-AA80-DFBFD807C045}" presName="sibTrans" presStyleLbl="sibTrans1D1" presStyleIdx="4" presStyleCnt="6"/>
      <dgm:spPr/>
      <dgm:t>
        <a:bodyPr/>
        <a:lstStyle/>
        <a:p>
          <a:endParaRPr lang="es-HN"/>
        </a:p>
      </dgm:t>
    </dgm:pt>
    <dgm:pt modelId="{9C1A795D-BFB5-43AB-A3AA-1B08E8414AA7}" type="pres">
      <dgm:prSet presAssocID="{87812E6A-DDF8-4900-83D5-9227F533BB7A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42E75D24-FD20-4D63-8237-86D3CCB9020B}" type="pres">
      <dgm:prSet presAssocID="{87812E6A-DDF8-4900-83D5-9227F533BB7A}" presName="spNode" presStyleCnt="0"/>
      <dgm:spPr/>
    </dgm:pt>
    <dgm:pt modelId="{42C1C5EE-E5B9-4294-B137-6827EDE9F894}" type="pres">
      <dgm:prSet presAssocID="{9624FFCC-A535-4EAD-A38C-B114E0C83138}" presName="sibTrans" presStyleLbl="sibTrans1D1" presStyleIdx="5" presStyleCnt="6"/>
      <dgm:spPr/>
      <dgm:t>
        <a:bodyPr/>
        <a:lstStyle/>
        <a:p>
          <a:endParaRPr lang="es-HN"/>
        </a:p>
      </dgm:t>
    </dgm:pt>
  </dgm:ptLst>
  <dgm:cxnLst>
    <dgm:cxn modelId="{4F3181D6-E4C5-4508-AD1D-0576B5296E30}" srcId="{C235800A-1923-4684-B06A-074881409289}" destId="{48169053-C000-4360-B789-685BF4439911}" srcOrd="0" destOrd="0" parTransId="{87BB1B6D-0E4B-4948-B254-D70DB0A3C8F5}" sibTransId="{CFA0DF70-35E3-431E-896E-23F6B52CB2DD}"/>
    <dgm:cxn modelId="{0EBB4CA3-ED0B-43BA-93F0-02E329167277}" type="presOf" srcId="{DC00CC69-30E8-4336-8F85-6E6A10B0898F}" destId="{8E8AA376-B71A-486C-A339-3B287091C578}" srcOrd="0" destOrd="0" presId="urn:microsoft.com/office/officeart/2005/8/layout/cycle5"/>
    <dgm:cxn modelId="{E998DF7D-D1FB-4F97-85AB-F206294E7573}" type="presOf" srcId="{9624FFCC-A535-4EAD-A38C-B114E0C83138}" destId="{42C1C5EE-E5B9-4294-B137-6827EDE9F894}" srcOrd="0" destOrd="0" presId="urn:microsoft.com/office/officeart/2005/8/layout/cycle5"/>
    <dgm:cxn modelId="{51706708-D58D-4B80-BAD3-F4EB876B9713}" type="presOf" srcId="{CFA0DF70-35E3-431E-896E-23F6B52CB2DD}" destId="{8352493B-4536-4FA9-8397-9193CB671541}" srcOrd="0" destOrd="0" presId="urn:microsoft.com/office/officeart/2005/8/layout/cycle5"/>
    <dgm:cxn modelId="{5478C0C6-7A42-4898-8290-2E93617D00FF}" srcId="{C235800A-1923-4684-B06A-074881409289}" destId="{611AC2A2-F681-4DC9-BD27-733816EEAB07}" srcOrd="2" destOrd="0" parTransId="{5B37687D-B395-4D16-BCD2-9F6CE271E542}" sibTransId="{9EC646D7-591D-4609-B9C9-1EFF8C68538A}"/>
    <dgm:cxn modelId="{9ABFA808-9387-4E3E-866A-F4851698F174}" type="presOf" srcId="{C235800A-1923-4684-B06A-074881409289}" destId="{3E4A9D59-852B-4B55-8117-DE9E1F0261C0}" srcOrd="0" destOrd="0" presId="urn:microsoft.com/office/officeart/2005/8/layout/cycle5"/>
    <dgm:cxn modelId="{E8C49BEC-C891-43B3-A0F0-A0E584D26E10}" srcId="{C235800A-1923-4684-B06A-074881409289}" destId="{309B6136-D68D-423A-B81C-1C405CD2821B}" srcOrd="4" destOrd="0" parTransId="{73CC5069-E3C3-40A3-A043-A323418EAC34}" sibTransId="{80E6F776-F350-4C07-AA80-DFBFD807C045}"/>
    <dgm:cxn modelId="{124BDDDA-813E-4757-9A33-5801BCA884EE}" type="presOf" srcId="{50BC8B40-9108-4193-ADB3-A6320586F881}" destId="{FCCF3E66-D8EB-4193-8D4E-2427ED4E1700}" srcOrd="0" destOrd="0" presId="urn:microsoft.com/office/officeart/2005/8/layout/cycle5"/>
    <dgm:cxn modelId="{5FD9321B-C7D3-431E-BD0C-02C4A946F1CD}" srcId="{C235800A-1923-4684-B06A-074881409289}" destId="{DC00CC69-30E8-4336-8F85-6E6A10B0898F}" srcOrd="1" destOrd="0" parTransId="{AD5A3FA2-898B-414E-AB19-D9E48F896370}" sibTransId="{11690D58-D827-48F5-8B37-46C501DDD0A4}"/>
    <dgm:cxn modelId="{9B7DD177-CEE1-4C6C-8146-933A109FAA2F}" type="presOf" srcId="{87812E6A-DDF8-4900-83D5-9227F533BB7A}" destId="{9C1A795D-BFB5-43AB-A3AA-1B08E8414AA7}" srcOrd="0" destOrd="0" presId="urn:microsoft.com/office/officeart/2005/8/layout/cycle5"/>
    <dgm:cxn modelId="{38420EA5-6811-4A4F-BE7D-E2165B35EE9C}" type="presOf" srcId="{309B6136-D68D-423A-B81C-1C405CD2821B}" destId="{1545647C-118B-4D6B-B928-5F2C76A75D99}" srcOrd="0" destOrd="0" presId="urn:microsoft.com/office/officeart/2005/8/layout/cycle5"/>
    <dgm:cxn modelId="{8E5DF656-C477-4092-8B38-3BBFEB1909E7}" srcId="{C235800A-1923-4684-B06A-074881409289}" destId="{50BC8B40-9108-4193-ADB3-A6320586F881}" srcOrd="3" destOrd="0" parTransId="{61DFE5D2-C03C-4C3A-9707-777237F83D95}" sibTransId="{ACB0E751-0FE2-4032-AC65-9840E4FE21E8}"/>
    <dgm:cxn modelId="{5D20EDAE-FAE7-4F08-91D3-559B0609B36E}" srcId="{C235800A-1923-4684-B06A-074881409289}" destId="{87812E6A-DDF8-4900-83D5-9227F533BB7A}" srcOrd="5" destOrd="0" parTransId="{8F06A6F9-C9FE-4A12-92B4-23B6A41EE99F}" sibTransId="{9624FFCC-A535-4EAD-A38C-B114E0C83138}"/>
    <dgm:cxn modelId="{FF028287-235F-414D-B4A9-7ECFEE73802C}" type="presOf" srcId="{611AC2A2-F681-4DC9-BD27-733816EEAB07}" destId="{04E9B6FF-249D-4BD8-B69D-EB5A457795E2}" srcOrd="0" destOrd="0" presId="urn:microsoft.com/office/officeart/2005/8/layout/cycle5"/>
    <dgm:cxn modelId="{D14EB049-D43B-4BFE-AA04-B8B7EA5C50D9}" type="presOf" srcId="{80E6F776-F350-4C07-AA80-DFBFD807C045}" destId="{E96E6353-ED9A-45D0-A386-E69C9F7EF13F}" srcOrd="0" destOrd="0" presId="urn:microsoft.com/office/officeart/2005/8/layout/cycle5"/>
    <dgm:cxn modelId="{53152711-9B51-4BA8-9CB2-F8F0984D3712}" type="presOf" srcId="{48169053-C000-4360-B789-685BF4439911}" destId="{A711B0A4-C803-4D63-919F-7570ACAE5E5E}" srcOrd="0" destOrd="0" presId="urn:microsoft.com/office/officeart/2005/8/layout/cycle5"/>
    <dgm:cxn modelId="{4952A5CC-40DF-4065-9258-F64143B9D7F5}" type="presOf" srcId="{ACB0E751-0FE2-4032-AC65-9840E4FE21E8}" destId="{4CB53B93-6BA3-4E43-98A4-2C9F80D88EC3}" srcOrd="0" destOrd="0" presId="urn:microsoft.com/office/officeart/2005/8/layout/cycle5"/>
    <dgm:cxn modelId="{CB81A82C-8C89-4ED8-95C1-2DB76730EA08}" type="presOf" srcId="{9EC646D7-591D-4609-B9C9-1EFF8C68538A}" destId="{62D30A60-DB3D-4F08-BD9A-3E7904AAF70A}" srcOrd="0" destOrd="0" presId="urn:microsoft.com/office/officeart/2005/8/layout/cycle5"/>
    <dgm:cxn modelId="{D5610FE3-338B-4DCB-B1A4-272B07CE500D}" type="presOf" srcId="{11690D58-D827-48F5-8B37-46C501DDD0A4}" destId="{9481FFE3-9F56-4240-B8A6-2129B8F5B1D2}" srcOrd="0" destOrd="0" presId="urn:microsoft.com/office/officeart/2005/8/layout/cycle5"/>
    <dgm:cxn modelId="{D5EDEF5D-26A6-4E04-ADF1-AA4F373691A8}" type="presParOf" srcId="{3E4A9D59-852B-4B55-8117-DE9E1F0261C0}" destId="{A711B0A4-C803-4D63-919F-7570ACAE5E5E}" srcOrd="0" destOrd="0" presId="urn:microsoft.com/office/officeart/2005/8/layout/cycle5"/>
    <dgm:cxn modelId="{69790CAC-9E61-4690-BF63-9C2481B51CDA}" type="presParOf" srcId="{3E4A9D59-852B-4B55-8117-DE9E1F0261C0}" destId="{4598748D-46FA-4C8C-9BD9-D0BA4769A437}" srcOrd="1" destOrd="0" presId="urn:microsoft.com/office/officeart/2005/8/layout/cycle5"/>
    <dgm:cxn modelId="{344C16E7-5C25-4D40-A3A0-2016E1EE3B69}" type="presParOf" srcId="{3E4A9D59-852B-4B55-8117-DE9E1F0261C0}" destId="{8352493B-4536-4FA9-8397-9193CB671541}" srcOrd="2" destOrd="0" presId="urn:microsoft.com/office/officeart/2005/8/layout/cycle5"/>
    <dgm:cxn modelId="{CB215174-8B54-4FBF-A4CA-6E4451218378}" type="presParOf" srcId="{3E4A9D59-852B-4B55-8117-DE9E1F0261C0}" destId="{8E8AA376-B71A-486C-A339-3B287091C578}" srcOrd="3" destOrd="0" presId="urn:microsoft.com/office/officeart/2005/8/layout/cycle5"/>
    <dgm:cxn modelId="{52BE2F8E-A893-48BE-B689-3F4B58878853}" type="presParOf" srcId="{3E4A9D59-852B-4B55-8117-DE9E1F0261C0}" destId="{723922A4-55D5-4CC7-9260-9BF7BAA21751}" srcOrd="4" destOrd="0" presId="urn:microsoft.com/office/officeart/2005/8/layout/cycle5"/>
    <dgm:cxn modelId="{567F8CD8-AB33-4A47-A3CE-55BBE622EC3C}" type="presParOf" srcId="{3E4A9D59-852B-4B55-8117-DE9E1F0261C0}" destId="{9481FFE3-9F56-4240-B8A6-2129B8F5B1D2}" srcOrd="5" destOrd="0" presId="urn:microsoft.com/office/officeart/2005/8/layout/cycle5"/>
    <dgm:cxn modelId="{BCD51BF8-80A4-4119-BA21-C6A342C55BB3}" type="presParOf" srcId="{3E4A9D59-852B-4B55-8117-DE9E1F0261C0}" destId="{04E9B6FF-249D-4BD8-B69D-EB5A457795E2}" srcOrd="6" destOrd="0" presId="urn:microsoft.com/office/officeart/2005/8/layout/cycle5"/>
    <dgm:cxn modelId="{095896EA-91C5-41E8-AEC0-9A903C15000E}" type="presParOf" srcId="{3E4A9D59-852B-4B55-8117-DE9E1F0261C0}" destId="{FE69B301-CD6B-4B2B-A7DB-B10180B94ADE}" srcOrd="7" destOrd="0" presId="urn:microsoft.com/office/officeart/2005/8/layout/cycle5"/>
    <dgm:cxn modelId="{12583AE1-31F5-4DAE-9088-EAF33748D736}" type="presParOf" srcId="{3E4A9D59-852B-4B55-8117-DE9E1F0261C0}" destId="{62D30A60-DB3D-4F08-BD9A-3E7904AAF70A}" srcOrd="8" destOrd="0" presId="urn:microsoft.com/office/officeart/2005/8/layout/cycle5"/>
    <dgm:cxn modelId="{9118BE10-668A-4469-9273-05916A60DE0C}" type="presParOf" srcId="{3E4A9D59-852B-4B55-8117-DE9E1F0261C0}" destId="{FCCF3E66-D8EB-4193-8D4E-2427ED4E1700}" srcOrd="9" destOrd="0" presId="urn:microsoft.com/office/officeart/2005/8/layout/cycle5"/>
    <dgm:cxn modelId="{42153A8A-BD37-415F-B343-DA6778C1AFE6}" type="presParOf" srcId="{3E4A9D59-852B-4B55-8117-DE9E1F0261C0}" destId="{083B51E6-E361-42C7-B36D-FEFE7A2C7CA9}" srcOrd="10" destOrd="0" presId="urn:microsoft.com/office/officeart/2005/8/layout/cycle5"/>
    <dgm:cxn modelId="{11E2BF2D-A548-4285-90F1-C2081B1331E5}" type="presParOf" srcId="{3E4A9D59-852B-4B55-8117-DE9E1F0261C0}" destId="{4CB53B93-6BA3-4E43-98A4-2C9F80D88EC3}" srcOrd="11" destOrd="0" presId="urn:microsoft.com/office/officeart/2005/8/layout/cycle5"/>
    <dgm:cxn modelId="{9C540382-7A4F-4887-873D-FF3EDAF8B07D}" type="presParOf" srcId="{3E4A9D59-852B-4B55-8117-DE9E1F0261C0}" destId="{1545647C-118B-4D6B-B928-5F2C76A75D99}" srcOrd="12" destOrd="0" presId="urn:microsoft.com/office/officeart/2005/8/layout/cycle5"/>
    <dgm:cxn modelId="{27B60468-8D1E-4FBE-962B-D3CFFF35CB29}" type="presParOf" srcId="{3E4A9D59-852B-4B55-8117-DE9E1F0261C0}" destId="{4CA1379E-0E2E-4B01-BE9F-A7CBFA54F2BA}" srcOrd="13" destOrd="0" presId="urn:microsoft.com/office/officeart/2005/8/layout/cycle5"/>
    <dgm:cxn modelId="{D9FB599F-38B3-4547-A722-E6CB304A57E7}" type="presParOf" srcId="{3E4A9D59-852B-4B55-8117-DE9E1F0261C0}" destId="{E96E6353-ED9A-45D0-A386-E69C9F7EF13F}" srcOrd="14" destOrd="0" presId="urn:microsoft.com/office/officeart/2005/8/layout/cycle5"/>
    <dgm:cxn modelId="{EFCC0381-7D99-4D0F-82AA-CB194B7CD952}" type="presParOf" srcId="{3E4A9D59-852B-4B55-8117-DE9E1F0261C0}" destId="{9C1A795D-BFB5-43AB-A3AA-1B08E8414AA7}" srcOrd="15" destOrd="0" presId="urn:microsoft.com/office/officeart/2005/8/layout/cycle5"/>
    <dgm:cxn modelId="{B991A065-0080-476D-A902-74F0BC283B3D}" type="presParOf" srcId="{3E4A9D59-852B-4B55-8117-DE9E1F0261C0}" destId="{42E75D24-FD20-4D63-8237-86D3CCB9020B}" srcOrd="16" destOrd="0" presId="urn:microsoft.com/office/officeart/2005/8/layout/cycle5"/>
    <dgm:cxn modelId="{23976F26-92A9-4620-A874-0CBD012EE8CF}" type="presParOf" srcId="{3E4A9D59-852B-4B55-8117-DE9E1F0261C0}" destId="{42C1C5EE-E5B9-4294-B137-6827EDE9F894}" srcOrd="17" destOrd="0" presId="urn:microsoft.com/office/officeart/2005/8/layout/cycle5"/>
  </dgm:cxnLst>
  <dgm:bg>
    <a:effectLst>
      <a:outerShdw blurRad="152400" dist="317500" dir="5400000" sx="90000" sy="-19000" rotWithShape="0">
        <a:prstClr val="black">
          <a:alpha val="15000"/>
        </a:prstClr>
      </a:outerShdw>
    </a:effectLst>
  </dgm:bg>
  <dgm:whole>
    <a:ln>
      <a:noFill/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711B0A4-C803-4D63-919F-7570ACAE5E5E}">
      <dsp:nvSpPr>
        <dsp:cNvPr id="0" name=""/>
        <dsp:cNvSpPr/>
      </dsp:nvSpPr>
      <dsp:spPr>
        <a:xfrm>
          <a:off x="3338017" y="1388"/>
          <a:ext cx="1136833" cy="73894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25400" dir="5400000" sx="101000" sy="101000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1200" kern="1200" dirty="0" smtClean="0"/>
            <a:t>Falta de Ingresos</a:t>
          </a:r>
          <a:endParaRPr lang="es-HN" sz="1200" kern="1200" dirty="0"/>
        </a:p>
      </dsp:txBody>
      <dsp:txXfrm>
        <a:off x="3338017" y="1388"/>
        <a:ext cx="1136833" cy="738941"/>
      </dsp:txXfrm>
    </dsp:sp>
    <dsp:sp modelId="{8352493B-4536-4FA9-8397-9193CB671541}">
      <dsp:nvSpPr>
        <dsp:cNvPr id="0" name=""/>
        <dsp:cNvSpPr/>
      </dsp:nvSpPr>
      <dsp:spPr>
        <a:xfrm>
          <a:off x="1796557" y="370858"/>
          <a:ext cx="4219753" cy="4219753"/>
        </a:xfrm>
        <a:custGeom>
          <a:avLst/>
          <a:gdLst/>
          <a:ahLst/>
          <a:cxnLst/>
          <a:rect l="0" t="0" r="0" b="0"/>
          <a:pathLst>
            <a:path>
              <a:moveTo>
                <a:pt x="2827310" y="125722"/>
              </a:moveTo>
              <a:arcTo wR="2109876" hR="2109876" stAng="17392743" swAng="772430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8AA376-B71A-486C-A339-3B287091C578}">
      <dsp:nvSpPr>
        <dsp:cNvPr id="0" name=""/>
        <dsp:cNvSpPr/>
      </dsp:nvSpPr>
      <dsp:spPr>
        <a:xfrm>
          <a:off x="4987585" y="795778"/>
          <a:ext cx="1136833" cy="73894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25400" dir="5400000" sx="101000" sy="101000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1200" kern="1200" dirty="0" smtClean="0"/>
            <a:t>Desempleo</a:t>
          </a:r>
          <a:endParaRPr lang="es-HN" sz="1200" kern="1200" dirty="0"/>
        </a:p>
      </dsp:txBody>
      <dsp:txXfrm>
        <a:off x="4987585" y="795778"/>
        <a:ext cx="1136833" cy="738941"/>
      </dsp:txXfrm>
    </dsp:sp>
    <dsp:sp modelId="{9481FFE3-9F56-4240-B8A6-2129B8F5B1D2}">
      <dsp:nvSpPr>
        <dsp:cNvPr id="0" name=""/>
        <dsp:cNvSpPr/>
      </dsp:nvSpPr>
      <dsp:spPr>
        <a:xfrm>
          <a:off x="1796557" y="370858"/>
          <a:ext cx="4219753" cy="4219753"/>
        </a:xfrm>
        <a:custGeom>
          <a:avLst/>
          <a:gdLst/>
          <a:ahLst/>
          <a:cxnLst/>
          <a:rect l="0" t="0" r="0" b="0"/>
          <a:pathLst>
            <a:path>
              <a:moveTo>
                <a:pt x="4081823" y="1359538"/>
              </a:moveTo>
              <a:arcTo wR="2109876" hR="2109876" stAng="20350071" swAng="1064521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5AEB77-A14A-413C-A977-D3CB49014D0A}">
      <dsp:nvSpPr>
        <dsp:cNvPr id="0" name=""/>
        <dsp:cNvSpPr/>
      </dsp:nvSpPr>
      <dsp:spPr>
        <a:xfrm>
          <a:off x="5394995" y="2580756"/>
          <a:ext cx="1136833" cy="73894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25400" dir="5400000" sx="101000" sy="101000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1200" kern="1200" dirty="0" smtClean="0"/>
            <a:t>Desnutrición</a:t>
          </a:r>
          <a:endParaRPr lang="es-HN" sz="1200" kern="1200" dirty="0"/>
        </a:p>
      </dsp:txBody>
      <dsp:txXfrm>
        <a:off x="5394995" y="2580756"/>
        <a:ext cx="1136833" cy="738941"/>
      </dsp:txXfrm>
    </dsp:sp>
    <dsp:sp modelId="{E9B4343B-A4D3-498E-A8C1-DD3262768D15}">
      <dsp:nvSpPr>
        <dsp:cNvPr id="0" name=""/>
        <dsp:cNvSpPr/>
      </dsp:nvSpPr>
      <dsp:spPr>
        <a:xfrm>
          <a:off x="1796557" y="370858"/>
          <a:ext cx="4219753" cy="4219753"/>
        </a:xfrm>
        <a:custGeom>
          <a:avLst/>
          <a:gdLst/>
          <a:ahLst/>
          <a:cxnLst/>
          <a:rect l="0" t="0" r="0" b="0"/>
          <a:pathLst>
            <a:path>
              <a:moveTo>
                <a:pt x="3972422" y="3101089"/>
              </a:moveTo>
              <a:arcTo wR="2109876" hR="2109876" stAng="1681266" swAng="835693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CF3E66-D8EB-4193-8D4E-2427ED4E1700}">
      <dsp:nvSpPr>
        <dsp:cNvPr id="0" name=""/>
        <dsp:cNvSpPr/>
      </dsp:nvSpPr>
      <dsp:spPr>
        <a:xfrm>
          <a:off x="4253458" y="4012198"/>
          <a:ext cx="1136833" cy="73894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25400" dir="5400000" sx="101000" sy="101000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1200" kern="1200" dirty="0" smtClean="0"/>
            <a:t>Analfabetismo</a:t>
          </a:r>
          <a:endParaRPr lang="es-HN" sz="1200" kern="1200" dirty="0"/>
        </a:p>
      </dsp:txBody>
      <dsp:txXfrm>
        <a:off x="4253458" y="4012198"/>
        <a:ext cx="1136833" cy="738941"/>
      </dsp:txXfrm>
    </dsp:sp>
    <dsp:sp modelId="{4CB53B93-6BA3-4E43-98A4-2C9F80D88EC3}">
      <dsp:nvSpPr>
        <dsp:cNvPr id="0" name=""/>
        <dsp:cNvSpPr/>
      </dsp:nvSpPr>
      <dsp:spPr>
        <a:xfrm>
          <a:off x="1796557" y="370858"/>
          <a:ext cx="4219753" cy="4219753"/>
        </a:xfrm>
        <a:custGeom>
          <a:avLst/>
          <a:gdLst/>
          <a:ahLst/>
          <a:cxnLst/>
          <a:rect l="0" t="0" r="0" b="0"/>
          <a:pathLst>
            <a:path>
              <a:moveTo>
                <a:pt x="2319329" y="4209331"/>
              </a:moveTo>
              <a:arcTo wR="2109876" hR="2109876" stAng="5058163" swAng="683675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1A795D-BFB5-43AB-A3AA-1B08E8414AA7}">
      <dsp:nvSpPr>
        <dsp:cNvPr id="0" name=""/>
        <dsp:cNvSpPr/>
      </dsp:nvSpPr>
      <dsp:spPr>
        <a:xfrm>
          <a:off x="2422576" y="4012198"/>
          <a:ext cx="1136833" cy="73894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25400" dir="5400000" sx="101000" sy="101000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1200" kern="1200" dirty="0" smtClean="0"/>
            <a:t>Desigualdad</a:t>
          </a:r>
          <a:endParaRPr lang="es-HN" sz="1200" kern="1200" dirty="0"/>
        </a:p>
      </dsp:txBody>
      <dsp:txXfrm>
        <a:off x="2422576" y="4012198"/>
        <a:ext cx="1136833" cy="738941"/>
      </dsp:txXfrm>
    </dsp:sp>
    <dsp:sp modelId="{42C1C5EE-E5B9-4294-B137-6827EDE9F894}">
      <dsp:nvSpPr>
        <dsp:cNvPr id="0" name=""/>
        <dsp:cNvSpPr/>
      </dsp:nvSpPr>
      <dsp:spPr>
        <a:xfrm>
          <a:off x="1796557" y="370858"/>
          <a:ext cx="4219753" cy="4219753"/>
        </a:xfrm>
        <a:custGeom>
          <a:avLst/>
          <a:gdLst/>
          <a:ahLst/>
          <a:cxnLst/>
          <a:rect l="0" t="0" r="0" b="0"/>
          <a:pathLst>
            <a:path>
              <a:moveTo>
                <a:pt x="540684" y="3520272"/>
              </a:moveTo>
              <a:arcTo wR="2109876" hR="2109876" stAng="8283042" swAng="835693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6AEC31-2082-4A14-9F2E-905578AA5081}">
      <dsp:nvSpPr>
        <dsp:cNvPr id="0" name=""/>
        <dsp:cNvSpPr/>
      </dsp:nvSpPr>
      <dsp:spPr>
        <a:xfrm>
          <a:off x="1281039" y="2580756"/>
          <a:ext cx="1136833" cy="73894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25400" dir="5400000" sx="101000" sy="101000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1200" kern="1200" dirty="0" smtClean="0"/>
            <a:t>Corrupción</a:t>
          </a:r>
          <a:endParaRPr lang="es-HN" sz="1200" kern="1200" dirty="0"/>
        </a:p>
      </dsp:txBody>
      <dsp:txXfrm>
        <a:off x="1281039" y="2580756"/>
        <a:ext cx="1136833" cy="738941"/>
      </dsp:txXfrm>
    </dsp:sp>
    <dsp:sp modelId="{434156C3-7675-4592-B43D-22A801C7918F}">
      <dsp:nvSpPr>
        <dsp:cNvPr id="0" name=""/>
        <dsp:cNvSpPr/>
      </dsp:nvSpPr>
      <dsp:spPr>
        <a:xfrm>
          <a:off x="1796557" y="370858"/>
          <a:ext cx="4219753" cy="4219753"/>
        </a:xfrm>
        <a:custGeom>
          <a:avLst/>
          <a:gdLst/>
          <a:ahLst/>
          <a:cxnLst/>
          <a:rect l="0" t="0" r="0" b="0"/>
          <a:pathLst>
            <a:path>
              <a:moveTo>
                <a:pt x="3067" y="1996140"/>
              </a:moveTo>
              <a:arcTo wR="2109876" hR="2109876" stAng="10985408" swAng="1064521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FD822-4AF3-45A2-A0D4-3BCBA69A7C53}">
      <dsp:nvSpPr>
        <dsp:cNvPr id="0" name=""/>
        <dsp:cNvSpPr/>
      </dsp:nvSpPr>
      <dsp:spPr>
        <a:xfrm>
          <a:off x="1688449" y="795778"/>
          <a:ext cx="1136833" cy="73894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25400" dir="5400000" sx="101000" sy="101000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1200" kern="1200" dirty="0" smtClean="0"/>
            <a:t>Violencia</a:t>
          </a:r>
          <a:endParaRPr lang="es-HN" sz="1200" kern="1200" dirty="0"/>
        </a:p>
      </dsp:txBody>
      <dsp:txXfrm>
        <a:off x="1688449" y="795778"/>
        <a:ext cx="1136833" cy="738941"/>
      </dsp:txXfrm>
    </dsp:sp>
    <dsp:sp modelId="{AA0F5A82-D252-483B-90FF-CF66022B29DD}">
      <dsp:nvSpPr>
        <dsp:cNvPr id="0" name=""/>
        <dsp:cNvSpPr/>
      </dsp:nvSpPr>
      <dsp:spPr>
        <a:xfrm>
          <a:off x="1796557" y="370858"/>
          <a:ext cx="4219753" cy="4219753"/>
        </a:xfrm>
        <a:custGeom>
          <a:avLst/>
          <a:gdLst/>
          <a:ahLst/>
          <a:cxnLst/>
          <a:rect l="0" t="0" r="0" b="0"/>
          <a:pathLst>
            <a:path>
              <a:moveTo>
                <a:pt x="968397" y="335445"/>
              </a:moveTo>
              <a:arcTo wR="2109876" hR="2109876" stAng="14234826" swAng="772430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711B0A4-C803-4D63-919F-7570ACAE5E5E}">
      <dsp:nvSpPr>
        <dsp:cNvPr id="0" name=""/>
        <dsp:cNvSpPr/>
      </dsp:nvSpPr>
      <dsp:spPr>
        <a:xfrm>
          <a:off x="3267442" y="2231"/>
          <a:ext cx="1277983" cy="8306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25400" dir="5400000" sx="101000" sy="101000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1900" kern="1200" dirty="0" smtClean="0"/>
            <a:t>Agua</a:t>
          </a:r>
          <a:endParaRPr lang="es-HN" sz="1900" kern="1200" dirty="0"/>
        </a:p>
      </dsp:txBody>
      <dsp:txXfrm>
        <a:off x="3267442" y="2231"/>
        <a:ext cx="1277983" cy="830689"/>
      </dsp:txXfrm>
    </dsp:sp>
    <dsp:sp modelId="{8352493B-4536-4FA9-8397-9193CB671541}">
      <dsp:nvSpPr>
        <dsp:cNvPr id="0" name=""/>
        <dsp:cNvSpPr/>
      </dsp:nvSpPr>
      <dsp:spPr>
        <a:xfrm>
          <a:off x="1947745" y="417575"/>
          <a:ext cx="3917376" cy="3917376"/>
        </a:xfrm>
        <a:custGeom>
          <a:avLst/>
          <a:gdLst/>
          <a:ahLst/>
          <a:cxnLst/>
          <a:rect l="0" t="0" r="0" b="0"/>
          <a:pathLst>
            <a:path>
              <a:moveTo>
                <a:pt x="2758779" y="170864"/>
              </a:moveTo>
              <a:arcTo wR="1958688" hR="1958688" stAng="17646577" swAng="925141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8AA376-B71A-486C-A339-3B287091C578}">
      <dsp:nvSpPr>
        <dsp:cNvPr id="0" name=""/>
        <dsp:cNvSpPr/>
      </dsp:nvSpPr>
      <dsp:spPr>
        <a:xfrm>
          <a:off x="4963715" y="981575"/>
          <a:ext cx="1277983" cy="8306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25400" dir="5400000" sx="101000" sy="101000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1900" kern="1200" dirty="0" smtClean="0"/>
            <a:t>Suelo</a:t>
          </a:r>
          <a:endParaRPr lang="es-HN" sz="1900" kern="1200" dirty="0"/>
        </a:p>
      </dsp:txBody>
      <dsp:txXfrm>
        <a:off x="4963715" y="981575"/>
        <a:ext cx="1277983" cy="830689"/>
      </dsp:txXfrm>
    </dsp:sp>
    <dsp:sp modelId="{9481FFE3-9F56-4240-B8A6-2129B8F5B1D2}">
      <dsp:nvSpPr>
        <dsp:cNvPr id="0" name=""/>
        <dsp:cNvSpPr/>
      </dsp:nvSpPr>
      <dsp:spPr>
        <a:xfrm>
          <a:off x="1947745" y="417575"/>
          <a:ext cx="3917376" cy="3917376"/>
        </a:xfrm>
        <a:custGeom>
          <a:avLst/>
          <a:gdLst/>
          <a:ahLst/>
          <a:cxnLst/>
          <a:rect l="0" t="0" r="0" b="0"/>
          <a:pathLst>
            <a:path>
              <a:moveTo>
                <a:pt x="3886807" y="1613993"/>
              </a:moveTo>
              <a:arcTo wR="1958688" hR="1958688" stAng="20991849" swAng="1216301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E9B6FF-249D-4BD8-B69D-EB5A457795E2}">
      <dsp:nvSpPr>
        <dsp:cNvPr id="0" name=""/>
        <dsp:cNvSpPr/>
      </dsp:nvSpPr>
      <dsp:spPr>
        <a:xfrm>
          <a:off x="4963715" y="2940263"/>
          <a:ext cx="1277983" cy="8306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25400" dir="5400000" sx="101000" sy="101000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1900" kern="1200" dirty="0" smtClean="0"/>
            <a:t>Bosque</a:t>
          </a:r>
          <a:endParaRPr lang="es-HN" sz="1900" kern="1200" dirty="0"/>
        </a:p>
      </dsp:txBody>
      <dsp:txXfrm>
        <a:off x="4963715" y="2940263"/>
        <a:ext cx="1277983" cy="830689"/>
      </dsp:txXfrm>
    </dsp:sp>
    <dsp:sp modelId="{62D30A60-DB3D-4F08-BD9A-3E7904AAF70A}">
      <dsp:nvSpPr>
        <dsp:cNvPr id="0" name=""/>
        <dsp:cNvSpPr/>
      </dsp:nvSpPr>
      <dsp:spPr>
        <a:xfrm>
          <a:off x="1947745" y="417575"/>
          <a:ext cx="3917376" cy="3917376"/>
        </a:xfrm>
        <a:custGeom>
          <a:avLst/>
          <a:gdLst/>
          <a:ahLst/>
          <a:cxnLst/>
          <a:rect l="0" t="0" r="0" b="0"/>
          <a:pathLst>
            <a:path>
              <a:moveTo>
                <a:pt x="3205321" y="3469437"/>
              </a:moveTo>
              <a:arcTo wR="1958688" hR="1958688" stAng="3028283" swAng="925141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CF3E66-D8EB-4193-8D4E-2427ED4E1700}">
      <dsp:nvSpPr>
        <dsp:cNvPr id="0" name=""/>
        <dsp:cNvSpPr/>
      </dsp:nvSpPr>
      <dsp:spPr>
        <a:xfrm>
          <a:off x="3267442" y="3919607"/>
          <a:ext cx="1277983" cy="8306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25400" dir="5400000" sx="101000" sy="101000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1900" kern="1200" dirty="0" smtClean="0"/>
            <a:t>Puerto</a:t>
          </a:r>
          <a:endParaRPr lang="es-HN" sz="1900" kern="1200" dirty="0"/>
        </a:p>
      </dsp:txBody>
      <dsp:txXfrm>
        <a:off x="3267442" y="3919607"/>
        <a:ext cx="1277983" cy="830689"/>
      </dsp:txXfrm>
    </dsp:sp>
    <dsp:sp modelId="{4CB53B93-6BA3-4E43-98A4-2C9F80D88EC3}">
      <dsp:nvSpPr>
        <dsp:cNvPr id="0" name=""/>
        <dsp:cNvSpPr/>
      </dsp:nvSpPr>
      <dsp:spPr>
        <a:xfrm>
          <a:off x="1947745" y="417575"/>
          <a:ext cx="3917376" cy="3917376"/>
        </a:xfrm>
        <a:custGeom>
          <a:avLst/>
          <a:gdLst/>
          <a:ahLst/>
          <a:cxnLst/>
          <a:rect l="0" t="0" r="0" b="0"/>
          <a:pathLst>
            <a:path>
              <a:moveTo>
                <a:pt x="1158596" y="3746511"/>
              </a:moveTo>
              <a:arcTo wR="1958688" hR="1958688" stAng="6846577" swAng="925141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45647C-118B-4D6B-B928-5F2C76A75D99}">
      <dsp:nvSpPr>
        <dsp:cNvPr id="0" name=""/>
        <dsp:cNvSpPr/>
      </dsp:nvSpPr>
      <dsp:spPr>
        <a:xfrm>
          <a:off x="1571168" y="2940263"/>
          <a:ext cx="1277983" cy="8306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25400" dir="5400000" sx="101000" sy="101000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1900" kern="1200" dirty="0" smtClean="0"/>
            <a:t>Posición Geográfica</a:t>
          </a:r>
          <a:endParaRPr lang="es-HN" sz="1900" kern="1200" dirty="0"/>
        </a:p>
      </dsp:txBody>
      <dsp:txXfrm>
        <a:off x="1571168" y="2940263"/>
        <a:ext cx="1277983" cy="830689"/>
      </dsp:txXfrm>
    </dsp:sp>
    <dsp:sp modelId="{E96E6353-ED9A-45D0-A386-E69C9F7EF13F}">
      <dsp:nvSpPr>
        <dsp:cNvPr id="0" name=""/>
        <dsp:cNvSpPr/>
      </dsp:nvSpPr>
      <dsp:spPr>
        <a:xfrm>
          <a:off x="1947745" y="417575"/>
          <a:ext cx="3917376" cy="3917376"/>
        </a:xfrm>
        <a:custGeom>
          <a:avLst/>
          <a:gdLst/>
          <a:ahLst/>
          <a:cxnLst/>
          <a:rect l="0" t="0" r="0" b="0"/>
          <a:pathLst>
            <a:path>
              <a:moveTo>
                <a:pt x="30568" y="2303383"/>
              </a:moveTo>
              <a:arcTo wR="1958688" hR="1958688" stAng="10191849" swAng="1216301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1A795D-BFB5-43AB-A3AA-1B08E8414AA7}">
      <dsp:nvSpPr>
        <dsp:cNvPr id="0" name=""/>
        <dsp:cNvSpPr/>
      </dsp:nvSpPr>
      <dsp:spPr>
        <a:xfrm>
          <a:off x="1571168" y="981575"/>
          <a:ext cx="1277983" cy="8306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25400" dir="5400000" sx="101000" sy="101000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1900" kern="1200" dirty="0" smtClean="0"/>
            <a:t>Tecnología</a:t>
          </a:r>
          <a:endParaRPr lang="es-HN" sz="1900" kern="1200" dirty="0"/>
        </a:p>
      </dsp:txBody>
      <dsp:txXfrm>
        <a:off x="1571168" y="981575"/>
        <a:ext cx="1277983" cy="830689"/>
      </dsp:txXfrm>
    </dsp:sp>
    <dsp:sp modelId="{42C1C5EE-E5B9-4294-B137-6827EDE9F894}">
      <dsp:nvSpPr>
        <dsp:cNvPr id="0" name=""/>
        <dsp:cNvSpPr/>
      </dsp:nvSpPr>
      <dsp:spPr>
        <a:xfrm>
          <a:off x="1947745" y="417575"/>
          <a:ext cx="3917376" cy="3917376"/>
        </a:xfrm>
        <a:custGeom>
          <a:avLst/>
          <a:gdLst/>
          <a:ahLst/>
          <a:cxnLst/>
          <a:rect l="0" t="0" r="0" b="0"/>
          <a:pathLst>
            <a:path>
              <a:moveTo>
                <a:pt x="712054" y="447938"/>
              </a:moveTo>
              <a:arcTo wR="1958688" hR="1958688" stAng="13828283" swAng="925141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1"/>
          <p:cNvGrpSpPr/>
          <p:nvPr/>
        </p:nvGrpSpPr>
        <p:grpSpPr>
          <a:xfrm>
            <a:off x="0" y="0"/>
            <a:ext cx="9144000" cy="6400800"/>
            <a:chOff x="0" y="0"/>
            <a:chExt cx="9144000" cy="6400800"/>
          </a:xfrm>
        </p:grpSpPr>
        <p:sp>
          <p:nvSpPr>
            <p:cNvPr id="16" name="Rectangle 15"/>
            <p:cNvSpPr/>
            <p:nvPr/>
          </p:nvSpPr>
          <p:spPr>
            <a:xfrm>
              <a:off x="1828800" y="4572000"/>
              <a:ext cx="6858000" cy="1828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0" y="0"/>
              <a:ext cx="9144000" cy="6400800"/>
              <a:chOff x="0" y="0"/>
              <a:chExt cx="9144000" cy="640080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0" y="0"/>
                <a:ext cx="1828800" cy="6400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dirty="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0" y="4572000"/>
                <a:ext cx="9144000" cy="1828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reflection blurRad="6350" stA="50000" endA="300" endPos="38500" dist="508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dirty="0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0" y="4572000"/>
              <a:ext cx="1828800" cy="18288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4200" y="6553200"/>
            <a:ext cx="1676400" cy="228600"/>
          </a:xfrm>
        </p:spPr>
        <p:txBody>
          <a:bodyPr vert="horz" lIns="91440" tIns="45720" rIns="91440" bIns="45720" rtlCol="0" anchor="t" anchorCtr="0"/>
          <a:lstStyle>
            <a:lvl1pPr marL="0" algn="r" defTabSz="914400" rtl="0" eaLnBrk="1" latinLnBrk="0" hangingPunct="1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fld id="{8E36636D-D922-432D-A958-524484B5923D}" type="datetimeFigureOut">
              <a:rPr/>
              <a:pPr/>
              <a:t>3/28/2008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1553" y="6553200"/>
            <a:ext cx="1676400" cy="228600"/>
          </a:xfrm>
        </p:spPr>
        <p:txBody>
          <a:bodyPr anchor="t" anchorCtr="0"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70076" y="6553200"/>
            <a:ext cx="762000" cy="228600"/>
          </a:xfrm>
          <a:noFill/>
          <a:ln>
            <a:noFill/>
          </a:ln>
          <a:effectLst/>
        </p:spPr>
        <p:txBody>
          <a:bodyPr/>
          <a:lstStyle>
            <a:lvl1pPr algn="ctr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fld id="{DF28FB93-0A08-4E7D-8E63-9EFA29F1E093}" type="slidenum">
              <a:rPr/>
              <a:pPr/>
              <a:t>‹#›</a:t>
            </a:fld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5867400"/>
            <a:ext cx="6570722" cy="4572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>
                    <a:alpha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4648200"/>
            <a:ext cx="6553200" cy="1219200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/>
              <a:pPr/>
              <a:t>3/28/2008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/>
          <p:cNvGrpSpPr/>
          <p:nvPr/>
        </p:nvGrpSpPr>
        <p:grpSpPr>
          <a:xfrm>
            <a:off x="0" y="0"/>
            <a:ext cx="9144000" cy="6858000"/>
            <a:chOff x="-442912" y="457200"/>
            <a:chExt cx="9144000" cy="6858000"/>
          </a:xfrm>
        </p:grpSpPr>
        <p:sp>
          <p:nvSpPr>
            <p:cNvPr id="18" name="Rectangle 17"/>
            <p:cNvSpPr/>
            <p:nvPr/>
          </p:nvSpPr>
          <p:spPr>
            <a:xfrm>
              <a:off x="-442912" y="457200"/>
              <a:ext cx="9129712" cy="1676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872288" y="457200"/>
              <a:ext cx="1828800" cy="685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872288" y="45720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7367588" y="8763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2298700"/>
            <a:ext cx="1447800" cy="382746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2286000"/>
            <a:ext cx="5943600" cy="3840163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/>
              <a:pPr/>
              <a:t>3/28/2008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48600" y="533400"/>
            <a:ext cx="762000" cy="609600"/>
          </a:xfrm>
        </p:spPr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D6D8B-2FDC-4CD2-9643-BB0AA56C902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F2DF8-304F-49F9-877E-1ED72760D01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/>
              <a:pPr/>
              <a:t>3/28/2008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2514600"/>
              <a:ext cx="1828800" cy="18288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28800" y="2514600"/>
              <a:ext cx="7315200" cy="1828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667000"/>
            <a:ext cx="6629400" cy="1143000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4495800"/>
            <a:ext cx="1524000" cy="20574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200000"/>
              </a:lnSpc>
              <a:buNone/>
              <a:defRPr sz="1600" b="1" kern="1200">
                <a:solidFill>
                  <a:srgbClr val="000000">
                    <a:alpha val="50196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1152" y="6556248"/>
            <a:ext cx="1673352" cy="228600"/>
          </a:xfrm>
        </p:spPr>
        <p:txBody>
          <a:bodyPr/>
          <a:lstStyle/>
          <a:p>
            <a:fld id="{8E36636D-D922-432D-A958-524484B5923D}" type="datetimeFigureOut">
              <a:rPr/>
              <a:pPr/>
              <a:t>3/28/2008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2808" y="6556248"/>
            <a:ext cx="1673352" cy="228600"/>
          </a:xfrm>
        </p:spPr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67656" y="6556248"/>
            <a:ext cx="762000" cy="228600"/>
          </a:xfr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fld id="{DF28FB93-0A08-4E7D-8E63-9EFA29F1E093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38400" y="2298700"/>
            <a:ext cx="2971800" cy="3827463"/>
          </a:xfrm>
        </p:spPr>
        <p:txBody>
          <a:bodyPr>
            <a:normAutofit/>
          </a:bodyPr>
          <a:lstStyle>
            <a:lvl1pPr marL="228600" indent="-228600">
              <a:defRPr sz="18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2298700"/>
            <a:ext cx="2971800" cy="3827463"/>
          </a:xfrm>
        </p:spPr>
        <p:txBody>
          <a:bodyPr>
            <a:normAutofit/>
          </a:bodyPr>
          <a:lstStyle>
            <a:lvl1pPr marL="228600" indent="-228600">
              <a:defRPr sz="18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/>
              <a:pPr/>
              <a:t>3/28/2008</a:t>
            </a:fld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2291697"/>
            <a:ext cx="2971800" cy="639762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sz="2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47925" y="3137647"/>
            <a:ext cx="2971800" cy="2999232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15000" y="2291697"/>
            <a:ext cx="2971800" cy="63976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15000" y="3137647"/>
            <a:ext cx="2971800" cy="3001962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/>
              <a:pPr/>
              <a:t>3/28/2008</a:t>
            </a:fld>
            <a:endParaRPr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"/>
          <p:cNvGrpSpPr/>
          <p:nvPr/>
        </p:nvGrpSpPr>
        <p:grpSpPr>
          <a:xfrm>
            <a:off x="0" y="0"/>
            <a:ext cx="9144000" cy="1676400"/>
            <a:chOff x="0" y="0"/>
            <a:chExt cx="9144000" cy="16764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1676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495300" y="4191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/>
              <a:pPr/>
              <a:t>3/28/2008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"/>
          <p:cNvGrpSpPr/>
          <p:nvPr/>
        </p:nvGrpSpPr>
        <p:grpSpPr>
          <a:xfrm>
            <a:off x="0" y="0"/>
            <a:ext cx="1828800" cy="1676400"/>
            <a:chOff x="457200" y="457200"/>
            <a:chExt cx="1828800" cy="1676400"/>
          </a:xfrm>
        </p:grpSpPr>
        <p:sp>
          <p:nvSpPr>
            <p:cNvPr id="8" name="Rectangle 7"/>
            <p:cNvSpPr/>
            <p:nvPr/>
          </p:nvSpPr>
          <p:spPr>
            <a:xfrm>
              <a:off x="457200" y="45720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952500" y="8763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/>
              <a:pPr/>
              <a:t>3/28/2008</a:t>
            </a:fld>
            <a:endParaRPr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1448" y="228600"/>
            <a:ext cx="6245352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624" y="2446991"/>
            <a:ext cx="5715000" cy="3531198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3031490"/>
            <a:ext cx="1524000" cy="2362200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400" b="1">
                <a:solidFill>
                  <a:srgbClr val="000000">
                    <a:alpha val="50196"/>
                  </a:srgb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/>
              <a:pPr/>
              <a:t>3/28/2008</a:t>
            </a:fld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1448" y="228600"/>
            <a:ext cx="6245352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06624" y="2450592"/>
            <a:ext cx="5715000" cy="3529584"/>
          </a:xfrm>
          <a:noFill/>
          <a:ln w="101600" cmpd="sng">
            <a:miter lim="800000"/>
          </a:ln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 smtClean="0"/>
              <a:t>Haga clic en el icono para agregar una imagen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3031489"/>
            <a:ext cx="1527048" cy="235915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50000"/>
              </a:lnSpc>
              <a:buNone/>
              <a:defRPr sz="1400" b="1" kern="1200">
                <a:solidFill>
                  <a:srgbClr val="000000">
                    <a:alpha val="50196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/>
              <a:pPr/>
              <a:t>3/28/2008</a:t>
            </a:fld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457200" y="0"/>
              <a:ext cx="8686800" cy="1676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495300" y="4191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2286000"/>
            <a:ext cx="6248400" cy="3840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14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8E36636D-D922-432D-A958-524484B5923D}" type="datetimeFigureOut">
              <a:rPr/>
              <a:pPr/>
              <a:t>3/28/2008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400" y="533400"/>
            <a:ext cx="762000" cy="60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DF28FB93-0A08-4E7D-8E63-9EFA29F1E093}" type="slidenum">
              <a:rPr/>
              <a:pPr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r" defTabSz="914400" rtl="0" eaLnBrk="1" latinLnBrk="0" hangingPunct="1">
        <a:spcBef>
          <a:spcPct val="0"/>
        </a:spcBef>
        <a:buNone/>
        <a:defRPr sz="4400" kern="1200" cap="small" spc="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1800"/>
        </a:spcBef>
        <a:buClr>
          <a:schemeClr val="accent1"/>
        </a:buClr>
        <a:buSzPct val="80000"/>
        <a:buFont typeface="Wingdings" pitchFamily="2" charset="2"/>
        <a:buChar char="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800"/>
        </a:spcBef>
        <a:buClr>
          <a:schemeClr val="accent2"/>
        </a:buClr>
        <a:buSzPct val="8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1200"/>
        </a:spcBef>
        <a:buClr>
          <a:schemeClr val="accent3"/>
        </a:buClr>
        <a:buSzPct val="80000"/>
        <a:buFont typeface="Wingdings" pitchFamily="2" charset="2"/>
        <a:buChar char="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1200"/>
        </a:spcBef>
        <a:buClr>
          <a:schemeClr val="accent4"/>
        </a:buClr>
        <a:buSzPct val="80000"/>
        <a:buFont typeface="Wingdings" pitchFamily="2" charset="2"/>
        <a:buChar char="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1200"/>
        </a:spcBef>
        <a:buClr>
          <a:schemeClr val="accent5"/>
        </a:buClr>
        <a:buSzPct val="80000"/>
        <a:buFont typeface="Wingdings" pitchFamily="2" charset="2"/>
        <a:buChar char="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200"/>
        </a:spcBef>
        <a:buClr>
          <a:schemeClr val="accent6"/>
        </a:buClr>
        <a:buSzPct val="90000"/>
        <a:buFont typeface="Wingdings" pitchFamily="2" charset="2"/>
        <a:buChar char="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200"/>
        </a:spcBef>
        <a:buClr>
          <a:schemeClr val="accent1"/>
        </a:buClr>
        <a:buSzPct val="70000"/>
        <a:buFont typeface="Wingdings" pitchFamily="2" charset="2"/>
        <a:buChar char="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200"/>
        </a:spcBef>
        <a:buClr>
          <a:schemeClr val="accent3"/>
        </a:buClr>
        <a:buFont typeface="Courier New" pitchFamily="49" charset="0"/>
        <a:buChar char="o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2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9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528" y="332656"/>
            <a:ext cx="7277472" cy="2088232"/>
          </a:xfrm>
        </p:spPr>
        <p:txBody>
          <a:bodyPr/>
          <a:lstStyle/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Generacion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riqueza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partir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nuestros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propios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recursos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humanos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naturales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y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financieros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 smtClean="0">
                <a:latin typeface="Arial" pitchFamily="34" charset="0"/>
                <a:cs typeface="Arial" pitchFamily="34" charset="0"/>
              </a:rPr>
            </a:b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es-HN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35696" y="2852936"/>
            <a:ext cx="664421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Ramon Chacon </a:t>
            </a:r>
            <a:r>
              <a:rPr lang="en-US" sz="32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Ferrufino</a:t>
            </a:r>
            <a:endParaRPr lang="en-US" sz="3200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en-US" sz="2000" b="1" cap="none" spc="0" dirty="0" smtClean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Doctor en </a:t>
            </a:r>
            <a:r>
              <a:rPr lang="en-US" sz="2000" b="1" cap="none" spc="0" dirty="0" err="1" smtClean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Gestión</a:t>
            </a:r>
            <a:r>
              <a:rPr lang="en-US" sz="2000" b="1" cap="none" spc="0" dirty="0" smtClean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 </a:t>
            </a:r>
            <a:r>
              <a:rPr lang="en-US" sz="2000" b="1" cap="none" spc="0" dirty="0" err="1" smtClean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Desarrollo</a:t>
            </a:r>
            <a:r>
              <a:rPr lang="en-US" sz="2000" b="1" cap="none" spc="0" dirty="0" smtClean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2000" b="1" cap="none" spc="0" dirty="0" smtClean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Master en </a:t>
            </a:r>
            <a:r>
              <a:rPr lang="en-US" sz="2000" b="1" dirty="0" err="1" smtClean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Ingeniería</a:t>
            </a:r>
            <a:r>
              <a:rPr lang="en-US" sz="2000" b="1" dirty="0" smtClean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2000" b="1" dirty="0" err="1" smtClean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Riegos</a:t>
            </a:r>
            <a:r>
              <a:rPr lang="en-US" sz="2000" b="1" dirty="0" smtClean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sz="2000" b="1" dirty="0" err="1" smtClean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Ingeniero</a:t>
            </a:r>
            <a:r>
              <a:rPr lang="en-US" sz="2000" b="1" dirty="0" smtClean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Agrícola</a:t>
            </a:r>
            <a:r>
              <a:rPr lang="en-US" sz="2000" b="1" dirty="0" smtClean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000" b="1" cap="none" spc="0" dirty="0">
              <a:ln w="1905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23928" y="5445224"/>
            <a:ext cx="236866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de Mayo 2012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78480" y="509771"/>
            <a:ext cx="517519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Uso de Fertilizantes</a:t>
            </a:r>
            <a:endParaRPr lang="es-ES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2 Gráfico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120624052"/>
              </p:ext>
            </p:extLst>
          </p:nvPr>
        </p:nvGraphicFramePr>
        <p:xfrm>
          <a:off x="-15686" y="1772816"/>
          <a:ext cx="8980173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143602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768488" y="404664"/>
            <a:ext cx="739516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Exportaciones e Importaciones</a:t>
            </a:r>
            <a:endParaRPr lang="es-ES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2 Gráfico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907071800"/>
              </p:ext>
            </p:extLst>
          </p:nvPr>
        </p:nvGraphicFramePr>
        <p:xfrm>
          <a:off x="6916" y="1772816"/>
          <a:ext cx="8957572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139202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606379" y="404664"/>
            <a:ext cx="57193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Población por Edad</a:t>
            </a:r>
            <a:endParaRPr lang="es-E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1 Gráfico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057895978"/>
              </p:ext>
            </p:extLst>
          </p:nvPr>
        </p:nvGraphicFramePr>
        <p:xfrm>
          <a:off x="0" y="1700808"/>
          <a:ext cx="8892480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202315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028408" y="116632"/>
            <a:ext cx="687534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Observatorio del Mercado</a:t>
            </a:r>
          </a:p>
          <a:p>
            <a:pPr algn="ctr"/>
            <a:r>
              <a:rPr lang="es-E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Laboral 35 años y mas.</a:t>
            </a:r>
            <a:endParaRPr lang="es-ES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436"/>
          <a:stretch/>
        </p:blipFill>
        <p:spPr bwMode="auto">
          <a:xfrm>
            <a:off x="39688" y="1686292"/>
            <a:ext cx="8924799" cy="498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2643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1 Gráfico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774872321"/>
              </p:ext>
            </p:extLst>
          </p:nvPr>
        </p:nvGraphicFramePr>
        <p:xfrm>
          <a:off x="0" y="1700808"/>
          <a:ext cx="9036496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3 Rectángulo"/>
          <p:cNvSpPr/>
          <p:nvPr/>
        </p:nvSpPr>
        <p:spPr>
          <a:xfrm>
            <a:off x="1763101" y="260648"/>
            <a:ext cx="740593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Población Económicamente</a:t>
            </a:r>
          </a:p>
          <a:p>
            <a:pPr algn="ctr"/>
            <a:r>
              <a:rPr lang="es-E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Activa Ocupada, por Actividad.</a:t>
            </a:r>
            <a:endParaRPr lang="es-ES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95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1 Gráfico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058979340"/>
              </p:ext>
            </p:extLst>
          </p:nvPr>
        </p:nvGraphicFramePr>
        <p:xfrm>
          <a:off x="179512" y="1889448"/>
          <a:ext cx="8964488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7 Rectángulo"/>
          <p:cNvSpPr/>
          <p:nvPr/>
        </p:nvSpPr>
        <p:spPr>
          <a:xfrm>
            <a:off x="1788139" y="404664"/>
            <a:ext cx="73558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Exportaciones por Sector</a:t>
            </a:r>
            <a:endParaRPr lang="es-E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378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3200"/>
            <a:ext cx="8229600" cy="777875"/>
          </a:xfrm>
          <a:extLst/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Cuencas Hidrográficas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052513"/>
            <a:ext cx="8653463" cy="1008062"/>
          </a:xfrm>
        </p:spPr>
        <p:txBody>
          <a:bodyPr/>
          <a:lstStyle/>
          <a:p>
            <a:pPr marL="0" indent="0" algn="just" eaLnBrk="1" hangingPunct="1">
              <a:buFontTx/>
              <a:buNone/>
            </a:pPr>
            <a:r>
              <a:rPr lang="es-ES" sz="2000" dirty="0" smtClean="0"/>
              <a:t>El país cuenta con 19 cuencas hidrográficas, de las cuales 13  drenan al atlántico con el 82% de la superficie y 6 drenan al pacifico con el 18% de la superficie. </a:t>
            </a:r>
          </a:p>
        </p:txBody>
      </p:sp>
      <p:pic>
        <p:nvPicPr>
          <p:cNvPr id="512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2114550"/>
            <a:ext cx="7200900" cy="4575175"/>
          </a:xfrm>
          <a:prstGeom prst="rect">
            <a:avLst/>
          </a:prstGeom>
          <a:noFill/>
          <a:ln w="57150" cmpd="thickThin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2760365" y="837455"/>
            <a:ext cx="4968875" cy="59039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3390" y="575518"/>
            <a:ext cx="4848225" cy="609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2771477" y="2431305"/>
            <a:ext cx="4968875" cy="142875"/>
          </a:xfrm>
          <a:prstGeom prst="rect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2760365" y="5372943"/>
            <a:ext cx="4968875" cy="142875"/>
          </a:xfrm>
          <a:prstGeom prst="rect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0"/>
          <p:cNvSpPr>
            <a:spLocks noChangeArrowheads="1"/>
          </p:cNvSpPr>
          <p:nvPr/>
        </p:nvSpPr>
        <p:spPr bwMode="auto">
          <a:xfrm>
            <a:off x="250825" y="1125538"/>
            <a:ext cx="8642350" cy="55435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  <a:extLst/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s-ES" sz="2800" b="1" dirty="0" smtClean="0">
                <a:solidFill>
                  <a:schemeClr val="bg1"/>
                </a:solidFill>
                <a:latin typeface="+mn-lt"/>
              </a:rPr>
              <a:t>Plan propuesto de Desarrollo de Proyectos de Riego (Periodo 2013 – 2022) </a:t>
            </a: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2333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2333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59473" name="Group 8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899771350"/>
              </p:ext>
            </p:extLst>
          </p:nvPr>
        </p:nvGraphicFramePr>
        <p:xfrm>
          <a:off x="601216" y="1268196"/>
          <a:ext cx="7787208" cy="5796700"/>
        </p:xfrm>
        <a:graphic>
          <a:graphicData uri="http://schemas.openxmlformats.org/drawingml/2006/table">
            <a:tbl>
              <a:tblPr/>
              <a:tblGrid>
                <a:gridCol w="563311"/>
                <a:gridCol w="4311205"/>
                <a:gridCol w="1772551"/>
                <a:gridCol w="1140141"/>
              </a:tblGrid>
              <a:tr h="294457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No.</a:t>
                      </a:r>
                    </a:p>
                  </a:txBody>
                  <a:tcPr marT="45715" marB="45715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Proyecto</a:t>
                      </a:r>
                    </a:p>
                  </a:txBody>
                  <a:tcPr marT="45715" marB="45715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Departamento</a:t>
                      </a:r>
                    </a:p>
                  </a:txBody>
                  <a:tcPr marT="45715" marB="45715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Área (ha.)</a:t>
                      </a:r>
                    </a:p>
                  </a:txBody>
                  <a:tcPr marT="45715" marB="45715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53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</a:p>
                  </a:txBody>
                  <a:tcPr marT="45715" marB="45715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Desarrollo de los Recursos Hídricos del Valle de Nacaome </a:t>
                      </a:r>
                    </a:p>
                  </a:txBody>
                  <a:tcPr marT="45715" marB="45715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Valle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6,000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53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</a:p>
                  </a:txBody>
                  <a:tcPr marT="45715" marB="45715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Desarrollo Agrícola Bajo riego del Valle del </a:t>
                      </a:r>
                      <a:r>
                        <a:rPr kumimoji="0" lang="es-E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Guayape</a:t>
                      </a: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</a:p>
                  </a:txBody>
                  <a:tcPr marT="45715" marB="45715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Olancho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6,000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53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Desarrollo </a:t>
                      </a:r>
                      <a:r>
                        <a:rPr kumimoji="0" lang="es-E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Agricola</a:t>
                      </a: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Valle de </a:t>
                      </a:r>
                      <a:r>
                        <a:rPr kumimoji="0" lang="es-E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Agalta</a:t>
                      </a:r>
                      <a:endParaRPr kumimoji="0" lang="es-E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Olancho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2,000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53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Desarrollo Agrícola del Valle de  Sula</a:t>
                      </a:r>
                    </a:p>
                  </a:txBody>
                  <a:tcPr marT="45715" marB="45715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Cortes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4,000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53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Desarrollo </a:t>
                      </a:r>
                      <a:r>
                        <a:rPr kumimoji="0" lang="es-E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Agricola</a:t>
                      </a: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Valle del Aguan</a:t>
                      </a:r>
                    </a:p>
                  </a:txBody>
                  <a:tcPr marT="45715" marB="45715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Yoro y Colon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3,000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53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</a:t>
                      </a:r>
                    </a:p>
                  </a:txBody>
                  <a:tcPr marT="45715" marB="45715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Desarrollo Agrícola Bajo Riego del Valle de </a:t>
                      </a:r>
                      <a:r>
                        <a:rPr kumimoji="0" lang="es-E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Jamastrán</a:t>
                      </a: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( y </a:t>
                      </a:r>
                      <a:r>
                        <a:rPr kumimoji="0" lang="es-E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Teupasenti</a:t>
                      </a: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Primera Etapa)</a:t>
                      </a:r>
                    </a:p>
                  </a:txBody>
                  <a:tcPr marT="45715" marB="45715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El Paraíso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4,000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53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</a:t>
                      </a:r>
                    </a:p>
                  </a:txBody>
                  <a:tcPr marT="45715" marB="45715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Desarrollo Agrícola Bajo Riego del Valle de Jesús de Otoro</a:t>
                      </a:r>
                    </a:p>
                  </a:txBody>
                  <a:tcPr marT="45715" marB="45715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Intibucá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2,000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266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</a:p>
                  </a:txBody>
                  <a:tcPr marT="45715" marB="45715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Desarrollo Agrícola del Valle de Corquín,</a:t>
                      </a:r>
                    </a:p>
                  </a:txBody>
                  <a:tcPr marT="45715" marB="45715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Copán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  600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4457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</a:t>
                      </a:r>
                    </a:p>
                  </a:txBody>
                  <a:tcPr marT="45715" marB="45715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Desarrollo Agrícola del Valle de Sulaco</a:t>
                      </a:r>
                    </a:p>
                  </a:txBody>
                  <a:tcPr marT="45715" marB="45715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Yoro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1,000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53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</a:t>
                      </a:r>
                    </a:p>
                  </a:txBody>
                  <a:tcPr marT="45715" marB="45715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Desarrollo Agrícola Bajo Riego del Valle del Espino, Comayagua</a:t>
                      </a:r>
                    </a:p>
                  </a:txBody>
                  <a:tcPr marT="45715" marB="45715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Comayagua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1,000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53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</a:t>
                      </a:r>
                    </a:p>
                  </a:txBody>
                  <a:tcPr marT="45715" marB="45715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Desarrollo Agrícola de la Cuenca del Rió Choluteca,     (Primera Etapa ) </a:t>
                      </a:r>
                    </a:p>
                  </a:txBody>
                  <a:tcPr marT="45715" marB="45715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Choluteca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4,000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53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</a:t>
                      </a:r>
                    </a:p>
                  </a:txBody>
                  <a:tcPr marT="45715" marB="45715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Desarrollo Agrícola Bajo Riego del Valle del Rio Talgua y alrededores</a:t>
                      </a:r>
                    </a:p>
                  </a:txBody>
                  <a:tcPr marT="45715" marB="45715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Olancho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  600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53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11</a:t>
                      </a:r>
                    </a:p>
                  </a:txBody>
                  <a:tcPr marT="45715" marB="45715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Micro sistemas integrados de riego en otros valles y en laderas con técnicas de conservación de suelos </a:t>
                      </a:r>
                    </a:p>
                  </a:txBody>
                  <a:tcPr marT="45715" marB="45715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Todo el país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17,800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2666"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TOTAL</a:t>
                      </a:r>
                    </a:p>
                  </a:txBody>
                  <a:tcPr marT="45715" marB="45715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50,000</a:t>
                      </a:r>
                    </a:p>
                  </a:txBody>
                  <a:tcPr marT="45715" marB="45715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58084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" y="2420888"/>
            <a:ext cx="8964488" cy="1800200"/>
          </a:xfrm>
        </p:spPr>
        <p:txBody>
          <a:bodyPr/>
          <a:lstStyle/>
          <a:p>
            <a:r>
              <a:rPr lang="es-HN" sz="2400" dirty="0" smtClean="0"/>
              <a:t>PORQUE VIVIMOS TAN POBRES EN UN PAIS TAN RICO?</a:t>
            </a:r>
            <a:r>
              <a:rPr lang="es-HN" dirty="0" smtClean="0"/>
              <a:t/>
            </a:r>
            <a:br>
              <a:rPr lang="es-HN" dirty="0" smtClean="0"/>
            </a:br>
            <a:endParaRPr lang="es-HN" dirty="0"/>
          </a:p>
        </p:txBody>
      </p:sp>
      <p:sp>
        <p:nvSpPr>
          <p:cNvPr id="7" name="AutoShape 4" descr="https://encrypted-tbn0.google.com/images?q=tbn:ANd9GcSV1xfNfWB6CintnbsqmCyK_8APmPjN4kLqe907-tnHSLqbYPRq6w"/>
          <p:cNvSpPr>
            <a:spLocks noChangeAspect="1" noChangeArrowheads="1"/>
          </p:cNvSpPr>
          <p:nvPr/>
        </p:nvSpPr>
        <p:spPr bwMode="auto">
          <a:xfrm>
            <a:off x="307975" y="-746125"/>
            <a:ext cx="2419350" cy="1885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HN"/>
          </a:p>
        </p:txBody>
      </p:sp>
      <p:sp>
        <p:nvSpPr>
          <p:cNvPr id="8" name="AutoShape 6" descr="https://encrypted-tbn2.google.com/images?q=tbn:ANd9GcRcocToapwzLwJ7q_bFIFuZz5rwOCCkQPbklv1tsPUksGVYhRHc"/>
          <p:cNvSpPr>
            <a:spLocks noChangeAspect="1" noChangeArrowheads="1"/>
          </p:cNvSpPr>
          <p:nvPr/>
        </p:nvSpPr>
        <p:spPr bwMode="auto">
          <a:xfrm>
            <a:off x="155575" y="-1020763"/>
            <a:ext cx="2133600" cy="2133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HN"/>
          </a:p>
        </p:txBody>
      </p:sp>
    </p:spTree>
    <p:extLst>
      <p:ext uri="{BB962C8B-B14F-4D97-AF65-F5344CB8AC3E}">
        <p14:creationId xmlns="" xmlns:p14="http://schemas.microsoft.com/office/powerpoint/2010/main" val="143746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ramon\AppData\Local\Microsoft\Windows\Temporary Internet Files\Content.IE5\C67LEB0Q\Rio Churune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623060"/>
            <a:ext cx="5486400" cy="36118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ramon\AppData\Local\Microsoft\Windows\Temporary Internet Files\Content.IE5\K8QH3Q3W\Canal de riego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3664" y="1618488"/>
            <a:ext cx="5376672" cy="3621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ramon\AppData\Local\Microsoft\Windows\Temporary Internet Files\Content.IE5\PSUPEYAH\Pozo Jamastran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7380" y="1625346"/>
            <a:ext cx="5349240" cy="36073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PRESENTACION FRENTE A FRENTE\PRESENTACION FRENTE A FRENTE\INVERNADEROS EN CONSTRUCCION\INVERNADERO METALIC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9876"/>
            <a:ext cx="9144000" cy="43182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:\PRESENTACION FRENTE A FRENTE\SEGUNDA PARTE\Riego-Guayape 1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1149096"/>
            <a:ext cx="6876288" cy="45598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PRESENTACION FRENTE A FRENTE\SEGUNDA PARTE\Riego-Guayape 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1149096"/>
            <a:ext cx="6876288" cy="45598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4131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4700" y="0"/>
            <a:ext cx="4559300" cy="68770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44875"/>
            <a:ext cx="4572000" cy="34131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312050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PRESENTACION FRENTE A FRENTE\PRESENTACION FRENTE A FRENTE\CULTIVOS\PATASTERA SOBRE PIEDA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0848" y="1088136"/>
            <a:ext cx="6242304" cy="46817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PRESENTACION FRENTE A FRENTE\PRESENTACION FRENTE A FRENTE\IMG_0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algn="ctr" eaLnBrk="1" hangingPunct="1">
              <a:defRPr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Pirámide Demográfica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909763" y="1341438"/>
            <a:ext cx="6273800" cy="5095875"/>
            <a:chOff x="1202" y="845"/>
            <a:chExt cx="3953" cy="3210"/>
          </a:xfrm>
        </p:grpSpPr>
        <p:sp>
          <p:nvSpPr>
            <p:cNvPr id="2053" name="AutoShape 4"/>
            <p:cNvSpPr>
              <a:spLocks noChangeArrowheads="1"/>
            </p:cNvSpPr>
            <p:nvPr/>
          </p:nvSpPr>
          <p:spPr bwMode="auto">
            <a:xfrm>
              <a:off x="1202" y="845"/>
              <a:ext cx="3031" cy="321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4" name="Line 5"/>
            <p:cNvSpPr>
              <a:spLocks noChangeShapeType="1"/>
            </p:cNvSpPr>
            <p:nvPr/>
          </p:nvSpPr>
          <p:spPr bwMode="auto">
            <a:xfrm>
              <a:off x="2520" y="1308"/>
              <a:ext cx="39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HN"/>
            </a:p>
          </p:txBody>
        </p:sp>
        <p:sp>
          <p:nvSpPr>
            <p:cNvPr id="2055" name="Line 6"/>
            <p:cNvSpPr>
              <a:spLocks noChangeShapeType="1"/>
            </p:cNvSpPr>
            <p:nvPr/>
          </p:nvSpPr>
          <p:spPr bwMode="auto">
            <a:xfrm>
              <a:off x="2051" y="2253"/>
              <a:ext cx="131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HN"/>
            </a:p>
          </p:txBody>
        </p:sp>
        <p:sp>
          <p:nvSpPr>
            <p:cNvPr id="2056" name="Line 7"/>
            <p:cNvSpPr>
              <a:spLocks noChangeShapeType="1"/>
            </p:cNvSpPr>
            <p:nvPr/>
          </p:nvSpPr>
          <p:spPr bwMode="auto">
            <a:xfrm>
              <a:off x="1656" y="3098"/>
              <a:ext cx="210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HN"/>
            </a:p>
          </p:txBody>
        </p:sp>
        <p:sp>
          <p:nvSpPr>
            <p:cNvPr id="2057" name="Text Box 8" descr="Papiro"/>
            <p:cNvSpPr txBox="1">
              <a:spLocks noChangeArrowheads="1"/>
            </p:cNvSpPr>
            <p:nvPr/>
          </p:nvSpPr>
          <p:spPr bwMode="auto">
            <a:xfrm>
              <a:off x="2915" y="978"/>
              <a:ext cx="659" cy="248"/>
            </a:xfrm>
            <a:prstGeom prst="rect">
              <a:avLst/>
            </a:prstGeom>
            <a:blipFill dpi="0" rotWithShape="1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r>
                <a:rPr lang="es-MX" sz="2000" b="1">
                  <a:latin typeface="Vrinda" pitchFamily="2" charset="0"/>
                </a:rPr>
                <a:t>RICOS</a:t>
              </a:r>
            </a:p>
            <a:p>
              <a:pPr algn="l"/>
              <a:endParaRPr lang="es-ES" sz="2000"/>
            </a:p>
          </p:txBody>
        </p:sp>
        <p:sp>
          <p:nvSpPr>
            <p:cNvPr id="2058" name="Text Box 9" descr="Papiro"/>
            <p:cNvSpPr txBox="1">
              <a:spLocks noChangeArrowheads="1"/>
            </p:cNvSpPr>
            <p:nvPr/>
          </p:nvSpPr>
          <p:spPr bwMode="auto">
            <a:xfrm>
              <a:off x="3310" y="1595"/>
              <a:ext cx="795" cy="248"/>
            </a:xfrm>
            <a:prstGeom prst="rect">
              <a:avLst/>
            </a:prstGeom>
            <a:blipFill dpi="0" rotWithShape="1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r>
                <a:rPr lang="es-MX" sz="2000" b="1">
                  <a:latin typeface="Vrinda" pitchFamily="2" charset="0"/>
                </a:rPr>
                <a:t>C MEDIA</a:t>
              </a:r>
              <a:endParaRPr lang="es-ES" sz="2000"/>
            </a:p>
          </p:txBody>
        </p:sp>
        <p:sp>
          <p:nvSpPr>
            <p:cNvPr id="2059" name="Text Box 10" descr="Papiro"/>
            <p:cNvSpPr txBox="1">
              <a:spLocks noChangeArrowheads="1"/>
            </p:cNvSpPr>
            <p:nvPr/>
          </p:nvSpPr>
          <p:spPr bwMode="auto">
            <a:xfrm>
              <a:off x="3706" y="2460"/>
              <a:ext cx="762" cy="246"/>
            </a:xfrm>
            <a:prstGeom prst="rect">
              <a:avLst/>
            </a:prstGeom>
            <a:blipFill dpi="0" rotWithShape="1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r>
                <a:rPr lang="es-MX" b="1">
                  <a:latin typeface="Vrinda" pitchFamily="2" charset="0"/>
                </a:rPr>
                <a:t>POBRES</a:t>
              </a:r>
              <a:endParaRPr lang="es-ES"/>
            </a:p>
          </p:txBody>
        </p:sp>
        <p:sp>
          <p:nvSpPr>
            <p:cNvPr id="2060" name="Text Box 11" descr="Papiro"/>
            <p:cNvSpPr txBox="1">
              <a:spLocks noChangeArrowheads="1"/>
            </p:cNvSpPr>
            <p:nvPr/>
          </p:nvSpPr>
          <p:spPr bwMode="auto">
            <a:xfrm>
              <a:off x="4100" y="3325"/>
              <a:ext cx="1055" cy="369"/>
            </a:xfrm>
            <a:prstGeom prst="rect">
              <a:avLst/>
            </a:prstGeom>
            <a:blipFill dpi="0" rotWithShape="1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r>
                <a:rPr lang="es-MX" sz="1600" b="1">
                  <a:latin typeface="Vrinda" pitchFamily="2" charset="0"/>
                </a:rPr>
                <a:t>EXTREMA POBREZA</a:t>
              </a:r>
              <a:endParaRPr lang="es-ES" sz="1600"/>
            </a:p>
          </p:txBody>
        </p:sp>
      </p:grpSp>
      <p:sp>
        <p:nvSpPr>
          <p:cNvPr id="50189" name="Text Box 13"/>
          <p:cNvSpPr txBox="1">
            <a:spLocks noChangeArrowheads="1"/>
          </p:cNvSpPr>
          <p:nvPr/>
        </p:nvSpPr>
        <p:spPr bwMode="auto">
          <a:xfrm rot="-3946279">
            <a:off x="-35718" y="3644106"/>
            <a:ext cx="5041900" cy="5794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3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Sociedad hondureña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PRESENTACION FRENTE A FRENTE\PRESENTACION FRENTE A FRENTE\EQUIPO\MOLINO CONCENTRADOS A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PRESENTACION FRENTE A FRENTE\PRESENTACION FRENTE A FRENTE\GANADERIA\RESERVORIOS DEA AG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PRESENTACION FRENTE A FRENTE\PRESENTACION FRENTE A FRENTE\TOSTADOR DE CAF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235" y="0"/>
            <a:ext cx="5403529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G:\PRESENTACION FRENTE A FRENTE\PRESENTACION FRENTE A FRENTE\MOLINO DE CA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PRESENTACION FRENTE A FRENTE\PRESENTACION FRENTE A FRENTE\IMG_0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PRESENTACION FRENTE A FRENTE\PRESENTACION FRENTE A FRENTE\SALA DE VENTAS ACALEM (2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1517"/>
            <a:ext cx="9144000" cy="61349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656184" y="116632"/>
            <a:ext cx="7524328" cy="1400200"/>
          </a:xfrm>
          <a:extLst/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s-E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Estrategia de Ejecución del Plan de Desarrollo 2013 - 2022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844824"/>
            <a:ext cx="8339906" cy="474171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</a:pPr>
            <a:r>
              <a:rPr lang="es-ES" dirty="0" smtClean="0"/>
              <a:t>DESCENTRALIZACION DE OFICINAS DEL AGRO </a:t>
            </a:r>
          </a:p>
          <a:p>
            <a:pPr marL="0" indent="0" algn="just">
              <a:lnSpc>
                <a:spcPct val="110000"/>
              </a:lnSpc>
            </a:pPr>
            <a:r>
              <a:rPr lang="es-ES" dirty="0" smtClean="0"/>
              <a:t>FORMACION DE EQUIPOS TECNICOS INTERDISCIPLINARIOS  ESPECIALIZADOS  EN DESARROLLO DE LOS RECURSOS HIDRICOS</a:t>
            </a:r>
            <a:endParaRPr lang="es-ES" sz="2200" dirty="0" smtClean="0"/>
          </a:p>
          <a:p>
            <a:pPr marL="0" indent="0" algn="just">
              <a:lnSpc>
                <a:spcPct val="110000"/>
              </a:lnSpc>
            </a:pPr>
            <a:r>
              <a:rPr lang="es-ES" sz="2200" dirty="0" smtClean="0"/>
              <a:t>DESARROLLO DE 100,000 NUEVAS HECTAREAS CON RIEGO PARA HORTALIZAS, FRUTALES, PASTOS MEJORADOS. </a:t>
            </a:r>
          </a:p>
          <a:p>
            <a:pPr marL="0" indent="0" algn="just">
              <a:lnSpc>
                <a:spcPct val="110000"/>
              </a:lnSpc>
            </a:pPr>
            <a:r>
              <a:rPr lang="es-ES" dirty="0" smtClean="0"/>
              <a:t>DESARROLLO DE 400 MICROEMPRESAS PARA PROCESAR  3 MILLONES DE QUINTALES DE CAFÉ</a:t>
            </a:r>
          </a:p>
          <a:p>
            <a:pPr marL="0" indent="0" algn="just">
              <a:lnSpc>
                <a:spcPct val="110000"/>
              </a:lnSpc>
            </a:pPr>
            <a:r>
              <a:rPr lang="es-ES" dirty="0" smtClean="0"/>
              <a:t>DESARROLLO DE 20,000 HA PARA CULTIVO DE TILAPIA Y CAMARON</a:t>
            </a:r>
          </a:p>
          <a:p>
            <a:pPr marL="0" indent="0" algn="just">
              <a:lnSpc>
                <a:spcPct val="110000"/>
              </a:lnSpc>
            </a:pPr>
            <a:r>
              <a:rPr lang="es-ES" dirty="0" smtClean="0"/>
              <a:t>ASISTENCIA TECNICA DE BROKERS Y AGROSERVICIOS</a:t>
            </a:r>
          </a:p>
          <a:p>
            <a:pPr marL="0" indent="0" algn="just">
              <a:lnSpc>
                <a:spcPct val="110000"/>
              </a:lnSpc>
              <a:buNone/>
            </a:pPr>
            <a:endParaRPr lang="es-ES" sz="2200" dirty="0" smtClean="0"/>
          </a:p>
          <a:p>
            <a:pPr marL="0" indent="0" algn="just" eaLnBrk="1" hangingPunct="1">
              <a:lnSpc>
                <a:spcPct val="110000"/>
              </a:lnSpc>
              <a:buFont typeface="Wingdings" pitchFamily="2" charset="2"/>
              <a:buNone/>
            </a:pPr>
            <a:endParaRPr lang="es-ES" sz="800" dirty="0" smtClean="0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2333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8" y="228600"/>
            <a:ext cx="7416824" cy="1143000"/>
          </a:xfrm>
          <a:extLst/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s-E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Estrategia de Ejecución del Plan de Desarrollo 2013 - 2022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844824"/>
            <a:ext cx="8339906" cy="474171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</a:pPr>
            <a:r>
              <a:rPr lang="es-ES" dirty="0" smtClean="0"/>
              <a:t>PROMOCION DE AGRICULTURA CONSERVACIONISTA EN 100,000  HA DE LADERAS</a:t>
            </a:r>
          </a:p>
          <a:p>
            <a:pPr marL="0" indent="0" algn="just">
              <a:lnSpc>
                <a:spcPct val="110000"/>
              </a:lnSpc>
            </a:pPr>
            <a:r>
              <a:rPr lang="es-ES" dirty="0" smtClean="0"/>
              <a:t>ALIANZA CON ONGs PARA ASISTENCIA TECNICA</a:t>
            </a:r>
          </a:p>
          <a:p>
            <a:pPr marL="0" indent="0" algn="just">
              <a:lnSpc>
                <a:spcPct val="110000"/>
              </a:lnSpc>
            </a:pPr>
            <a:r>
              <a:rPr lang="es-ES" dirty="0" smtClean="0"/>
              <a:t>ALIANZAS CON UNIVERSIDADES  Y FUNDACIONES DE INVESTIGACION</a:t>
            </a:r>
          </a:p>
          <a:p>
            <a:pPr marL="0" indent="0" algn="just">
              <a:lnSpc>
                <a:spcPct val="110000"/>
              </a:lnSpc>
            </a:pPr>
            <a:r>
              <a:rPr lang="es-ES" dirty="0" smtClean="0"/>
              <a:t>SEGURO AGRICOLA</a:t>
            </a:r>
          </a:p>
          <a:p>
            <a:pPr marL="0" indent="0" algn="just">
              <a:lnSpc>
                <a:spcPct val="110000"/>
              </a:lnSpc>
            </a:pPr>
            <a:endParaRPr lang="es-ES" dirty="0" smtClean="0"/>
          </a:p>
          <a:p>
            <a:pPr marL="0" indent="0" algn="just">
              <a:lnSpc>
                <a:spcPct val="110000"/>
              </a:lnSpc>
            </a:pPr>
            <a:endParaRPr lang="es-ES" dirty="0" smtClean="0"/>
          </a:p>
          <a:p>
            <a:pPr marL="0" indent="0" algn="just">
              <a:lnSpc>
                <a:spcPct val="110000"/>
              </a:lnSpc>
            </a:pPr>
            <a:endParaRPr lang="es-ES" sz="2200" dirty="0" smtClean="0"/>
          </a:p>
          <a:p>
            <a:pPr marL="0" indent="0" algn="just" eaLnBrk="1" hangingPunct="1">
              <a:lnSpc>
                <a:spcPct val="110000"/>
              </a:lnSpc>
              <a:buFont typeface="Wingdings" pitchFamily="2" charset="2"/>
              <a:buNone/>
            </a:pPr>
            <a:endParaRPr lang="es-ES" sz="800" dirty="0" smtClean="0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2333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s-E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Estrategia de Mercadeo de Productos Agrícolas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675"/>
            <a:ext cx="8362950" cy="403225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defRPr/>
            </a:pPr>
            <a:r>
              <a:rPr lang="es-ES" sz="2400" dirty="0" smtClean="0"/>
              <a:t>Establecer ente especializado en inteligencia de mercados (fusionar el IHMA y la Unidad de AGRONEGOCIOS)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es-ES" sz="2400" dirty="0" smtClean="0"/>
              <a:t>Siembras inteligentes: organización y planificación de producción.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es-ES" sz="2400" dirty="0" smtClean="0"/>
              <a:t>Establecer relación entre productores y mercados formales internos 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es-ES" sz="2400" dirty="0" smtClean="0"/>
              <a:t>Asignar a las embajadas y consulados profesionales en mercadeo y negocios internacionales</a:t>
            </a:r>
            <a:r>
              <a:rPr lang="es-ES" dirty="0" smtClean="0"/>
              <a:t> 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es-ES" dirty="0" smtClean="0"/>
              <a:t>Apertura de nuevos mercados.</a:t>
            </a:r>
          </a:p>
          <a:p>
            <a:pPr marL="82550" indent="-82550" algn="just" eaLnBrk="1" hangingPunct="1">
              <a:lnSpc>
                <a:spcPct val="90000"/>
              </a:lnSpc>
              <a:buFontTx/>
              <a:buNone/>
              <a:defRPr/>
            </a:pPr>
            <a:endParaRPr lang="es-ES" dirty="0" smtClean="0"/>
          </a:p>
          <a:p>
            <a:pPr marL="82550" indent="-82550" algn="just" eaLnBrk="1" hangingPunct="1">
              <a:lnSpc>
                <a:spcPct val="90000"/>
              </a:lnSpc>
              <a:buFontTx/>
              <a:buNone/>
              <a:defRPr/>
            </a:pPr>
            <a:endParaRPr lang="es-ES" dirty="0" smtClean="0"/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684213" y="260350"/>
            <a:ext cx="7991475" cy="1223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PRESUPUESTO </a:t>
            </a:r>
            <a:br>
              <a:rPr lang="en-US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</a:br>
            <a:endParaRPr lang="es-HN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2483768" y="1934017"/>
          <a:ext cx="5306875" cy="3799240"/>
        </p:xfrm>
        <a:graphic>
          <a:graphicData uri="http://schemas.openxmlformats.org/presentationml/2006/ole">
            <p:oleObj spid="_x0000_s12293" name="Worksheet" r:id="rId3" imgW="3352666" imgH="2400249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439266" y="116632"/>
            <a:ext cx="605364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Población bajo el nivel </a:t>
            </a:r>
          </a:p>
          <a:p>
            <a:pPr algn="ctr"/>
            <a:r>
              <a:rPr lang="es-E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pobreza</a:t>
            </a:r>
            <a:endParaRPr lang="es-ES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2 Gráfico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896095182"/>
              </p:ext>
            </p:extLst>
          </p:nvPr>
        </p:nvGraphicFramePr>
        <p:xfrm>
          <a:off x="0" y="1916832"/>
          <a:ext cx="8748464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71600" y="5157193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INE 2011</a:t>
            </a:r>
            <a:endParaRPr lang="es-HN" dirty="0"/>
          </a:p>
        </p:txBody>
      </p:sp>
    </p:spTree>
    <p:extLst>
      <p:ext uri="{BB962C8B-B14F-4D97-AF65-F5344CB8AC3E}">
        <p14:creationId xmlns="" xmlns:p14="http://schemas.microsoft.com/office/powerpoint/2010/main" val="85130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012565" y="420052"/>
            <a:ext cx="64237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Presupuesto Nacional</a:t>
            </a:r>
            <a:endParaRPr lang="es-E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1 Gráfico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421593083"/>
              </p:ext>
            </p:extLst>
          </p:nvPr>
        </p:nvGraphicFramePr>
        <p:xfrm>
          <a:off x="0" y="1700808"/>
          <a:ext cx="9144000" cy="5157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240206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704" y="476672"/>
            <a:ext cx="627504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FINANCIAMIENTO</a:t>
            </a:r>
            <a:br>
              <a:rPr lang="en-US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</a:br>
            <a:r>
              <a:rPr lang="en-US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/>
            </a:r>
            <a:br>
              <a:rPr lang="en-US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</a:br>
            <a:endParaRPr lang="es-HN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763595"/>
              </p:ext>
            </p:extLst>
          </p:nvPr>
        </p:nvGraphicFramePr>
        <p:xfrm>
          <a:off x="1835696" y="1772817"/>
          <a:ext cx="6912768" cy="4155804"/>
        </p:xfrm>
        <a:graphic>
          <a:graphicData uri="http://schemas.openxmlformats.org/drawingml/2006/table">
            <a:tbl>
              <a:tblPr/>
              <a:tblGrid>
                <a:gridCol w="5100874"/>
                <a:gridCol w="1811894"/>
              </a:tblGrid>
              <a:tr h="327619">
                <a:tc>
                  <a:txBody>
                    <a:bodyPr/>
                    <a:lstStyle/>
                    <a:p>
                      <a:pPr algn="ctr" fontAlgn="b"/>
                      <a:r>
                        <a:rPr lang="es-HN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FUENTE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HN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MONTO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619">
                <a:tc>
                  <a:txBody>
                    <a:bodyPr/>
                    <a:lstStyle/>
                    <a:p>
                      <a:pPr algn="ctr" fontAlgn="b"/>
                      <a:r>
                        <a:rPr lang="es-HN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HN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(millones Lps)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8858">
                <a:tc>
                  <a:txBody>
                    <a:bodyPr/>
                    <a:lstStyle/>
                    <a:p>
                      <a:pPr algn="l" fontAlgn="b"/>
                      <a:r>
                        <a:rPr lang="es-HN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Reducción </a:t>
                      </a:r>
                      <a:r>
                        <a:rPr lang="es-HN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 presupuesto a SEFIN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HN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500</a:t>
                      </a:r>
                      <a:endParaRPr lang="es-HN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4191">
                <a:tc>
                  <a:txBody>
                    <a:bodyPr/>
                    <a:lstStyle/>
                    <a:p>
                      <a:pPr algn="l" fontAlgn="b"/>
                      <a:r>
                        <a:rPr lang="es-HN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Reducción de presupuesto a SDP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HN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300</a:t>
                      </a:r>
                      <a:endParaRPr lang="es-HN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619">
                <a:tc>
                  <a:txBody>
                    <a:bodyPr/>
                    <a:lstStyle/>
                    <a:p>
                      <a:pPr algn="l" fontAlgn="b"/>
                      <a:r>
                        <a:rPr lang="es-HN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Eliminación de presupuesto del PARLACEN</a:t>
                      </a:r>
                      <a:endParaRPr lang="es-HN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HN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  <a:endParaRPr lang="es-HN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619">
                <a:tc>
                  <a:txBody>
                    <a:bodyPr/>
                    <a:lstStyle/>
                    <a:p>
                      <a:pPr algn="l" fontAlgn="b"/>
                      <a:r>
                        <a:rPr lang="es-HN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Reducción de </a:t>
                      </a:r>
                      <a:r>
                        <a:rPr lang="es-HN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evasión </a:t>
                      </a:r>
                      <a:r>
                        <a:rPr lang="es-HN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fiscal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HN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565</a:t>
                      </a:r>
                      <a:endParaRPr lang="es-HN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619">
                <a:tc>
                  <a:txBody>
                    <a:bodyPr/>
                    <a:lstStyle/>
                    <a:p>
                      <a:pPr algn="l" fontAlgn="b"/>
                      <a:r>
                        <a:rPr lang="es-HN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Aporte de municipalidades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HN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619">
                <a:tc>
                  <a:txBody>
                    <a:bodyPr/>
                    <a:lstStyle/>
                    <a:p>
                      <a:pPr algn="l" fontAlgn="b"/>
                      <a:r>
                        <a:rPr lang="es-HN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HN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619">
                <a:tc>
                  <a:txBody>
                    <a:bodyPr/>
                    <a:lstStyle/>
                    <a:p>
                      <a:pPr algn="l" fontAlgn="b"/>
                      <a:r>
                        <a:rPr lang="es-HN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HN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1,500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s-E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RESULTADOS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675"/>
            <a:ext cx="8362950" cy="4032250"/>
          </a:xfrm>
        </p:spPr>
        <p:txBody>
          <a:bodyPr>
            <a:normAutofit lnSpcReduction="10000"/>
          </a:bodyPr>
          <a:lstStyle/>
          <a:p>
            <a:pPr algn="just" eaLnBrk="1" hangingPunct="1">
              <a:lnSpc>
                <a:spcPct val="90000"/>
              </a:lnSpc>
              <a:defRPr/>
            </a:pPr>
            <a:r>
              <a:rPr lang="es-ES" sz="2400" dirty="0" smtClean="0"/>
              <a:t>Eliminación de importaciones de vegetales y frutas tropicales.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es-ES" sz="2400" dirty="0" smtClean="0"/>
              <a:t>Garantizar seguridad alimentaria (granos básicos y legumbres)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es-ES" sz="2400" dirty="0" smtClean="0"/>
              <a:t>Generar 500,000 nuevos empleos 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es-ES" sz="2400" dirty="0" smtClean="0"/>
              <a:t>Duplicar las exportaciones agrícolas </a:t>
            </a:r>
            <a:endParaRPr lang="es-ES" dirty="0" smtClean="0"/>
          </a:p>
          <a:p>
            <a:pPr algn="just" eaLnBrk="1" hangingPunct="1">
              <a:lnSpc>
                <a:spcPct val="90000"/>
              </a:lnSpc>
              <a:defRPr/>
            </a:pPr>
            <a:r>
              <a:rPr lang="es-ES" dirty="0" smtClean="0"/>
              <a:t> Cuadruplicar  los ingresos de los productores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es-ES" dirty="0" smtClean="0"/>
              <a:t>Duplicar el PIB agrícola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es-ES" dirty="0" smtClean="0"/>
              <a:t>Incrementar el ingreso </a:t>
            </a:r>
            <a:r>
              <a:rPr lang="es-ES" dirty="0" err="1" smtClean="0"/>
              <a:t>percapita</a:t>
            </a:r>
            <a:r>
              <a:rPr lang="es-ES" dirty="0" smtClean="0"/>
              <a:t> a US 56,000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es-ES" dirty="0" smtClean="0"/>
              <a:t>Vivir en paz </a:t>
            </a:r>
          </a:p>
          <a:p>
            <a:pPr marL="82550" indent="-82550" algn="just" eaLnBrk="1" hangingPunct="1">
              <a:lnSpc>
                <a:spcPct val="90000"/>
              </a:lnSpc>
              <a:buFontTx/>
              <a:buNone/>
              <a:defRPr/>
            </a:pPr>
            <a:endParaRPr lang="es-ES" dirty="0" smtClean="0"/>
          </a:p>
          <a:p>
            <a:pPr marL="82550" indent="-82550" algn="just" eaLnBrk="1" hangingPunct="1">
              <a:lnSpc>
                <a:spcPct val="90000"/>
              </a:lnSpc>
              <a:buFontTx/>
              <a:buNone/>
              <a:defRPr/>
            </a:pPr>
            <a:endParaRPr lang="es-ES" dirty="0" smtClean="0"/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684213" y="260350"/>
            <a:ext cx="7991475" cy="1223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>
              <a:defRPr/>
            </a:pPr>
            <a:r>
              <a:rPr lang="es-ES" sz="4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Pirámide Demográfica Deseada </a:t>
            </a:r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 rot="10800000">
            <a:off x="1835150" y="1341438"/>
            <a:ext cx="4811713" cy="5095875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>
            <a:off x="3841750" y="5573713"/>
            <a:ext cx="79216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HN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V="1">
            <a:off x="2944813" y="3654425"/>
            <a:ext cx="25923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HN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2195513" y="2060575"/>
            <a:ext cx="41036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HN"/>
          </a:p>
        </p:txBody>
      </p:sp>
      <p:sp>
        <p:nvSpPr>
          <p:cNvPr id="3079" name="Text Box 7" descr="Papiro"/>
          <p:cNvSpPr txBox="1">
            <a:spLocks noChangeArrowheads="1"/>
          </p:cNvSpPr>
          <p:nvPr/>
        </p:nvSpPr>
        <p:spPr bwMode="auto">
          <a:xfrm>
            <a:off x="6805613" y="1557338"/>
            <a:ext cx="1044575" cy="393700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es-MX" sz="2000" b="1">
                <a:latin typeface="Vrinda" pitchFamily="2" charset="0"/>
              </a:rPr>
              <a:t>RICOS</a:t>
            </a:r>
          </a:p>
          <a:p>
            <a:pPr algn="l"/>
            <a:endParaRPr lang="es-ES" sz="2000"/>
          </a:p>
        </p:txBody>
      </p:sp>
      <p:sp>
        <p:nvSpPr>
          <p:cNvPr id="3080" name="Text Box 8" descr="Papiro"/>
          <p:cNvSpPr txBox="1">
            <a:spLocks noChangeArrowheads="1"/>
          </p:cNvSpPr>
          <p:nvPr/>
        </p:nvSpPr>
        <p:spPr bwMode="auto">
          <a:xfrm>
            <a:off x="6157913" y="2565400"/>
            <a:ext cx="1260475" cy="393700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es-MX" sz="2000" b="1">
                <a:latin typeface="Vrinda" pitchFamily="2" charset="0"/>
              </a:rPr>
              <a:t>C MEDIA</a:t>
            </a:r>
            <a:endParaRPr lang="es-ES" sz="2000"/>
          </a:p>
        </p:txBody>
      </p:sp>
      <p:sp>
        <p:nvSpPr>
          <p:cNvPr id="3081" name="Text Box 9" descr="Papiro"/>
          <p:cNvSpPr txBox="1">
            <a:spLocks noChangeArrowheads="1"/>
          </p:cNvSpPr>
          <p:nvPr/>
        </p:nvSpPr>
        <p:spPr bwMode="auto">
          <a:xfrm>
            <a:off x="5435600" y="4221163"/>
            <a:ext cx="1211263" cy="390525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es-MX" b="1">
                <a:latin typeface="Vrinda" pitchFamily="2" charset="0"/>
              </a:rPr>
              <a:t>POBRES</a:t>
            </a:r>
            <a:endParaRPr lang="es-ES"/>
          </a:p>
        </p:txBody>
      </p:sp>
      <p:sp>
        <p:nvSpPr>
          <p:cNvPr id="3082" name="Text Box 10" descr="Papiro"/>
          <p:cNvSpPr txBox="1">
            <a:spLocks noChangeArrowheads="1"/>
          </p:cNvSpPr>
          <p:nvPr/>
        </p:nvSpPr>
        <p:spPr bwMode="auto">
          <a:xfrm>
            <a:off x="4716463" y="5805488"/>
            <a:ext cx="1676400" cy="585787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es-MX" sz="1600" b="1">
                <a:latin typeface="Vrinda" pitchFamily="2" charset="0"/>
              </a:rPr>
              <a:t>EXTREMA POBREZA</a:t>
            </a:r>
            <a:endParaRPr lang="es-ES" sz="1600"/>
          </a:p>
        </p:txBody>
      </p:sp>
      <p:sp>
        <p:nvSpPr>
          <p:cNvPr id="51211" name="Text Box 11"/>
          <p:cNvSpPr txBox="1">
            <a:spLocks noChangeArrowheads="1"/>
          </p:cNvSpPr>
          <p:nvPr/>
        </p:nvSpPr>
        <p:spPr bwMode="auto">
          <a:xfrm rot="-6779458">
            <a:off x="2382" y="3806031"/>
            <a:ext cx="5041900" cy="5794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3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Sociedad hondureña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2654" y="521114"/>
            <a:ext cx="59068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Factores de Pobreza</a:t>
            </a:r>
            <a:endParaRPr lang="es-E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="" xmlns:p14="http://schemas.microsoft.com/office/powerpoint/2010/main" val="1711445106"/>
              </p:ext>
            </p:extLst>
          </p:nvPr>
        </p:nvGraphicFramePr>
        <p:xfrm>
          <a:off x="863588" y="1844824"/>
          <a:ext cx="7812868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Rectángulo"/>
          <p:cNvSpPr/>
          <p:nvPr/>
        </p:nvSpPr>
        <p:spPr>
          <a:xfrm>
            <a:off x="3563888" y="3717032"/>
            <a:ext cx="24745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Pobreza</a:t>
            </a:r>
            <a:endParaRPr lang="es-ES" sz="5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994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="" xmlns:p14="http://schemas.microsoft.com/office/powerpoint/2010/main" val="2454473536"/>
              </p:ext>
            </p:extLst>
          </p:nvPr>
        </p:nvGraphicFramePr>
        <p:xfrm>
          <a:off x="863588" y="1844824"/>
          <a:ext cx="7812868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Rectángulo"/>
          <p:cNvSpPr/>
          <p:nvPr/>
        </p:nvSpPr>
        <p:spPr>
          <a:xfrm>
            <a:off x="2435274" y="175573"/>
            <a:ext cx="600093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Ventajas Comparativas</a:t>
            </a:r>
          </a:p>
          <a:p>
            <a:pPr algn="ctr"/>
            <a:r>
              <a:rPr lang="es-E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Competitivas</a:t>
            </a:r>
            <a:endParaRPr lang="es-ES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582483" y="3717032"/>
            <a:ext cx="24373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Ri	queza</a:t>
            </a:r>
            <a:endParaRPr lang="es-ES" sz="5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50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2 Gráfico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369773406"/>
              </p:ext>
            </p:extLst>
          </p:nvPr>
        </p:nvGraphicFramePr>
        <p:xfrm>
          <a:off x="0" y="1700808"/>
          <a:ext cx="9144000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3 Rectángulo"/>
          <p:cNvSpPr/>
          <p:nvPr/>
        </p:nvSpPr>
        <p:spPr>
          <a:xfrm>
            <a:off x="1835696" y="-27384"/>
            <a:ext cx="7200800" cy="18360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Interno Bruto </a:t>
            </a:r>
          </a:p>
          <a:p>
            <a:pPr algn="ctr"/>
            <a:r>
              <a:rPr lang="es-E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Centroamérica y </a:t>
            </a:r>
          </a:p>
          <a:p>
            <a:pPr algn="ctr"/>
            <a:r>
              <a:rPr lang="es-E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República Dominicana</a:t>
            </a:r>
            <a:endParaRPr lang="es-E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058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722831" y="260648"/>
            <a:ext cx="515756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Ingreso Per cápita CA</a:t>
            </a:r>
            <a:r>
              <a:rPr lang="es-E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</a:t>
            </a:r>
          </a:p>
          <a:p>
            <a:pPr algn="ctr"/>
            <a:r>
              <a:rPr lang="es-E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República Dominicana</a:t>
            </a:r>
            <a:endParaRPr lang="es-E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1 Gráfico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057988973"/>
              </p:ext>
            </p:extLst>
          </p:nvPr>
        </p:nvGraphicFramePr>
        <p:xfrm>
          <a:off x="0" y="1700808"/>
          <a:ext cx="914400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26177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979712" y="260648"/>
            <a:ext cx="66438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Ingreso Per cápita CA, Chile</a:t>
            </a:r>
          </a:p>
          <a:p>
            <a:pPr algn="ctr"/>
            <a:r>
              <a:rPr lang="es-E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USA, Alemania y Corea del Sur</a:t>
            </a:r>
            <a:endParaRPr lang="es-E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1 Gráfico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342546402"/>
              </p:ext>
            </p:extLst>
          </p:nvPr>
        </p:nvGraphicFramePr>
        <p:xfrm>
          <a:off x="0" y="1700808"/>
          <a:ext cx="914400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282287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_Mod_theme">
  <a:themeElements>
    <a:clrScheme name="Mod">
      <a:dk1>
        <a:sysClr val="windowText" lastClr="000000"/>
      </a:dk1>
      <a:lt1>
        <a:sysClr val="window" lastClr="FFFFFF"/>
      </a:lt1>
      <a:dk2>
        <a:srgbClr val="065218"/>
      </a:dk2>
      <a:lt2>
        <a:srgbClr val="EDF3AE"/>
      </a:lt2>
      <a:accent1>
        <a:srgbClr val="8FCB17"/>
      </a:accent1>
      <a:accent2>
        <a:srgbClr val="769F11"/>
      </a:accent2>
      <a:accent3>
        <a:srgbClr val="D4E336"/>
      </a:accent3>
      <a:accent4>
        <a:srgbClr val="0C8228"/>
      </a:accent4>
      <a:accent5>
        <a:srgbClr val="C0EDA8"/>
      </a:accent5>
      <a:accent6>
        <a:srgbClr val="3B4F18"/>
      </a:accent6>
      <a:hlink>
        <a:srgbClr val="0A6A21"/>
      </a:hlink>
      <a:folHlink>
        <a:srgbClr val="406EA5"/>
      </a:folHlink>
    </a:clrScheme>
    <a:fontScheme name="Mod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od">
      <a:fillStyleLst>
        <a:solidFill>
          <a:schemeClr val="phClr"/>
        </a:solidFill>
        <a:solidFill>
          <a:schemeClr val="phClr">
            <a:tint val="80000"/>
          </a:schemeClr>
        </a:solidFill>
        <a:solidFill>
          <a:schemeClr val="phClr">
            <a:shade val="30000"/>
            <a:satMod val="150000"/>
          </a:schemeClr>
        </a:solidFill>
      </a:fillStyleLst>
      <a:lnStyleLst>
        <a:ln w="9525" cap="flat" cmpd="sng" algn="ctr">
          <a:solidFill>
            <a:schemeClr val="phClr">
              <a:tint val="90000"/>
              <a:satMod val="105000"/>
            </a:schemeClr>
          </a:solidFill>
          <a:prstDash val="solid"/>
        </a:ln>
        <a:ln w="50800" cap="flat" cmpd="sng" algn="ctr">
          <a:solidFill>
            <a:schemeClr val="phClr">
              <a:tint val="90000"/>
            </a:schemeClr>
          </a:solidFill>
          <a:prstDash val="solid"/>
        </a:ln>
        <a:ln w="76200" cap="flat" cmpd="dbl" algn="ctr">
          <a:solidFill>
            <a:schemeClr val="phClr">
              <a:tint val="9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dist="25400" dir="5400000" sx="101000" sy="101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50800" dir="5400000" sx="101000" sy="101000" rotWithShape="0">
              <a:srgbClr val="000000">
                <a:alpha val="50000"/>
              </a:srgbClr>
            </a:outerShdw>
            <a:reflection blurRad="12700" stA="30000" endPos="30000" dist="50800" dir="5400000" sy="-100000" rotWithShape="0"/>
          </a:effectLst>
          <a:scene3d>
            <a:camera prst="orthographicFront">
              <a:rot lat="0" lon="0" rev="0"/>
            </a:camera>
            <a:lightRig rig="twoPt" dir="t">
              <a:rot lat="0" lon="0" rev="5400000"/>
            </a:lightRig>
          </a:scene3d>
          <a:sp3d prstMaterial="softmetal">
            <a:bevelT w="63500" h="25400" prst="coolSlant"/>
          </a:sp3d>
        </a:effectStyle>
      </a:effectStyleLst>
      <a:bgFillStyleLst>
        <a:solidFill>
          <a:schemeClr val="phClr">
            <a:satMod val="125000"/>
          </a:schemeClr>
        </a:solidFill>
        <a:solidFill>
          <a:schemeClr val="phClr">
            <a:shade val="30000"/>
            <a:satMod val="150000"/>
          </a:schemeClr>
        </a:solidFill>
        <a:gradFill>
          <a:gsLst>
            <a:gs pos="0">
              <a:schemeClr val="phClr">
                <a:tint val="100000"/>
                <a:shade val="80000"/>
                <a:satMod val="135000"/>
              </a:schemeClr>
            </a:gs>
            <a:gs pos="55000">
              <a:schemeClr val="phClr">
                <a:tint val="70000"/>
                <a:shade val="100000"/>
                <a:satMod val="150000"/>
              </a:schemeClr>
            </a:gs>
            <a:gs pos="100000">
              <a:schemeClr val="phClr">
                <a:tint val="70000"/>
                <a:shade val="100000"/>
                <a:satMod val="15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Theme_Mod_theme</Template>
  <TotalTime>603</TotalTime>
  <Words>686</Words>
  <Application>Microsoft Office PowerPoint</Application>
  <PresentationFormat>On-screen Show (4:3)</PresentationFormat>
  <Paragraphs>181</Paragraphs>
  <Slides>43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Theme_Mod_theme</vt:lpstr>
      <vt:lpstr>Worksheet</vt:lpstr>
      <vt:lpstr>Generacion de riqueza a partir de nuestros propios recursos humanos, naturales y financieros  </vt:lpstr>
      <vt:lpstr>PORQUE VIVIMOS TAN POBRES EN UN PAIS TAN RICO? </vt:lpstr>
      <vt:lpstr>Pirámide Demográfica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Cuencas Hidrográficas</vt:lpstr>
      <vt:lpstr>Slide 17</vt:lpstr>
      <vt:lpstr>Plan propuesto de Desarrollo de Proyectos de Riego (Periodo 2013 – 2022) 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Estrategia de Ejecución del Plan de Desarrollo 2013 - 2022</vt:lpstr>
      <vt:lpstr>Estrategia de Ejecución del Plan de Desarrollo 2013 - 2022</vt:lpstr>
      <vt:lpstr>Estrategia de Mercadeo de Productos Agrícolas</vt:lpstr>
      <vt:lpstr>PRESUPUESTO  </vt:lpstr>
      <vt:lpstr>Slide 40</vt:lpstr>
      <vt:lpstr>FINANCIAMIENTO  </vt:lpstr>
      <vt:lpstr>RESULTADOS</vt:lpstr>
      <vt:lpstr>Pirámide Demográfica Deseada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Generación de riqueza a partir de nuestros recursos humanos, naturales y financieros.</dc:title>
  <dc:creator>Jose R</dc:creator>
  <cp:lastModifiedBy>ramon</cp:lastModifiedBy>
  <cp:revision>62</cp:revision>
  <dcterms:created xsi:type="dcterms:W3CDTF">2012-05-14T16:05:01Z</dcterms:created>
  <dcterms:modified xsi:type="dcterms:W3CDTF">2012-05-16T17:18:40Z</dcterms:modified>
</cp:coreProperties>
</file>