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9"/>
  </p:notesMasterIdLst>
  <p:handoutMasterIdLst>
    <p:handoutMasterId r:id="rId30"/>
  </p:handoutMasterIdLst>
  <p:sldIdLst>
    <p:sldId id="335" r:id="rId2"/>
    <p:sldId id="279" r:id="rId3"/>
    <p:sldId id="297" r:id="rId4"/>
    <p:sldId id="280" r:id="rId5"/>
    <p:sldId id="294" r:id="rId6"/>
    <p:sldId id="298" r:id="rId7"/>
    <p:sldId id="266" r:id="rId8"/>
    <p:sldId id="267" r:id="rId9"/>
    <p:sldId id="303" r:id="rId10"/>
    <p:sldId id="299" r:id="rId11"/>
    <p:sldId id="300" r:id="rId12"/>
    <p:sldId id="301" r:id="rId13"/>
    <p:sldId id="302" r:id="rId14"/>
    <p:sldId id="270" r:id="rId15"/>
    <p:sldId id="273" r:id="rId16"/>
    <p:sldId id="275" r:id="rId17"/>
    <p:sldId id="304" r:id="rId18"/>
    <p:sldId id="305" r:id="rId19"/>
    <p:sldId id="329" r:id="rId20"/>
    <p:sldId id="336" r:id="rId21"/>
    <p:sldId id="337" r:id="rId22"/>
    <p:sldId id="338" r:id="rId23"/>
    <p:sldId id="339" r:id="rId24"/>
    <p:sldId id="340" r:id="rId25"/>
    <p:sldId id="341" r:id="rId26"/>
    <p:sldId id="344" r:id="rId27"/>
    <p:sldId id="306" r:id="rId28"/>
  </p:sldIdLst>
  <p:sldSz cx="9144000" cy="6858000" type="screen4x3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3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94676" autoAdjust="0"/>
  </p:normalViewPr>
  <p:slideViewPr>
    <p:cSldViewPr>
      <p:cViewPr varScale="1">
        <p:scale>
          <a:sx n="75" d="100"/>
          <a:sy n="75" d="100"/>
        </p:scale>
        <p:origin x="-10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97EEA7-CA58-4479-B61C-7F238551C5A0}" type="doc">
      <dgm:prSet loTypeId="urn:microsoft.com/office/officeart/2005/8/layout/chevron2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s-HN"/>
        </a:p>
      </dgm:t>
    </dgm:pt>
    <dgm:pt modelId="{B356D390-D368-4E78-BADA-D85EF35DD594}">
      <dgm:prSet phldrT="[Texto]" custT="1"/>
      <dgm:spPr/>
      <dgm:t>
        <a:bodyPr/>
        <a:lstStyle/>
        <a:p>
          <a:r>
            <a:rPr lang="es-HN" sz="1800" b="1" smtClean="0">
              <a:latin typeface="+mj-lt"/>
              <a:ea typeface="+mj-ea"/>
              <a:cs typeface="+mj-cs"/>
            </a:rPr>
            <a:t>OBJETIVO GENERAL </a:t>
          </a:r>
          <a:endParaRPr lang="es-HN" sz="1800" dirty="0"/>
        </a:p>
      </dgm:t>
    </dgm:pt>
    <dgm:pt modelId="{375D6550-70B0-43BD-8316-1780116BEF7A}" type="parTrans" cxnId="{85E56C8B-86F7-4434-B3A8-FD6FD26768B5}">
      <dgm:prSet/>
      <dgm:spPr/>
      <dgm:t>
        <a:bodyPr/>
        <a:lstStyle/>
        <a:p>
          <a:endParaRPr lang="es-HN"/>
        </a:p>
      </dgm:t>
    </dgm:pt>
    <dgm:pt modelId="{2E8D7734-6BB3-44C2-8523-CBA01C9DBF5E}" type="sibTrans" cxnId="{85E56C8B-86F7-4434-B3A8-FD6FD26768B5}">
      <dgm:prSet/>
      <dgm:spPr/>
      <dgm:t>
        <a:bodyPr/>
        <a:lstStyle/>
        <a:p>
          <a:endParaRPr lang="es-HN"/>
        </a:p>
      </dgm:t>
    </dgm:pt>
    <dgm:pt modelId="{9596107E-DAAB-4D15-8EDB-E95B3EAE1184}">
      <dgm:prSet phldrT="[Texto]"/>
      <dgm:spPr/>
      <dgm:t>
        <a:bodyPr/>
        <a:lstStyle/>
        <a:p>
          <a:pPr algn="just"/>
          <a:r>
            <a:rPr lang="es-ES" dirty="0" smtClean="0">
              <a:ea typeface="Times New Roman" pitchFamily="18" charset="0"/>
              <a:cs typeface="Arial" pitchFamily="34" charset="0"/>
            </a:rPr>
            <a:t>El objetivo del Programa es aumentar el ingreso de los hogares rurales en condiciones de pobreza o extrema pobreza en los Departamentos de Olancho, Colon, El Paraíso y Gracias a Dios, </a:t>
          </a:r>
          <a:r>
            <a:rPr lang="es-ES" dirty="0" smtClean="0">
              <a:cs typeface="Times New Roman" pitchFamily="18" charset="0"/>
            </a:rPr>
            <a:t>mediante el cofinanciamiento de planes de negocios agrícolas y no-agrícolas, articulados a cadenas productivas bajo un enfoque de mercado</a:t>
          </a:r>
          <a:endParaRPr lang="es-HN" dirty="0"/>
        </a:p>
      </dgm:t>
    </dgm:pt>
    <dgm:pt modelId="{02FA4BF7-46F5-406B-816D-52D3C369A85C}" type="parTrans" cxnId="{41F31ADD-7C0F-41D5-81BF-946BC60B68CD}">
      <dgm:prSet/>
      <dgm:spPr/>
      <dgm:t>
        <a:bodyPr/>
        <a:lstStyle/>
        <a:p>
          <a:endParaRPr lang="es-HN"/>
        </a:p>
      </dgm:t>
    </dgm:pt>
    <dgm:pt modelId="{4BCC9243-6404-4795-AE5B-41DF5FD5B16E}" type="sibTrans" cxnId="{41F31ADD-7C0F-41D5-81BF-946BC60B68CD}">
      <dgm:prSet/>
      <dgm:spPr/>
      <dgm:t>
        <a:bodyPr/>
        <a:lstStyle/>
        <a:p>
          <a:endParaRPr lang="es-HN"/>
        </a:p>
      </dgm:t>
    </dgm:pt>
    <dgm:pt modelId="{66EA8CA1-7D4E-4A60-874E-FB4D397C3D76}" type="pres">
      <dgm:prSet presAssocID="{9497EEA7-CA58-4479-B61C-7F238551C5A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71F1B635-53E4-4DB4-9209-A606D8EF9111}" type="pres">
      <dgm:prSet presAssocID="{B356D390-D368-4E78-BADA-D85EF35DD594}" presName="composite" presStyleCnt="0"/>
      <dgm:spPr/>
      <dgm:t>
        <a:bodyPr/>
        <a:lstStyle/>
        <a:p>
          <a:endParaRPr lang="es-HN"/>
        </a:p>
      </dgm:t>
    </dgm:pt>
    <dgm:pt modelId="{9EE1177B-49E1-4871-A598-AC3D97F76E2D}" type="pres">
      <dgm:prSet presAssocID="{B356D390-D368-4E78-BADA-D85EF35DD594}" presName="parentText" presStyleLbl="alignNode1" presStyleIdx="0" presStyleCnt="1" custScaleY="81505">
        <dgm:presLayoutVars>
          <dgm:chMax val="1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0BE575FC-B731-4195-9DD8-D5B17194B93A}" type="pres">
      <dgm:prSet presAssocID="{B356D390-D368-4E78-BADA-D85EF35DD594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85E56C8B-86F7-4434-B3A8-FD6FD26768B5}" srcId="{9497EEA7-CA58-4479-B61C-7F238551C5A0}" destId="{B356D390-D368-4E78-BADA-D85EF35DD594}" srcOrd="0" destOrd="0" parTransId="{375D6550-70B0-43BD-8316-1780116BEF7A}" sibTransId="{2E8D7734-6BB3-44C2-8523-CBA01C9DBF5E}"/>
    <dgm:cxn modelId="{41F31ADD-7C0F-41D5-81BF-946BC60B68CD}" srcId="{B356D390-D368-4E78-BADA-D85EF35DD594}" destId="{9596107E-DAAB-4D15-8EDB-E95B3EAE1184}" srcOrd="0" destOrd="0" parTransId="{02FA4BF7-46F5-406B-816D-52D3C369A85C}" sibTransId="{4BCC9243-6404-4795-AE5B-41DF5FD5B16E}"/>
    <dgm:cxn modelId="{C19CBEDF-FDB7-4238-89A1-4673BD38959E}" type="presOf" srcId="{B356D390-D368-4E78-BADA-D85EF35DD594}" destId="{9EE1177B-49E1-4871-A598-AC3D97F76E2D}" srcOrd="0" destOrd="0" presId="urn:microsoft.com/office/officeart/2005/8/layout/chevron2"/>
    <dgm:cxn modelId="{3ED69CCE-0D24-4AD2-B89E-4BFC37B602B0}" type="presOf" srcId="{9596107E-DAAB-4D15-8EDB-E95B3EAE1184}" destId="{0BE575FC-B731-4195-9DD8-D5B17194B93A}" srcOrd="0" destOrd="0" presId="urn:microsoft.com/office/officeart/2005/8/layout/chevron2"/>
    <dgm:cxn modelId="{6957727D-7A35-4276-B4F0-BC564D08930C}" type="presOf" srcId="{9497EEA7-CA58-4479-B61C-7F238551C5A0}" destId="{66EA8CA1-7D4E-4A60-874E-FB4D397C3D76}" srcOrd="0" destOrd="0" presId="urn:microsoft.com/office/officeart/2005/8/layout/chevron2"/>
    <dgm:cxn modelId="{84837A1A-91A9-4861-B558-CE9C53225D9D}" type="presParOf" srcId="{66EA8CA1-7D4E-4A60-874E-FB4D397C3D76}" destId="{71F1B635-53E4-4DB4-9209-A606D8EF9111}" srcOrd="0" destOrd="0" presId="urn:microsoft.com/office/officeart/2005/8/layout/chevron2"/>
    <dgm:cxn modelId="{894316BC-26D0-4BCF-84AA-2BB462106AF1}" type="presParOf" srcId="{71F1B635-53E4-4DB4-9209-A606D8EF9111}" destId="{9EE1177B-49E1-4871-A598-AC3D97F76E2D}" srcOrd="0" destOrd="0" presId="urn:microsoft.com/office/officeart/2005/8/layout/chevron2"/>
    <dgm:cxn modelId="{66A3BF67-AD02-4BFF-9D8C-3E907F3C7656}" type="presParOf" srcId="{71F1B635-53E4-4DB4-9209-A606D8EF9111}" destId="{0BE575FC-B731-4195-9DD8-D5B17194B9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9D8FC-E4C2-4234-B719-17380A0402A1}" type="doc">
      <dgm:prSet loTypeId="urn:microsoft.com/office/officeart/2005/8/layout/pyramid2" loCatId="list" qsTypeId="urn:microsoft.com/office/officeart/2005/8/quickstyle/simple1" qsCatId="simple" csTypeId="urn:microsoft.com/office/officeart/2005/8/colors/accent4_3" csCatId="accent4" phldr="1"/>
      <dgm:spPr/>
    </dgm:pt>
    <dgm:pt modelId="{1F3C3DB3-EB1D-43A0-ACC8-591F2822DF0A}">
      <dgm:prSet custT="1"/>
      <dgm:spPr/>
      <dgm:t>
        <a:bodyPr/>
        <a:lstStyle/>
        <a:p>
          <a:r>
            <a:rPr lang="es-HN" sz="1800" dirty="0" smtClean="0"/>
            <a:t>Fortalecer a los proveedores de servicios empresariales.</a:t>
          </a:r>
          <a:endParaRPr lang="es-HN" sz="1800" dirty="0"/>
        </a:p>
      </dgm:t>
    </dgm:pt>
    <dgm:pt modelId="{AA0D4D5B-3505-4D55-AA42-3F9A19D31A31}" type="parTrans" cxnId="{3B2AC858-9CEA-4518-8D10-8413AD7EEF2C}">
      <dgm:prSet/>
      <dgm:spPr/>
      <dgm:t>
        <a:bodyPr/>
        <a:lstStyle/>
        <a:p>
          <a:endParaRPr lang="es-HN"/>
        </a:p>
      </dgm:t>
    </dgm:pt>
    <dgm:pt modelId="{DC75AD75-2FB7-49BC-B020-BAAF08928EF7}" type="sibTrans" cxnId="{3B2AC858-9CEA-4518-8D10-8413AD7EEF2C}">
      <dgm:prSet/>
      <dgm:spPr/>
      <dgm:t>
        <a:bodyPr/>
        <a:lstStyle/>
        <a:p>
          <a:endParaRPr lang="es-HN"/>
        </a:p>
      </dgm:t>
    </dgm:pt>
    <dgm:pt modelId="{D7687F6D-E0CA-4EF0-B8B5-95B5D0438AC4}">
      <dgm:prSet custT="1"/>
      <dgm:spPr/>
      <dgm:t>
        <a:bodyPr/>
        <a:lstStyle/>
        <a:p>
          <a:r>
            <a:rPr lang="es-HN" sz="1800" dirty="0" smtClean="0"/>
            <a:t>Cofinanciar planes de negocios rurales, articulados a cadenas productivas y con planes de negocios viables.</a:t>
          </a:r>
          <a:endParaRPr lang="es-HN" sz="1800" dirty="0"/>
        </a:p>
      </dgm:t>
    </dgm:pt>
    <dgm:pt modelId="{6EBCE677-F421-44C5-B6B5-0E8A10E79A12}" type="parTrans" cxnId="{6A907059-79DA-453F-8FA1-0BB1B55FD81F}">
      <dgm:prSet/>
      <dgm:spPr/>
      <dgm:t>
        <a:bodyPr/>
        <a:lstStyle/>
        <a:p>
          <a:endParaRPr lang="es-HN"/>
        </a:p>
      </dgm:t>
    </dgm:pt>
    <dgm:pt modelId="{6B144B1E-9AA7-42A2-8E51-C19A88197F05}" type="sibTrans" cxnId="{6A907059-79DA-453F-8FA1-0BB1B55FD81F}">
      <dgm:prSet/>
      <dgm:spPr/>
      <dgm:t>
        <a:bodyPr/>
        <a:lstStyle/>
        <a:p>
          <a:endParaRPr lang="es-HN"/>
        </a:p>
      </dgm:t>
    </dgm:pt>
    <dgm:pt modelId="{4FFDF912-6502-4211-8D02-60C6E02E5D1A}">
      <dgm:prSet custT="1"/>
      <dgm:spPr/>
      <dgm:t>
        <a:bodyPr/>
        <a:lstStyle/>
        <a:p>
          <a:r>
            <a:rPr lang="es-HN" sz="1800" dirty="0" smtClean="0"/>
            <a:t>Apoyar políticas y programas complementarios mediante otras sinergias y alianzas con otros proyectos</a:t>
          </a:r>
          <a:r>
            <a:rPr lang="es-HN" sz="1500" dirty="0" smtClean="0"/>
            <a:t>.</a:t>
          </a:r>
          <a:endParaRPr lang="es-HN" sz="1500" dirty="0"/>
        </a:p>
      </dgm:t>
    </dgm:pt>
    <dgm:pt modelId="{D0B3C935-790C-4220-B6C5-44D6E8A414BA}" type="parTrans" cxnId="{07F04AE3-CB6E-4565-8609-A52A6A593DFF}">
      <dgm:prSet/>
      <dgm:spPr/>
      <dgm:t>
        <a:bodyPr/>
        <a:lstStyle/>
        <a:p>
          <a:endParaRPr lang="es-HN"/>
        </a:p>
      </dgm:t>
    </dgm:pt>
    <dgm:pt modelId="{A210AF9A-8940-45B9-8B73-035F2EE61CFF}" type="sibTrans" cxnId="{07F04AE3-CB6E-4565-8609-A52A6A593DFF}">
      <dgm:prSet/>
      <dgm:spPr/>
      <dgm:t>
        <a:bodyPr/>
        <a:lstStyle/>
        <a:p>
          <a:endParaRPr lang="es-HN"/>
        </a:p>
      </dgm:t>
    </dgm:pt>
    <dgm:pt modelId="{F95563F9-7B6C-4094-BA38-93FB7D41ED0D}" type="pres">
      <dgm:prSet presAssocID="{B039D8FC-E4C2-4234-B719-17380A0402A1}" presName="compositeShape" presStyleCnt="0">
        <dgm:presLayoutVars>
          <dgm:dir/>
          <dgm:resizeHandles/>
        </dgm:presLayoutVars>
      </dgm:prSet>
      <dgm:spPr/>
    </dgm:pt>
    <dgm:pt modelId="{E0077792-A815-4122-9C99-340546B909CC}" type="pres">
      <dgm:prSet presAssocID="{B039D8FC-E4C2-4234-B719-17380A0402A1}" presName="pyramid" presStyleLbl="node1" presStyleIdx="0" presStyleCnt="1" custScaleY="92457" custLinFactNeighborX="-10592" custLinFactNeighborY="1077"/>
      <dgm:spPr/>
    </dgm:pt>
    <dgm:pt modelId="{A30DDFED-D842-4C2B-9D17-91BE04DD442F}" type="pres">
      <dgm:prSet presAssocID="{B039D8FC-E4C2-4234-B719-17380A0402A1}" presName="theList" presStyleCnt="0"/>
      <dgm:spPr/>
    </dgm:pt>
    <dgm:pt modelId="{BEC4B22A-7B01-4C80-B261-209445830312}" type="pres">
      <dgm:prSet presAssocID="{1F3C3DB3-EB1D-43A0-ACC8-591F2822DF0A}" presName="aNode" presStyleLbl="fgAcc1" presStyleIdx="0" presStyleCnt="3" custScaleX="145674" custLinFactY="27038" custLinFactNeighborX="6004" custLinFactNeighborY="100000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DCB07837-3593-4103-9BB3-9ED849218234}" type="pres">
      <dgm:prSet presAssocID="{1F3C3DB3-EB1D-43A0-ACC8-591F2822DF0A}" presName="aSpace" presStyleCnt="0"/>
      <dgm:spPr/>
    </dgm:pt>
    <dgm:pt modelId="{7C346032-9549-4FED-902F-D31A97ACC9CD}" type="pres">
      <dgm:prSet presAssocID="{D7687F6D-E0CA-4EF0-B8B5-95B5D0438AC4}" presName="aNode" presStyleLbl="fgAcc1" presStyleIdx="1" presStyleCnt="3" custScaleX="146425" custScaleY="116184" custLinFactY="22386" custLinFactNeighborX="6004" custLinFactNeighborY="100000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97809DAB-7A89-48D0-86C7-AF60549E2E9D}" type="pres">
      <dgm:prSet presAssocID="{D7687F6D-E0CA-4EF0-B8B5-95B5D0438AC4}" presName="aSpace" presStyleCnt="0"/>
      <dgm:spPr/>
    </dgm:pt>
    <dgm:pt modelId="{2DC1FB18-BE5C-45D2-A83C-E93364C52AE3}" type="pres">
      <dgm:prSet presAssocID="{4FFDF912-6502-4211-8D02-60C6E02E5D1A}" presName="aNode" presStyleLbl="fgAcc1" presStyleIdx="2" presStyleCnt="3" custScaleX="146801" custScaleY="128467" custLinFactY="22386" custLinFactNeighborX="6004" custLinFactNeighborY="100000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DA33BDD1-85AB-426B-830C-3E4F4C0A6BE1}" type="pres">
      <dgm:prSet presAssocID="{4FFDF912-6502-4211-8D02-60C6E02E5D1A}" presName="aSpace" presStyleCnt="0"/>
      <dgm:spPr/>
    </dgm:pt>
  </dgm:ptLst>
  <dgm:cxnLst>
    <dgm:cxn modelId="{8B301A1B-2A8D-427F-BBED-B74EB50B19CD}" type="presOf" srcId="{B039D8FC-E4C2-4234-B719-17380A0402A1}" destId="{F95563F9-7B6C-4094-BA38-93FB7D41ED0D}" srcOrd="0" destOrd="0" presId="urn:microsoft.com/office/officeart/2005/8/layout/pyramid2"/>
    <dgm:cxn modelId="{56F314BB-D1D2-4815-AA1C-8FE428E3974E}" type="presOf" srcId="{4FFDF912-6502-4211-8D02-60C6E02E5D1A}" destId="{2DC1FB18-BE5C-45D2-A83C-E93364C52AE3}" srcOrd="0" destOrd="0" presId="urn:microsoft.com/office/officeart/2005/8/layout/pyramid2"/>
    <dgm:cxn modelId="{A0E2C75E-9B74-41DD-914B-ED4188EA84A4}" type="presOf" srcId="{1F3C3DB3-EB1D-43A0-ACC8-591F2822DF0A}" destId="{BEC4B22A-7B01-4C80-B261-209445830312}" srcOrd="0" destOrd="0" presId="urn:microsoft.com/office/officeart/2005/8/layout/pyramid2"/>
    <dgm:cxn modelId="{6A907059-79DA-453F-8FA1-0BB1B55FD81F}" srcId="{B039D8FC-E4C2-4234-B719-17380A0402A1}" destId="{D7687F6D-E0CA-4EF0-B8B5-95B5D0438AC4}" srcOrd="1" destOrd="0" parTransId="{6EBCE677-F421-44C5-B6B5-0E8A10E79A12}" sibTransId="{6B144B1E-9AA7-42A2-8E51-C19A88197F05}"/>
    <dgm:cxn modelId="{3B2AC858-9CEA-4518-8D10-8413AD7EEF2C}" srcId="{B039D8FC-E4C2-4234-B719-17380A0402A1}" destId="{1F3C3DB3-EB1D-43A0-ACC8-591F2822DF0A}" srcOrd="0" destOrd="0" parTransId="{AA0D4D5B-3505-4D55-AA42-3F9A19D31A31}" sibTransId="{DC75AD75-2FB7-49BC-B020-BAAF08928EF7}"/>
    <dgm:cxn modelId="{42D9279C-2402-4E99-968E-EA0FED4D624A}" type="presOf" srcId="{D7687F6D-E0CA-4EF0-B8B5-95B5D0438AC4}" destId="{7C346032-9549-4FED-902F-D31A97ACC9CD}" srcOrd="0" destOrd="0" presId="urn:microsoft.com/office/officeart/2005/8/layout/pyramid2"/>
    <dgm:cxn modelId="{07F04AE3-CB6E-4565-8609-A52A6A593DFF}" srcId="{B039D8FC-E4C2-4234-B719-17380A0402A1}" destId="{4FFDF912-6502-4211-8D02-60C6E02E5D1A}" srcOrd="2" destOrd="0" parTransId="{D0B3C935-790C-4220-B6C5-44D6E8A414BA}" sibTransId="{A210AF9A-8940-45B9-8B73-035F2EE61CFF}"/>
    <dgm:cxn modelId="{A0AFF067-AF9A-47C7-BF63-697B4E599EA9}" type="presParOf" srcId="{F95563F9-7B6C-4094-BA38-93FB7D41ED0D}" destId="{E0077792-A815-4122-9C99-340546B909CC}" srcOrd="0" destOrd="0" presId="urn:microsoft.com/office/officeart/2005/8/layout/pyramid2"/>
    <dgm:cxn modelId="{A0AD6097-CB82-4C04-898A-70CDCA7EE60B}" type="presParOf" srcId="{F95563F9-7B6C-4094-BA38-93FB7D41ED0D}" destId="{A30DDFED-D842-4C2B-9D17-91BE04DD442F}" srcOrd="1" destOrd="0" presId="urn:microsoft.com/office/officeart/2005/8/layout/pyramid2"/>
    <dgm:cxn modelId="{75B4F604-471A-4073-B3E3-7E9B7A6AA0E4}" type="presParOf" srcId="{A30DDFED-D842-4C2B-9D17-91BE04DD442F}" destId="{BEC4B22A-7B01-4C80-B261-209445830312}" srcOrd="0" destOrd="0" presId="urn:microsoft.com/office/officeart/2005/8/layout/pyramid2"/>
    <dgm:cxn modelId="{4216FA70-0207-4DAE-A6FE-EEE5D2B62663}" type="presParOf" srcId="{A30DDFED-D842-4C2B-9D17-91BE04DD442F}" destId="{DCB07837-3593-4103-9BB3-9ED849218234}" srcOrd="1" destOrd="0" presId="urn:microsoft.com/office/officeart/2005/8/layout/pyramid2"/>
    <dgm:cxn modelId="{E9FDE1DF-1836-482A-BF64-55DDECD3FCE0}" type="presParOf" srcId="{A30DDFED-D842-4C2B-9D17-91BE04DD442F}" destId="{7C346032-9549-4FED-902F-D31A97ACC9CD}" srcOrd="2" destOrd="0" presId="urn:microsoft.com/office/officeart/2005/8/layout/pyramid2"/>
    <dgm:cxn modelId="{8C65303D-B1A7-4287-B4ED-9EA3316F5A06}" type="presParOf" srcId="{A30DDFED-D842-4C2B-9D17-91BE04DD442F}" destId="{97809DAB-7A89-48D0-86C7-AF60549E2E9D}" srcOrd="3" destOrd="0" presId="urn:microsoft.com/office/officeart/2005/8/layout/pyramid2"/>
    <dgm:cxn modelId="{ECBBD967-4291-4930-94EC-807C5AB70766}" type="presParOf" srcId="{A30DDFED-D842-4C2B-9D17-91BE04DD442F}" destId="{2DC1FB18-BE5C-45D2-A83C-E93364C52AE3}" srcOrd="4" destOrd="0" presId="urn:microsoft.com/office/officeart/2005/8/layout/pyramid2"/>
    <dgm:cxn modelId="{91A252E0-210D-42ED-A11D-972729B26192}" type="presParOf" srcId="{A30DDFED-D842-4C2B-9D17-91BE04DD442F}" destId="{DA33BDD1-85AB-426B-830C-3E4F4C0A6BE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97EEA7-CA58-4479-B61C-7F238551C5A0}" type="doc">
      <dgm:prSet loTypeId="urn:microsoft.com/office/officeart/2005/8/layout/vList6" loCatId="process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es-HN"/>
        </a:p>
      </dgm:t>
    </dgm:pt>
    <dgm:pt modelId="{B356D390-D368-4E78-BADA-D85EF35DD594}">
      <dgm:prSet phldrT="[Texto]" custT="1"/>
      <dgm:spPr/>
      <dgm:t>
        <a:bodyPr/>
        <a:lstStyle/>
        <a:p>
          <a:r>
            <a:rPr lang="es-HN" sz="3200" b="1" dirty="0" smtClean="0"/>
            <a:t>FOCALIZACION</a:t>
          </a:r>
          <a:endParaRPr lang="es-HN" sz="3200" b="1" dirty="0"/>
        </a:p>
      </dgm:t>
    </dgm:pt>
    <dgm:pt modelId="{375D6550-70B0-43BD-8316-1780116BEF7A}" type="parTrans" cxnId="{85E56C8B-86F7-4434-B3A8-FD6FD26768B5}">
      <dgm:prSet/>
      <dgm:spPr/>
      <dgm:t>
        <a:bodyPr/>
        <a:lstStyle/>
        <a:p>
          <a:endParaRPr lang="es-HN"/>
        </a:p>
      </dgm:t>
    </dgm:pt>
    <dgm:pt modelId="{2E8D7734-6BB3-44C2-8523-CBA01C9DBF5E}" type="sibTrans" cxnId="{85E56C8B-86F7-4434-B3A8-FD6FD26768B5}">
      <dgm:prSet/>
      <dgm:spPr/>
      <dgm:t>
        <a:bodyPr/>
        <a:lstStyle/>
        <a:p>
          <a:endParaRPr lang="es-HN"/>
        </a:p>
      </dgm:t>
    </dgm:pt>
    <dgm:pt modelId="{9596107E-DAAB-4D15-8EDB-E95B3EAE1184}">
      <dgm:prSet phldrT="[Texto]"/>
      <dgm:spPr/>
      <dgm:t>
        <a:bodyPr/>
        <a:lstStyle/>
        <a:p>
          <a:pPr algn="just"/>
          <a:r>
            <a:rPr lang="es-ES" dirty="0" smtClean="0">
              <a:ea typeface="Times New Roman" pitchFamily="18" charset="0"/>
              <a:cs typeface="Arial" pitchFamily="34" charset="0"/>
            </a:rPr>
            <a:t>En los Departamentos de Olancho, Colon, El Paraíso y Gracias a Dios, </a:t>
          </a:r>
          <a:r>
            <a:rPr lang="es-ES" dirty="0" smtClean="0">
              <a:cs typeface="Times New Roman" pitchFamily="18" charset="0"/>
            </a:rPr>
            <a:t>mediante el cofinanciamiento de planes de negocios agrícolas y no-agrícolas, articulados a cadenas productivas bajo un enfoque de mercado</a:t>
          </a:r>
          <a:endParaRPr lang="es-HN" dirty="0"/>
        </a:p>
      </dgm:t>
    </dgm:pt>
    <dgm:pt modelId="{4BCC9243-6404-4795-AE5B-41DF5FD5B16E}" type="sibTrans" cxnId="{41F31ADD-7C0F-41D5-81BF-946BC60B68CD}">
      <dgm:prSet/>
      <dgm:spPr/>
      <dgm:t>
        <a:bodyPr/>
        <a:lstStyle/>
        <a:p>
          <a:endParaRPr lang="es-HN"/>
        </a:p>
      </dgm:t>
    </dgm:pt>
    <dgm:pt modelId="{02FA4BF7-46F5-406B-816D-52D3C369A85C}" type="parTrans" cxnId="{41F31ADD-7C0F-41D5-81BF-946BC60B68CD}">
      <dgm:prSet/>
      <dgm:spPr/>
      <dgm:t>
        <a:bodyPr/>
        <a:lstStyle/>
        <a:p>
          <a:endParaRPr lang="es-HN"/>
        </a:p>
      </dgm:t>
    </dgm:pt>
    <dgm:pt modelId="{E43949B9-E5B6-4903-B5AB-EAC18F23904C}" type="pres">
      <dgm:prSet presAssocID="{9497EEA7-CA58-4479-B61C-7F238551C5A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HN"/>
        </a:p>
      </dgm:t>
    </dgm:pt>
    <dgm:pt modelId="{EC4282A5-AA40-4A60-820B-BA075A34BBF5}" type="pres">
      <dgm:prSet presAssocID="{B356D390-D368-4E78-BADA-D85EF35DD594}" presName="linNode" presStyleCnt="0"/>
      <dgm:spPr/>
      <dgm:t>
        <a:bodyPr/>
        <a:lstStyle/>
        <a:p>
          <a:endParaRPr lang="es-HN"/>
        </a:p>
      </dgm:t>
    </dgm:pt>
    <dgm:pt modelId="{13BD9395-B28D-471E-8924-DDB98A718633}" type="pres">
      <dgm:prSet presAssocID="{B356D390-D368-4E78-BADA-D85EF35DD594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07EE4E54-4B0E-4006-97F4-A63D15E37D84}" type="pres">
      <dgm:prSet presAssocID="{B356D390-D368-4E78-BADA-D85EF35DD594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2D543CE2-E9EE-4DA3-9822-B7F79147CFB1}" type="presOf" srcId="{B356D390-D368-4E78-BADA-D85EF35DD594}" destId="{13BD9395-B28D-471E-8924-DDB98A718633}" srcOrd="0" destOrd="0" presId="urn:microsoft.com/office/officeart/2005/8/layout/vList6"/>
    <dgm:cxn modelId="{AB5F4F10-260D-4F43-AD62-FE2021C33500}" type="presOf" srcId="{9497EEA7-CA58-4479-B61C-7F238551C5A0}" destId="{E43949B9-E5B6-4903-B5AB-EAC18F23904C}" srcOrd="0" destOrd="0" presId="urn:microsoft.com/office/officeart/2005/8/layout/vList6"/>
    <dgm:cxn modelId="{85E56C8B-86F7-4434-B3A8-FD6FD26768B5}" srcId="{9497EEA7-CA58-4479-B61C-7F238551C5A0}" destId="{B356D390-D368-4E78-BADA-D85EF35DD594}" srcOrd="0" destOrd="0" parTransId="{375D6550-70B0-43BD-8316-1780116BEF7A}" sibTransId="{2E8D7734-6BB3-44C2-8523-CBA01C9DBF5E}"/>
    <dgm:cxn modelId="{41F31ADD-7C0F-41D5-81BF-946BC60B68CD}" srcId="{B356D390-D368-4E78-BADA-D85EF35DD594}" destId="{9596107E-DAAB-4D15-8EDB-E95B3EAE1184}" srcOrd="0" destOrd="0" parTransId="{02FA4BF7-46F5-406B-816D-52D3C369A85C}" sibTransId="{4BCC9243-6404-4795-AE5B-41DF5FD5B16E}"/>
    <dgm:cxn modelId="{80156795-E9A4-4892-9116-8556089DC770}" type="presOf" srcId="{9596107E-DAAB-4D15-8EDB-E95B3EAE1184}" destId="{07EE4E54-4B0E-4006-97F4-A63D15E37D84}" srcOrd="0" destOrd="0" presId="urn:microsoft.com/office/officeart/2005/8/layout/vList6"/>
    <dgm:cxn modelId="{012A6225-B3B6-4B55-BED1-1013A30BB3C5}" type="presParOf" srcId="{E43949B9-E5B6-4903-B5AB-EAC18F23904C}" destId="{EC4282A5-AA40-4A60-820B-BA075A34BBF5}" srcOrd="0" destOrd="0" presId="urn:microsoft.com/office/officeart/2005/8/layout/vList6"/>
    <dgm:cxn modelId="{E0A1BCD3-1F23-474C-8B6D-EB6023A072F0}" type="presParOf" srcId="{EC4282A5-AA40-4A60-820B-BA075A34BBF5}" destId="{13BD9395-B28D-471E-8924-DDB98A718633}" srcOrd="0" destOrd="0" presId="urn:microsoft.com/office/officeart/2005/8/layout/vList6"/>
    <dgm:cxn modelId="{CC390864-1407-4D44-93E1-C94499566858}" type="presParOf" srcId="{EC4282A5-AA40-4A60-820B-BA075A34BBF5}" destId="{07EE4E54-4B0E-4006-97F4-A63D15E37D8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85B43B-B58E-4E9F-9DEA-33E0DEAF1D10}" type="doc">
      <dgm:prSet loTypeId="urn:microsoft.com/office/officeart/2008/layout/VerticalCurvedList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s-HN"/>
        </a:p>
      </dgm:t>
    </dgm:pt>
    <dgm:pt modelId="{992D9979-0A1C-44D0-95C8-E38222BE27DD}">
      <dgm:prSet phldrT="[Texto]" custT="1"/>
      <dgm:spPr/>
      <dgm:t>
        <a:bodyPr/>
        <a:lstStyle/>
        <a:p>
          <a:r>
            <a:rPr lang="es-ES" sz="1700" dirty="0" smtClean="0"/>
            <a:t>PNS articulados a cadenas, por un monto entre US$ 50,000 a US$ 500,000 con financiamiento del Programa con un máximo del 50 % del costo. </a:t>
          </a:r>
        </a:p>
        <a:p>
          <a:endParaRPr lang="es-ES" sz="400" dirty="0" smtClean="0"/>
        </a:p>
        <a:p>
          <a:r>
            <a:rPr lang="es-ES" sz="1700" b="1" i="1" dirty="0" smtClean="0"/>
            <a:t>Aporte de Contrapartida </a:t>
          </a:r>
          <a:r>
            <a:rPr lang="es-ES" sz="1700" dirty="0" smtClean="0"/>
            <a:t>: Mínimo del 50% del costo total del PNS, distribuido en 50% en efectivo y 50% en especies. </a:t>
          </a:r>
        </a:p>
        <a:p>
          <a:r>
            <a:rPr lang="es-ES" sz="1700" i="1" dirty="0" smtClean="0"/>
            <a:t>El 50% de efectivo de la contrapartida será la inversión con la que inicie trabajos el plan de negocios</a:t>
          </a:r>
          <a:endParaRPr lang="es-HN" sz="1700" dirty="0"/>
        </a:p>
      </dgm:t>
    </dgm:pt>
    <dgm:pt modelId="{23DB264A-0540-486C-87EA-EB85A7EABEB9}" type="parTrans" cxnId="{02E87628-60C1-498C-87EF-0C19B02136EF}">
      <dgm:prSet/>
      <dgm:spPr/>
      <dgm:t>
        <a:bodyPr/>
        <a:lstStyle/>
        <a:p>
          <a:endParaRPr lang="es-HN"/>
        </a:p>
      </dgm:t>
    </dgm:pt>
    <dgm:pt modelId="{6B3A464E-E802-453D-BD6F-4C2D0170EDEB}" type="sibTrans" cxnId="{02E87628-60C1-498C-87EF-0C19B02136EF}">
      <dgm:prSet/>
      <dgm:spPr/>
      <dgm:t>
        <a:bodyPr/>
        <a:lstStyle/>
        <a:p>
          <a:endParaRPr lang="es-HN"/>
        </a:p>
      </dgm:t>
    </dgm:pt>
    <dgm:pt modelId="{4EEC76AC-541A-472D-BC13-01803EEB0150}">
      <dgm:prSet phldrT="[Texto]" custT="1"/>
      <dgm:spPr/>
      <dgm:t>
        <a:bodyPr/>
        <a:lstStyle/>
        <a:p>
          <a:r>
            <a:rPr lang="es-ES" sz="1800" dirty="0" smtClean="0"/>
            <a:t>PNS de Micro negocios rurales, por un monto entre US$ 20,000 a US$ 50,000 con financiamiento hasta el 80% del costo.</a:t>
          </a:r>
        </a:p>
        <a:p>
          <a:endParaRPr lang="es-ES" sz="400" b="1" i="1" dirty="0" smtClean="0"/>
        </a:p>
        <a:p>
          <a:r>
            <a:rPr lang="es-ES" sz="1800" b="1" i="1" dirty="0" smtClean="0"/>
            <a:t>Aporte de Contrapartida </a:t>
          </a:r>
          <a:r>
            <a:rPr lang="es-ES" sz="1800" dirty="0" smtClean="0"/>
            <a:t>: mínimo del 20% del costo total del PNS, un mínimo del 25% del aporte debe ser en efectivo y un 75% en especies. </a:t>
          </a:r>
          <a:endParaRPr lang="es-HN" sz="1800" dirty="0"/>
        </a:p>
      </dgm:t>
    </dgm:pt>
    <dgm:pt modelId="{38507CED-1CB5-4BAD-8CDD-B09E086B5B24}" type="parTrans" cxnId="{ECCB3240-6A67-4B32-A79C-E3E88F368EBD}">
      <dgm:prSet/>
      <dgm:spPr/>
      <dgm:t>
        <a:bodyPr/>
        <a:lstStyle/>
        <a:p>
          <a:endParaRPr lang="es-HN"/>
        </a:p>
      </dgm:t>
    </dgm:pt>
    <dgm:pt modelId="{2539BF29-659F-4B7D-AC07-7991A2A6BE80}" type="sibTrans" cxnId="{ECCB3240-6A67-4B32-A79C-E3E88F368EBD}">
      <dgm:prSet/>
      <dgm:spPr/>
      <dgm:t>
        <a:bodyPr/>
        <a:lstStyle/>
        <a:p>
          <a:endParaRPr lang="es-HN"/>
        </a:p>
      </dgm:t>
    </dgm:pt>
    <dgm:pt modelId="{7EA50B8E-AC9D-4E12-A327-8F679D22FBB1}" type="pres">
      <dgm:prSet presAssocID="{0685B43B-B58E-4E9F-9DEA-33E0DEAF1D1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HN"/>
        </a:p>
      </dgm:t>
    </dgm:pt>
    <dgm:pt modelId="{CDAF886F-512E-4A8B-A9AD-D8252ABC8C9D}" type="pres">
      <dgm:prSet presAssocID="{0685B43B-B58E-4E9F-9DEA-33E0DEAF1D10}" presName="Name1" presStyleCnt="0"/>
      <dgm:spPr/>
      <dgm:t>
        <a:bodyPr/>
        <a:lstStyle/>
        <a:p>
          <a:endParaRPr lang="es-HN"/>
        </a:p>
      </dgm:t>
    </dgm:pt>
    <dgm:pt modelId="{C224F8FF-6495-4264-8AEF-8A1D7F32CE04}" type="pres">
      <dgm:prSet presAssocID="{0685B43B-B58E-4E9F-9DEA-33E0DEAF1D10}" presName="cycle" presStyleCnt="0"/>
      <dgm:spPr/>
      <dgm:t>
        <a:bodyPr/>
        <a:lstStyle/>
        <a:p>
          <a:endParaRPr lang="es-HN"/>
        </a:p>
      </dgm:t>
    </dgm:pt>
    <dgm:pt modelId="{22B82CA8-1212-4B8B-A5C8-935AA29207B5}" type="pres">
      <dgm:prSet presAssocID="{0685B43B-B58E-4E9F-9DEA-33E0DEAF1D10}" presName="srcNode" presStyleLbl="node1" presStyleIdx="0" presStyleCnt="2"/>
      <dgm:spPr/>
      <dgm:t>
        <a:bodyPr/>
        <a:lstStyle/>
        <a:p>
          <a:endParaRPr lang="es-HN"/>
        </a:p>
      </dgm:t>
    </dgm:pt>
    <dgm:pt modelId="{E770B202-7760-4028-9672-66BE97BE69AC}" type="pres">
      <dgm:prSet presAssocID="{0685B43B-B58E-4E9F-9DEA-33E0DEAF1D10}" presName="conn" presStyleLbl="parChTrans1D2" presStyleIdx="0" presStyleCnt="1"/>
      <dgm:spPr/>
      <dgm:t>
        <a:bodyPr/>
        <a:lstStyle/>
        <a:p>
          <a:endParaRPr lang="es-HN"/>
        </a:p>
      </dgm:t>
    </dgm:pt>
    <dgm:pt modelId="{02B0E2B7-66FE-4FCF-90F0-EBF24A2D209C}" type="pres">
      <dgm:prSet presAssocID="{0685B43B-B58E-4E9F-9DEA-33E0DEAF1D10}" presName="extraNode" presStyleLbl="node1" presStyleIdx="0" presStyleCnt="2"/>
      <dgm:spPr/>
      <dgm:t>
        <a:bodyPr/>
        <a:lstStyle/>
        <a:p>
          <a:endParaRPr lang="es-HN"/>
        </a:p>
      </dgm:t>
    </dgm:pt>
    <dgm:pt modelId="{35E73437-575A-480C-8FA2-1F1FC026668E}" type="pres">
      <dgm:prSet presAssocID="{0685B43B-B58E-4E9F-9DEA-33E0DEAF1D10}" presName="dstNode" presStyleLbl="node1" presStyleIdx="0" presStyleCnt="2"/>
      <dgm:spPr/>
      <dgm:t>
        <a:bodyPr/>
        <a:lstStyle/>
        <a:p>
          <a:endParaRPr lang="es-HN"/>
        </a:p>
      </dgm:t>
    </dgm:pt>
    <dgm:pt modelId="{D1C32892-B174-4DAF-A988-19CEF24FD994}" type="pres">
      <dgm:prSet presAssocID="{992D9979-0A1C-44D0-95C8-E38222BE27DD}" presName="text_1" presStyleLbl="node1" presStyleIdx="0" presStyleCnt="2" custScaleY="160083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5A07BBAF-5CAF-42FD-A81D-7DC2A5B21CEB}" type="pres">
      <dgm:prSet presAssocID="{992D9979-0A1C-44D0-95C8-E38222BE27DD}" presName="accent_1" presStyleCnt="0"/>
      <dgm:spPr/>
      <dgm:t>
        <a:bodyPr/>
        <a:lstStyle/>
        <a:p>
          <a:endParaRPr lang="es-HN"/>
        </a:p>
      </dgm:t>
    </dgm:pt>
    <dgm:pt modelId="{137AE744-D408-4F33-ACF2-4AFA2A28CE80}" type="pres">
      <dgm:prSet presAssocID="{992D9979-0A1C-44D0-95C8-E38222BE27DD}" presName="accentRepeatNode" presStyleLbl="solidFgAcc1" presStyleIdx="0" presStyleCnt="2"/>
      <dgm:spPr/>
      <dgm:t>
        <a:bodyPr/>
        <a:lstStyle/>
        <a:p>
          <a:endParaRPr lang="es-HN"/>
        </a:p>
      </dgm:t>
    </dgm:pt>
    <dgm:pt modelId="{F5560238-B0F5-48C1-B057-48421BC625D8}" type="pres">
      <dgm:prSet presAssocID="{4EEC76AC-541A-472D-BC13-01803EEB0150}" presName="text_2" presStyleLbl="node1" presStyleIdx="1" presStyleCnt="2" custScaleY="120258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C07B6618-D5EF-4E52-AD88-DB7223AC35D3}" type="pres">
      <dgm:prSet presAssocID="{4EEC76AC-541A-472D-BC13-01803EEB0150}" presName="accent_2" presStyleCnt="0"/>
      <dgm:spPr/>
      <dgm:t>
        <a:bodyPr/>
        <a:lstStyle/>
        <a:p>
          <a:endParaRPr lang="es-HN"/>
        </a:p>
      </dgm:t>
    </dgm:pt>
    <dgm:pt modelId="{A1510547-3AE1-41AF-A918-12C64F7DB2E5}" type="pres">
      <dgm:prSet presAssocID="{4EEC76AC-541A-472D-BC13-01803EEB0150}" presName="accentRepeatNode" presStyleLbl="solidFgAcc1" presStyleIdx="1" presStyleCnt="2"/>
      <dgm:spPr/>
      <dgm:t>
        <a:bodyPr/>
        <a:lstStyle/>
        <a:p>
          <a:endParaRPr lang="es-HN"/>
        </a:p>
      </dgm:t>
    </dgm:pt>
  </dgm:ptLst>
  <dgm:cxnLst>
    <dgm:cxn modelId="{0E495763-0230-4146-87B5-1EF530C87C04}" type="presOf" srcId="{6B3A464E-E802-453D-BD6F-4C2D0170EDEB}" destId="{E770B202-7760-4028-9672-66BE97BE69AC}" srcOrd="0" destOrd="0" presId="urn:microsoft.com/office/officeart/2008/layout/VerticalCurvedList"/>
    <dgm:cxn modelId="{ECCB3240-6A67-4B32-A79C-E3E88F368EBD}" srcId="{0685B43B-B58E-4E9F-9DEA-33E0DEAF1D10}" destId="{4EEC76AC-541A-472D-BC13-01803EEB0150}" srcOrd="1" destOrd="0" parTransId="{38507CED-1CB5-4BAD-8CDD-B09E086B5B24}" sibTransId="{2539BF29-659F-4B7D-AC07-7991A2A6BE80}"/>
    <dgm:cxn modelId="{02E87628-60C1-498C-87EF-0C19B02136EF}" srcId="{0685B43B-B58E-4E9F-9DEA-33E0DEAF1D10}" destId="{992D9979-0A1C-44D0-95C8-E38222BE27DD}" srcOrd="0" destOrd="0" parTransId="{23DB264A-0540-486C-87EA-EB85A7EABEB9}" sibTransId="{6B3A464E-E802-453D-BD6F-4C2D0170EDEB}"/>
    <dgm:cxn modelId="{5727D6E2-6F14-42EF-9431-A7737C89C05B}" type="presOf" srcId="{4EEC76AC-541A-472D-BC13-01803EEB0150}" destId="{F5560238-B0F5-48C1-B057-48421BC625D8}" srcOrd="0" destOrd="0" presId="urn:microsoft.com/office/officeart/2008/layout/VerticalCurvedList"/>
    <dgm:cxn modelId="{E46AFF7B-9FA3-4EA6-A533-2F2FC5660A1A}" type="presOf" srcId="{992D9979-0A1C-44D0-95C8-E38222BE27DD}" destId="{D1C32892-B174-4DAF-A988-19CEF24FD994}" srcOrd="0" destOrd="0" presId="urn:microsoft.com/office/officeart/2008/layout/VerticalCurvedList"/>
    <dgm:cxn modelId="{9DAE0B11-345F-4895-AA0A-8EC80F2649A3}" type="presOf" srcId="{0685B43B-B58E-4E9F-9DEA-33E0DEAF1D10}" destId="{7EA50B8E-AC9D-4E12-A327-8F679D22FBB1}" srcOrd="0" destOrd="0" presId="urn:microsoft.com/office/officeart/2008/layout/VerticalCurvedList"/>
    <dgm:cxn modelId="{475E8F5A-238D-4168-A959-165FD225B46B}" type="presParOf" srcId="{7EA50B8E-AC9D-4E12-A327-8F679D22FBB1}" destId="{CDAF886F-512E-4A8B-A9AD-D8252ABC8C9D}" srcOrd="0" destOrd="0" presId="urn:microsoft.com/office/officeart/2008/layout/VerticalCurvedList"/>
    <dgm:cxn modelId="{8605C97A-FEED-406A-AE16-4D8DD7B01438}" type="presParOf" srcId="{CDAF886F-512E-4A8B-A9AD-D8252ABC8C9D}" destId="{C224F8FF-6495-4264-8AEF-8A1D7F32CE04}" srcOrd="0" destOrd="0" presId="urn:microsoft.com/office/officeart/2008/layout/VerticalCurvedList"/>
    <dgm:cxn modelId="{EB7D0010-54BE-4553-BC19-6392067EE085}" type="presParOf" srcId="{C224F8FF-6495-4264-8AEF-8A1D7F32CE04}" destId="{22B82CA8-1212-4B8B-A5C8-935AA29207B5}" srcOrd="0" destOrd="0" presId="urn:microsoft.com/office/officeart/2008/layout/VerticalCurvedList"/>
    <dgm:cxn modelId="{11714722-96B4-4EF1-90FA-4AF0D953CE57}" type="presParOf" srcId="{C224F8FF-6495-4264-8AEF-8A1D7F32CE04}" destId="{E770B202-7760-4028-9672-66BE97BE69AC}" srcOrd="1" destOrd="0" presId="urn:microsoft.com/office/officeart/2008/layout/VerticalCurvedList"/>
    <dgm:cxn modelId="{5267F043-D788-4F63-837B-F91DFF864930}" type="presParOf" srcId="{C224F8FF-6495-4264-8AEF-8A1D7F32CE04}" destId="{02B0E2B7-66FE-4FCF-90F0-EBF24A2D209C}" srcOrd="2" destOrd="0" presId="urn:microsoft.com/office/officeart/2008/layout/VerticalCurvedList"/>
    <dgm:cxn modelId="{69805225-A618-44AA-A58C-4B3111137883}" type="presParOf" srcId="{C224F8FF-6495-4264-8AEF-8A1D7F32CE04}" destId="{35E73437-575A-480C-8FA2-1F1FC026668E}" srcOrd="3" destOrd="0" presId="urn:microsoft.com/office/officeart/2008/layout/VerticalCurvedList"/>
    <dgm:cxn modelId="{82E86AFD-42EB-4820-B7FE-E23AC3A0E39E}" type="presParOf" srcId="{CDAF886F-512E-4A8B-A9AD-D8252ABC8C9D}" destId="{D1C32892-B174-4DAF-A988-19CEF24FD994}" srcOrd="1" destOrd="0" presId="urn:microsoft.com/office/officeart/2008/layout/VerticalCurvedList"/>
    <dgm:cxn modelId="{4ED0F3C3-5106-4F2E-B08E-925962E37A44}" type="presParOf" srcId="{CDAF886F-512E-4A8B-A9AD-D8252ABC8C9D}" destId="{5A07BBAF-5CAF-42FD-A81D-7DC2A5B21CEB}" srcOrd="2" destOrd="0" presId="urn:microsoft.com/office/officeart/2008/layout/VerticalCurvedList"/>
    <dgm:cxn modelId="{8263BB5A-E51C-4306-B0DE-78A9DC4C8D90}" type="presParOf" srcId="{5A07BBAF-5CAF-42FD-A81D-7DC2A5B21CEB}" destId="{137AE744-D408-4F33-ACF2-4AFA2A28CE80}" srcOrd="0" destOrd="0" presId="urn:microsoft.com/office/officeart/2008/layout/VerticalCurvedList"/>
    <dgm:cxn modelId="{C0D6476D-DCCF-4E05-ADEB-9D80FAF3AD84}" type="presParOf" srcId="{CDAF886F-512E-4A8B-A9AD-D8252ABC8C9D}" destId="{F5560238-B0F5-48C1-B057-48421BC625D8}" srcOrd="3" destOrd="0" presId="urn:microsoft.com/office/officeart/2008/layout/VerticalCurvedList"/>
    <dgm:cxn modelId="{71B8B55E-7C10-42F2-9372-105773EB681D}" type="presParOf" srcId="{CDAF886F-512E-4A8B-A9AD-D8252ABC8C9D}" destId="{C07B6618-D5EF-4E52-AD88-DB7223AC35D3}" srcOrd="4" destOrd="0" presId="urn:microsoft.com/office/officeart/2008/layout/VerticalCurvedList"/>
    <dgm:cxn modelId="{9F4753B6-5688-4C5A-8001-4D35198036EF}" type="presParOf" srcId="{C07B6618-D5EF-4E52-AD88-DB7223AC35D3}" destId="{A1510547-3AE1-41AF-A918-12C64F7DB2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E6DCCB-2E92-4CC0-A0E4-A9455E6635D2}" type="doc">
      <dgm:prSet loTypeId="urn:microsoft.com/office/officeart/2005/8/layout/vList6" loCatId="list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es-HN"/>
        </a:p>
      </dgm:t>
    </dgm:pt>
    <dgm:pt modelId="{BDCAA5D4-0255-49AF-AEFF-4CF47DA3FE38}">
      <dgm:prSet phldrT="[Texto]" custT="1"/>
      <dgm:spPr/>
      <dgm:t>
        <a:bodyPr/>
        <a:lstStyle/>
        <a:p>
          <a:r>
            <a:rPr lang="es-HN" sz="3200" b="1" smtClean="0"/>
            <a:t>TIPOLOGIA DE NEGOCIOS </a:t>
          </a:r>
          <a:endParaRPr lang="es-HN" sz="3200" dirty="0"/>
        </a:p>
      </dgm:t>
    </dgm:pt>
    <dgm:pt modelId="{AE694134-418A-4CFA-A75E-C53EF12BDE87}" type="parTrans" cxnId="{8624BAF9-66BC-45CB-B3FC-322053168201}">
      <dgm:prSet/>
      <dgm:spPr/>
      <dgm:t>
        <a:bodyPr/>
        <a:lstStyle/>
        <a:p>
          <a:endParaRPr lang="es-HN"/>
        </a:p>
      </dgm:t>
    </dgm:pt>
    <dgm:pt modelId="{0EFF206C-4DCF-4C21-9076-5CAE702701F8}" type="sibTrans" cxnId="{8624BAF9-66BC-45CB-B3FC-322053168201}">
      <dgm:prSet/>
      <dgm:spPr/>
      <dgm:t>
        <a:bodyPr/>
        <a:lstStyle/>
        <a:p>
          <a:endParaRPr lang="es-HN"/>
        </a:p>
      </dgm:t>
    </dgm:pt>
    <dgm:pt modelId="{95723918-7D49-4984-AE8A-92AC26D7F701}">
      <dgm:prSet phldrT="[Texto]"/>
      <dgm:spPr/>
      <dgm:t>
        <a:bodyPr/>
        <a:lstStyle/>
        <a:p>
          <a:pPr algn="just"/>
          <a:r>
            <a:rPr lang="es-ES" smtClean="0"/>
            <a:t>El programa podrá financiar todo tipo de negocios agrícolas o no agrícola,  de cualquier sector de la economía rural (extracción primaria, transformación o prestación de servicios) a ejecutarse por grupos de participantes en el área rural de los departamentos cubiertos por el Programa.</a:t>
          </a:r>
          <a:endParaRPr lang="es-HN" dirty="0"/>
        </a:p>
      </dgm:t>
    </dgm:pt>
    <dgm:pt modelId="{1BC334E5-F5F9-4EE9-81C9-A11584787D41}" type="parTrans" cxnId="{159832D2-8496-4CB7-8320-3AF636AD7B42}">
      <dgm:prSet/>
      <dgm:spPr/>
      <dgm:t>
        <a:bodyPr/>
        <a:lstStyle/>
        <a:p>
          <a:endParaRPr lang="es-HN"/>
        </a:p>
      </dgm:t>
    </dgm:pt>
    <dgm:pt modelId="{71D0CD87-C62E-4547-8EFE-9C7496E7EE1A}" type="sibTrans" cxnId="{159832D2-8496-4CB7-8320-3AF636AD7B42}">
      <dgm:prSet/>
      <dgm:spPr/>
      <dgm:t>
        <a:bodyPr/>
        <a:lstStyle/>
        <a:p>
          <a:endParaRPr lang="es-HN"/>
        </a:p>
      </dgm:t>
    </dgm:pt>
    <dgm:pt modelId="{60A488D1-EEA2-4FE1-AC8D-1D1F0ED6E49B}">
      <dgm:prSet phldrT="[Texto]"/>
      <dgm:spPr/>
      <dgm:t>
        <a:bodyPr/>
        <a:lstStyle/>
        <a:p>
          <a:pPr algn="ctr"/>
          <a:endParaRPr lang="es-HN" dirty="0"/>
        </a:p>
      </dgm:t>
    </dgm:pt>
    <dgm:pt modelId="{0ABE4711-FF46-41CD-977F-2E2471828074}" type="parTrans" cxnId="{7AD52075-9D01-4F70-8060-678CAB6A401F}">
      <dgm:prSet/>
      <dgm:spPr/>
      <dgm:t>
        <a:bodyPr/>
        <a:lstStyle/>
        <a:p>
          <a:endParaRPr lang="es-HN"/>
        </a:p>
      </dgm:t>
    </dgm:pt>
    <dgm:pt modelId="{75A27931-8E02-48E2-9D7C-390FB06F44B6}" type="sibTrans" cxnId="{7AD52075-9D01-4F70-8060-678CAB6A401F}">
      <dgm:prSet/>
      <dgm:spPr/>
      <dgm:t>
        <a:bodyPr/>
        <a:lstStyle/>
        <a:p>
          <a:endParaRPr lang="es-HN"/>
        </a:p>
      </dgm:t>
    </dgm:pt>
    <dgm:pt modelId="{F9A98217-B5B3-47E1-B663-129E74AC3FF2}" type="pres">
      <dgm:prSet presAssocID="{56E6DCCB-2E92-4CC0-A0E4-A9455E6635D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HN"/>
        </a:p>
      </dgm:t>
    </dgm:pt>
    <dgm:pt modelId="{717536C3-5A71-4235-974B-7489A265A2C9}" type="pres">
      <dgm:prSet presAssocID="{BDCAA5D4-0255-49AF-AEFF-4CF47DA3FE38}" presName="linNode" presStyleCnt="0"/>
      <dgm:spPr/>
      <dgm:t>
        <a:bodyPr/>
        <a:lstStyle/>
        <a:p>
          <a:endParaRPr lang="es-HN"/>
        </a:p>
      </dgm:t>
    </dgm:pt>
    <dgm:pt modelId="{7C3B6D11-417F-4C7D-9003-7FE2B4EE63C7}" type="pres">
      <dgm:prSet presAssocID="{BDCAA5D4-0255-49AF-AEFF-4CF47DA3FE38}" presName="parentShp" presStyleLbl="node1" presStyleIdx="0" presStyleCnt="1" custScaleY="100000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CB726102-85BF-4B61-A0A1-DEF40A0321DA}" type="pres">
      <dgm:prSet presAssocID="{BDCAA5D4-0255-49AF-AEFF-4CF47DA3FE38}" presName="childShp" presStyleLbl="bgAccFollowNode1" presStyleIdx="0" presStyleCnt="1" custLinFactNeighborY="1493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159832D2-8496-4CB7-8320-3AF636AD7B42}" srcId="{BDCAA5D4-0255-49AF-AEFF-4CF47DA3FE38}" destId="{95723918-7D49-4984-AE8A-92AC26D7F701}" srcOrd="1" destOrd="0" parTransId="{1BC334E5-F5F9-4EE9-81C9-A11584787D41}" sibTransId="{71D0CD87-C62E-4547-8EFE-9C7496E7EE1A}"/>
    <dgm:cxn modelId="{9AB033BB-EE69-420A-8313-8FECE662BF45}" type="presOf" srcId="{95723918-7D49-4984-AE8A-92AC26D7F701}" destId="{CB726102-85BF-4B61-A0A1-DEF40A0321DA}" srcOrd="0" destOrd="1" presId="urn:microsoft.com/office/officeart/2005/8/layout/vList6"/>
    <dgm:cxn modelId="{7AD52075-9D01-4F70-8060-678CAB6A401F}" srcId="{BDCAA5D4-0255-49AF-AEFF-4CF47DA3FE38}" destId="{60A488D1-EEA2-4FE1-AC8D-1D1F0ED6E49B}" srcOrd="0" destOrd="0" parTransId="{0ABE4711-FF46-41CD-977F-2E2471828074}" sibTransId="{75A27931-8E02-48E2-9D7C-390FB06F44B6}"/>
    <dgm:cxn modelId="{8624BAF9-66BC-45CB-B3FC-322053168201}" srcId="{56E6DCCB-2E92-4CC0-A0E4-A9455E6635D2}" destId="{BDCAA5D4-0255-49AF-AEFF-4CF47DA3FE38}" srcOrd="0" destOrd="0" parTransId="{AE694134-418A-4CFA-A75E-C53EF12BDE87}" sibTransId="{0EFF206C-4DCF-4C21-9076-5CAE702701F8}"/>
    <dgm:cxn modelId="{8669D44E-0F7F-4A36-BC59-FDAB7D652707}" type="presOf" srcId="{BDCAA5D4-0255-49AF-AEFF-4CF47DA3FE38}" destId="{7C3B6D11-417F-4C7D-9003-7FE2B4EE63C7}" srcOrd="0" destOrd="0" presId="urn:microsoft.com/office/officeart/2005/8/layout/vList6"/>
    <dgm:cxn modelId="{2C0C2FCC-AD47-43FB-B701-B3FE5F8DD2F9}" type="presOf" srcId="{56E6DCCB-2E92-4CC0-A0E4-A9455E6635D2}" destId="{F9A98217-B5B3-47E1-B663-129E74AC3FF2}" srcOrd="0" destOrd="0" presId="urn:microsoft.com/office/officeart/2005/8/layout/vList6"/>
    <dgm:cxn modelId="{9B468528-0E32-499C-9036-5B5C6EDEBF50}" type="presOf" srcId="{60A488D1-EEA2-4FE1-AC8D-1D1F0ED6E49B}" destId="{CB726102-85BF-4B61-A0A1-DEF40A0321DA}" srcOrd="0" destOrd="0" presId="urn:microsoft.com/office/officeart/2005/8/layout/vList6"/>
    <dgm:cxn modelId="{6811C140-0EC5-4418-8D1F-6FA274BBD002}" type="presParOf" srcId="{F9A98217-B5B3-47E1-B663-129E74AC3FF2}" destId="{717536C3-5A71-4235-974B-7489A265A2C9}" srcOrd="0" destOrd="0" presId="urn:microsoft.com/office/officeart/2005/8/layout/vList6"/>
    <dgm:cxn modelId="{C2F25038-B687-4D73-BC7E-EB5A79380264}" type="presParOf" srcId="{717536C3-5A71-4235-974B-7489A265A2C9}" destId="{7C3B6D11-417F-4C7D-9003-7FE2B4EE63C7}" srcOrd="0" destOrd="0" presId="urn:microsoft.com/office/officeart/2005/8/layout/vList6"/>
    <dgm:cxn modelId="{D05F8787-B263-4F90-970E-EFD15440A2F9}" type="presParOf" srcId="{717536C3-5A71-4235-974B-7489A265A2C9}" destId="{CB726102-85BF-4B61-A0A1-DEF40A0321D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F146FB-57CB-425C-A79C-36B282D15924}" type="doc">
      <dgm:prSet loTypeId="urn:microsoft.com/office/officeart/2005/8/layout/equation2" loCatId="process" qsTypeId="urn:microsoft.com/office/officeart/2009/2/quickstyle/3d8" qsCatId="3D" csTypeId="urn:microsoft.com/office/officeart/2005/8/colors/colorful3" csCatId="colorful" phldr="1"/>
      <dgm:spPr/>
    </dgm:pt>
    <dgm:pt modelId="{D9395DEB-0CB1-4F92-80E1-DFCD9313918F}">
      <dgm:prSet phldrT="[Texto]"/>
      <dgm:spPr/>
      <dgm:t>
        <a:bodyPr/>
        <a:lstStyle/>
        <a:p>
          <a:r>
            <a:rPr lang="es-HN" b="1" smtClean="0"/>
            <a:t>REGLAS</a:t>
          </a:r>
        </a:p>
        <a:p>
          <a:r>
            <a:rPr lang="es-HN" b="1" smtClean="0"/>
            <a:t>DE</a:t>
          </a:r>
        </a:p>
        <a:p>
          <a:r>
            <a:rPr lang="es-HN" b="1" smtClean="0"/>
            <a:t>ORO</a:t>
          </a:r>
          <a:endParaRPr lang="es-HN" b="1" dirty="0"/>
        </a:p>
      </dgm:t>
    </dgm:pt>
    <dgm:pt modelId="{F8BCAB1C-C013-4D6B-83D7-02593EA5F1FD}" type="parTrans" cxnId="{67926D9E-5FA9-4779-A755-E2F3AF4EC0EF}">
      <dgm:prSet/>
      <dgm:spPr/>
      <dgm:t>
        <a:bodyPr/>
        <a:lstStyle/>
        <a:p>
          <a:endParaRPr lang="es-HN"/>
        </a:p>
      </dgm:t>
    </dgm:pt>
    <dgm:pt modelId="{FFC7C325-B9F0-47BE-91F3-871A049C8F46}" type="sibTrans" cxnId="{67926D9E-5FA9-4779-A755-E2F3AF4EC0EF}">
      <dgm:prSet/>
      <dgm:spPr/>
      <dgm:t>
        <a:bodyPr/>
        <a:lstStyle/>
        <a:p>
          <a:endParaRPr lang="es-HN"/>
        </a:p>
      </dgm:t>
    </dgm:pt>
    <dgm:pt modelId="{FBB7AA4B-6FA0-4F6D-BB45-279FFB094D8C}">
      <dgm:prSet phldrT="[Texto]"/>
      <dgm:spPr/>
      <dgm:t>
        <a:bodyPr/>
        <a:lstStyle/>
        <a:p>
          <a:r>
            <a:rPr lang="es-HN" b="1" smtClean="0"/>
            <a:t>TRIANGULO</a:t>
          </a:r>
        </a:p>
        <a:p>
          <a:r>
            <a:rPr lang="es-HN" b="1" smtClean="0"/>
            <a:t>PRODUCTIVO</a:t>
          </a:r>
          <a:endParaRPr lang="es-HN" b="1" dirty="0"/>
        </a:p>
      </dgm:t>
    </dgm:pt>
    <dgm:pt modelId="{E0C92B57-90AE-44F7-AE5A-2BF80AE2FB97}" type="parTrans" cxnId="{D2B6018B-BA00-46A0-8798-111F1160A821}">
      <dgm:prSet/>
      <dgm:spPr/>
      <dgm:t>
        <a:bodyPr/>
        <a:lstStyle/>
        <a:p>
          <a:endParaRPr lang="es-HN"/>
        </a:p>
      </dgm:t>
    </dgm:pt>
    <dgm:pt modelId="{14746534-ED41-412F-B183-CA43FD1D62D3}" type="sibTrans" cxnId="{D2B6018B-BA00-46A0-8798-111F1160A821}">
      <dgm:prSet/>
      <dgm:spPr/>
      <dgm:t>
        <a:bodyPr/>
        <a:lstStyle/>
        <a:p>
          <a:endParaRPr lang="es-HN"/>
        </a:p>
      </dgm:t>
    </dgm:pt>
    <dgm:pt modelId="{F5E2D25A-C858-4BDD-835C-5B2EABF1D319}">
      <dgm:prSet phldrT="[Texto]"/>
      <dgm:spPr/>
      <dgm:t>
        <a:bodyPr/>
        <a:lstStyle/>
        <a:p>
          <a:r>
            <a:rPr lang="es-HN" b="1" smtClean="0"/>
            <a:t>PLAN DE NEGOCIOS</a:t>
          </a:r>
        </a:p>
        <a:p>
          <a:r>
            <a:rPr lang="es-HN" b="1" smtClean="0"/>
            <a:t>(SEGURIDAD DE INVERSION)</a:t>
          </a:r>
          <a:endParaRPr lang="es-HN" b="1" dirty="0"/>
        </a:p>
      </dgm:t>
    </dgm:pt>
    <dgm:pt modelId="{43E5AFEC-3B57-4D72-8228-72D16F56D8DE}" type="parTrans" cxnId="{DDAA2965-F7B7-4C50-B33F-837DF830EC1C}">
      <dgm:prSet/>
      <dgm:spPr/>
      <dgm:t>
        <a:bodyPr/>
        <a:lstStyle/>
        <a:p>
          <a:endParaRPr lang="es-HN"/>
        </a:p>
      </dgm:t>
    </dgm:pt>
    <dgm:pt modelId="{2EC7413A-06E8-42FE-9CE0-A9FEFF2CAAE5}" type="sibTrans" cxnId="{DDAA2965-F7B7-4C50-B33F-837DF830EC1C}">
      <dgm:prSet/>
      <dgm:spPr/>
      <dgm:t>
        <a:bodyPr/>
        <a:lstStyle/>
        <a:p>
          <a:endParaRPr lang="es-HN"/>
        </a:p>
      </dgm:t>
    </dgm:pt>
    <dgm:pt modelId="{9B09D907-48D9-4CD1-BD66-1E6B466F0741}" type="pres">
      <dgm:prSet presAssocID="{A7F146FB-57CB-425C-A79C-36B282D15924}" presName="Name0" presStyleCnt="0">
        <dgm:presLayoutVars>
          <dgm:dir/>
          <dgm:resizeHandles val="exact"/>
        </dgm:presLayoutVars>
      </dgm:prSet>
      <dgm:spPr/>
    </dgm:pt>
    <dgm:pt modelId="{0036A768-837E-4F2C-9FA7-0727056B9358}" type="pres">
      <dgm:prSet presAssocID="{A7F146FB-57CB-425C-A79C-36B282D15924}" presName="vNodes" presStyleCnt="0"/>
      <dgm:spPr/>
    </dgm:pt>
    <dgm:pt modelId="{5D39688C-6F5B-41A8-B290-3A43B619CB68}" type="pres">
      <dgm:prSet presAssocID="{D9395DEB-0CB1-4F92-80E1-DFCD9313918F}" presName="node" presStyleLbl="node1" presStyleIdx="0" presStyleCnt="3" custLinFactNeighborX="-3345" custLinFactNeighborY="1874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950F294B-FED3-421E-8B2D-C49DE132D5A7}" type="pres">
      <dgm:prSet presAssocID="{FFC7C325-B9F0-47BE-91F3-871A049C8F46}" presName="spacerT" presStyleCnt="0"/>
      <dgm:spPr/>
    </dgm:pt>
    <dgm:pt modelId="{4ECB425F-7CB2-41ED-B434-D8416FC5DAAB}" type="pres">
      <dgm:prSet presAssocID="{FFC7C325-B9F0-47BE-91F3-871A049C8F46}" presName="sibTrans" presStyleLbl="sibTrans2D1" presStyleIdx="0" presStyleCnt="2"/>
      <dgm:spPr/>
      <dgm:t>
        <a:bodyPr/>
        <a:lstStyle/>
        <a:p>
          <a:endParaRPr lang="es-HN"/>
        </a:p>
      </dgm:t>
    </dgm:pt>
    <dgm:pt modelId="{55264606-F6D9-48A0-BBBC-1CB193A9F13E}" type="pres">
      <dgm:prSet presAssocID="{FFC7C325-B9F0-47BE-91F3-871A049C8F46}" presName="spacerB" presStyleCnt="0"/>
      <dgm:spPr/>
    </dgm:pt>
    <dgm:pt modelId="{A9436078-BC20-4748-9BAA-89A9C77D9598}" type="pres">
      <dgm:prSet presAssocID="{FBB7AA4B-6FA0-4F6D-BB45-279FFB094D8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FCB7CA74-2182-409D-96D2-EE50AB814FAA}" type="pres">
      <dgm:prSet presAssocID="{A7F146FB-57CB-425C-A79C-36B282D15924}" presName="sibTransLast" presStyleLbl="sibTrans2D1" presStyleIdx="1" presStyleCnt="2"/>
      <dgm:spPr/>
      <dgm:t>
        <a:bodyPr/>
        <a:lstStyle/>
        <a:p>
          <a:endParaRPr lang="es-HN"/>
        </a:p>
      </dgm:t>
    </dgm:pt>
    <dgm:pt modelId="{8C7EB909-4012-486D-AE0C-84962A049CDF}" type="pres">
      <dgm:prSet presAssocID="{A7F146FB-57CB-425C-A79C-36B282D15924}" presName="connectorText" presStyleLbl="sibTrans2D1" presStyleIdx="1" presStyleCnt="2"/>
      <dgm:spPr/>
      <dgm:t>
        <a:bodyPr/>
        <a:lstStyle/>
        <a:p>
          <a:endParaRPr lang="es-HN"/>
        </a:p>
      </dgm:t>
    </dgm:pt>
    <dgm:pt modelId="{DBAB16F8-77A0-4D61-A30C-DB86BA6E5168}" type="pres">
      <dgm:prSet presAssocID="{A7F146FB-57CB-425C-A79C-36B282D15924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67926D9E-5FA9-4779-A755-E2F3AF4EC0EF}" srcId="{A7F146FB-57CB-425C-A79C-36B282D15924}" destId="{D9395DEB-0CB1-4F92-80E1-DFCD9313918F}" srcOrd="0" destOrd="0" parTransId="{F8BCAB1C-C013-4D6B-83D7-02593EA5F1FD}" sibTransId="{FFC7C325-B9F0-47BE-91F3-871A049C8F46}"/>
    <dgm:cxn modelId="{D2B6018B-BA00-46A0-8798-111F1160A821}" srcId="{A7F146FB-57CB-425C-A79C-36B282D15924}" destId="{FBB7AA4B-6FA0-4F6D-BB45-279FFB094D8C}" srcOrd="1" destOrd="0" parTransId="{E0C92B57-90AE-44F7-AE5A-2BF80AE2FB97}" sibTransId="{14746534-ED41-412F-B183-CA43FD1D62D3}"/>
    <dgm:cxn modelId="{DDAA2965-F7B7-4C50-B33F-837DF830EC1C}" srcId="{A7F146FB-57CB-425C-A79C-36B282D15924}" destId="{F5E2D25A-C858-4BDD-835C-5B2EABF1D319}" srcOrd="2" destOrd="0" parTransId="{43E5AFEC-3B57-4D72-8228-72D16F56D8DE}" sibTransId="{2EC7413A-06E8-42FE-9CE0-A9FEFF2CAAE5}"/>
    <dgm:cxn modelId="{7D36F82B-ECF6-435D-A4BA-AB354ED09232}" type="presOf" srcId="{14746534-ED41-412F-B183-CA43FD1D62D3}" destId="{8C7EB909-4012-486D-AE0C-84962A049CDF}" srcOrd="1" destOrd="0" presId="urn:microsoft.com/office/officeart/2005/8/layout/equation2"/>
    <dgm:cxn modelId="{A31DB032-838A-49BF-A716-A4F62F00C489}" type="presOf" srcId="{14746534-ED41-412F-B183-CA43FD1D62D3}" destId="{FCB7CA74-2182-409D-96D2-EE50AB814FAA}" srcOrd="0" destOrd="0" presId="urn:microsoft.com/office/officeart/2005/8/layout/equation2"/>
    <dgm:cxn modelId="{1F0053DA-8CF8-4C55-9052-E0F6B6212AA0}" type="presOf" srcId="{A7F146FB-57CB-425C-A79C-36B282D15924}" destId="{9B09D907-48D9-4CD1-BD66-1E6B466F0741}" srcOrd="0" destOrd="0" presId="urn:microsoft.com/office/officeart/2005/8/layout/equation2"/>
    <dgm:cxn modelId="{82D3A1F0-4896-46FD-812D-7B370400A942}" type="presOf" srcId="{FBB7AA4B-6FA0-4F6D-BB45-279FFB094D8C}" destId="{A9436078-BC20-4748-9BAA-89A9C77D9598}" srcOrd="0" destOrd="0" presId="urn:microsoft.com/office/officeart/2005/8/layout/equation2"/>
    <dgm:cxn modelId="{75FC4E45-F7D2-4699-86D4-7A81FE935775}" type="presOf" srcId="{FFC7C325-B9F0-47BE-91F3-871A049C8F46}" destId="{4ECB425F-7CB2-41ED-B434-D8416FC5DAAB}" srcOrd="0" destOrd="0" presId="urn:microsoft.com/office/officeart/2005/8/layout/equation2"/>
    <dgm:cxn modelId="{3C1223FD-9D16-4B4E-A921-EED6E16DEC27}" type="presOf" srcId="{D9395DEB-0CB1-4F92-80E1-DFCD9313918F}" destId="{5D39688C-6F5B-41A8-B290-3A43B619CB68}" srcOrd="0" destOrd="0" presId="urn:microsoft.com/office/officeart/2005/8/layout/equation2"/>
    <dgm:cxn modelId="{D5CECEFC-226E-44EB-B48F-87BB3B49A1A3}" type="presOf" srcId="{F5E2D25A-C858-4BDD-835C-5B2EABF1D319}" destId="{DBAB16F8-77A0-4D61-A30C-DB86BA6E5168}" srcOrd="0" destOrd="0" presId="urn:microsoft.com/office/officeart/2005/8/layout/equation2"/>
    <dgm:cxn modelId="{0C794BE9-5BF0-406F-AAAE-986165E5EAA0}" type="presParOf" srcId="{9B09D907-48D9-4CD1-BD66-1E6B466F0741}" destId="{0036A768-837E-4F2C-9FA7-0727056B9358}" srcOrd="0" destOrd="0" presId="urn:microsoft.com/office/officeart/2005/8/layout/equation2"/>
    <dgm:cxn modelId="{C817A74C-0C4C-4166-A8E9-D656779A923C}" type="presParOf" srcId="{0036A768-837E-4F2C-9FA7-0727056B9358}" destId="{5D39688C-6F5B-41A8-B290-3A43B619CB68}" srcOrd="0" destOrd="0" presId="urn:microsoft.com/office/officeart/2005/8/layout/equation2"/>
    <dgm:cxn modelId="{4ACF100F-C7B9-4C27-B202-6263A72AD9A5}" type="presParOf" srcId="{0036A768-837E-4F2C-9FA7-0727056B9358}" destId="{950F294B-FED3-421E-8B2D-C49DE132D5A7}" srcOrd="1" destOrd="0" presId="urn:microsoft.com/office/officeart/2005/8/layout/equation2"/>
    <dgm:cxn modelId="{957360BB-DF18-4BF2-A37D-A340EC3E3B4D}" type="presParOf" srcId="{0036A768-837E-4F2C-9FA7-0727056B9358}" destId="{4ECB425F-7CB2-41ED-B434-D8416FC5DAAB}" srcOrd="2" destOrd="0" presId="urn:microsoft.com/office/officeart/2005/8/layout/equation2"/>
    <dgm:cxn modelId="{B97E1CDB-B5F8-4555-9ADF-37DA910BCFEC}" type="presParOf" srcId="{0036A768-837E-4F2C-9FA7-0727056B9358}" destId="{55264606-F6D9-48A0-BBBC-1CB193A9F13E}" srcOrd="3" destOrd="0" presId="urn:microsoft.com/office/officeart/2005/8/layout/equation2"/>
    <dgm:cxn modelId="{E9B9B5B3-7E05-44BF-8D41-EB7AF90368AE}" type="presParOf" srcId="{0036A768-837E-4F2C-9FA7-0727056B9358}" destId="{A9436078-BC20-4748-9BAA-89A9C77D9598}" srcOrd="4" destOrd="0" presId="urn:microsoft.com/office/officeart/2005/8/layout/equation2"/>
    <dgm:cxn modelId="{594F6E29-1F16-443B-AC2D-E80430B0CBFA}" type="presParOf" srcId="{9B09D907-48D9-4CD1-BD66-1E6B466F0741}" destId="{FCB7CA74-2182-409D-96D2-EE50AB814FAA}" srcOrd="1" destOrd="0" presId="urn:microsoft.com/office/officeart/2005/8/layout/equation2"/>
    <dgm:cxn modelId="{4FBC76D2-FDD1-4A86-A32B-135E86CA12EA}" type="presParOf" srcId="{FCB7CA74-2182-409D-96D2-EE50AB814FAA}" destId="{8C7EB909-4012-486D-AE0C-84962A049CDF}" srcOrd="0" destOrd="0" presId="urn:microsoft.com/office/officeart/2005/8/layout/equation2"/>
    <dgm:cxn modelId="{9F1F6C7C-0E78-40ED-803A-4A7E197233DB}" type="presParOf" srcId="{9B09D907-48D9-4CD1-BD66-1E6B466F0741}" destId="{DBAB16F8-77A0-4D61-A30C-DB86BA6E516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CD6B18-D490-4C4C-B9CB-4097598B77A7}" type="doc">
      <dgm:prSet loTypeId="urn:microsoft.com/office/officeart/2005/8/layout/cycle4#1" loCatId="cycle" qsTypeId="urn:microsoft.com/office/officeart/2005/8/quickstyle/3d3" qsCatId="3D" csTypeId="urn:microsoft.com/office/officeart/2005/8/colors/colorful1#1" csCatId="colorful" phldr="1"/>
      <dgm:spPr/>
    </dgm:pt>
    <dgm:pt modelId="{8D9C857E-1CF2-4A39-BBF2-961668C47795}">
      <dgm:prSet phldrT="[Texto]" custT="1"/>
      <dgm:spPr/>
      <dgm:t>
        <a:bodyPr/>
        <a:lstStyle/>
        <a:p>
          <a:r>
            <a:rPr lang="es-HN" sz="1000" b="1" dirty="0" smtClean="0"/>
            <a:t>CERTIFICACION PSER</a:t>
          </a:r>
          <a:endParaRPr lang="es-HN" sz="1000" b="1" dirty="0"/>
        </a:p>
      </dgm:t>
    </dgm:pt>
    <dgm:pt modelId="{1C860898-B8ED-4DBC-8C92-C4A6B5CAD2D3}" type="parTrans" cxnId="{C6202169-7496-4609-AF4B-98FE53E27EF7}">
      <dgm:prSet/>
      <dgm:spPr/>
      <dgm:t>
        <a:bodyPr/>
        <a:lstStyle/>
        <a:p>
          <a:endParaRPr lang="es-HN" sz="2000" b="1"/>
        </a:p>
      </dgm:t>
    </dgm:pt>
    <dgm:pt modelId="{5A58DF01-0F68-4A74-AC7F-A581D864E43E}" type="sibTrans" cxnId="{C6202169-7496-4609-AF4B-98FE53E27EF7}">
      <dgm:prSet/>
      <dgm:spPr/>
      <dgm:t>
        <a:bodyPr/>
        <a:lstStyle/>
        <a:p>
          <a:endParaRPr lang="es-HN" sz="2000" b="1"/>
        </a:p>
      </dgm:t>
    </dgm:pt>
    <dgm:pt modelId="{90D22569-65AB-4A91-B5F6-C6FB25D7AB3A}">
      <dgm:prSet phldrT="[Texto]" custT="1"/>
      <dgm:spPr/>
      <dgm:t>
        <a:bodyPr/>
        <a:lstStyle/>
        <a:p>
          <a:r>
            <a:rPr lang="es-HN" sz="1000" b="1" dirty="0" smtClean="0"/>
            <a:t>PRN Y ALIANZA AP</a:t>
          </a:r>
          <a:endParaRPr lang="es-HN" sz="1000" b="1" dirty="0"/>
        </a:p>
      </dgm:t>
    </dgm:pt>
    <dgm:pt modelId="{068BAED8-8199-4BB6-9054-4F619E9AC5B7}" type="parTrans" cxnId="{82CE8E9C-4AFC-41E9-8A16-4B8A70397B08}">
      <dgm:prSet/>
      <dgm:spPr/>
      <dgm:t>
        <a:bodyPr/>
        <a:lstStyle/>
        <a:p>
          <a:endParaRPr lang="es-HN" sz="2000" b="1"/>
        </a:p>
      </dgm:t>
    </dgm:pt>
    <dgm:pt modelId="{865CF175-0279-445D-81AF-1E1453BA81E1}" type="sibTrans" cxnId="{82CE8E9C-4AFC-41E9-8A16-4B8A70397B08}">
      <dgm:prSet/>
      <dgm:spPr/>
      <dgm:t>
        <a:bodyPr/>
        <a:lstStyle/>
        <a:p>
          <a:endParaRPr lang="es-HN" sz="2000" b="1"/>
        </a:p>
      </dgm:t>
    </dgm:pt>
    <dgm:pt modelId="{B8325447-2978-461F-AC5E-7C968D33CDAC}">
      <dgm:prSet phldrT="[Texto]" custT="1"/>
      <dgm:spPr/>
      <dgm:t>
        <a:bodyPr/>
        <a:lstStyle/>
        <a:p>
          <a:r>
            <a:rPr lang="es-HN" sz="1000" b="1" dirty="0" smtClean="0"/>
            <a:t>FORMULACION PNS</a:t>
          </a:r>
          <a:endParaRPr lang="es-HN" sz="1000" b="1" dirty="0"/>
        </a:p>
      </dgm:t>
    </dgm:pt>
    <dgm:pt modelId="{45EDAA5F-2947-4FE0-BB3B-DA2E441C1E6E}" type="parTrans" cxnId="{04443009-D60C-47E8-9BBA-D80BFECCCB01}">
      <dgm:prSet/>
      <dgm:spPr/>
      <dgm:t>
        <a:bodyPr/>
        <a:lstStyle/>
        <a:p>
          <a:endParaRPr lang="es-HN" sz="2000" b="1"/>
        </a:p>
      </dgm:t>
    </dgm:pt>
    <dgm:pt modelId="{078933E2-662F-46CC-945B-590FBFF0FB5E}" type="sibTrans" cxnId="{04443009-D60C-47E8-9BBA-D80BFECCCB01}">
      <dgm:prSet/>
      <dgm:spPr/>
      <dgm:t>
        <a:bodyPr/>
        <a:lstStyle/>
        <a:p>
          <a:endParaRPr lang="es-HN" sz="2000" b="1"/>
        </a:p>
      </dgm:t>
    </dgm:pt>
    <dgm:pt modelId="{71FDC044-2571-4C66-ACFD-6487375B8F2E}">
      <dgm:prSet phldrT="[Texto]"/>
      <dgm:spPr/>
      <dgm:t>
        <a:bodyPr/>
        <a:lstStyle/>
        <a:p>
          <a:endParaRPr lang="es-HN" sz="2000" b="1" dirty="0"/>
        </a:p>
      </dgm:t>
    </dgm:pt>
    <dgm:pt modelId="{9C15A62D-5000-44CA-B678-BC97B49F6C1B}" type="parTrans" cxnId="{082B2225-6F10-4AC1-BA44-3F8E58CF61AA}">
      <dgm:prSet/>
      <dgm:spPr/>
      <dgm:t>
        <a:bodyPr/>
        <a:lstStyle/>
        <a:p>
          <a:endParaRPr lang="es-HN" sz="2000" b="1"/>
        </a:p>
      </dgm:t>
    </dgm:pt>
    <dgm:pt modelId="{4A20FA11-D5DA-49C2-A853-2C82A741D4AD}" type="sibTrans" cxnId="{082B2225-6F10-4AC1-BA44-3F8E58CF61AA}">
      <dgm:prSet/>
      <dgm:spPr/>
      <dgm:t>
        <a:bodyPr/>
        <a:lstStyle/>
        <a:p>
          <a:endParaRPr lang="es-HN" sz="2000" b="1"/>
        </a:p>
      </dgm:t>
    </dgm:pt>
    <dgm:pt modelId="{9A337A73-B6AA-422C-8C4E-1DEB93CF1612}">
      <dgm:prSet phldrT="[Texto]" custT="1"/>
      <dgm:spPr/>
      <dgm:t>
        <a:bodyPr/>
        <a:lstStyle/>
        <a:p>
          <a:r>
            <a:rPr lang="es-HN" sz="1000" b="1" dirty="0" smtClean="0"/>
            <a:t>EJECUCION PNS</a:t>
          </a:r>
          <a:endParaRPr lang="es-HN" sz="1000" b="1" dirty="0"/>
        </a:p>
      </dgm:t>
    </dgm:pt>
    <dgm:pt modelId="{F73A153F-9A2C-49D8-B1D8-BA54E989DAD6}" type="parTrans" cxnId="{1DD75692-F92C-456F-8D99-C1710ADC9963}">
      <dgm:prSet/>
      <dgm:spPr/>
      <dgm:t>
        <a:bodyPr/>
        <a:lstStyle/>
        <a:p>
          <a:endParaRPr lang="es-HN" sz="2000" b="1"/>
        </a:p>
      </dgm:t>
    </dgm:pt>
    <dgm:pt modelId="{5554DAED-1BBA-4270-995F-03819C623918}" type="sibTrans" cxnId="{1DD75692-F92C-456F-8D99-C1710ADC9963}">
      <dgm:prSet/>
      <dgm:spPr/>
      <dgm:t>
        <a:bodyPr/>
        <a:lstStyle/>
        <a:p>
          <a:endParaRPr lang="es-HN" sz="2000" b="1"/>
        </a:p>
      </dgm:t>
    </dgm:pt>
    <dgm:pt modelId="{F342DD63-92D5-49DF-82B4-BAF4CFBAA6F9}" type="pres">
      <dgm:prSet presAssocID="{97CD6B18-D490-4C4C-B9CB-4097598B77A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EAAA952-6D38-4A2B-AD5B-462B0C69C2B6}" type="pres">
      <dgm:prSet presAssocID="{97CD6B18-D490-4C4C-B9CB-4097598B77A7}" presName="children" presStyleCnt="0"/>
      <dgm:spPr/>
    </dgm:pt>
    <dgm:pt modelId="{5AC31531-1ABF-458E-9E29-A0EA494FE2D1}" type="pres">
      <dgm:prSet presAssocID="{97CD6B18-D490-4C4C-B9CB-4097598B77A7}" presName="childPlaceholder" presStyleCnt="0"/>
      <dgm:spPr/>
    </dgm:pt>
    <dgm:pt modelId="{A31B5669-EC2D-40EF-AC10-AE9E0D609EF2}" type="pres">
      <dgm:prSet presAssocID="{97CD6B18-D490-4C4C-B9CB-4097598B77A7}" presName="circle" presStyleCnt="0"/>
      <dgm:spPr/>
    </dgm:pt>
    <dgm:pt modelId="{22854B00-53B6-4432-ABA7-724118BEB669}" type="pres">
      <dgm:prSet presAssocID="{97CD6B18-D490-4C4C-B9CB-4097598B77A7}" presName="quadrant1" presStyleLbl="node1" presStyleIdx="0" presStyleCnt="4" custScaleX="102082" custScaleY="98402">
        <dgm:presLayoutVars>
          <dgm:chMax val="1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F4F89405-EAE0-4AF1-B36A-E61700A5EBDD}" type="pres">
      <dgm:prSet presAssocID="{97CD6B18-D490-4C4C-B9CB-4097598B77A7}" presName="quadrant2" presStyleLbl="node1" presStyleIdx="1" presStyleCnt="4" custScaleX="102082" custScaleY="98402">
        <dgm:presLayoutVars>
          <dgm:chMax val="1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D3764E8A-70A5-4969-A306-72B568BD3412}" type="pres">
      <dgm:prSet presAssocID="{97CD6B18-D490-4C4C-B9CB-4097598B77A7}" presName="quadrant3" presStyleLbl="node1" presStyleIdx="2" presStyleCnt="4" custScaleX="102082" custScaleY="98402">
        <dgm:presLayoutVars>
          <dgm:chMax val="1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120B054C-DD34-42D5-AB4D-C4267637E840}" type="pres">
      <dgm:prSet presAssocID="{97CD6B18-D490-4C4C-B9CB-4097598B77A7}" presName="quadrant4" presStyleLbl="node1" presStyleIdx="3" presStyleCnt="4" custScaleX="102082" custScaleY="98402">
        <dgm:presLayoutVars>
          <dgm:chMax val="1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20971E1F-8561-4396-9D23-9BEA433CCBB8}" type="pres">
      <dgm:prSet presAssocID="{97CD6B18-D490-4C4C-B9CB-4097598B77A7}" presName="quadrantPlaceholder" presStyleCnt="0"/>
      <dgm:spPr/>
    </dgm:pt>
    <dgm:pt modelId="{B8723560-9022-4095-977A-93D2AF69C26B}" type="pres">
      <dgm:prSet presAssocID="{97CD6B18-D490-4C4C-B9CB-4097598B77A7}" presName="center1" presStyleLbl="fgShp" presStyleIdx="0" presStyleCnt="2" custScaleX="102082" custScaleY="98402"/>
      <dgm:spPr/>
    </dgm:pt>
    <dgm:pt modelId="{679A9219-DDAA-46ED-9B04-658016C1D5E2}" type="pres">
      <dgm:prSet presAssocID="{97CD6B18-D490-4C4C-B9CB-4097598B77A7}" presName="center2" presStyleLbl="fgShp" presStyleIdx="1" presStyleCnt="2" custScaleX="102082" custScaleY="98402"/>
      <dgm:spPr/>
    </dgm:pt>
  </dgm:ptLst>
  <dgm:cxnLst>
    <dgm:cxn modelId="{82CE8E9C-4AFC-41E9-8A16-4B8A70397B08}" srcId="{97CD6B18-D490-4C4C-B9CB-4097598B77A7}" destId="{90D22569-65AB-4A91-B5F6-C6FB25D7AB3A}" srcOrd="1" destOrd="0" parTransId="{068BAED8-8199-4BB6-9054-4F619E9AC5B7}" sibTransId="{865CF175-0279-445D-81AF-1E1453BA81E1}"/>
    <dgm:cxn modelId="{1DD75692-F92C-456F-8D99-C1710ADC9963}" srcId="{97CD6B18-D490-4C4C-B9CB-4097598B77A7}" destId="{9A337A73-B6AA-422C-8C4E-1DEB93CF1612}" srcOrd="3" destOrd="0" parTransId="{F73A153F-9A2C-49D8-B1D8-BA54E989DAD6}" sibTransId="{5554DAED-1BBA-4270-995F-03819C623918}"/>
    <dgm:cxn modelId="{C6202169-7496-4609-AF4B-98FE53E27EF7}" srcId="{97CD6B18-D490-4C4C-B9CB-4097598B77A7}" destId="{8D9C857E-1CF2-4A39-BBF2-961668C47795}" srcOrd="0" destOrd="0" parTransId="{1C860898-B8ED-4DBC-8C92-C4A6B5CAD2D3}" sibTransId="{5A58DF01-0F68-4A74-AC7F-A581D864E43E}"/>
    <dgm:cxn modelId="{DE7032B8-CF87-4E92-AFC4-B3C401486B01}" type="presOf" srcId="{B8325447-2978-461F-AC5E-7C968D33CDAC}" destId="{D3764E8A-70A5-4969-A306-72B568BD3412}" srcOrd="0" destOrd="0" presId="urn:microsoft.com/office/officeart/2005/8/layout/cycle4#1"/>
    <dgm:cxn modelId="{CC256499-BEBD-4197-8016-3C8F8B3BF5C4}" type="presOf" srcId="{90D22569-65AB-4A91-B5F6-C6FB25D7AB3A}" destId="{F4F89405-EAE0-4AF1-B36A-E61700A5EBDD}" srcOrd="0" destOrd="0" presId="urn:microsoft.com/office/officeart/2005/8/layout/cycle4#1"/>
    <dgm:cxn modelId="{04443009-D60C-47E8-9BBA-D80BFECCCB01}" srcId="{97CD6B18-D490-4C4C-B9CB-4097598B77A7}" destId="{B8325447-2978-461F-AC5E-7C968D33CDAC}" srcOrd="2" destOrd="0" parTransId="{45EDAA5F-2947-4FE0-BB3B-DA2E441C1E6E}" sibTransId="{078933E2-662F-46CC-945B-590FBFF0FB5E}"/>
    <dgm:cxn modelId="{7FE3EC8C-DC62-4877-929A-CA4663DD4604}" type="presOf" srcId="{8D9C857E-1CF2-4A39-BBF2-961668C47795}" destId="{22854B00-53B6-4432-ABA7-724118BEB669}" srcOrd="0" destOrd="0" presId="urn:microsoft.com/office/officeart/2005/8/layout/cycle4#1"/>
    <dgm:cxn modelId="{082B2225-6F10-4AC1-BA44-3F8E58CF61AA}" srcId="{97CD6B18-D490-4C4C-B9CB-4097598B77A7}" destId="{71FDC044-2571-4C66-ACFD-6487375B8F2E}" srcOrd="4" destOrd="0" parTransId="{9C15A62D-5000-44CA-B678-BC97B49F6C1B}" sibTransId="{4A20FA11-D5DA-49C2-A853-2C82A741D4AD}"/>
    <dgm:cxn modelId="{ABCBD03C-4598-4935-867C-5B39C288D7F1}" type="presOf" srcId="{97CD6B18-D490-4C4C-B9CB-4097598B77A7}" destId="{F342DD63-92D5-49DF-82B4-BAF4CFBAA6F9}" srcOrd="0" destOrd="0" presId="urn:microsoft.com/office/officeart/2005/8/layout/cycle4#1"/>
    <dgm:cxn modelId="{A610A830-F9C1-4EC8-A354-4A56EC0800CF}" type="presOf" srcId="{9A337A73-B6AA-422C-8C4E-1DEB93CF1612}" destId="{120B054C-DD34-42D5-AB4D-C4267637E840}" srcOrd="0" destOrd="0" presId="urn:microsoft.com/office/officeart/2005/8/layout/cycle4#1"/>
    <dgm:cxn modelId="{92F85FBA-57C8-46E2-81FE-FB785DD8D3E7}" type="presParOf" srcId="{F342DD63-92D5-49DF-82B4-BAF4CFBAA6F9}" destId="{7EAAA952-6D38-4A2B-AD5B-462B0C69C2B6}" srcOrd="0" destOrd="0" presId="urn:microsoft.com/office/officeart/2005/8/layout/cycle4#1"/>
    <dgm:cxn modelId="{FC89C950-C7C1-448D-9DFD-067CC2B19CA0}" type="presParOf" srcId="{7EAAA952-6D38-4A2B-AD5B-462B0C69C2B6}" destId="{5AC31531-1ABF-458E-9E29-A0EA494FE2D1}" srcOrd="0" destOrd="0" presId="urn:microsoft.com/office/officeart/2005/8/layout/cycle4#1"/>
    <dgm:cxn modelId="{69861690-1A54-4084-9EF8-A63EE79CAD3E}" type="presParOf" srcId="{F342DD63-92D5-49DF-82B4-BAF4CFBAA6F9}" destId="{A31B5669-EC2D-40EF-AC10-AE9E0D609EF2}" srcOrd="1" destOrd="0" presId="urn:microsoft.com/office/officeart/2005/8/layout/cycle4#1"/>
    <dgm:cxn modelId="{C151C897-56B8-4077-9113-0B7D3D0AD473}" type="presParOf" srcId="{A31B5669-EC2D-40EF-AC10-AE9E0D609EF2}" destId="{22854B00-53B6-4432-ABA7-724118BEB669}" srcOrd="0" destOrd="0" presId="urn:microsoft.com/office/officeart/2005/8/layout/cycle4#1"/>
    <dgm:cxn modelId="{82597A35-F194-49C3-A632-737D56183FD2}" type="presParOf" srcId="{A31B5669-EC2D-40EF-AC10-AE9E0D609EF2}" destId="{F4F89405-EAE0-4AF1-B36A-E61700A5EBDD}" srcOrd="1" destOrd="0" presId="urn:microsoft.com/office/officeart/2005/8/layout/cycle4#1"/>
    <dgm:cxn modelId="{267CAED3-C00C-4255-9A49-DA383C020A73}" type="presParOf" srcId="{A31B5669-EC2D-40EF-AC10-AE9E0D609EF2}" destId="{D3764E8A-70A5-4969-A306-72B568BD3412}" srcOrd="2" destOrd="0" presId="urn:microsoft.com/office/officeart/2005/8/layout/cycle4#1"/>
    <dgm:cxn modelId="{48CB45BB-57BD-418B-9871-4305E1579FAA}" type="presParOf" srcId="{A31B5669-EC2D-40EF-AC10-AE9E0D609EF2}" destId="{120B054C-DD34-42D5-AB4D-C4267637E840}" srcOrd="3" destOrd="0" presId="urn:microsoft.com/office/officeart/2005/8/layout/cycle4#1"/>
    <dgm:cxn modelId="{0A5A6B52-DC32-4EBE-884C-11E26F0712BB}" type="presParOf" srcId="{A31B5669-EC2D-40EF-AC10-AE9E0D609EF2}" destId="{20971E1F-8561-4396-9D23-9BEA433CCBB8}" srcOrd="4" destOrd="0" presId="urn:microsoft.com/office/officeart/2005/8/layout/cycle4#1"/>
    <dgm:cxn modelId="{84CF1F3A-0049-4467-9CC8-83B234F9311B}" type="presParOf" srcId="{F342DD63-92D5-49DF-82B4-BAF4CFBAA6F9}" destId="{B8723560-9022-4095-977A-93D2AF69C26B}" srcOrd="2" destOrd="0" presId="urn:microsoft.com/office/officeart/2005/8/layout/cycle4#1"/>
    <dgm:cxn modelId="{4B1CEFB5-CAAC-43E9-9D49-270BD43A9F57}" type="presParOf" srcId="{F342DD63-92D5-49DF-82B4-BAF4CFBAA6F9}" destId="{679A9219-DDAA-46ED-9B04-658016C1D5E2}" srcOrd="3" destOrd="0" presId="urn:microsoft.com/office/officeart/2005/8/layout/cycle4#1"/>
  </dgm:cxnLst>
  <dgm:bg>
    <a:solidFill>
      <a:schemeClr val="bg2">
        <a:lumMod val="2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9C4312B-3175-49B7-9677-5EC765FE7FE5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s-HN"/>
        </a:p>
      </dgm:t>
    </dgm:pt>
    <dgm:pt modelId="{7887504B-2ED2-422B-9F05-A89AE1A9B767}">
      <dgm:prSet/>
      <dgm:spPr/>
      <dgm:t>
        <a:bodyPr/>
        <a:lstStyle/>
        <a:p>
          <a:pPr rtl="0"/>
          <a:r>
            <a:rPr lang="es-US" b="0" i="0" baseline="0" smtClean="0"/>
            <a:t>OPERACIÓN SIN OPCION A FRACASO</a:t>
          </a:r>
          <a:endParaRPr lang="es-HN"/>
        </a:p>
      </dgm:t>
    </dgm:pt>
    <dgm:pt modelId="{DDBFE344-8942-4251-A7B8-4C4E3D629908}" type="parTrans" cxnId="{C5F3F01B-CA32-4D25-9288-412BFB53DAC9}">
      <dgm:prSet/>
      <dgm:spPr/>
      <dgm:t>
        <a:bodyPr/>
        <a:lstStyle/>
        <a:p>
          <a:endParaRPr lang="es-HN"/>
        </a:p>
      </dgm:t>
    </dgm:pt>
    <dgm:pt modelId="{8FCD41D8-CF8C-4924-9434-D09D489512A3}" type="sibTrans" cxnId="{C5F3F01B-CA32-4D25-9288-412BFB53DAC9}">
      <dgm:prSet/>
      <dgm:spPr/>
      <dgm:t>
        <a:bodyPr/>
        <a:lstStyle/>
        <a:p>
          <a:endParaRPr lang="es-HN"/>
        </a:p>
      </dgm:t>
    </dgm:pt>
    <dgm:pt modelId="{616CD562-9C31-4F90-B738-BE5412C8E1F0}">
      <dgm:prSet/>
      <dgm:spPr/>
      <dgm:t>
        <a:bodyPr/>
        <a:lstStyle/>
        <a:p>
          <a:pPr rtl="0"/>
          <a:r>
            <a:rPr lang="es-US" b="0" i="0" baseline="0" smtClean="0"/>
            <a:t>TRES REGLAS DE ORO</a:t>
          </a:r>
          <a:endParaRPr lang="es-HN"/>
        </a:p>
      </dgm:t>
    </dgm:pt>
    <dgm:pt modelId="{D962B937-9B72-4BD1-AFDC-A1CE3807B16F}" type="parTrans" cxnId="{9254EA18-DAB0-4CC6-8337-01E598E0ACF4}">
      <dgm:prSet/>
      <dgm:spPr/>
      <dgm:t>
        <a:bodyPr/>
        <a:lstStyle/>
        <a:p>
          <a:endParaRPr lang="es-HN"/>
        </a:p>
      </dgm:t>
    </dgm:pt>
    <dgm:pt modelId="{4CCE6593-73C6-4ABD-935B-687F55DAFA2B}" type="sibTrans" cxnId="{9254EA18-DAB0-4CC6-8337-01E598E0ACF4}">
      <dgm:prSet/>
      <dgm:spPr/>
      <dgm:t>
        <a:bodyPr/>
        <a:lstStyle/>
        <a:p>
          <a:endParaRPr lang="es-HN"/>
        </a:p>
      </dgm:t>
    </dgm:pt>
    <dgm:pt modelId="{691F003D-5F34-48C7-9CD1-5566E5123995}">
      <dgm:prSet/>
      <dgm:spPr/>
      <dgm:t>
        <a:bodyPr/>
        <a:lstStyle/>
        <a:p>
          <a:pPr rtl="0"/>
          <a:r>
            <a:rPr lang="es-US" smtClean="0"/>
            <a:t>INGRESOS</a:t>
          </a:r>
          <a:endParaRPr lang="es-HN"/>
        </a:p>
      </dgm:t>
    </dgm:pt>
    <dgm:pt modelId="{822D752D-73E6-4B67-B49D-8E40B54552DA}" type="parTrans" cxnId="{097E313E-37D3-41EB-A82F-DA29123279A2}">
      <dgm:prSet/>
      <dgm:spPr/>
      <dgm:t>
        <a:bodyPr/>
        <a:lstStyle/>
        <a:p>
          <a:endParaRPr lang="es-HN"/>
        </a:p>
      </dgm:t>
    </dgm:pt>
    <dgm:pt modelId="{E2B25D21-6C6A-457D-BFAB-DBD875B171C6}" type="sibTrans" cxnId="{097E313E-37D3-41EB-A82F-DA29123279A2}">
      <dgm:prSet/>
      <dgm:spPr/>
      <dgm:t>
        <a:bodyPr/>
        <a:lstStyle/>
        <a:p>
          <a:endParaRPr lang="es-HN"/>
        </a:p>
      </dgm:t>
    </dgm:pt>
    <dgm:pt modelId="{3063FC71-F0DA-44DA-8359-45D69CEC9AF3}">
      <dgm:prSet/>
      <dgm:spPr/>
      <dgm:t>
        <a:bodyPr/>
        <a:lstStyle/>
        <a:p>
          <a:pPr rtl="0"/>
          <a:r>
            <a:rPr lang="es-US" smtClean="0"/>
            <a:t>RENTABILIDAD</a:t>
          </a:r>
          <a:endParaRPr lang="es-HN"/>
        </a:p>
      </dgm:t>
    </dgm:pt>
    <dgm:pt modelId="{7E0DA6FF-14A6-4682-BF61-589DBC2A79FC}" type="parTrans" cxnId="{497DB140-FD1C-48A0-BFF3-D3CAEFC69F05}">
      <dgm:prSet/>
      <dgm:spPr/>
      <dgm:t>
        <a:bodyPr/>
        <a:lstStyle/>
        <a:p>
          <a:endParaRPr lang="es-HN"/>
        </a:p>
      </dgm:t>
    </dgm:pt>
    <dgm:pt modelId="{852BEAAC-4837-4721-B4D0-D361E3635176}" type="sibTrans" cxnId="{497DB140-FD1C-48A0-BFF3-D3CAEFC69F05}">
      <dgm:prSet/>
      <dgm:spPr/>
      <dgm:t>
        <a:bodyPr/>
        <a:lstStyle/>
        <a:p>
          <a:endParaRPr lang="es-HN"/>
        </a:p>
      </dgm:t>
    </dgm:pt>
    <dgm:pt modelId="{0F9BE61E-7766-4E23-97C9-FFC4A9E30EDA}">
      <dgm:prSet/>
      <dgm:spPr/>
      <dgm:t>
        <a:bodyPr/>
        <a:lstStyle/>
        <a:p>
          <a:pPr rtl="0"/>
          <a:r>
            <a:rPr lang="es-US" smtClean="0"/>
            <a:t>AUTOSOSTENIBILIDAD</a:t>
          </a:r>
          <a:endParaRPr lang="es-HN"/>
        </a:p>
      </dgm:t>
    </dgm:pt>
    <dgm:pt modelId="{C7217933-29D6-437E-9977-29FDF33A43A8}" type="parTrans" cxnId="{C2053737-4B5B-40ED-BF22-3C355E36C5FD}">
      <dgm:prSet/>
      <dgm:spPr/>
      <dgm:t>
        <a:bodyPr/>
        <a:lstStyle/>
        <a:p>
          <a:endParaRPr lang="es-HN"/>
        </a:p>
      </dgm:t>
    </dgm:pt>
    <dgm:pt modelId="{2607A259-ECBA-422F-BCF9-43273A457155}" type="sibTrans" cxnId="{C2053737-4B5B-40ED-BF22-3C355E36C5FD}">
      <dgm:prSet/>
      <dgm:spPr/>
      <dgm:t>
        <a:bodyPr/>
        <a:lstStyle/>
        <a:p>
          <a:endParaRPr lang="es-HN"/>
        </a:p>
      </dgm:t>
    </dgm:pt>
    <dgm:pt modelId="{3E3B5FFF-A299-48ED-8DF2-398D92ED5C4F}">
      <dgm:prSet/>
      <dgm:spPr/>
      <dgm:t>
        <a:bodyPr/>
        <a:lstStyle/>
        <a:p>
          <a:pPr rtl="0"/>
          <a:r>
            <a:rPr lang="es-HN" b="0" i="0" baseline="0" smtClean="0"/>
            <a:t>MONTAR PLANES DE NEGOCIO CON</a:t>
          </a:r>
          <a:endParaRPr lang="es-HN"/>
        </a:p>
      </dgm:t>
    </dgm:pt>
    <dgm:pt modelId="{D6B37E64-5D6B-420F-9148-8A31DD0E81D0}" type="parTrans" cxnId="{3827C83D-D33C-4DBC-8D2B-DA32D1F7A088}">
      <dgm:prSet/>
      <dgm:spPr/>
      <dgm:t>
        <a:bodyPr/>
        <a:lstStyle/>
        <a:p>
          <a:endParaRPr lang="es-HN"/>
        </a:p>
      </dgm:t>
    </dgm:pt>
    <dgm:pt modelId="{6369A385-FD4D-4448-BAFB-2F3828DDC74D}" type="sibTrans" cxnId="{3827C83D-D33C-4DBC-8D2B-DA32D1F7A088}">
      <dgm:prSet/>
      <dgm:spPr/>
      <dgm:t>
        <a:bodyPr/>
        <a:lstStyle/>
        <a:p>
          <a:endParaRPr lang="es-HN"/>
        </a:p>
      </dgm:t>
    </dgm:pt>
    <dgm:pt modelId="{7469F77C-F033-4E8A-BA5B-8E57C77C7B2D}">
      <dgm:prSet/>
      <dgm:spPr/>
      <dgm:t>
        <a:bodyPr/>
        <a:lstStyle/>
        <a:p>
          <a:pPr rtl="0"/>
          <a:r>
            <a:rPr lang="es-HN" smtClean="0"/>
            <a:t>CONCEPTO CLARO DE MISION</a:t>
          </a:r>
          <a:endParaRPr lang="es-HN"/>
        </a:p>
      </dgm:t>
    </dgm:pt>
    <dgm:pt modelId="{B10D4FDB-D15C-4794-A96B-B808B6A44410}" type="parTrans" cxnId="{D2F31ED7-6665-4E65-AB94-000A726A2885}">
      <dgm:prSet/>
      <dgm:spPr/>
      <dgm:t>
        <a:bodyPr/>
        <a:lstStyle/>
        <a:p>
          <a:endParaRPr lang="es-HN"/>
        </a:p>
      </dgm:t>
    </dgm:pt>
    <dgm:pt modelId="{E6A164DC-2AD6-442C-8568-0AFE936E24CA}" type="sibTrans" cxnId="{D2F31ED7-6665-4E65-AB94-000A726A2885}">
      <dgm:prSet/>
      <dgm:spPr/>
      <dgm:t>
        <a:bodyPr/>
        <a:lstStyle/>
        <a:p>
          <a:endParaRPr lang="es-HN"/>
        </a:p>
      </dgm:t>
    </dgm:pt>
    <dgm:pt modelId="{2A6C727F-F7FE-4E7F-BACA-4B5F7129329D}">
      <dgm:prSet/>
      <dgm:spPr/>
      <dgm:t>
        <a:bodyPr/>
        <a:lstStyle/>
        <a:p>
          <a:pPr rtl="0"/>
          <a:r>
            <a:rPr lang="es-HN" b="0" i="0" baseline="0" smtClean="0"/>
            <a:t>PNS INMERSOS EN TRIANGULO PRODUCTIVO</a:t>
          </a:r>
          <a:endParaRPr lang="es-HN"/>
        </a:p>
      </dgm:t>
    </dgm:pt>
    <dgm:pt modelId="{1E424A39-6D19-4E19-9B96-E9346E3E05A1}" type="parTrans" cxnId="{58C13E4B-B1B1-47D4-99C6-FF52583EC164}">
      <dgm:prSet/>
      <dgm:spPr/>
      <dgm:t>
        <a:bodyPr/>
        <a:lstStyle/>
        <a:p>
          <a:endParaRPr lang="es-HN"/>
        </a:p>
      </dgm:t>
    </dgm:pt>
    <dgm:pt modelId="{C67C0F2B-DDFF-49C0-98D3-D0F3AB100DC1}" type="sibTrans" cxnId="{58C13E4B-B1B1-47D4-99C6-FF52583EC164}">
      <dgm:prSet/>
      <dgm:spPr/>
      <dgm:t>
        <a:bodyPr/>
        <a:lstStyle/>
        <a:p>
          <a:endParaRPr lang="es-HN"/>
        </a:p>
      </dgm:t>
    </dgm:pt>
    <dgm:pt modelId="{AACE065C-BBDC-4C26-B931-D3C9F10F2947}">
      <dgm:prSet/>
      <dgm:spPr/>
      <dgm:t>
        <a:bodyPr/>
        <a:lstStyle/>
        <a:p>
          <a:pPr rtl="0"/>
          <a:r>
            <a:rPr lang="es-HN" smtClean="0"/>
            <a:t>PRODUCCION, TRANSFORMACION Y COMERCIALIZACION</a:t>
          </a:r>
          <a:endParaRPr lang="es-HN"/>
        </a:p>
      </dgm:t>
    </dgm:pt>
    <dgm:pt modelId="{89385817-A264-4AD1-8E83-D9985885B5AA}" type="parTrans" cxnId="{08211BF6-502C-4935-8C3D-240603A98AA3}">
      <dgm:prSet/>
      <dgm:spPr/>
      <dgm:t>
        <a:bodyPr/>
        <a:lstStyle/>
        <a:p>
          <a:endParaRPr lang="es-HN"/>
        </a:p>
      </dgm:t>
    </dgm:pt>
    <dgm:pt modelId="{829B5A29-5EFE-4F4B-9782-35477C03DD12}" type="sibTrans" cxnId="{08211BF6-502C-4935-8C3D-240603A98AA3}">
      <dgm:prSet/>
      <dgm:spPr/>
      <dgm:t>
        <a:bodyPr/>
        <a:lstStyle/>
        <a:p>
          <a:endParaRPr lang="es-HN"/>
        </a:p>
      </dgm:t>
    </dgm:pt>
    <dgm:pt modelId="{DEE60C18-7926-4256-8BAB-FB931A25E198}" type="pres">
      <dgm:prSet presAssocID="{59C4312B-3175-49B7-9677-5EC765FE7FE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HN"/>
        </a:p>
      </dgm:t>
    </dgm:pt>
    <dgm:pt modelId="{0E9E1F96-10A0-4123-9930-7BABD9EF0B29}" type="pres">
      <dgm:prSet presAssocID="{7887504B-2ED2-422B-9F05-A89AE1A9B767}" presName="root" presStyleCnt="0"/>
      <dgm:spPr/>
    </dgm:pt>
    <dgm:pt modelId="{8DABE2C8-821D-4B05-AE9C-BB5C7219D577}" type="pres">
      <dgm:prSet presAssocID="{7887504B-2ED2-422B-9F05-A89AE1A9B767}" presName="rootComposite" presStyleCnt="0"/>
      <dgm:spPr/>
    </dgm:pt>
    <dgm:pt modelId="{0F6A75D0-9623-409D-9E0F-725A8704A96B}" type="pres">
      <dgm:prSet presAssocID="{7887504B-2ED2-422B-9F05-A89AE1A9B767}" presName="rootText" presStyleLbl="node1" presStyleIdx="0" presStyleCnt="4"/>
      <dgm:spPr/>
      <dgm:t>
        <a:bodyPr/>
        <a:lstStyle/>
        <a:p>
          <a:endParaRPr lang="es-HN"/>
        </a:p>
      </dgm:t>
    </dgm:pt>
    <dgm:pt modelId="{8CCEA6ED-F75C-4287-80AB-6F10F0404048}" type="pres">
      <dgm:prSet presAssocID="{7887504B-2ED2-422B-9F05-A89AE1A9B767}" presName="rootConnector" presStyleLbl="node1" presStyleIdx="0" presStyleCnt="4"/>
      <dgm:spPr/>
      <dgm:t>
        <a:bodyPr/>
        <a:lstStyle/>
        <a:p>
          <a:endParaRPr lang="es-HN"/>
        </a:p>
      </dgm:t>
    </dgm:pt>
    <dgm:pt modelId="{309B14FD-D47A-4024-8C81-6F33D647FDFE}" type="pres">
      <dgm:prSet presAssocID="{7887504B-2ED2-422B-9F05-A89AE1A9B767}" presName="childShape" presStyleCnt="0"/>
      <dgm:spPr/>
    </dgm:pt>
    <dgm:pt modelId="{5824B343-ED6C-416F-8B2D-06EA4B0B70AE}" type="pres">
      <dgm:prSet presAssocID="{616CD562-9C31-4F90-B738-BE5412C8E1F0}" presName="root" presStyleCnt="0"/>
      <dgm:spPr/>
    </dgm:pt>
    <dgm:pt modelId="{8CF3B012-F394-4D51-86BF-DC04FD55392B}" type="pres">
      <dgm:prSet presAssocID="{616CD562-9C31-4F90-B738-BE5412C8E1F0}" presName="rootComposite" presStyleCnt="0"/>
      <dgm:spPr/>
    </dgm:pt>
    <dgm:pt modelId="{4FA7C57C-8DFB-4DA6-960C-68B20128E295}" type="pres">
      <dgm:prSet presAssocID="{616CD562-9C31-4F90-B738-BE5412C8E1F0}" presName="rootText" presStyleLbl="node1" presStyleIdx="1" presStyleCnt="4"/>
      <dgm:spPr/>
      <dgm:t>
        <a:bodyPr/>
        <a:lstStyle/>
        <a:p>
          <a:endParaRPr lang="es-HN"/>
        </a:p>
      </dgm:t>
    </dgm:pt>
    <dgm:pt modelId="{185BA6C6-F927-4E33-8D7F-D6C52550BF61}" type="pres">
      <dgm:prSet presAssocID="{616CD562-9C31-4F90-B738-BE5412C8E1F0}" presName="rootConnector" presStyleLbl="node1" presStyleIdx="1" presStyleCnt="4"/>
      <dgm:spPr/>
      <dgm:t>
        <a:bodyPr/>
        <a:lstStyle/>
        <a:p>
          <a:endParaRPr lang="es-HN"/>
        </a:p>
      </dgm:t>
    </dgm:pt>
    <dgm:pt modelId="{7E53EF1A-5D7E-48B6-A41D-5133932FA1BB}" type="pres">
      <dgm:prSet presAssocID="{616CD562-9C31-4F90-B738-BE5412C8E1F0}" presName="childShape" presStyleCnt="0"/>
      <dgm:spPr/>
    </dgm:pt>
    <dgm:pt modelId="{7C43BCDB-C787-44CA-A13E-D3DCDB9EE015}" type="pres">
      <dgm:prSet presAssocID="{822D752D-73E6-4B67-B49D-8E40B54552DA}" presName="Name13" presStyleLbl="parChTrans1D2" presStyleIdx="0" presStyleCnt="5"/>
      <dgm:spPr/>
      <dgm:t>
        <a:bodyPr/>
        <a:lstStyle/>
        <a:p>
          <a:endParaRPr lang="es-HN"/>
        </a:p>
      </dgm:t>
    </dgm:pt>
    <dgm:pt modelId="{03CD5D27-14FE-4305-95FF-BD6703C4D489}" type="pres">
      <dgm:prSet presAssocID="{691F003D-5F34-48C7-9CD1-5566E5123995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14DA62C0-95FD-4800-97F0-E4A18ABB750F}" type="pres">
      <dgm:prSet presAssocID="{7E0DA6FF-14A6-4682-BF61-589DBC2A79FC}" presName="Name13" presStyleLbl="parChTrans1D2" presStyleIdx="1" presStyleCnt="5"/>
      <dgm:spPr/>
      <dgm:t>
        <a:bodyPr/>
        <a:lstStyle/>
        <a:p>
          <a:endParaRPr lang="es-HN"/>
        </a:p>
      </dgm:t>
    </dgm:pt>
    <dgm:pt modelId="{4F88A3B0-50CC-4065-8202-29524F19C762}" type="pres">
      <dgm:prSet presAssocID="{3063FC71-F0DA-44DA-8359-45D69CEC9AF3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4B406491-9F10-4B08-9420-B294A65B4FCC}" type="pres">
      <dgm:prSet presAssocID="{C7217933-29D6-437E-9977-29FDF33A43A8}" presName="Name13" presStyleLbl="parChTrans1D2" presStyleIdx="2" presStyleCnt="5"/>
      <dgm:spPr/>
      <dgm:t>
        <a:bodyPr/>
        <a:lstStyle/>
        <a:p>
          <a:endParaRPr lang="es-HN"/>
        </a:p>
      </dgm:t>
    </dgm:pt>
    <dgm:pt modelId="{4D8B9DC5-2B66-4091-8431-137872BAE6B4}" type="pres">
      <dgm:prSet presAssocID="{0F9BE61E-7766-4E23-97C9-FFC4A9E30EDA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E2376207-A1E9-4A3B-9998-C480DD957EF1}" type="pres">
      <dgm:prSet presAssocID="{3E3B5FFF-A299-48ED-8DF2-398D92ED5C4F}" presName="root" presStyleCnt="0"/>
      <dgm:spPr/>
    </dgm:pt>
    <dgm:pt modelId="{B2FDBE14-1AF3-4442-BB3A-B6F0110ED2D9}" type="pres">
      <dgm:prSet presAssocID="{3E3B5FFF-A299-48ED-8DF2-398D92ED5C4F}" presName="rootComposite" presStyleCnt="0"/>
      <dgm:spPr/>
    </dgm:pt>
    <dgm:pt modelId="{24B36D45-68B9-4155-AE2C-C57053E5ABEE}" type="pres">
      <dgm:prSet presAssocID="{3E3B5FFF-A299-48ED-8DF2-398D92ED5C4F}" presName="rootText" presStyleLbl="node1" presStyleIdx="2" presStyleCnt="4"/>
      <dgm:spPr/>
      <dgm:t>
        <a:bodyPr/>
        <a:lstStyle/>
        <a:p>
          <a:endParaRPr lang="es-HN"/>
        </a:p>
      </dgm:t>
    </dgm:pt>
    <dgm:pt modelId="{5D71E328-5BFB-4104-A965-8A7CF3BCD86B}" type="pres">
      <dgm:prSet presAssocID="{3E3B5FFF-A299-48ED-8DF2-398D92ED5C4F}" presName="rootConnector" presStyleLbl="node1" presStyleIdx="2" presStyleCnt="4"/>
      <dgm:spPr/>
      <dgm:t>
        <a:bodyPr/>
        <a:lstStyle/>
        <a:p>
          <a:endParaRPr lang="es-HN"/>
        </a:p>
      </dgm:t>
    </dgm:pt>
    <dgm:pt modelId="{C2B6B1A5-7AA7-4F55-AC39-28072EE0B415}" type="pres">
      <dgm:prSet presAssocID="{3E3B5FFF-A299-48ED-8DF2-398D92ED5C4F}" presName="childShape" presStyleCnt="0"/>
      <dgm:spPr/>
    </dgm:pt>
    <dgm:pt modelId="{3AB67DDE-3553-4223-9E86-D2DA90F33D75}" type="pres">
      <dgm:prSet presAssocID="{B10D4FDB-D15C-4794-A96B-B808B6A44410}" presName="Name13" presStyleLbl="parChTrans1D2" presStyleIdx="3" presStyleCnt="5"/>
      <dgm:spPr/>
      <dgm:t>
        <a:bodyPr/>
        <a:lstStyle/>
        <a:p>
          <a:endParaRPr lang="es-HN"/>
        </a:p>
      </dgm:t>
    </dgm:pt>
    <dgm:pt modelId="{6C68949C-E0CF-49A2-BB9F-8A13416CC602}" type="pres">
      <dgm:prSet presAssocID="{7469F77C-F033-4E8A-BA5B-8E57C77C7B2D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E3F915C8-D78E-4F7D-BEF2-CABBDFF8388D}" type="pres">
      <dgm:prSet presAssocID="{2A6C727F-F7FE-4E7F-BACA-4B5F7129329D}" presName="root" presStyleCnt="0"/>
      <dgm:spPr/>
    </dgm:pt>
    <dgm:pt modelId="{E25D4543-698D-442F-8DBC-96312B46CA8D}" type="pres">
      <dgm:prSet presAssocID="{2A6C727F-F7FE-4E7F-BACA-4B5F7129329D}" presName="rootComposite" presStyleCnt="0"/>
      <dgm:spPr/>
    </dgm:pt>
    <dgm:pt modelId="{1C48219F-AB3D-45D4-ADF5-ECE5808387AE}" type="pres">
      <dgm:prSet presAssocID="{2A6C727F-F7FE-4E7F-BACA-4B5F7129329D}" presName="rootText" presStyleLbl="node1" presStyleIdx="3" presStyleCnt="4"/>
      <dgm:spPr/>
      <dgm:t>
        <a:bodyPr/>
        <a:lstStyle/>
        <a:p>
          <a:endParaRPr lang="es-HN"/>
        </a:p>
      </dgm:t>
    </dgm:pt>
    <dgm:pt modelId="{3B49BF15-9F63-4043-ADE4-8A17716DA51F}" type="pres">
      <dgm:prSet presAssocID="{2A6C727F-F7FE-4E7F-BACA-4B5F7129329D}" presName="rootConnector" presStyleLbl="node1" presStyleIdx="3" presStyleCnt="4"/>
      <dgm:spPr/>
      <dgm:t>
        <a:bodyPr/>
        <a:lstStyle/>
        <a:p>
          <a:endParaRPr lang="es-HN"/>
        </a:p>
      </dgm:t>
    </dgm:pt>
    <dgm:pt modelId="{DD14914B-C3F8-4709-B542-885AABA7D473}" type="pres">
      <dgm:prSet presAssocID="{2A6C727F-F7FE-4E7F-BACA-4B5F7129329D}" presName="childShape" presStyleCnt="0"/>
      <dgm:spPr/>
    </dgm:pt>
    <dgm:pt modelId="{6D3CC10D-8B2E-44AC-8425-3DBFBE36B5A6}" type="pres">
      <dgm:prSet presAssocID="{89385817-A264-4AD1-8E83-D9985885B5AA}" presName="Name13" presStyleLbl="parChTrans1D2" presStyleIdx="4" presStyleCnt="5"/>
      <dgm:spPr/>
      <dgm:t>
        <a:bodyPr/>
        <a:lstStyle/>
        <a:p>
          <a:endParaRPr lang="es-HN"/>
        </a:p>
      </dgm:t>
    </dgm:pt>
    <dgm:pt modelId="{9CB07B05-55AA-4AF5-9A5A-FA0BB80BB46B}" type="pres">
      <dgm:prSet presAssocID="{AACE065C-BBDC-4C26-B931-D3C9F10F2947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D2F31ED7-6665-4E65-AB94-000A726A2885}" srcId="{3E3B5FFF-A299-48ED-8DF2-398D92ED5C4F}" destId="{7469F77C-F033-4E8A-BA5B-8E57C77C7B2D}" srcOrd="0" destOrd="0" parTransId="{B10D4FDB-D15C-4794-A96B-B808B6A44410}" sibTransId="{E6A164DC-2AD6-442C-8568-0AFE936E24CA}"/>
    <dgm:cxn modelId="{3FCB0427-3E95-438E-8B59-23045B08DBA7}" type="presOf" srcId="{3E3B5FFF-A299-48ED-8DF2-398D92ED5C4F}" destId="{5D71E328-5BFB-4104-A965-8A7CF3BCD86B}" srcOrd="1" destOrd="0" presId="urn:microsoft.com/office/officeart/2005/8/layout/hierarchy3"/>
    <dgm:cxn modelId="{497DB140-FD1C-48A0-BFF3-D3CAEFC69F05}" srcId="{616CD562-9C31-4F90-B738-BE5412C8E1F0}" destId="{3063FC71-F0DA-44DA-8359-45D69CEC9AF3}" srcOrd="1" destOrd="0" parTransId="{7E0DA6FF-14A6-4682-BF61-589DBC2A79FC}" sibTransId="{852BEAAC-4837-4721-B4D0-D361E3635176}"/>
    <dgm:cxn modelId="{1F55B995-A9A6-467F-A3DB-E3289BA8BAA5}" type="presOf" srcId="{0F9BE61E-7766-4E23-97C9-FFC4A9E30EDA}" destId="{4D8B9DC5-2B66-4091-8431-137872BAE6B4}" srcOrd="0" destOrd="0" presId="urn:microsoft.com/office/officeart/2005/8/layout/hierarchy3"/>
    <dgm:cxn modelId="{96D67766-C197-4AAC-AFC4-CD39BFF58031}" type="presOf" srcId="{616CD562-9C31-4F90-B738-BE5412C8E1F0}" destId="{185BA6C6-F927-4E33-8D7F-D6C52550BF61}" srcOrd="1" destOrd="0" presId="urn:microsoft.com/office/officeart/2005/8/layout/hierarchy3"/>
    <dgm:cxn modelId="{10290C4A-6B85-4C7D-8703-0A0FAAC61773}" type="presOf" srcId="{691F003D-5F34-48C7-9CD1-5566E5123995}" destId="{03CD5D27-14FE-4305-95FF-BD6703C4D489}" srcOrd="0" destOrd="0" presId="urn:microsoft.com/office/officeart/2005/8/layout/hierarchy3"/>
    <dgm:cxn modelId="{6B002B7A-F5BB-4D26-8213-DCF631D6A227}" type="presOf" srcId="{822D752D-73E6-4B67-B49D-8E40B54552DA}" destId="{7C43BCDB-C787-44CA-A13E-D3DCDB9EE015}" srcOrd="0" destOrd="0" presId="urn:microsoft.com/office/officeart/2005/8/layout/hierarchy3"/>
    <dgm:cxn modelId="{BFDC4123-8F68-45E6-BBDA-483C354B957F}" type="presOf" srcId="{2A6C727F-F7FE-4E7F-BACA-4B5F7129329D}" destId="{3B49BF15-9F63-4043-ADE4-8A17716DA51F}" srcOrd="1" destOrd="0" presId="urn:microsoft.com/office/officeart/2005/8/layout/hierarchy3"/>
    <dgm:cxn modelId="{D9B61451-EE3B-4645-878F-11CA428A736E}" type="presOf" srcId="{7887504B-2ED2-422B-9F05-A89AE1A9B767}" destId="{0F6A75D0-9623-409D-9E0F-725A8704A96B}" srcOrd="0" destOrd="0" presId="urn:microsoft.com/office/officeart/2005/8/layout/hierarchy3"/>
    <dgm:cxn modelId="{097E313E-37D3-41EB-A82F-DA29123279A2}" srcId="{616CD562-9C31-4F90-B738-BE5412C8E1F0}" destId="{691F003D-5F34-48C7-9CD1-5566E5123995}" srcOrd="0" destOrd="0" parTransId="{822D752D-73E6-4B67-B49D-8E40B54552DA}" sibTransId="{E2B25D21-6C6A-457D-BFAB-DBD875B171C6}"/>
    <dgm:cxn modelId="{ECB318A7-A52B-4B38-A842-81D14CFA034C}" type="presOf" srcId="{59C4312B-3175-49B7-9677-5EC765FE7FE5}" destId="{DEE60C18-7926-4256-8BAB-FB931A25E198}" srcOrd="0" destOrd="0" presId="urn:microsoft.com/office/officeart/2005/8/layout/hierarchy3"/>
    <dgm:cxn modelId="{3827C83D-D33C-4DBC-8D2B-DA32D1F7A088}" srcId="{59C4312B-3175-49B7-9677-5EC765FE7FE5}" destId="{3E3B5FFF-A299-48ED-8DF2-398D92ED5C4F}" srcOrd="2" destOrd="0" parTransId="{D6B37E64-5D6B-420F-9148-8A31DD0E81D0}" sibTransId="{6369A385-FD4D-4448-BAFB-2F3828DDC74D}"/>
    <dgm:cxn modelId="{973AB091-6BD4-49F2-A85C-23033929BA8E}" type="presOf" srcId="{616CD562-9C31-4F90-B738-BE5412C8E1F0}" destId="{4FA7C57C-8DFB-4DA6-960C-68B20128E295}" srcOrd="0" destOrd="0" presId="urn:microsoft.com/office/officeart/2005/8/layout/hierarchy3"/>
    <dgm:cxn modelId="{35F8349F-16C2-41F6-B9E7-8A84AE5B3385}" type="presOf" srcId="{89385817-A264-4AD1-8E83-D9985885B5AA}" destId="{6D3CC10D-8B2E-44AC-8425-3DBFBE36B5A6}" srcOrd="0" destOrd="0" presId="urn:microsoft.com/office/officeart/2005/8/layout/hierarchy3"/>
    <dgm:cxn modelId="{0EFA07EC-DA23-4304-BD46-5D63432B4354}" type="presOf" srcId="{3063FC71-F0DA-44DA-8359-45D69CEC9AF3}" destId="{4F88A3B0-50CC-4065-8202-29524F19C762}" srcOrd="0" destOrd="0" presId="urn:microsoft.com/office/officeart/2005/8/layout/hierarchy3"/>
    <dgm:cxn modelId="{74E6521F-65BD-48E1-A9A0-5FEC7309EC08}" type="presOf" srcId="{3E3B5FFF-A299-48ED-8DF2-398D92ED5C4F}" destId="{24B36D45-68B9-4155-AE2C-C57053E5ABEE}" srcOrd="0" destOrd="0" presId="urn:microsoft.com/office/officeart/2005/8/layout/hierarchy3"/>
    <dgm:cxn modelId="{58C13E4B-B1B1-47D4-99C6-FF52583EC164}" srcId="{59C4312B-3175-49B7-9677-5EC765FE7FE5}" destId="{2A6C727F-F7FE-4E7F-BACA-4B5F7129329D}" srcOrd="3" destOrd="0" parTransId="{1E424A39-6D19-4E19-9B96-E9346E3E05A1}" sibTransId="{C67C0F2B-DDFF-49C0-98D3-D0F3AB100DC1}"/>
    <dgm:cxn modelId="{1B216591-1349-41DE-A619-465D52994763}" type="presOf" srcId="{2A6C727F-F7FE-4E7F-BACA-4B5F7129329D}" destId="{1C48219F-AB3D-45D4-ADF5-ECE5808387AE}" srcOrd="0" destOrd="0" presId="urn:microsoft.com/office/officeart/2005/8/layout/hierarchy3"/>
    <dgm:cxn modelId="{64546F56-B655-4240-A6BA-0E3B3F58DCAD}" type="presOf" srcId="{AACE065C-BBDC-4C26-B931-D3C9F10F2947}" destId="{9CB07B05-55AA-4AF5-9A5A-FA0BB80BB46B}" srcOrd="0" destOrd="0" presId="urn:microsoft.com/office/officeart/2005/8/layout/hierarchy3"/>
    <dgm:cxn modelId="{035356BB-1BAD-45F1-B64D-8F25F3E924B0}" type="presOf" srcId="{7E0DA6FF-14A6-4682-BF61-589DBC2A79FC}" destId="{14DA62C0-95FD-4800-97F0-E4A18ABB750F}" srcOrd="0" destOrd="0" presId="urn:microsoft.com/office/officeart/2005/8/layout/hierarchy3"/>
    <dgm:cxn modelId="{C5804262-AC90-42CF-8469-8550C9FA8D15}" type="presOf" srcId="{C7217933-29D6-437E-9977-29FDF33A43A8}" destId="{4B406491-9F10-4B08-9420-B294A65B4FCC}" srcOrd="0" destOrd="0" presId="urn:microsoft.com/office/officeart/2005/8/layout/hierarchy3"/>
    <dgm:cxn modelId="{08211BF6-502C-4935-8C3D-240603A98AA3}" srcId="{2A6C727F-F7FE-4E7F-BACA-4B5F7129329D}" destId="{AACE065C-BBDC-4C26-B931-D3C9F10F2947}" srcOrd="0" destOrd="0" parTransId="{89385817-A264-4AD1-8E83-D9985885B5AA}" sibTransId="{829B5A29-5EFE-4F4B-9782-35477C03DD12}"/>
    <dgm:cxn modelId="{C2053737-4B5B-40ED-BF22-3C355E36C5FD}" srcId="{616CD562-9C31-4F90-B738-BE5412C8E1F0}" destId="{0F9BE61E-7766-4E23-97C9-FFC4A9E30EDA}" srcOrd="2" destOrd="0" parTransId="{C7217933-29D6-437E-9977-29FDF33A43A8}" sibTransId="{2607A259-ECBA-422F-BCF9-43273A457155}"/>
    <dgm:cxn modelId="{93EE49F7-2748-43B8-A1F8-E6CEE9459EFD}" type="presOf" srcId="{B10D4FDB-D15C-4794-A96B-B808B6A44410}" destId="{3AB67DDE-3553-4223-9E86-D2DA90F33D75}" srcOrd="0" destOrd="0" presId="urn:microsoft.com/office/officeart/2005/8/layout/hierarchy3"/>
    <dgm:cxn modelId="{B45D4ADA-E83A-4832-81F5-7B7939EC5006}" type="presOf" srcId="{7469F77C-F033-4E8A-BA5B-8E57C77C7B2D}" destId="{6C68949C-E0CF-49A2-BB9F-8A13416CC602}" srcOrd="0" destOrd="0" presId="urn:microsoft.com/office/officeart/2005/8/layout/hierarchy3"/>
    <dgm:cxn modelId="{9254EA18-DAB0-4CC6-8337-01E598E0ACF4}" srcId="{59C4312B-3175-49B7-9677-5EC765FE7FE5}" destId="{616CD562-9C31-4F90-B738-BE5412C8E1F0}" srcOrd="1" destOrd="0" parTransId="{D962B937-9B72-4BD1-AFDC-A1CE3807B16F}" sibTransId="{4CCE6593-73C6-4ABD-935B-687F55DAFA2B}"/>
    <dgm:cxn modelId="{0ED8BF30-FC53-4045-A660-C36CC473D51A}" type="presOf" srcId="{7887504B-2ED2-422B-9F05-A89AE1A9B767}" destId="{8CCEA6ED-F75C-4287-80AB-6F10F0404048}" srcOrd="1" destOrd="0" presId="urn:microsoft.com/office/officeart/2005/8/layout/hierarchy3"/>
    <dgm:cxn modelId="{C5F3F01B-CA32-4D25-9288-412BFB53DAC9}" srcId="{59C4312B-3175-49B7-9677-5EC765FE7FE5}" destId="{7887504B-2ED2-422B-9F05-A89AE1A9B767}" srcOrd="0" destOrd="0" parTransId="{DDBFE344-8942-4251-A7B8-4C4E3D629908}" sibTransId="{8FCD41D8-CF8C-4924-9434-D09D489512A3}"/>
    <dgm:cxn modelId="{7BDE4B80-257A-44CD-9D7B-2DCC6CE3BF87}" type="presParOf" srcId="{DEE60C18-7926-4256-8BAB-FB931A25E198}" destId="{0E9E1F96-10A0-4123-9930-7BABD9EF0B29}" srcOrd="0" destOrd="0" presId="urn:microsoft.com/office/officeart/2005/8/layout/hierarchy3"/>
    <dgm:cxn modelId="{466AE2F0-FB4F-48BB-942C-F016E374B961}" type="presParOf" srcId="{0E9E1F96-10A0-4123-9930-7BABD9EF0B29}" destId="{8DABE2C8-821D-4B05-AE9C-BB5C7219D577}" srcOrd="0" destOrd="0" presId="urn:microsoft.com/office/officeart/2005/8/layout/hierarchy3"/>
    <dgm:cxn modelId="{B0475157-EBEE-4DD2-B641-A41F313CA921}" type="presParOf" srcId="{8DABE2C8-821D-4B05-AE9C-BB5C7219D577}" destId="{0F6A75D0-9623-409D-9E0F-725A8704A96B}" srcOrd="0" destOrd="0" presId="urn:microsoft.com/office/officeart/2005/8/layout/hierarchy3"/>
    <dgm:cxn modelId="{79FC5EE5-55D2-431D-A8D2-FEF2AB399759}" type="presParOf" srcId="{8DABE2C8-821D-4B05-AE9C-BB5C7219D577}" destId="{8CCEA6ED-F75C-4287-80AB-6F10F0404048}" srcOrd="1" destOrd="0" presId="urn:microsoft.com/office/officeart/2005/8/layout/hierarchy3"/>
    <dgm:cxn modelId="{2DB7A6DF-BC7B-4F1E-9A75-25E2983EDB37}" type="presParOf" srcId="{0E9E1F96-10A0-4123-9930-7BABD9EF0B29}" destId="{309B14FD-D47A-4024-8C81-6F33D647FDFE}" srcOrd="1" destOrd="0" presId="urn:microsoft.com/office/officeart/2005/8/layout/hierarchy3"/>
    <dgm:cxn modelId="{0BF65EBD-2A05-4611-AC1E-8AEA81DDBBFF}" type="presParOf" srcId="{DEE60C18-7926-4256-8BAB-FB931A25E198}" destId="{5824B343-ED6C-416F-8B2D-06EA4B0B70AE}" srcOrd="1" destOrd="0" presId="urn:microsoft.com/office/officeart/2005/8/layout/hierarchy3"/>
    <dgm:cxn modelId="{65ACA5FC-4EDC-4CF6-9019-E1AEF9857A2B}" type="presParOf" srcId="{5824B343-ED6C-416F-8B2D-06EA4B0B70AE}" destId="{8CF3B012-F394-4D51-86BF-DC04FD55392B}" srcOrd="0" destOrd="0" presId="urn:microsoft.com/office/officeart/2005/8/layout/hierarchy3"/>
    <dgm:cxn modelId="{3AAF43B6-F5F4-432C-9E7D-11C2D918B250}" type="presParOf" srcId="{8CF3B012-F394-4D51-86BF-DC04FD55392B}" destId="{4FA7C57C-8DFB-4DA6-960C-68B20128E295}" srcOrd="0" destOrd="0" presId="urn:microsoft.com/office/officeart/2005/8/layout/hierarchy3"/>
    <dgm:cxn modelId="{7292B8C8-7798-4E25-AC9A-F7FACD80B07D}" type="presParOf" srcId="{8CF3B012-F394-4D51-86BF-DC04FD55392B}" destId="{185BA6C6-F927-4E33-8D7F-D6C52550BF61}" srcOrd="1" destOrd="0" presId="urn:microsoft.com/office/officeart/2005/8/layout/hierarchy3"/>
    <dgm:cxn modelId="{9F223A2A-BDF3-4416-A4DF-AE31A018FEC1}" type="presParOf" srcId="{5824B343-ED6C-416F-8B2D-06EA4B0B70AE}" destId="{7E53EF1A-5D7E-48B6-A41D-5133932FA1BB}" srcOrd="1" destOrd="0" presId="urn:microsoft.com/office/officeart/2005/8/layout/hierarchy3"/>
    <dgm:cxn modelId="{A951A5A3-B807-4D0C-A8F2-E60CDDF65D6A}" type="presParOf" srcId="{7E53EF1A-5D7E-48B6-A41D-5133932FA1BB}" destId="{7C43BCDB-C787-44CA-A13E-D3DCDB9EE015}" srcOrd="0" destOrd="0" presId="urn:microsoft.com/office/officeart/2005/8/layout/hierarchy3"/>
    <dgm:cxn modelId="{A1546BA0-597A-488A-ACCA-782ECDC47AFC}" type="presParOf" srcId="{7E53EF1A-5D7E-48B6-A41D-5133932FA1BB}" destId="{03CD5D27-14FE-4305-95FF-BD6703C4D489}" srcOrd="1" destOrd="0" presId="urn:microsoft.com/office/officeart/2005/8/layout/hierarchy3"/>
    <dgm:cxn modelId="{6337E62A-C925-47EE-BBBD-85FC8C063ACE}" type="presParOf" srcId="{7E53EF1A-5D7E-48B6-A41D-5133932FA1BB}" destId="{14DA62C0-95FD-4800-97F0-E4A18ABB750F}" srcOrd="2" destOrd="0" presId="urn:microsoft.com/office/officeart/2005/8/layout/hierarchy3"/>
    <dgm:cxn modelId="{97BEF847-B190-41B3-B3B6-5BC33C63465E}" type="presParOf" srcId="{7E53EF1A-5D7E-48B6-A41D-5133932FA1BB}" destId="{4F88A3B0-50CC-4065-8202-29524F19C762}" srcOrd="3" destOrd="0" presId="urn:microsoft.com/office/officeart/2005/8/layout/hierarchy3"/>
    <dgm:cxn modelId="{5DAB2042-8964-4E43-B2EB-C44A6C5934D5}" type="presParOf" srcId="{7E53EF1A-5D7E-48B6-A41D-5133932FA1BB}" destId="{4B406491-9F10-4B08-9420-B294A65B4FCC}" srcOrd="4" destOrd="0" presId="urn:microsoft.com/office/officeart/2005/8/layout/hierarchy3"/>
    <dgm:cxn modelId="{5C631641-75B2-4F42-B678-374EAFF373F8}" type="presParOf" srcId="{7E53EF1A-5D7E-48B6-A41D-5133932FA1BB}" destId="{4D8B9DC5-2B66-4091-8431-137872BAE6B4}" srcOrd="5" destOrd="0" presId="urn:microsoft.com/office/officeart/2005/8/layout/hierarchy3"/>
    <dgm:cxn modelId="{451A4ED7-1973-430E-B0CA-06E8512181D1}" type="presParOf" srcId="{DEE60C18-7926-4256-8BAB-FB931A25E198}" destId="{E2376207-A1E9-4A3B-9998-C480DD957EF1}" srcOrd="2" destOrd="0" presId="urn:microsoft.com/office/officeart/2005/8/layout/hierarchy3"/>
    <dgm:cxn modelId="{76B426FA-5B9A-4389-BA8F-D8C2124601F6}" type="presParOf" srcId="{E2376207-A1E9-4A3B-9998-C480DD957EF1}" destId="{B2FDBE14-1AF3-4442-BB3A-B6F0110ED2D9}" srcOrd="0" destOrd="0" presId="urn:microsoft.com/office/officeart/2005/8/layout/hierarchy3"/>
    <dgm:cxn modelId="{F2DAE82C-F4C2-4EBA-9E9F-C956DA06C2AB}" type="presParOf" srcId="{B2FDBE14-1AF3-4442-BB3A-B6F0110ED2D9}" destId="{24B36D45-68B9-4155-AE2C-C57053E5ABEE}" srcOrd="0" destOrd="0" presId="urn:microsoft.com/office/officeart/2005/8/layout/hierarchy3"/>
    <dgm:cxn modelId="{E5038300-ED91-46C6-B9DF-8DE786B60515}" type="presParOf" srcId="{B2FDBE14-1AF3-4442-BB3A-B6F0110ED2D9}" destId="{5D71E328-5BFB-4104-A965-8A7CF3BCD86B}" srcOrd="1" destOrd="0" presId="urn:microsoft.com/office/officeart/2005/8/layout/hierarchy3"/>
    <dgm:cxn modelId="{18AB8714-C655-4DA7-A6DA-06EE4870E4C2}" type="presParOf" srcId="{E2376207-A1E9-4A3B-9998-C480DD957EF1}" destId="{C2B6B1A5-7AA7-4F55-AC39-28072EE0B415}" srcOrd="1" destOrd="0" presId="urn:microsoft.com/office/officeart/2005/8/layout/hierarchy3"/>
    <dgm:cxn modelId="{FECA606F-2CFA-484D-8135-5036FE9529BD}" type="presParOf" srcId="{C2B6B1A5-7AA7-4F55-AC39-28072EE0B415}" destId="{3AB67DDE-3553-4223-9E86-D2DA90F33D75}" srcOrd="0" destOrd="0" presId="urn:microsoft.com/office/officeart/2005/8/layout/hierarchy3"/>
    <dgm:cxn modelId="{0BC3D5BA-BABC-4CAE-AD7D-D142033A3A66}" type="presParOf" srcId="{C2B6B1A5-7AA7-4F55-AC39-28072EE0B415}" destId="{6C68949C-E0CF-49A2-BB9F-8A13416CC602}" srcOrd="1" destOrd="0" presId="urn:microsoft.com/office/officeart/2005/8/layout/hierarchy3"/>
    <dgm:cxn modelId="{569DE273-4E63-4FB9-A1D7-0AB42FC9B79D}" type="presParOf" srcId="{DEE60C18-7926-4256-8BAB-FB931A25E198}" destId="{E3F915C8-D78E-4F7D-BEF2-CABBDFF8388D}" srcOrd="3" destOrd="0" presId="urn:microsoft.com/office/officeart/2005/8/layout/hierarchy3"/>
    <dgm:cxn modelId="{FDB1A64F-0F32-4179-9374-FD9F3D77BB35}" type="presParOf" srcId="{E3F915C8-D78E-4F7D-BEF2-CABBDFF8388D}" destId="{E25D4543-698D-442F-8DBC-96312B46CA8D}" srcOrd="0" destOrd="0" presId="urn:microsoft.com/office/officeart/2005/8/layout/hierarchy3"/>
    <dgm:cxn modelId="{D1E8AC2E-BBBF-473D-BECC-CE27CBC04B9D}" type="presParOf" srcId="{E25D4543-698D-442F-8DBC-96312B46CA8D}" destId="{1C48219F-AB3D-45D4-ADF5-ECE5808387AE}" srcOrd="0" destOrd="0" presId="urn:microsoft.com/office/officeart/2005/8/layout/hierarchy3"/>
    <dgm:cxn modelId="{8C7A83E2-01D1-4050-8DC8-300BA2984024}" type="presParOf" srcId="{E25D4543-698D-442F-8DBC-96312B46CA8D}" destId="{3B49BF15-9F63-4043-ADE4-8A17716DA51F}" srcOrd="1" destOrd="0" presId="urn:microsoft.com/office/officeart/2005/8/layout/hierarchy3"/>
    <dgm:cxn modelId="{6F809520-747D-4F5E-9E5D-A3AB494E96BE}" type="presParOf" srcId="{E3F915C8-D78E-4F7D-BEF2-CABBDFF8388D}" destId="{DD14914B-C3F8-4709-B542-885AABA7D473}" srcOrd="1" destOrd="0" presId="urn:microsoft.com/office/officeart/2005/8/layout/hierarchy3"/>
    <dgm:cxn modelId="{E08AB676-33C8-40AC-93D5-ABEBAAA15DFF}" type="presParOf" srcId="{DD14914B-C3F8-4709-B542-885AABA7D473}" destId="{6D3CC10D-8B2E-44AC-8425-3DBFBE36B5A6}" srcOrd="0" destOrd="0" presId="urn:microsoft.com/office/officeart/2005/8/layout/hierarchy3"/>
    <dgm:cxn modelId="{B8C77D65-0994-44D4-9B2D-1BE1AF2E7F59}" type="presParOf" srcId="{DD14914B-C3F8-4709-B542-885AABA7D473}" destId="{9CB07B05-55AA-4AF5-9A5A-FA0BB80BB46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505611-747F-4D42-A783-A8E922529692}" type="doc">
      <dgm:prSet loTypeId="urn:microsoft.com/office/officeart/2005/8/layout/lProcess2" loCatId="relationship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s-HN"/>
        </a:p>
      </dgm:t>
    </dgm:pt>
    <dgm:pt modelId="{6B7C7ECD-177E-4356-8511-AC891821348B}">
      <dgm:prSet phldrT="[Texto]" custT="1"/>
      <dgm:spPr/>
      <dgm:t>
        <a:bodyPr/>
        <a:lstStyle/>
        <a:p>
          <a:r>
            <a:rPr lang="es-HN" sz="3200" b="1" dirty="0" err="1" smtClean="0"/>
            <a:t>ROP</a:t>
          </a:r>
          <a:r>
            <a:rPr lang="es-HN" sz="3200" b="1" dirty="0" smtClean="0"/>
            <a:t> 2009</a:t>
          </a:r>
          <a:endParaRPr lang="es-HN" sz="3200" b="1" dirty="0"/>
        </a:p>
      </dgm:t>
    </dgm:pt>
    <dgm:pt modelId="{057A3999-091B-4E22-A30F-9CB340E2E55A}" type="parTrans" cxnId="{9936FF40-AF86-4312-B726-2782F91A704E}">
      <dgm:prSet/>
      <dgm:spPr/>
      <dgm:t>
        <a:bodyPr/>
        <a:lstStyle/>
        <a:p>
          <a:endParaRPr lang="es-HN"/>
        </a:p>
      </dgm:t>
    </dgm:pt>
    <dgm:pt modelId="{6B4FD09D-9D90-42A6-80BE-5B821F95951F}" type="sibTrans" cxnId="{9936FF40-AF86-4312-B726-2782F91A704E}">
      <dgm:prSet/>
      <dgm:spPr/>
      <dgm:t>
        <a:bodyPr/>
        <a:lstStyle/>
        <a:p>
          <a:endParaRPr lang="es-HN"/>
        </a:p>
      </dgm:t>
    </dgm:pt>
    <dgm:pt modelId="{D634E50A-9B99-41BB-AA20-D1AD87AB6602}">
      <dgm:prSet phldrT="[Texto]"/>
      <dgm:spPr/>
      <dgm:t>
        <a:bodyPr/>
        <a:lstStyle/>
        <a:p>
          <a:r>
            <a:rPr lang="es-HN" dirty="0" smtClean="0"/>
            <a:t>LPN IDEAS NEGOCIOS</a:t>
          </a:r>
          <a:endParaRPr lang="es-HN" dirty="0"/>
        </a:p>
      </dgm:t>
    </dgm:pt>
    <dgm:pt modelId="{9EB11219-E1B2-48EA-984D-BB4ABE720F5A}" type="parTrans" cxnId="{1FE292BD-A01F-4C75-9608-0E26A13612FE}">
      <dgm:prSet/>
      <dgm:spPr/>
      <dgm:t>
        <a:bodyPr/>
        <a:lstStyle/>
        <a:p>
          <a:endParaRPr lang="es-HN"/>
        </a:p>
      </dgm:t>
    </dgm:pt>
    <dgm:pt modelId="{B25A5080-83D8-4BC3-B1C8-303CB605A3C2}" type="sibTrans" cxnId="{1FE292BD-A01F-4C75-9608-0E26A13612FE}">
      <dgm:prSet/>
      <dgm:spPr/>
      <dgm:t>
        <a:bodyPr/>
        <a:lstStyle/>
        <a:p>
          <a:endParaRPr lang="es-HN"/>
        </a:p>
      </dgm:t>
    </dgm:pt>
    <dgm:pt modelId="{775D4CB1-5B51-4910-8889-A75A5FE3A9C7}">
      <dgm:prSet phldrT="[Texto]"/>
      <dgm:spPr/>
      <dgm:t>
        <a:bodyPr/>
        <a:lstStyle/>
        <a:p>
          <a:r>
            <a:rPr lang="es-HN" dirty="0" smtClean="0"/>
            <a:t>LPN PSERS</a:t>
          </a:r>
          <a:endParaRPr lang="es-HN" dirty="0"/>
        </a:p>
      </dgm:t>
    </dgm:pt>
    <dgm:pt modelId="{DF507965-3E3B-42E3-9406-1EFB0631373C}" type="parTrans" cxnId="{DACE5039-CF5A-4B99-90C5-CA2D9B97D05A}">
      <dgm:prSet/>
      <dgm:spPr/>
      <dgm:t>
        <a:bodyPr/>
        <a:lstStyle/>
        <a:p>
          <a:endParaRPr lang="es-HN"/>
        </a:p>
      </dgm:t>
    </dgm:pt>
    <dgm:pt modelId="{561F3E3B-1059-4CA2-B759-5C82535D0F86}" type="sibTrans" cxnId="{DACE5039-CF5A-4B99-90C5-CA2D9B97D05A}">
      <dgm:prSet/>
      <dgm:spPr/>
      <dgm:t>
        <a:bodyPr/>
        <a:lstStyle/>
        <a:p>
          <a:endParaRPr lang="es-HN"/>
        </a:p>
      </dgm:t>
    </dgm:pt>
    <dgm:pt modelId="{6D18024D-C91E-4A1C-81C3-51142071B6F1}">
      <dgm:prSet phldrT="[Texto]" custT="1"/>
      <dgm:spPr/>
      <dgm:t>
        <a:bodyPr/>
        <a:lstStyle/>
        <a:p>
          <a:r>
            <a:rPr lang="es-HN" sz="3200" b="1" dirty="0" err="1" smtClean="0"/>
            <a:t>ROP</a:t>
          </a:r>
          <a:r>
            <a:rPr lang="es-HN" sz="5200" dirty="0" smtClean="0"/>
            <a:t> </a:t>
          </a:r>
          <a:r>
            <a:rPr lang="es-HN" sz="3200" b="1" dirty="0" smtClean="0"/>
            <a:t>2011</a:t>
          </a:r>
          <a:endParaRPr lang="es-HN" sz="3200" b="1" dirty="0"/>
        </a:p>
      </dgm:t>
    </dgm:pt>
    <dgm:pt modelId="{BBD9BD5B-98F5-4909-BFAC-1280A34B4BFD}" type="parTrans" cxnId="{62A5B466-C3F6-4B52-8838-A919F283B53F}">
      <dgm:prSet/>
      <dgm:spPr/>
      <dgm:t>
        <a:bodyPr/>
        <a:lstStyle/>
        <a:p>
          <a:endParaRPr lang="es-HN"/>
        </a:p>
      </dgm:t>
    </dgm:pt>
    <dgm:pt modelId="{6E32CB91-5544-4F88-AA77-2DAF8107E60F}" type="sibTrans" cxnId="{62A5B466-C3F6-4B52-8838-A919F283B53F}">
      <dgm:prSet/>
      <dgm:spPr/>
      <dgm:t>
        <a:bodyPr/>
        <a:lstStyle/>
        <a:p>
          <a:endParaRPr lang="es-HN"/>
        </a:p>
      </dgm:t>
    </dgm:pt>
    <dgm:pt modelId="{9D082F61-7BA3-405A-B115-A655FC8FDBE0}">
      <dgm:prSet phldrT="[Texto]"/>
      <dgm:spPr/>
      <dgm:t>
        <a:bodyPr/>
        <a:lstStyle/>
        <a:p>
          <a:r>
            <a:rPr lang="es-HN" dirty="0" smtClean="0"/>
            <a:t>CERTIFICACION PSERS</a:t>
          </a:r>
          <a:endParaRPr lang="es-HN" dirty="0"/>
        </a:p>
      </dgm:t>
    </dgm:pt>
    <dgm:pt modelId="{391D9157-80A3-4A04-AEBC-2466AACCA51F}" type="parTrans" cxnId="{E17F5358-3827-452A-A467-D64D5CF6EBDA}">
      <dgm:prSet/>
      <dgm:spPr/>
      <dgm:t>
        <a:bodyPr/>
        <a:lstStyle/>
        <a:p>
          <a:endParaRPr lang="es-HN"/>
        </a:p>
      </dgm:t>
    </dgm:pt>
    <dgm:pt modelId="{EC2B6E76-566F-4C60-A0A5-B9539A7ED921}" type="sibTrans" cxnId="{E17F5358-3827-452A-A467-D64D5CF6EBDA}">
      <dgm:prSet/>
      <dgm:spPr/>
      <dgm:t>
        <a:bodyPr/>
        <a:lstStyle/>
        <a:p>
          <a:endParaRPr lang="es-HN"/>
        </a:p>
      </dgm:t>
    </dgm:pt>
    <dgm:pt modelId="{81B782C3-3A74-4C26-81F6-B70695C22129}">
      <dgm:prSet phldrT="[Texto]"/>
      <dgm:spPr/>
      <dgm:t>
        <a:bodyPr/>
        <a:lstStyle/>
        <a:p>
          <a:r>
            <a:rPr lang="es-HN" dirty="0" smtClean="0"/>
            <a:t>PRN Y ALIANZA  AP</a:t>
          </a:r>
          <a:endParaRPr lang="es-HN" dirty="0"/>
        </a:p>
      </dgm:t>
    </dgm:pt>
    <dgm:pt modelId="{D53AA499-70AF-438B-BFE3-3981A2A6BAA6}" type="parTrans" cxnId="{383E1873-0F2D-45D5-B725-F6C07EEFC2BD}">
      <dgm:prSet/>
      <dgm:spPr/>
      <dgm:t>
        <a:bodyPr/>
        <a:lstStyle/>
        <a:p>
          <a:endParaRPr lang="es-HN"/>
        </a:p>
      </dgm:t>
    </dgm:pt>
    <dgm:pt modelId="{F5C76644-B0BD-4D5C-BA18-881DF29C91E8}" type="sibTrans" cxnId="{383E1873-0F2D-45D5-B725-F6C07EEFC2BD}">
      <dgm:prSet/>
      <dgm:spPr/>
      <dgm:t>
        <a:bodyPr/>
        <a:lstStyle/>
        <a:p>
          <a:endParaRPr lang="es-HN"/>
        </a:p>
      </dgm:t>
    </dgm:pt>
    <dgm:pt modelId="{DABC83CD-E502-44E5-84B1-70985DC76943}">
      <dgm:prSet phldrT="[Texto]"/>
      <dgm:spPr/>
      <dgm:t>
        <a:bodyPr/>
        <a:lstStyle/>
        <a:p>
          <a:r>
            <a:rPr lang="es-HN" dirty="0" smtClean="0"/>
            <a:t>FORMULACION PNS</a:t>
          </a:r>
        </a:p>
      </dgm:t>
    </dgm:pt>
    <dgm:pt modelId="{CC3607B2-0838-444E-9987-AB73FA26959B}" type="parTrans" cxnId="{437C5594-5C3F-4769-8A7D-268796108493}">
      <dgm:prSet/>
      <dgm:spPr/>
      <dgm:t>
        <a:bodyPr/>
        <a:lstStyle/>
        <a:p>
          <a:endParaRPr lang="es-HN"/>
        </a:p>
      </dgm:t>
    </dgm:pt>
    <dgm:pt modelId="{343A7A65-8862-4174-9E70-B138AC32705A}" type="sibTrans" cxnId="{437C5594-5C3F-4769-8A7D-268796108493}">
      <dgm:prSet/>
      <dgm:spPr/>
      <dgm:t>
        <a:bodyPr/>
        <a:lstStyle/>
        <a:p>
          <a:endParaRPr lang="es-HN"/>
        </a:p>
      </dgm:t>
    </dgm:pt>
    <dgm:pt modelId="{A9EF513A-9CE8-48E4-920C-6075DD796EE2}">
      <dgm:prSet phldrT="[Texto]"/>
      <dgm:spPr/>
      <dgm:t>
        <a:bodyPr/>
        <a:lstStyle/>
        <a:p>
          <a:r>
            <a:rPr lang="es-HN" dirty="0" smtClean="0"/>
            <a:t>LPN IN´S + PSER</a:t>
          </a:r>
          <a:endParaRPr lang="es-HN" dirty="0"/>
        </a:p>
      </dgm:t>
    </dgm:pt>
    <dgm:pt modelId="{7C10EF1D-CF5C-4D4E-AF0E-2DFCFD3FFE8F}" type="parTrans" cxnId="{80405E29-5C47-42F1-8254-285497F7DEA7}">
      <dgm:prSet/>
      <dgm:spPr/>
      <dgm:t>
        <a:bodyPr/>
        <a:lstStyle/>
        <a:p>
          <a:endParaRPr lang="es-HN"/>
        </a:p>
      </dgm:t>
    </dgm:pt>
    <dgm:pt modelId="{61F5CD33-34E2-4392-93D9-38B63E7734ED}" type="sibTrans" cxnId="{80405E29-5C47-42F1-8254-285497F7DEA7}">
      <dgm:prSet/>
      <dgm:spPr/>
      <dgm:t>
        <a:bodyPr/>
        <a:lstStyle/>
        <a:p>
          <a:endParaRPr lang="es-HN"/>
        </a:p>
      </dgm:t>
    </dgm:pt>
    <dgm:pt modelId="{ABF0D5C1-BCB0-4B80-8B80-1CF56DC041FB}">
      <dgm:prSet phldrT="[Texto]"/>
      <dgm:spPr/>
      <dgm:t>
        <a:bodyPr/>
        <a:lstStyle/>
        <a:p>
          <a:r>
            <a:rPr lang="es-HN" dirty="0" smtClean="0"/>
            <a:t>LPN FORMULACION</a:t>
          </a:r>
          <a:endParaRPr lang="es-HN" dirty="0"/>
        </a:p>
      </dgm:t>
    </dgm:pt>
    <dgm:pt modelId="{1CFE10B3-CF2A-4DFC-AE9F-C7A1201882BA}" type="parTrans" cxnId="{5D49769E-288F-4DC1-8721-D3225A908E34}">
      <dgm:prSet/>
      <dgm:spPr/>
      <dgm:t>
        <a:bodyPr/>
        <a:lstStyle/>
        <a:p>
          <a:endParaRPr lang="es-HN"/>
        </a:p>
      </dgm:t>
    </dgm:pt>
    <dgm:pt modelId="{04FA1CF7-4DB5-44FF-85A5-3510DBC5E261}" type="sibTrans" cxnId="{5D49769E-288F-4DC1-8721-D3225A908E34}">
      <dgm:prSet/>
      <dgm:spPr/>
      <dgm:t>
        <a:bodyPr/>
        <a:lstStyle/>
        <a:p>
          <a:endParaRPr lang="es-HN"/>
        </a:p>
      </dgm:t>
    </dgm:pt>
    <dgm:pt modelId="{34C95BE8-A3D1-4F28-B28F-A601A5664501}">
      <dgm:prSet phldrT="[Texto]"/>
      <dgm:spPr/>
      <dgm:t>
        <a:bodyPr/>
        <a:lstStyle/>
        <a:p>
          <a:r>
            <a:rPr lang="es-HN" dirty="0" smtClean="0"/>
            <a:t>LPN EJECUCION</a:t>
          </a:r>
          <a:endParaRPr lang="es-HN" dirty="0"/>
        </a:p>
      </dgm:t>
    </dgm:pt>
    <dgm:pt modelId="{B859A478-7ECC-4A9A-8A17-3B4961B11545}" type="parTrans" cxnId="{B55B1A5A-579D-4D64-8DB3-2577AD7AB68D}">
      <dgm:prSet/>
      <dgm:spPr/>
      <dgm:t>
        <a:bodyPr/>
        <a:lstStyle/>
        <a:p>
          <a:endParaRPr lang="es-HN"/>
        </a:p>
      </dgm:t>
    </dgm:pt>
    <dgm:pt modelId="{D9BAE0A0-C7F5-4AC7-A045-3D1F919DB61E}" type="sibTrans" cxnId="{B55B1A5A-579D-4D64-8DB3-2577AD7AB68D}">
      <dgm:prSet/>
      <dgm:spPr/>
      <dgm:t>
        <a:bodyPr/>
        <a:lstStyle/>
        <a:p>
          <a:endParaRPr lang="es-HN"/>
        </a:p>
      </dgm:t>
    </dgm:pt>
    <dgm:pt modelId="{CB899A54-1A5B-4169-9D41-7290D5A06E4D}">
      <dgm:prSet phldrT="[Texto]"/>
      <dgm:spPr/>
      <dgm:t>
        <a:bodyPr/>
        <a:lstStyle/>
        <a:p>
          <a:r>
            <a:rPr lang="es-HN" dirty="0" smtClean="0"/>
            <a:t>CERTIFCACION PSERS</a:t>
          </a:r>
          <a:endParaRPr lang="es-HN" dirty="0"/>
        </a:p>
      </dgm:t>
    </dgm:pt>
    <dgm:pt modelId="{BA576052-0A51-4BBA-B146-19EE7ABA8841}" type="parTrans" cxnId="{D070C10E-7C93-4ADE-86C6-70DF7912700D}">
      <dgm:prSet/>
      <dgm:spPr/>
      <dgm:t>
        <a:bodyPr/>
        <a:lstStyle/>
        <a:p>
          <a:endParaRPr lang="es-HN"/>
        </a:p>
      </dgm:t>
    </dgm:pt>
    <dgm:pt modelId="{4856610C-2844-4382-A9F6-F8B7D966A526}" type="sibTrans" cxnId="{D070C10E-7C93-4ADE-86C6-70DF7912700D}">
      <dgm:prSet/>
      <dgm:spPr/>
      <dgm:t>
        <a:bodyPr/>
        <a:lstStyle/>
        <a:p>
          <a:endParaRPr lang="es-HN"/>
        </a:p>
      </dgm:t>
    </dgm:pt>
    <dgm:pt modelId="{01FC4419-A2C3-414C-BCBB-2DBBD359CF65}">
      <dgm:prSet phldrT="[Texto]"/>
      <dgm:spPr/>
      <dgm:t>
        <a:bodyPr/>
        <a:lstStyle/>
        <a:p>
          <a:r>
            <a:rPr lang="es-HN" dirty="0" smtClean="0"/>
            <a:t>400 A 500 DIAS</a:t>
          </a:r>
          <a:endParaRPr lang="es-HN" dirty="0"/>
        </a:p>
      </dgm:t>
    </dgm:pt>
    <dgm:pt modelId="{4759B6D6-90AE-4FC5-8651-7FEBF32DA5D0}" type="parTrans" cxnId="{D85C0436-113C-44F2-B210-411FE400A323}">
      <dgm:prSet/>
      <dgm:spPr/>
      <dgm:t>
        <a:bodyPr/>
        <a:lstStyle/>
        <a:p>
          <a:endParaRPr lang="es-HN"/>
        </a:p>
      </dgm:t>
    </dgm:pt>
    <dgm:pt modelId="{B4F1B1A9-FB13-4360-8CC5-C557473B5C89}" type="sibTrans" cxnId="{D85C0436-113C-44F2-B210-411FE400A323}">
      <dgm:prSet/>
      <dgm:spPr/>
      <dgm:t>
        <a:bodyPr/>
        <a:lstStyle/>
        <a:p>
          <a:endParaRPr lang="es-HN"/>
        </a:p>
      </dgm:t>
    </dgm:pt>
    <dgm:pt modelId="{C9897487-EDC8-4F86-AC84-13EF293C25D1}">
      <dgm:prSet phldrT="[Texto]"/>
      <dgm:spPr/>
      <dgm:t>
        <a:bodyPr/>
        <a:lstStyle/>
        <a:p>
          <a:r>
            <a:rPr lang="es-HN" dirty="0" smtClean="0"/>
            <a:t>EJECUCION PNS</a:t>
          </a:r>
        </a:p>
      </dgm:t>
    </dgm:pt>
    <dgm:pt modelId="{7D20D3BE-B223-4FE0-B6B6-ADDE08702BEA}" type="parTrans" cxnId="{AFAA5332-BB79-423E-BBA1-A998F37A7AA1}">
      <dgm:prSet/>
      <dgm:spPr/>
      <dgm:t>
        <a:bodyPr/>
        <a:lstStyle/>
        <a:p>
          <a:endParaRPr lang="es-HN"/>
        </a:p>
      </dgm:t>
    </dgm:pt>
    <dgm:pt modelId="{7BBC72C6-784D-4466-801D-11727EEBA348}" type="sibTrans" cxnId="{AFAA5332-BB79-423E-BBA1-A998F37A7AA1}">
      <dgm:prSet/>
      <dgm:spPr/>
      <dgm:t>
        <a:bodyPr/>
        <a:lstStyle/>
        <a:p>
          <a:endParaRPr lang="es-HN"/>
        </a:p>
      </dgm:t>
    </dgm:pt>
    <dgm:pt modelId="{5932AEDA-2B8F-412E-8B31-E9DEAEE53DFF}">
      <dgm:prSet phldrT="[Texto]"/>
      <dgm:spPr/>
      <dgm:t>
        <a:bodyPr/>
        <a:lstStyle/>
        <a:p>
          <a:r>
            <a:rPr lang="es-HN" dirty="0" smtClean="0"/>
            <a:t>90 A 100 DIAS</a:t>
          </a:r>
        </a:p>
      </dgm:t>
    </dgm:pt>
    <dgm:pt modelId="{9D41F180-418B-47A2-A487-752D9002A76D}" type="parTrans" cxnId="{D99E4D1A-F21C-4F6D-AD19-4A96CACCF956}">
      <dgm:prSet/>
      <dgm:spPr/>
      <dgm:t>
        <a:bodyPr/>
        <a:lstStyle/>
        <a:p>
          <a:endParaRPr lang="es-HN"/>
        </a:p>
      </dgm:t>
    </dgm:pt>
    <dgm:pt modelId="{A3E65333-013F-475E-A063-05AC8C1C483B}" type="sibTrans" cxnId="{D99E4D1A-F21C-4F6D-AD19-4A96CACCF956}">
      <dgm:prSet/>
      <dgm:spPr/>
      <dgm:t>
        <a:bodyPr/>
        <a:lstStyle/>
        <a:p>
          <a:endParaRPr lang="es-HN"/>
        </a:p>
      </dgm:t>
    </dgm:pt>
    <dgm:pt modelId="{45E3A727-737B-4583-8489-C78F92C43A83}" type="pres">
      <dgm:prSet presAssocID="{7F505611-747F-4D42-A783-A8E92252969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E4F0C2B2-52FA-4913-8B35-CD86F0778CEC}" type="pres">
      <dgm:prSet presAssocID="{6B7C7ECD-177E-4356-8511-AC891821348B}" presName="compNode" presStyleCnt="0"/>
      <dgm:spPr/>
      <dgm:t>
        <a:bodyPr/>
        <a:lstStyle/>
        <a:p>
          <a:endParaRPr lang="es-HN"/>
        </a:p>
      </dgm:t>
    </dgm:pt>
    <dgm:pt modelId="{AE4D5B33-42BB-4B30-90B7-BD19B8CCFB37}" type="pres">
      <dgm:prSet presAssocID="{6B7C7ECD-177E-4356-8511-AC891821348B}" presName="aNode" presStyleLbl="bgShp" presStyleIdx="0" presStyleCnt="2"/>
      <dgm:spPr/>
      <dgm:t>
        <a:bodyPr/>
        <a:lstStyle/>
        <a:p>
          <a:endParaRPr lang="es-HN"/>
        </a:p>
      </dgm:t>
    </dgm:pt>
    <dgm:pt modelId="{D2CFCD0E-DB58-4F84-B59F-2F78917594F9}" type="pres">
      <dgm:prSet presAssocID="{6B7C7ECD-177E-4356-8511-AC891821348B}" presName="textNode" presStyleLbl="bgShp" presStyleIdx="0" presStyleCnt="2"/>
      <dgm:spPr/>
      <dgm:t>
        <a:bodyPr/>
        <a:lstStyle/>
        <a:p>
          <a:endParaRPr lang="es-HN"/>
        </a:p>
      </dgm:t>
    </dgm:pt>
    <dgm:pt modelId="{6815C9C0-F938-4CDD-8D02-43CD66F1C166}" type="pres">
      <dgm:prSet presAssocID="{6B7C7ECD-177E-4356-8511-AC891821348B}" presName="compChildNode" presStyleCnt="0"/>
      <dgm:spPr/>
      <dgm:t>
        <a:bodyPr/>
        <a:lstStyle/>
        <a:p>
          <a:endParaRPr lang="es-HN"/>
        </a:p>
      </dgm:t>
    </dgm:pt>
    <dgm:pt modelId="{754C55CD-DE13-482B-8605-A3139EF0C81C}" type="pres">
      <dgm:prSet presAssocID="{6B7C7ECD-177E-4356-8511-AC891821348B}" presName="theInnerList" presStyleCnt="0"/>
      <dgm:spPr/>
      <dgm:t>
        <a:bodyPr/>
        <a:lstStyle/>
        <a:p>
          <a:endParaRPr lang="es-HN"/>
        </a:p>
      </dgm:t>
    </dgm:pt>
    <dgm:pt modelId="{2B08CA1C-97A7-4046-87D9-DD46200E57CE}" type="pres">
      <dgm:prSet presAssocID="{CB899A54-1A5B-4169-9D41-7290D5A06E4D}" presName="child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8122BC16-9CFF-43BF-A5FC-356D6486390B}" type="pres">
      <dgm:prSet presAssocID="{CB899A54-1A5B-4169-9D41-7290D5A06E4D}" presName="aSpace2" presStyleCnt="0"/>
      <dgm:spPr/>
      <dgm:t>
        <a:bodyPr/>
        <a:lstStyle/>
        <a:p>
          <a:endParaRPr lang="es-HN"/>
        </a:p>
      </dgm:t>
    </dgm:pt>
    <dgm:pt modelId="{AFB055DC-01C6-41E2-90A7-325CCF11F2DD}" type="pres">
      <dgm:prSet presAssocID="{D634E50A-9B99-41BB-AA20-D1AD87AB6602}" presName="child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B5E0A8D3-A103-47A8-BD29-41B960C482D2}" type="pres">
      <dgm:prSet presAssocID="{D634E50A-9B99-41BB-AA20-D1AD87AB6602}" presName="aSpace2" presStyleCnt="0"/>
      <dgm:spPr/>
      <dgm:t>
        <a:bodyPr/>
        <a:lstStyle/>
        <a:p>
          <a:endParaRPr lang="es-HN"/>
        </a:p>
      </dgm:t>
    </dgm:pt>
    <dgm:pt modelId="{759EEB1D-0E30-4AD3-B88A-13892F1BDE69}" type="pres">
      <dgm:prSet presAssocID="{775D4CB1-5B51-4910-8889-A75A5FE3A9C7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7DC92A30-0073-4316-94F9-B84F66229CFD}" type="pres">
      <dgm:prSet presAssocID="{775D4CB1-5B51-4910-8889-A75A5FE3A9C7}" presName="aSpace2" presStyleCnt="0"/>
      <dgm:spPr/>
      <dgm:t>
        <a:bodyPr/>
        <a:lstStyle/>
        <a:p>
          <a:endParaRPr lang="es-HN"/>
        </a:p>
      </dgm:t>
    </dgm:pt>
    <dgm:pt modelId="{320C2C82-D3C6-40DB-8637-4793C80DDB49}" type="pres">
      <dgm:prSet presAssocID="{A9EF513A-9CE8-48E4-920C-6075DD796EE2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659F5950-0366-4CB3-951C-9FCF443F2989}" type="pres">
      <dgm:prSet presAssocID="{A9EF513A-9CE8-48E4-920C-6075DD796EE2}" presName="aSpace2" presStyleCnt="0"/>
      <dgm:spPr/>
      <dgm:t>
        <a:bodyPr/>
        <a:lstStyle/>
        <a:p>
          <a:endParaRPr lang="es-HN"/>
        </a:p>
      </dgm:t>
    </dgm:pt>
    <dgm:pt modelId="{B374C81B-6877-44F1-AEBC-4CF54F339C14}" type="pres">
      <dgm:prSet presAssocID="{ABF0D5C1-BCB0-4B80-8B80-1CF56DC041FB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5F20E9C6-9554-43C9-98EA-40D25DB726A4}" type="pres">
      <dgm:prSet presAssocID="{ABF0D5C1-BCB0-4B80-8B80-1CF56DC041FB}" presName="aSpace2" presStyleCnt="0"/>
      <dgm:spPr/>
      <dgm:t>
        <a:bodyPr/>
        <a:lstStyle/>
        <a:p>
          <a:endParaRPr lang="es-HN"/>
        </a:p>
      </dgm:t>
    </dgm:pt>
    <dgm:pt modelId="{3C6E9EAC-9849-4132-8847-D6E93D442F25}" type="pres">
      <dgm:prSet presAssocID="{34C95BE8-A3D1-4F28-B28F-A601A5664501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FD19132A-E000-41C1-93EB-5B3FBD85C82B}" type="pres">
      <dgm:prSet presAssocID="{34C95BE8-A3D1-4F28-B28F-A601A5664501}" presName="aSpace2" presStyleCnt="0"/>
      <dgm:spPr/>
      <dgm:t>
        <a:bodyPr/>
        <a:lstStyle/>
        <a:p>
          <a:endParaRPr lang="es-HN"/>
        </a:p>
      </dgm:t>
    </dgm:pt>
    <dgm:pt modelId="{3EDEC1E0-73B1-4918-8B44-2FEEC197CB3C}" type="pres">
      <dgm:prSet presAssocID="{01FC4419-A2C3-414C-BCBB-2DBBD359CF65}" presName="child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B039810F-F31F-4E19-81D2-A9AB61C46836}" type="pres">
      <dgm:prSet presAssocID="{6B7C7ECD-177E-4356-8511-AC891821348B}" presName="aSpace" presStyleCnt="0"/>
      <dgm:spPr/>
      <dgm:t>
        <a:bodyPr/>
        <a:lstStyle/>
        <a:p>
          <a:endParaRPr lang="es-HN"/>
        </a:p>
      </dgm:t>
    </dgm:pt>
    <dgm:pt modelId="{5503EC1A-0170-47FA-9502-5F22AFD16CAE}" type="pres">
      <dgm:prSet presAssocID="{6D18024D-C91E-4A1C-81C3-51142071B6F1}" presName="compNode" presStyleCnt="0"/>
      <dgm:spPr/>
      <dgm:t>
        <a:bodyPr/>
        <a:lstStyle/>
        <a:p>
          <a:endParaRPr lang="es-HN"/>
        </a:p>
      </dgm:t>
    </dgm:pt>
    <dgm:pt modelId="{157881A7-5D44-4D5D-B8C9-0503939C4082}" type="pres">
      <dgm:prSet presAssocID="{6D18024D-C91E-4A1C-81C3-51142071B6F1}" presName="aNode" presStyleLbl="bgShp" presStyleIdx="1" presStyleCnt="2" custLinFactNeighborX="17415" custLinFactNeighborY="-4822"/>
      <dgm:spPr/>
      <dgm:t>
        <a:bodyPr/>
        <a:lstStyle/>
        <a:p>
          <a:endParaRPr lang="es-HN"/>
        </a:p>
      </dgm:t>
    </dgm:pt>
    <dgm:pt modelId="{07BBACC8-E9C9-4432-8A94-113BA7B8B331}" type="pres">
      <dgm:prSet presAssocID="{6D18024D-C91E-4A1C-81C3-51142071B6F1}" presName="textNode" presStyleLbl="bgShp" presStyleIdx="1" presStyleCnt="2"/>
      <dgm:spPr/>
      <dgm:t>
        <a:bodyPr/>
        <a:lstStyle/>
        <a:p>
          <a:endParaRPr lang="es-HN"/>
        </a:p>
      </dgm:t>
    </dgm:pt>
    <dgm:pt modelId="{C3E1EFCD-3145-45A3-BEF2-6FDAAF1FD30A}" type="pres">
      <dgm:prSet presAssocID="{6D18024D-C91E-4A1C-81C3-51142071B6F1}" presName="compChildNode" presStyleCnt="0"/>
      <dgm:spPr/>
      <dgm:t>
        <a:bodyPr/>
        <a:lstStyle/>
        <a:p>
          <a:endParaRPr lang="es-HN"/>
        </a:p>
      </dgm:t>
    </dgm:pt>
    <dgm:pt modelId="{9CB0AD8F-00A6-4069-8EAF-A34A97C889CA}" type="pres">
      <dgm:prSet presAssocID="{6D18024D-C91E-4A1C-81C3-51142071B6F1}" presName="theInnerList" presStyleCnt="0"/>
      <dgm:spPr/>
      <dgm:t>
        <a:bodyPr/>
        <a:lstStyle/>
        <a:p>
          <a:endParaRPr lang="es-HN"/>
        </a:p>
      </dgm:t>
    </dgm:pt>
    <dgm:pt modelId="{5EE0BF2B-D91C-4037-AEA2-FC2712EF4A73}" type="pres">
      <dgm:prSet presAssocID="{9D082F61-7BA3-405A-B115-A655FC8FDBE0}" presName="child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C1E19C6D-01A4-466C-A153-C89BA53338F8}" type="pres">
      <dgm:prSet presAssocID="{9D082F61-7BA3-405A-B115-A655FC8FDBE0}" presName="aSpace2" presStyleCnt="0"/>
      <dgm:spPr/>
      <dgm:t>
        <a:bodyPr/>
        <a:lstStyle/>
        <a:p>
          <a:endParaRPr lang="es-HN"/>
        </a:p>
      </dgm:t>
    </dgm:pt>
    <dgm:pt modelId="{82409A27-7A60-423F-9E58-B307DFA1DC97}" type="pres">
      <dgm:prSet presAssocID="{81B782C3-3A74-4C26-81F6-B70695C22129}" presName="child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78192650-A8B1-414B-8E82-161B421D364C}" type="pres">
      <dgm:prSet presAssocID="{81B782C3-3A74-4C26-81F6-B70695C22129}" presName="aSpace2" presStyleCnt="0"/>
      <dgm:spPr/>
      <dgm:t>
        <a:bodyPr/>
        <a:lstStyle/>
        <a:p>
          <a:endParaRPr lang="es-HN"/>
        </a:p>
      </dgm:t>
    </dgm:pt>
    <dgm:pt modelId="{4BA39623-0D2B-4B60-8EB3-17340289F376}" type="pres">
      <dgm:prSet presAssocID="{DABC83CD-E502-44E5-84B1-70985DC76943}" presName="child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B3167A2D-785A-4AF9-96C1-D1C672C87792}" type="pres">
      <dgm:prSet presAssocID="{DABC83CD-E502-44E5-84B1-70985DC76943}" presName="aSpace2" presStyleCnt="0"/>
      <dgm:spPr/>
      <dgm:t>
        <a:bodyPr/>
        <a:lstStyle/>
        <a:p>
          <a:endParaRPr lang="es-HN"/>
        </a:p>
      </dgm:t>
    </dgm:pt>
    <dgm:pt modelId="{DD078685-2964-4B5B-BFA7-A80508399B31}" type="pres">
      <dgm:prSet presAssocID="{C9897487-EDC8-4F86-AC84-13EF293C25D1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B54642D4-A33E-4F34-AC18-B975C8D23843}" type="pres">
      <dgm:prSet presAssocID="{C9897487-EDC8-4F86-AC84-13EF293C25D1}" presName="aSpace2" presStyleCnt="0"/>
      <dgm:spPr/>
      <dgm:t>
        <a:bodyPr/>
        <a:lstStyle/>
        <a:p>
          <a:endParaRPr lang="es-HN"/>
        </a:p>
      </dgm:t>
    </dgm:pt>
    <dgm:pt modelId="{E06863BF-9CCE-4334-9734-421F0B723656}" type="pres">
      <dgm:prSet presAssocID="{5932AEDA-2B8F-412E-8B31-E9DEAEE53DFF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E4B0E0BE-F281-4123-954B-F37D56688E5F}" type="presOf" srcId="{81B782C3-3A74-4C26-81F6-B70695C22129}" destId="{82409A27-7A60-423F-9E58-B307DFA1DC97}" srcOrd="0" destOrd="0" presId="urn:microsoft.com/office/officeart/2005/8/layout/lProcess2"/>
    <dgm:cxn modelId="{F6470666-1DEF-4A0E-8D9A-864F4E6C935B}" type="presOf" srcId="{9D082F61-7BA3-405A-B115-A655FC8FDBE0}" destId="{5EE0BF2B-D91C-4037-AEA2-FC2712EF4A73}" srcOrd="0" destOrd="0" presId="urn:microsoft.com/office/officeart/2005/8/layout/lProcess2"/>
    <dgm:cxn modelId="{DACE5039-CF5A-4B99-90C5-CA2D9B97D05A}" srcId="{6B7C7ECD-177E-4356-8511-AC891821348B}" destId="{775D4CB1-5B51-4910-8889-A75A5FE3A9C7}" srcOrd="2" destOrd="0" parTransId="{DF507965-3E3B-42E3-9406-1EFB0631373C}" sibTransId="{561F3E3B-1059-4CA2-B759-5C82535D0F86}"/>
    <dgm:cxn modelId="{A5737100-0CE8-4632-B938-01ECE1D59223}" type="presOf" srcId="{CB899A54-1A5B-4169-9D41-7290D5A06E4D}" destId="{2B08CA1C-97A7-4046-87D9-DD46200E57CE}" srcOrd="0" destOrd="0" presId="urn:microsoft.com/office/officeart/2005/8/layout/lProcess2"/>
    <dgm:cxn modelId="{AFAA5332-BB79-423E-BBA1-A998F37A7AA1}" srcId="{6D18024D-C91E-4A1C-81C3-51142071B6F1}" destId="{C9897487-EDC8-4F86-AC84-13EF293C25D1}" srcOrd="3" destOrd="0" parTransId="{7D20D3BE-B223-4FE0-B6B6-ADDE08702BEA}" sibTransId="{7BBC72C6-784D-4466-801D-11727EEBA348}"/>
    <dgm:cxn modelId="{5C31AA43-7DC3-4EB7-93E7-18E037552414}" type="presOf" srcId="{6D18024D-C91E-4A1C-81C3-51142071B6F1}" destId="{07BBACC8-E9C9-4432-8A94-113BA7B8B331}" srcOrd="1" destOrd="0" presId="urn:microsoft.com/office/officeart/2005/8/layout/lProcess2"/>
    <dgm:cxn modelId="{BB55ECCD-C41B-4779-80C1-FCD3985F0513}" type="presOf" srcId="{ABF0D5C1-BCB0-4B80-8B80-1CF56DC041FB}" destId="{B374C81B-6877-44F1-AEBC-4CF54F339C14}" srcOrd="0" destOrd="0" presId="urn:microsoft.com/office/officeart/2005/8/layout/lProcess2"/>
    <dgm:cxn modelId="{4062333E-28D5-4664-ADD0-6D21706A6AE4}" type="presOf" srcId="{6D18024D-C91E-4A1C-81C3-51142071B6F1}" destId="{157881A7-5D44-4D5D-B8C9-0503939C4082}" srcOrd="0" destOrd="0" presId="urn:microsoft.com/office/officeart/2005/8/layout/lProcess2"/>
    <dgm:cxn modelId="{AAEA7FB2-E0CF-4D99-9AE7-99FFE03C971D}" type="presOf" srcId="{C9897487-EDC8-4F86-AC84-13EF293C25D1}" destId="{DD078685-2964-4B5B-BFA7-A80508399B31}" srcOrd="0" destOrd="0" presId="urn:microsoft.com/office/officeart/2005/8/layout/lProcess2"/>
    <dgm:cxn modelId="{0EACE88E-B299-4062-B8ED-001DC0EA692D}" type="presOf" srcId="{6B7C7ECD-177E-4356-8511-AC891821348B}" destId="{AE4D5B33-42BB-4B30-90B7-BD19B8CCFB37}" srcOrd="0" destOrd="0" presId="urn:microsoft.com/office/officeart/2005/8/layout/lProcess2"/>
    <dgm:cxn modelId="{B904B37C-CC94-4EF3-9966-C545E928C9A1}" type="presOf" srcId="{DABC83CD-E502-44E5-84B1-70985DC76943}" destId="{4BA39623-0D2B-4B60-8EB3-17340289F376}" srcOrd="0" destOrd="0" presId="urn:microsoft.com/office/officeart/2005/8/layout/lProcess2"/>
    <dgm:cxn modelId="{8D0B6412-76B6-484C-B1CA-B061384A7398}" type="presOf" srcId="{6B7C7ECD-177E-4356-8511-AC891821348B}" destId="{D2CFCD0E-DB58-4F84-B59F-2F78917594F9}" srcOrd="1" destOrd="0" presId="urn:microsoft.com/office/officeart/2005/8/layout/lProcess2"/>
    <dgm:cxn modelId="{A02A7A07-804F-493F-A4FF-48F8E4232E02}" type="presOf" srcId="{D634E50A-9B99-41BB-AA20-D1AD87AB6602}" destId="{AFB055DC-01C6-41E2-90A7-325CCF11F2DD}" srcOrd="0" destOrd="0" presId="urn:microsoft.com/office/officeart/2005/8/layout/lProcess2"/>
    <dgm:cxn modelId="{62A5B466-C3F6-4B52-8838-A919F283B53F}" srcId="{7F505611-747F-4D42-A783-A8E922529692}" destId="{6D18024D-C91E-4A1C-81C3-51142071B6F1}" srcOrd="1" destOrd="0" parTransId="{BBD9BD5B-98F5-4909-BFAC-1280A34B4BFD}" sibTransId="{6E32CB91-5544-4F88-AA77-2DAF8107E60F}"/>
    <dgm:cxn modelId="{D85C0436-113C-44F2-B210-411FE400A323}" srcId="{6B7C7ECD-177E-4356-8511-AC891821348B}" destId="{01FC4419-A2C3-414C-BCBB-2DBBD359CF65}" srcOrd="6" destOrd="0" parTransId="{4759B6D6-90AE-4FC5-8651-7FEBF32DA5D0}" sibTransId="{B4F1B1A9-FB13-4360-8CC5-C557473B5C89}"/>
    <dgm:cxn modelId="{383E1873-0F2D-45D5-B725-F6C07EEFC2BD}" srcId="{6D18024D-C91E-4A1C-81C3-51142071B6F1}" destId="{81B782C3-3A74-4C26-81F6-B70695C22129}" srcOrd="1" destOrd="0" parTransId="{D53AA499-70AF-438B-BFE3-3981A2A6BAA6}" sibTransId="{F5C76644-B0BD-4D5C-BA18-881DF29C91E8}"/>
    <dgm:cxn modelId="{437C5594-5C3F-4769-8A7D-268796108493}" srcId="{6D18024D-C91E-4A1C-81C3-51142071B6F1}" destId="{DABC83CD-E502-44E5-84B1-70985DC76943}" srcOrd="2" destOrd="0" parTransId="{CC3607B2-0838-444E-9987-AB73FA26959B}" sibTransId="{343A7A65-8862-4174-9E70-B138AC32705A}"/>
    <dgm:cxn modelId="{5169EDF3-A335-43F6-8464-CA74B8AE4A6F}" type="presOf" srcId="{5932AEDA-2B8F-412E-8B31-E9DEAEE53DFF}" destId="{E06863BF-9CCE-4334-9734-421F0B723656}" srcOrd="0" destOrd="0" presId="urn:microsoft.com/office/officeart/2005/8/layout/lProcess2"/>
    <dgm:cxn modelId="{9936FF40-AF86-4312-B726-2782F91A704E}" srcId="{7F505611-747F-4D42-A783-A8E922529692}" destId="{6B7C7ECD-177E-4356-8511-AC891821348B}" srcOrd="0" destOrd="0" parTransId="{057A3999-091B-4E22-A30F-9CB340E2E55A}" sibTransId="{6B4FD09D-9D90-42A6-80BE-5B821F95951F}"/>
    <dgm:cxn modelId="{E17F5358-3827-452A-A467-D64D5CF6EBDA}" srcId="{6D18024D-C91E-4A1C-81C3-51142071B6F1}" destId="{9D082F61-7BA3-405A-B115-A655FC8FDBE0}" srcOrd="0" destOrd="0" parTransId="{391D9157-80A3-4A04-AEBC-2466AACCA51F}" sibTransId="{EC2B6E76-566F-4C60-A0A5-B9539A7ED921}"/>
    <dgm:cxn modelId="{41336F0F-1C8E-4AEE-A159-DB6F160E7236}" type="presOf" srcId="{7F505611-747F-4D42-A783-A8E922529692}" destId="{45E3A727-737B-4583-8489-C78F92C43A83}" srcOrd="0" destOrd="0" presId="urn:microsoft.com/office/officeart/2005/8/layout/lProcess2"/>
    <dgm:cxn modelId="{B55B1A5A-579D-4D64-8DB3-2577AD7AB68D}" srcId="{6B7C7ECD-177E-4356-8511-AC891821348B}" destId="{34C95BE8-A3D1-4F28-B28F-A601A5664501}" srcOrd="5" destOrd="0" parTransId="{B859A478-7ECC-4A9A-8A17-3B4961B11545}" sibTransId="{D9BAE0A0-C7F5-4AC7-A045-3D1F919DB61E}"/>
    <dgm:cxn modelId="{D070C10E-7C93-4ADE-86C6-70DF7912700D}" srcId="{6B7C7ECD-177E-4356-8511-AC891821348B}" destId="{CB899A54-1A5B-4169-9D41-7290D5A06E4D}" srcOrd="0" destOrd="0" parTransId="{BA576052-0A51-4BBA-B146-19EE7ABA8841}" sibTransId="{4856610C-2844-4382-A9F6-F8B7D966A526}"/>
    <dgm:cxn modelId="{5D49769E-288F-4DC1-8721-D3225A908E34}" srcId="{6B7C7ECD-177E-4356-8511-AC891821348B}" destId="{ABF0D5C1-BCB0-4B80-8B80-1CF56DC041FB}" srcOrd="4" destOrd="0" parTransId="{1CFE10B3-CF2A-4DFC-AE9F-C7A1201882BA}" sibTransId="{04FA1CF7-4DB5-44FF-85A5-3510DBC5E261}"/>
    <dgm:cxn modelId="{80405E29-5C47-42F1-8254-285497F7DEA7}" srcId="{6B7C7ECD-177E-4356-8511-AC891821348B}" destId="{A9EF513A-9CE8-48E4-920C-6075DD796EE2}" srcOrd="3" destOrd="0" parTransId="{7C10EF1D-CF5C-4D4E-AF0E-2DFCFD3FFE8F}" sibTransId="{61F5CD33-34E2-4392-93D9-38B63E7734ED}"/>
    <dgm:cxn modelId="{469D5DBE-62DA-49CA-ADF2-CFB404BF54B8}" type="presOf" srcId="{34C95BE8-A3D1-4F28-B28F-A601A5664501}" destId="{3C6E9EAC-9849-4132-8847-D6E93D442F25}" srcOrd="0" destOrd="0" presId="urn:microsoft.com/office/officeart/2005/8/layout/lProcess2"/>
    <dgm:cxn modelId="{895E9FBC-09B5-4E70-978B-D061B0032B98}" type="presOf" srcId="{A9EF513A-9CE8-48E4-920C-6075DD796EE2}" destId="{320C2C82-D3C6-40DB-8637-4793C80DDB49}" srcOrd="0" destOrd="0" presId="urn:microsoft.com/office/officeart/2005/8/layout/lProcess2"/>
    <dgm:cxn modelId="{D99E4D1A-F21C-4F6D-AD19-4A96CACCF956}" srcId="{6D18024D-C91E-4A1C-81C3-51142071B6F1}" destId="{5932AEDA-2B8F-412E-8B31-E9DEAEE53DFF}" srcOrd="4" destOrd="0" parTransId="{9D41F180-418B-47A2-A487-752D9002A76D}" sibTransId="{A3E65333-013F-475E-A063-05AC8C1C483B}"/>
    <dgm:cxn modelId="{01A799F2-EB7C-4474-B65C-A408C7F69CE2}" type="presOf" srcId="{01FC4419-A2C3-414C-BCBB-2DBBD359CF65}" destId="{3EDEC1E0-73B1-4918-8B44-2FEEC197CB3C}" srcOrd="0" destOrd="0" presId="urn:microsoft.com/office/officeart/2005/8/layout/lProcess2"/>
    <dgm:cxn modelId="{0178186C-29D9-4E1B-9C1E-E7A8F367AEBE}" type="presOf" srcId="{775D4CB1-5B51-4910-8889-A75A5FE3A9C7}" destId="{759EEB1D-0E30-4AD3-B88A-13892F1BDE69}" srcOrd="0" destOrd="0" presId="urn:microsoft.com/office/officeart/2005/8/layout/lProcess2"/>
    <dgm:cxn modelId="{1FE292BD-A01F-4C75-9608-0E26A13612FE}" srcId="{6B7C7ECD-177E-4356-8511-AC891821348B}" destId="{D634E50A-9B99-41BB-AA20-D1AD87AB6602}" srcOrd="1" destOrd="0" parTransId="{9EB11219-E1B2-48EA-984D-BB4ABE720F5A}" sibTransId="{B25A5080-83D8-4BC3-B1C8-303CB605A3C2}"/>
    <dgm:cxn modelId="{ECB42E50-FC6E-428F-B5FB-EA02F55C259E}" type="presParOf" srcId="{45E3A727-737B-4583-8489-C78F92C43A83}" destId="{E4F0C2B2-52FA-4913-8B35-CD86F0778CEC}" srcOrd="0" destOrd="0" presId="urn:microsoft.com/office/officeart/2005/8/layout/lProcess2"/>
    <dgm:cxn modelId="{579DADB7-56E4-49E9-855F-E0EA5DD39B90}" type="presParOf" srcId="{E4F0C2B2-52FA-4913-8B35-CD86F0778CEC}" destId="{AE4D5B33-42BB-4B30-90B7-BD19B8CCFB37}" srcOrd="0" destOrd="0" presId="urn:microsoft.com/office/officeart/2005/8/layout/lProcess2"/>
    <dgm:cxn modelId="{61E379EF-4B72-4AB5-99A8-A464D65DE371}" type="presParOf" srcId="{E4F0C2B2-52FA-4913-8B35-CD86F0778CEC}" destId="{D2CFCD0E-DB58-4F84-B59F-2F78917594F9}" srcOrd="1" destOrd="0" presId="urn:microsoft.com/office/officeart/2005/8/layout/lProcess2"/>
    <dgm:cxn modelId="{020FDB97-7A9C-4D01-A65C-4180EDD30178}" type="presParOf" srcId="{E4F0C2B2-52FA-4913-8B35-CD86F0778CEC}" destId="{6815C9C0-F938-4CDD-8D02-43CD66F1C166}" srcOrd="2" destOrd="0" presId="urn:microsoft.com/office/officeart/2005/8/layout/lProcess2"/>
    <dgm:cxn modelId="{9621FCAE-AD15-4142-AF72-6492F01F7981}" type="presParOf" srcId="{6815C9C0-F938-4CDD-8D02-43CD66F1C166}" destId="{754C55CD-DE13-482B-8605-A3139EF0C81C}" srcOrd="0" destOrd="0" presId="urn:microsoft.com/office/officeart/2005/8/layout/lProcess2"/>
    <dgm:cxn modelId="{B1399344-8CC9-483B-8241-280A91912A2E}" type="presParOf" srcId="{754C55CD-DE13-482B-8605-A3139EF0C81C}" destId="{2B08CA1C-97A7-4046-87D9-DD46200E57CE}" srcOrd="0" destOrd="0" presId="urn:microsoft.com/office/officeart/2005/8/layout/lProcess2"/>
    <dgm:cxn modelId="{EA3B8C79-90ED-4A7E-9256-745C46E123E6}" type="presParOf" srcId="{754C55CD-DE13-482B-8605-A3139EF0C81C}" destId="{8122BC16-9CFF-43BF-A5FC-356D6486390B}" srcOrd="1" destOrd="0" presId="urn:microsoft.com/office/officeart/2005/8/layout/lProcess2"/>
    <dgm:cxn modelId="{0782F13C-A53D-42F4-96E7-73E67FDE31E1}" type="presParOf" srcId="{754C55CD-DE13-482B-8605-A3139EF0C81C}" destId="{AFB055DC-01C6-41E2-90A7-325CCF11F2DD}" srcOrd="2" destOrd="0" presId="urn:microsoft.com/office/officeart/2005/8/layout/lProcess2"/>
    <dgm:cxn modelId="{877B2442-D612-4E2C-9327-F2B8D6A08C8C}" type="presParOf" srcId="{754C55CD-DE13-482B-8605-A3139EF0C81C}" destId="{B5E0A8D3-A103-47A8-BD29-41B960C482D2}" srcOrd="3" destOrd="0" presId="urn:microsoft.com/office/officeart/2005/8/layout/lProcess2"/>
    <dgm:cxn modelId="{39B425E4-8A24-4B69-A33C-BD600D3F191B}" type="presParOf" srcId="{754C55CD-DE13-482B-8605-A3139EF0C81C}" destId="{759EEB1D-0E30-4AD3-B88A-13892F1BDE69}" srcOrd="4" destOrd="0" presId="urn:microsoft.com/office/officeart/2005/8/layout/lProcess2"/>
    <dgm:cxn modelId="{1E110A64-3D50-4B05-BFED-CA9C0382B185}" type="presParOf" srcId="{754C55CD-DE13-482B-8605-A3139EF0C81C}" destId="{7DC92A30-0073-4316-94F9-B84F66229CFD}" srcOrd="5" destOrd="0" presId="urn:microsoft.com/office/officeart/2005/8/layout/lProcess2"/>
    <dgm:cxn modelId="{B7C387A6-2B14-4560-9E4F-30FC3EE4BDC8}" type="presParOf" srcId="{754C55CD-DE13-482B-8605-A3139EF0C81C}" destId="{320C2C82-D3C6-40DB-8637-4793C80DDB49}" srcOrd="6" destOrd="0" presId="urn:microsoft.com/office/officeart/2005/8/layout/lProcess2"/>
    <dgm:cxn modelId="{23692862-A324-4A3D-9706-DD7D982F0A2E}" type="presParOf" srcId="{754C55CD-DE13-482B-8605-A3139EF0C81C}" destId="{659F5950-0366-4CB3-951C-9FCF443F2989}" srcOrd="7" destOrd="0" presId="urn:microsoft.com/office/officeart/2005/8/layout/lProcess2"/>
    <dgm:cxn modelId="{340CF884-6AF1-4487-BC49-24A0B6B86858}" type="presParOf" srcId="{754C55CD-DE13-482B-8605-A3139EF0C81C}" destId="{B374C81B-6877-44F1-AEBC-4CF54F339C14}" srcOrd="8" destOrd="0" presId="urn:microsoft.com/office/officeart/2005/8/layout/lProcess2"/>
    <dgm:cxn modelId="{67BD3B49-EC2C-473D-9539-5310BF23F566}" type="presParOf" srcId="{754C55CD-DE13-482B-8605-A3139EF0C81C}" destId="{5F20E9C6-9554-43C9-98EA-40D25DB726A4}" srcOrd="9" destOrd="0" presId="urn:microsoft.com/office/officeart/2005/8/layout/lProcess2"/>
    <dgm:cxn modelId="{6EE3EF76-2B6C-45EA-B571-BCCD276D4BA9}" type="presParOf" srcId="{754C55CD-DE13-482B-8605-A3139EF0C81C}" destId="{3C6E9EAC-9849-4132-8847-D6E93D442F25}" srcOrd="10" destOrd="0" presId="urn:microsoft.com/office/officeart/2005/8/layout/lProcess2"/>
    <dgm:cxn modelId="{6650FB8D-EA2E-444E-B364-BFBF03F9EEBB}" type="presParOf" srcId="{754C55CD-DE13-482B-8605-A3139EF0C81C}" destId="{FD19132A-E000-41C1-93EB-5B3FBD85C82B}" srcOrd="11" destOrd="0" presId="urn:microsoft.com/office/officeart/2005/8/layout/lProcess2"/>
    <dgm:cxn modelId="{6ADF3531-4F1E-4DFD-A7A9-6A862FEFB1CB}" type="presParOf" srcId="{754C55CD-DE13-482B-8605-A3139EF0C81C}" destId="{3EDEC1E0-73B1-4918-8B44-2FEEC197CB3C}" srcOrd="12" destOrd="0" presId="urn:microsoft.com/office/officeart/2005/8/layout/lProcess2"/>
    <dgm:cxn modelId="{7FC2FA44-7FF0-41D1-98ED-45DF4E1D843A}" type="presParOf" srcId="{45E3A727-737B-4583-8489-C78F92C43A83}" destId="{B039810F-F31F-4E19-81D2-A9AB61C46836}" srcOrd="1" destOrd="0" presId="urn:microsoft.com/office/officeart/2005/8/layout/lProcess2"/>
    <dgm:cxn modelId="{B9409C5E-ACCD-4ED9-A589-8FBB37FFEF0F}" type="presParOf" srcId="{45E3A727-737B-4583-8489-C78F92C43A83}" destId="{5503EC1A-0170-47FA-9502-5F22AFD16CAE}" srcOrd="2" destOrd="0" presId="urn:microsoft.com/office/officeart/2005/8/layout/lProcess2"/>
    <dgm:cxn modelId="{BF86BB63-ED8E-41DC-A57D-4EBE33B56803}" type="presParOf" srcId="{5503EC1A-0170-47FA-9502-5F22AFD16CAE}" destId="{157881A7-5D44-4D5D-B8C9-0503939C4082}" srcOrd="0" destOrd="0" presId="urn:microsoft.com/office/officeart/2005/8/layout/lProcess2"/>
    <dgm:cxn modelId="{B0D79750-EFF3-42FA-86A3-EFB7E5898CAB}" type="presParOf" srcId="{5503EC1A-0170-47FA-9502-5F22AFD16CAE}" destId="{07BBACC8-E9C9-4432-8A94-113BA7B8B331}" srcOrd="1" destOrd="0" presId="urn:microsoft.com/office/officeart/2005/8/layout/lProcess2"/>
    <dgm:cxn modelId="{4E6693BD-3F0E-4800-9F7B-61F0D795D15C}" type="presParOf" srcId="{5503EC1A-0170-47FA-9502-5F22AFD16CAE}" destId="{C3E1EFCD-3145-45A3-BEF2-6FDAAF1FD30A}" srcOrd="2" destOrd="0" presId="urn:microsoft.com/office/officeart/2005/8/layout/lProcess2"/>
    <dgm:cxn modelId="{03C2482B-8E44-4AE3-B3A8-52811C403195}" type="presParOf" srcId="{C3E1EFCD-3145-45A3-BEF2-6FDAAF1FD30A}" destId="{9CB0AD8F-00A6-4069-8EAF-A34A97C889CA}" srcOrd="0" destOrd="0" presId="urn:microsoft.com/office/officeart/2005/8/layout/lProcess2"/>
    <dgm:cxn modelId="{7772BA2B-72A4-4A2C-8A6E-FA64FED7ED4C}" type="presParOf" srcId="{9CB0AD8F-00A6-4069-8EAF-A34A97C889CA}" destId="{5EE0BF2B-D91C-4037-AEA2-FC2712EF4A73}" srcOrd="0" destOrd="0" presId="urn:microsoft.com/office/officeart/2005/8/layout/lProcess2"/>
    <dgm:cxn modelId="{B5F13DFC-37E3-4073-86FA-B0F60C464373}" type="presParOf" srcId="{9CB0AD8F-00A6-4069-8EAF-A34A97C889CA}" destId="{C1E19C6D-01A4-466C-A153-C89BA53338F8}" srcOrd="1" destOrd="0" presId="urn:microsoft.com/office/officeart/2005/8/layout/lProcess2"/>
    <dgm:cxn modelId="{96A3E451-C618-48BA-A3C3-5951152609FF}" type="presParOf" srcId="{9CB0AD8F-00A6-4069-8EAF-A34A97C889CA}" destId="{82409A27-7A60-423F-9E58-B307DFA1DC97}" srcOrd="2" destOrd="0" presId="urn:microsoft.com/office/officeart/2005/8/layout/lProcess2"/>
    <dgm:cxn modelId="{2653086E-113B-44A7-A68F-0458497A7A78}" type="presParOf" srcId="{9CB0AD8F-00A6-4069-8EAF-A34A97C889CA}" destId="{78192650-A8B1-414B-8E82-161B421D364C}" srcOrd="3" destOrd="0" presId="urn:microsoft.com/office/officeart/2005/8/layout/lProcess2"/>
    <dgm:cxn modelId="{5526D593-6E7A-4C3D-B793-4C87EFCEAD20}" type="presParOf" srcId="{9CB0AD8F-00A6-4069-8EAF-A34A97C889CA}" destId="{4BA39623-0D2B-4B60-8EB3-17340289F376}" srcOrd="4" destOrd="0" presId="urn:microsoft.com/office/officeart/2005/8/layout/lProcess2"/>
    <dgm:cxn modelId="{70519376-D52C-4965-BE43-7DC013E55F49}" type="presParOf" srcId="{9CB0AD8F-00A6-4069-8EAF-A34A97C889CA}" destId="{B3167A2D-785A-4AF9-96C1-D1C672C87792}" srcOrd="5" destOrd="0" presId="urn:microsoft.com/office/officeart/2005/8/layout/lProcess2"/>
    <dgm:cxn modelId="{6A8FBA7A-5FD9-4F31-B45F-81BCDEE2A5F0}" type="presParOf" srcId="{9CB0AD8F-00A6-4069-8EAF-A34A97C889CA}" destId="{DD078685-2964-4B5B-BFA7-A80508399B31}" srcOrd="6" destOrd="0" presId="urn:microsoft.com/office/officeart/2005/8/layout/lProcess2"/>
    <dgm:cxn modelId="{1F9D9E24-90E9-433E-8455-5D65B4147FBF}" type="presParOf" srcId="{9CB0AD8F-00A6-4069-8EAF-A34A97C889CA}" destId="{B54642D4-A33E-4F34-AC18-B975C8D23843}" srcOrd="7" destOrd="0" presId="urn:microsoft.com/office/officeart/2005/8/layout/lProcess2"/>
    <dgm:cxn modelId="{21ED9CE5-135D-4CCA-99DD-CB4E6855B802}" type="presParOf" srcId="{9CB0AD8F-00A6-4069-8EAF-A34A97C889CA}" destId="{E06863BF-9CCE-4334-9734-421F0B723656}" srcOrd="8" destOrd="0" presId="urn:microsoft.com/office/officeart/2005/8/layout/lProcess2"/>
  </dgm:cxnLst>
  <dgm:bg>
    <a:solidFill>
      <a:schemeClr val="accent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1177B-49E1-4871-A598-AC3D97F76E2D}">
      <dsp:nvSpPr>
        <dsp:cNvPr id="0" name=""/>
        <dsp:cNvSpPr/>
      </dsp:nvSpPr>
      <dsp:spPr>
        <a:xfrm rot="5400000">
          <a:off x="-380859" y="813690"/>
          <a:ext cx="3814857" cy="305313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dk2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800" b="1" kern="1200" smtClean="0">
              <a:latin typeface="+mj-lt"/>
              <a:ea typeface="+mj-ea"/>
              <a:cs typeface="+mj-cs"/>
            </a:rPr>
            <a:t>OBJETIVO GENERAL </a:t>
          </a:r>
          <a:endParaRPr lang="es-HN" sz="1800" kern="1200" dirty="0"/>
        </a:p>
      </dsp:txBody>
      <dsp:txXfrm rot="-5400000">
        <a:off x="1" y="1959401"/>
        <a:ext cx="3053139" cy="761718"/>
      </dsp:txXfrm>
    </dsp:sp>
    <dsp:sp modelId="{0BE575FC-B731-4195-9DD8-D5B17194B93A}">
      <dsp:nvSpPr>
        <dsp:cNvPr id="0" name=""/>
        <dsp:cNvSpPr/>
      </dsp:nvSpPr>
      <dsp:spPr>
        <a:xfrm rot="5400000">
          <a:off x="3766018" y="-280048"/>
          <a:ext cx="3153950" cy="457970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>
              <a:ea typeface="Times New Roman" pitchFamily="18" charset="0"/>
              <a:cs typeface="Arial" pitchFamily="34" charset="0"/>
            </a:rPr>
            <a:t>El objetivo del Programa es aumentar el ingreso de los hogares rurales en condiciones de pobreza o extrema pobreza en los Departamentos de Olancho, Colon, El Paraíso y Gracias a Dios, </a:t>
          </a:r>
          <a:r>
            <a:rPr lang="es-ES" sz="1500" kern="1200" dirty="0" smtClean="0">
              <a:cs typeface="Times New Roman" pitchFamily="18" charset="0"/>
            </a:rPr>
            <a:t>mediante el cofinanciamiento de planes de negocios agrícolas y no-agrícolas, articulados a cadenas productivas bajo un enfoque de mercado</a:t>
          </a:r>
          <a:endParaRPr lang="es-HN" sz="1500" kern="1200" dirty="0"/>
        </a:p>
      </dsp:txBody>
      <dsp:txXfrm rot="-5400000">
        <a:off x="3053140" y="586793"/>
        <a:ext cx="4425745" cy="28460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77792-A815-4122-9C99-340546B909CC}">
      <dsp:nvSpPr>
        <dsp:cNvPr id="0" name=""/>
        <dsp:cNvSpPr/>
      </dsp:nvSpPr>
      <dsp:spPr>
        <a:xfrm>
          <a:off x="0" y="216015"/>
          <a:ext cx="4455306" cy="4119242"/>
        </a:xfrm>
        <a:prstGeom prst="triangl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4B22A-7B01-4C80-B261-209445830312}">
      <dsp:nvSpPr>
        <dsp:cNvPr id="0" name=""/>
        <dsp:cNvSpPr/>
      </dsp:nvSpPr>
      <dsp:spPr>
        <a:xfrm>
          <a:off x="2019727" y="816703"/>
          <a:ext cx="4218644" cy="9310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800" kern="1200" dirty="0" smtClean="0"/>
            <a:t>Fortalecer a los proveedores de servicios empresariales.</a:t>
          </a:r>
          <a:endParaRPr lang="es-HN" sz="1800" kern="1200" dirty="0"/>
        </a:p>
      </dsp:txBody>
      <dsp:txXfrm>
        <a:off x="2065179" y="862155"/>
        <a:ext cx="4127740" cy="840185"/>
      </dsp:txXfrm>
    </dsp:sp>
    <dsp:sp modelId="{7C346032-9549-4FED-902F-D31A97ACC9CD}">
      <dsp:nvSpPr>
        <dsp:cNvPr id="0" name=""/>
        <dsp:cNvSpPr/>
      </dsp:nvSpPr>
      <dsp:spPr>
        <a:xfrm>
          <a:off x="2008853" y="1820864"/>
          <a:ext cx="4240393" cy="108177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11623"/>
              <a:satOff val="808"/>
              <a:lumOff val="10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800" kern="1200" dirty="0" smtClean="0"/>
            <a:t>Cofinanciar planes de negocios rurales, articulados a cadenas productivas y con planes de negocios viables.</a:t>
          </a:r>
          <a:endParaRPr lang="es-HN" sz="1800" kern="1200" dirty="0"/>
        </a:p>
      </dsp:txBody>
      <dsp:txXfrm>
        <a:off x="2061661" y="1873672"/>
        <a:ext cx="4134777" cy="976160"/>
      </dsp:txXfrm>
    </dsp:sp>
    <dsp:sp modelId="{2DC1FB18-BE5C-45D2-A83C-E93364C52AE3}">
      <dsp:nvSpPr>
        <dsp:cNvPr id="0" name=""/>
        <dsp:cNvSpPr/>
      </dsp:nvSpPr>
      <dsp:spPr>
        <a:xfrm>
          <a:off x="2003409" y="3019027"/>
          <a:ext cx="4251281" cy="11961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23245"/>
              <a:satOff val="1616"/>
              <a:lumOff val="21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800" kern="1200" dirty="0" smtClean="0"/>
            <a:t>Apoyar políticas y programas complementarios mediante otras sinergias y alianzas con otros proyectos</a:t>
          </a:r>
          <a:r>
            <a:rPr lang="es-HN" sz="1500" kern="1200" dirty="0" smtClean="0"/>
            <a:t>.</a:t>
          </a:r>
          <a:endParaRPr lang="es-HN" sz="1500" kern="1200" dirty="0"/>
        </a:p>
      </dsp:txBody>
      <dsp:txXfrm>
        <a:off x="2061800" y="3077418"/>
        <a:ext cx="4134499" cy="1079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E4E54-4B0E-4006-97F4-A63D15E37D84}">
      <dsp:nvSpPr>
        <dsp:cNvPr id="0" name=""/>
        <dsp:cNvSpPr/>
      </dsp:nvSpPr>
      <dsp:spPr>
        <a:xfrm>
          <a:off x="3301573" y="1230"/>
          <a:ext cx="4952360" cy="25178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>
              <a:ea typeface="Times New Roman" pitchFamily="18" charset="0"/>
              <a:cs typeface="Arial" pitchFamily="34" charset="0"/>
            </a:rPr>
            <a:t>En los Departamentos de Olancho, Colon, El Paraíso y Gracias a Dios, </a:t>
          </a:r>
          <a:r>
            <a:rPr lang="es-ES" sz="1500" kern="1200" dirty="0" smtClean="0">
              <a:cs typeface="Times New Roman" pitchFamily="18" charset="0"/>
            </a:rPr>
            <a:t>mediante el cofinanciamiento de planes de negocios agrícolas y no-agrícolas, articulados a cadenas productivas bajo un enfoque de mercado</a:t>
          </a:r>
          <a:endParaRPr lang="es-HN" sz="1500" kern="1200" dirty="0"/>
        </a:p>
      </dsp:txBody>
      <dsp:txXfrm>
        <a:off x="3301573" y="315957"/>
        <a:ext cx="4008178" cy="1888364"/>
      </dsp:txXfrm>
    </dsp:sp>
    <dsp:sp modelId="{13BD9395-B28D-471E-8924-DDB98A718633}">
      <dsp:nvSpPr>
        <dsp:cNvPr id="0" name=""/>
        <dsp:cNvSpPr/>
      </dsp:nvSpPr>
      <dsp:spPr>
        <a:xfrm>
          <a:off x="0" y="1230"/>
          <a:ext cx="3301573" cy="2517818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accent6">
                <a:shade val="5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accent6">
                <a:shade val="5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accent6">
                <a:shade val="5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accent6">
                <a:shade val="5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3200" b="1" kern="1200" dirty="0" smtClean="0"/>
            <a:t>FOCALIZACION</a:t>
          </a:r>
          <a:endParaRPr lang="es-HN" sz="3200" b="1" kern="1200" dirty="0"/>
        </a:p>
      </dsp:txBody>
      <dsp:txXfrm>
        <a:off x="122910" y="124140"/>
        <a:ext cx="3055753" cy="22719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0B202-7760-4028-9672-66BE97BE69AC}">
      <dsp:nvSpPr>
        <dsp:cNvPr id="0" name=""/>
        <dsp:cNvSpPr/>
      </dsp:nvSpPr>
      <dsp:spPr>
        <a:xfrm>
          <a:off x="-7027265" y="-1082927"/>
          <a:ext cx="8430551" cy="8430551"/>
        </a:xfrm>
        <a:prstGeom prst="blockArc">
          <a:avLst>
            <a:gd name="adj1" fmla="val 18900000"/>
            <a:gd name="adj2" fmla="val 2700000"/>
            <a:gd name="adj3" fmla="val 256"/>
          </a:avLst>
        </a:prstGeom>
        <a:noFill/>
        <a:ln w="1905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32892-B174-4DAF-A988-19CEF24FD994}">
      <dsp:nvSpPr>
        <dsp:cNvPr id="0" name=""/>
        <dsp:cNvSpPr/>
      </dsp:nvSpPr>
      <dsp:spPr>
        <a:xfrm>
          <a:off x="1151607" y="357322"/>
          <a:ext cx="6880241" cy="286500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accent6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accent6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057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PNS articulados a cadenas, por un monto entre US$ 50,000 a US$ 500,000 con financiamiento del Programa con un máximo del 50 % del costo.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" kern="1200" dirty="0" smtClean="0"/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i="1" kern="1200" dirty="0" smtClean="0"/>
            <a:t>Aporte de Contrapartida </a:t>
          </a:r>
          <a:r>
            <a:rPr lang="es-ES" sz="1700" kern="1200" dirty="0" smtClean="0"/>
            <a:t>: Mínimo del 50% del costo total del PNS, distribuido en 50% en efectivo y 50% en especies.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i="1" kern="1200" dirty="0" smtClean="0"/>
            <a:t>El 50% de efectivo de la contrapartida será la inversión con la que inicie trabajos el plan de negocios</a:t>
          </a:r>
          <a:endParaRPr lang="es-HN" sz="1700" kern="1200" dirty="0"/>
        </a:p>
      </dsp:txBody>
      <dsp:txXfrm>
        <a:off x="1151607" y="357322"/>
        <a:ext cx="6880241" cy="2865002"/>
      </dsp:txXfrm>
    </dsp:sp>
    <dsp:sp modelId="{137AE744-D408-4F33-ACF2-4AFA2A28CE80}">
      <dsp:nvSpPr>
        <dsp:cNvPr id="0" name=""/>
        <dsp:cNvSpPr/>
      </dsp:nvSpPr>
      <dsp:spPr>
        <a:xfrm>
          <a:off x="33046" y="671262"/>
          <a:ext cx="2237122" cy="2237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560238-B0F5-48C1-B057-48421BC625D8}">
      <dsp:nvSpPr>
        <dsp:cNvPr id="0" name=""/>
        <dsp:cNvSpPr/>
      </dsp:nvSpPr>
      <dsp:spPr>
        <a:xfrm>
          <a:off x="1151607" y="3398744"/>
          <a:ext cx="6880241" cy="215225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accent6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accent6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057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PNS de Micro negocios rurales, por un monto entre US$ 20,000 a US$ 50,000 con financiamiento hasta el 80% del costo.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" b="1" i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i="1" kern="1200" dirty="0" smtClean="0"/>
            <a:t>Aporte de Contrapartida </a:t>
          </a:r>
          <a:r>
            <a:rPr lang="es-ES" sz="1800" kern="1200" dirty="0" smtClean="0"/>
            <a:t>: mínimo del 20% del costo total del PNS, un mínimo del 25% del aporte debe ser en efectivo y un 75% en especies. </a:t>
          </a:r>
          <a:endParaRPr lang="es-HN" sz="1800" kern="1200" dirty="0"/>
        </a:p>
      </dsp:txBody>
      <dsp:txXfrm>
        <a:off x="1151607" y="3398744"/>
        <a:ext cx="6880241" cy="2152255"/>
      </dsp:txXfrm>
    </dsp:sp>
    <dsp:sp modelId="{A1510547-3AE1-41AF-A918-12C64F7DB2E5}">
      <dsp:nvSpPr>
        <dsp:cNvPr id="0" name=""/>
        <dsp:cNvSpPr/>
      </dsp:nvSpPr>
      <dsp:spPr>
        <a:xfrm>
          <a:off x="33046" y="3356310"/>
          <a:ext cx="2237122" cy="2237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26102-85BF-4B61-A0A1-DEF40A0321DA}">
      <dsp:nvSpPr>
        <dsp:cNvPr id="0" name=""/>
        <dsp:cNvSpPr/>
      </dsp:nvSpPr>
      <dsp:spPr>
        <a:xfrm>
          <a:off x="2678697" y="4711"/>
          <a:ext cx="4018046" cy="48198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HN" sz="1200" kern="120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smtClean="0"/>
            <a:t>El programa podrá financiar todo tipo de negocios agrícolas o no agrícola,  de cualquier sector de la economía rural (extracción primaria, transformación o prestación de servicios) a ejecutarse por grupos de participantes en el área rural de los departamentos cubiertos por el Programa.</a:t>
          </a:r>
          <a:endParaRPr lang="es-HN" sz="1200" kern="1200" dirty="0"/>
        </a:p>
      </dsp:txBody>
      <dsp:txXfrm>
        <a:off x="2678697" y="607189"/>
        <a:ext cx="2511279" cy="3614868"/>
      </dsp:txXfrm>
    </dsp:sp>
    <dsp:sp modelId="{7C3B6D11-417F-4C7D-9003-7FE2B4EE63C7}">
      <dsp:nvSpPr>
        <dsp:cNvPr id="0" name=""/>
        <dsp:cNvSpPr/>
      </dsp:nvSpPr>
      <dsp:spPr>
        <a:xfrm>
          <a:off x="0" y="2355"/>
          <a:ext cx="2678697" cy="481982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accent6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accent6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3200" b="1" kern="1200" smtClean="0"/>
            <a:t>TIPOLOGIA DE NEGOCIOS </a:t>
          </a:r>
          <a:endParaRPr lang="es-HN" sz="3200" kern="1200" dirty="0"/>
        </a:p>
      </dsp:txBody>
      <dsp:txXfrm>
        <a:off x="130763" y="133118"/>
        <a:ext cx="2417171" cy="45582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9688C-6F5B-41A8-B290-3A43B619CB68}">
      <dsp:nvSpPr>
        <dsp:cNvPr id="0" name=""/>
        <dsp:cNvSpPr/>
      </dsp:nvSpPr>
      <dsp:spPr>
        <a:xfrm>
          <a:off x="1090457" y="3646"/>
          <a:ext cx="1649536" cy="164953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900" b="1" kern="1200" smtClean="0"/>
            <a:t>REGLAS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900" b="1" kern="1200" smtClean="0"/>
            <a:t>DE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900" b="1" kern="1200" smtClean="0"/>
            <a:t>ORO</a:t>
          </a:r>
          <a:endParaRPr lang="es-HN" sz="900" b="1" kern="1200" dirty="0"/>
        </a:p>
      </dsp:txBody>
      <dsp:txXfrm>
        <a:off x="1332026" y="245215"/>
        <a:ext cx="1166398" cy="1166398"/>
      </dsp:txXfrm>
    </dsp:sp>
    <dsp:sp modelId="{4ECB425F-7CB2-41ED-B434-D8416FC5DAAB}">
      <dsp:nvSpPr>
        <dsp:cNvPr id="0" name=""/>
        <dsp:cNvSpPr/>
      </dsp:nvSpPr>
      <dsp:spPr>
        <a:xfrm>
          <a:off x="1492036" y="1784615"/>
          <a:ext cx="956731" cy="956731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HN" sz="700" kern="1200"/>
        </a:p>
      </dsp:txBody>
      <dsp:txXfrm>
        <a:off x="1618851" y="2150469"/>
        <a:ext cx="703101" cy="225023"/>
      </dsp:txXfrm>
    </dsp:sp>
    <dsp:sp modelId="{A9436078-BC20-4748-9BAA-89A9C77D9598}">
      <dsp:nvSpPr>
        <dsp:cNvPr id="0" name=""/>
        <dsp:cNvSpPr/>
      </dsp:nvSpPr>
      <dsp:spPr>
        <a:xfrm>
          <a:off x="1145634" y="2875288"/>
          <a:ext cx="1649536" cy="1649536"/>
        </a:xfrm>
        <a:prstGeom prst="ellipse">
          <a:avLst/>
        </a:prstGeom>
        <a:solidFill>
          <a:schemeClr val="accent3">
            <a:hueOff val="7679183"/>
            <a:satOff val="-35294"/>
            <a:lumOff val="8236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900" b="1" kern="1200" smtClean="0"/>
            <a:t>TRIANGULO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900" b="1" kern="1200" smtClean="0"/>
            <a:t>PRODUCTIVO</a:t>
          </a:r>
          <a:endParaRPr lang="es-HN" sz="900" b="1" kern="1200" dirty="0"/>
        </a:p>
      </dsp:txBody>
      <dsp:txXfrm>
        <a:off x="1387203" y="3116857"/>
        <a:ext cx="1166398" cy="1166398"/>
      </dsp:txXfrm>
    </dsp:sp>
    <dsp:sp modelId="{FCB7CA74-2182-409D-96D2-EE50AB814FAA}">
      <dsp:nvSpPr>
        <dsp:cNvPr id="0" name=""/>
        <dsp:cNvSpPr/>
      </dsp:nvSpPr>
      <dsp:spPr>
        <a:xfrm rot="21598764">
          <a:off x="3042601" y="1956932"/>
          <a:ext cx="524552" cy="6136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5358367"/>
            <a:satOff val="-70588"/>
            <a:lumOff val="16471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HN" sz="700" kern="1200"/>
        </a:p>
      </dsp:txBody>
      <dsp:txXfrm>
        <a:off x="3042601" y="2079685"/>
        <a:ext cx="367186" cy="368177"/>
      </dsp:txXfrm>
    </dsp:sp>
    <dsp:sp modelId="{DBAB16F8-77A0-4D61-A30C-DB86BA6E5168}">
      <dsp:nvSpPr>
        <dsp:cNvPr id="0" name=""/>
        <dsp:cNvSpPr/>
      </dsp:nvSpPr>
      <dsp:spPr>
        <a:xfrm>
          <a:off x="3784892" y="613444"/>
          <a:ext cx="3299073" cy="3299073"/>
        </a:xfrm>
        <a:prstGeom prst="ellipse">
          <a:avLst/>
        </a:prstGeom>
        <a:solidFill>
          <a:schemeClr val="accent3">
            <a:hueOff val="15358367"/>
            <a:satOff val="-70588"/>
            <a:lumOff val="16471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900" b="1" kern="1200" smtClean="0"/>
            <a:t>PLAN DE NEGOCIOS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900" b="1" kern="1200" smtClean="0"/>
            <a:t>(SEGURIDAD DE INVERSION)</a:t>
          </a:r>
          <a:endParaRPr lang="es-HN" sz="1900" b="1" kern="1200" dirty="0"/>
        </a:p>
      </dsp:txBody>
      <dsp:txXfrm>
        <a:off x="4268030" y="1096582"/>
        <a:ext cx="2332797" cy="23327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54B00-53B6-4432-ABA7-724118BEB669}">
      <dsp:nvSpPr>
        <dsp:cNvPr id="0" name=""/>
        <dsp:cNvSpPr/>
      </dsp:nvSpPr>
      <dsp:spPr>
        <a:xfrm>
          <a:off x="2073456" y="216023"/>
          <a:ext cx="1579326" cy="1522393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000" b="1" kern="1200" dirty="0" smtClean="0"/>
            <a:t>CERTIFICACION PSER</a:t>
          </a:r>
          <a:endParaRPr lang="es-HN" sz="1000" b="1" kern="1200" dirty="0"/>
        </a:p>
      </dsp:txBody>
      <dsp:txXfrm>
        <a:off x="2536030" y="661922"/>
        <a:ext cx="1116752" cy="1076494"/>
      </dsp:txXfrm>
    </dsp:sp>
    <dsp:sp modelId="{F4F89405-EAE0-4AF1-B36A-E61700A5EBDD}">
      <dsp:nvSpPr>
        <dsp:cNvPr id="0" name=""/>
        <dsp:cNvSpPr/>
      </dsp:nvSpPr>
      <dsp:spPr>
        <a:xfrm rot="5400000">
          <a:off x="3720499" y="187556"/>
          <a:ext cx="1522393" cy="1579326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000" b="1" kern="1200" dirty="0" smtClean="0"/>
            <a:t>PRN Y ALIANZA AP</a:t>
          </a:r>
          <a:endParaRPr lang="es-HN" sz="1000" b="1" kern="1200" dirty="0"/>
        </a:p>
      </dsp:txBody>
      <dsp:txXfrm rot="-5400000">
        <a:off x="3692033" y="661922"/>
        <a:ext cx="1116752" cy="1076494"/>
      </dsp:txXfrm>
    </dsp:sp>
    <dsp:sp modelId="{D3764E8A-70A5-4969-A306-72B568BD3412}">
      <dsp:nvSpPr>
        <dsp:cNvPr id="0" name=""/>
        <dsp:cNvSpPr/>
      </dsp:nvSpPr>
      <dsp:spPr>
        <a:xfrm rot="10800000">
          <a:off x="3692032" y="1834599"/>
          <a:ext cx="1579326" cy="1522393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000" b="1" kern="1200" dirty="0" smtClean="0"/>
            <a:t>FORMULACION PNS</a:t>
          </a:r>
          <a:endParaRPr lang="es-HN" sz="1000" b="1" kern="1200" dirty="0"/>
        </a:p>
      </dsp:txBody>
      <dsp:txXfrm rot="10800000">
        <a:off x="3692032" y="1834599"/>
        <a:ext cx="1116752" cy="1076494"/>
      </dsp:txXfrm>
    </dsp:sp>
    <dsp:sp modelId="{120B054C-DD34-42D5-AB4D-C4267637E840}">
      <dsp:nvSpPr>
        <dsp:cNvPr id="0" name=""/>
        <dsp:cNvSpPr/>
      </dsp:nvSpPr>
      <dsp:spPr>
        <a:xfrm rot="16200000">
          <a:off x="2101923" y="1806132"/>
          <a:ext cx="1522393" cy="1579326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000" b="1" kern="1200" dirty="0" smtClean="0"/>
            <a:t>EJECUCION PNS</a:t>
          </a:r>
          <a:endParaRPr lang="es-HN" sz="1000" b="1" kern="1200" dirty="0"/>
        </a:p>
      </dsp:txBody>
      <dsp:txXfrm rot="5400000">
        <a:off x="2536031" y="1834599"/>
        <a:ext cx="1116752" cy="1076494"/>
      </dsp:txXfrm>
    </dsp:sp>
    <dsp:sp modelId="{B8723560-9022-4095-977A-93D2AF69C26B}">
      <dsp:nvSpPr>
        <dsp:cNvPr id="0" name=""/>
        <dsp:cNvSpPr/>
      </dsp:nvSpPr>
      <dsp:spPr>
        <a:xfrm>
          <a:off x="3399764" y="1468647"/>
          <a:ext cx="545287" cy="45706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A9219-DDAA-46ED-9B04-658016C1D5E2}">
      <dsp:nvSpPr>
        <dsp:cNvPr id="0" name=""/>
        <dsp:cNvSpPr/>
      </dsp:nvSpPr>
      <dsp:spPr>
        <a:xfrm rot="10800000">
          <a:off x="3399764" y="1647298"/>
          <a:ext cx="545287" cy="457069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D5B33-42BB-4B30-90B7-BD19B8CCFB37}">
      <dsp:nvSpPr>
        <dsp:cNvPr id="0" name=""/>
        <dsp:cNvSpPr/>
      </dsp:nvSpPr>
      <dsp:spPr>
        <a:xfrm>
          <a:off x="3712" y="0"/>
          <a:ext cx="3570795" cy="425135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3200" b="1" kern="1200" dirty="0" err="1" smtClean="0"/>
            <a:t>ROP</a:t>
          </a:r>
          <a:r>
            <a:rPr lang="es-HN" sz="3200" b="1" kern="1200" dirty="0" smtClean="0"/>
            <a:t> 2009</a:t>
          </a:r>
          <a:endParaRPr lang="es-HN" sz="3200" b="1" kern="1200" dirty="0"/>
        </a:p>
      </dsp:txBody>
      <dsp:txXfrm>
        <a:off x="3712" y="0"/>
        <a:ext cx="3570795" cy="1275406"/>
      </dsp:txXfrm>
    </dsp:sp>
    <dsp:sp modelId="{2B08CA1C-97A7-4046-87D9-DD46200E57CE}">
      <dsp:nvSpPr>
        <dsp:cNvPr id="0" name=""/>
        <dsp:cNvSpPr/>
      </dsp:nvSpPr>
      <dsp:spPr>
        <a:xfrm>
          <a:off x="360791" y="1278001"/>
          <a:ext cx="2856636" cy="348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CERTIFCACION PSERS</a:t>
          </a:r>
          <a:endParaRPr lang="es-HN" sz="1400" kern="1200" dirty="0"/>
        </a:p>
      </dsp:txBody>
      <dsp:txXfrm>
        <a:off x="370987" y="1288197"/>
        <a:ext cx="2836244" cy="327729"/>
      </dsp:txXfrm>
    </dsp:sp>
    <dsp:sp modelId="{AFB055DC-01C6-41E2-90A7-325CCF11F2DD}">
      <dsp:nvSpPr>
        <dsp:cNvPr id="0" name=""/>
        <dsp:cNvSpPr/>
      </dsp:nvSpPr>
      <dsp:spPr>
        <a:xfrm>
          <a:off x="360791" y="1679679"/>
          <a:ext cx="2856636" cy="348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LPN IDEAS NEGOCIOS</a:t>
          </a:r>
          <a:endParaRPr lang="es-HN" sz="1400" kern="1200" dirty="0"/>
        </a:p>
      </dsp:txBody>
      <dsp:txXfrm>
        <a:off x="370987" y="1689875"/>
        <a:ext cx="2836244" cy="327729"/>
      </dsp:txXfrm>
    </dsp:sp>
    <dsp:sp modelId="{759EEB1D-0E30-4AD3-B88A-13892F1BDE69}">
      <dsp:nvSpPr>
        <dsp:cNvPr id="0" name=""/>
        <dsp:cNvSpPr/>
      </dsp:nvSpPr>
      <dsp:spPr>
        <a:xfrm>
          <a:off x="360791" y="2081357"/>
          <a:ext cx="2856636" cy="348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LPN PSERS</a:t>
          </a:r>
          <a:endParaRPr lang="es-HN" sz="1400" kern="1200" dirty="0"/>
        </a:p>
      </dsp:txBody>
      <dsp:txXfrm>
        <a:off x="370987" y="2091553"/>
        <a:ext cx="2836244" cy="327729"/>
      </dsp:txXfrm>
    </dsp:sp>
    <dsp:sp modelId="{320C2C82-D3C6-40DB-8637-4793C80DDB49}">
      <dsp:nvSpPr>
        <dsp:cNvPr id="0" name=""/>
        <dsp:cNvSpPr/>
      </dsp:nvSpPr>
      <dsp:spPr>
        <a:xfrm>
          <a:off x="360791" y="2483036"/>
          <a:ext cx="2856636" cy="348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LPN IN´S + PSER</a:t>
          </a:r>
          <a:endParaRPr lang="es-HN" sz="1400" kern="1200" dirty="0"/>
        </a:p>
      </dsp:txBody>
      <dsp:txXfrm>
        <a:off x="370987" y="2493232"/>
        <a:ext cx="2836244" cy="327729"/>
      </dsp:txXfrm>
    </dsp:sp>
    <dsp:sp modelId="{B374C81B-6877-44F1-AEBC-4CF54F339C14}">
      <dsp:nvSpPr>
        <dsp:cNvPr id="0" name=""/>
        <dsp:cNvSpPr/>
      </dsp:nvSpPr>
      <dsp:spPr>
        <a:xfrm>
          <a:off x="360791" y="2884714"/>
          <a:ext cx="2856636" cy="348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LPN FORMULACION</a:t>
          </a:r>
          <a:endParaRPr lang="es-HN" sz="1400" kern="1200" dirty="0"/>
        </a:p>
      </dsp:txBody>
      <dsp:txXfrm>
        <a:off x="370987" y="2894910"/>
        <a:ext cx="2836244" cy="327729"/>
      </dsp:txXfrm>
    </dsp:sp>
    <dsp:sp modelId="{3C6E9EAC-9849-4132-8847-D6E93D442F25}">
      <dsp:nvSpPr>
        <dsp:cNvPr id="0" name=""/>
        <dsp:cNvSpPr/>
      </dsp:nvSpPr>
      <dsp:spPr>
        <a:xfrm>
          <a:off x="360791" y="3286392"/>
          <a:ext cx="2856636" cy="348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LPN EJECUCION</a:t>
          </a:r>
          <a:endParaRPr lang="es-HN" sz="1400" kern="1200" dirty="0"/>
        </a:p>
      </dsp:txBody>
      <dsp:txXfrm>
        <a:off x="370987" y="3296588"/>
        <a:ext cx="2836244" cy="327729"/>
      </dsp:txXfrm>
    </dsp:sp>
    <dsp:sp modelId="{3EDEC1E0-73B1-4918-8B44-2FEEC197CB3C}">
      <dsp:nvSpPr>
        <dsp:cNvPr id="0" name=""/>
        <dsp:cNvSpPr/>
      </dsp:nvSpPr>
      <dsp:spPr>
        <a:xfrm>
          <a:off x="360791" y="3688071"/>
          <a:ext cx="2856636" cy="3481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400 A 500 DIAS</a:t>
          </a:r>
          <a:endParaRPr lang="es-HN" sz="1400" kern="1200" dirty="0"/>
        </a:p>
      </dsp:txBody>
      <dsp:txXfrm>
        <a:off x="370987" y="3698267"/>
        <a:ext cx="2836244" cy="327729"/>
      </dsp:txXfrm>
    </dsp:sp>
    <dsp:sp modelId="{157881A7-5D44-4D5D-B8C9-0503939C4082}">
      <dsp:nvSpPr>
        <dsp:cNvPr id="0" name=""/>
        <dsp:cNvSpPr/>
      </dsp:nvSpPr>
      <dsp:spPr>
        <a:xfrm>
          <a:off x="3846028" y="0"/>
          <a:ext cx="3570795" cy="425135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3200" b="1" kern="1200" dirty="0" err="1" smtClean="0"/>
            <a:t>ROP</a:t>
          </a:r>
          <a:r>
            <a:rPr lang="es-HN" sz="5200" kern="1200" dirty="0" smtClean="0"/>
            <a:t> </a:t>
          </a:r>
          <a:r>
            <a:rPr lang="es-HN" sz="3200" b="1" kern="1200" dirty="0" smtClean="0"/>
            <a:t>2011</a:t>
          </a:r>
          <a:endParaRPr lang="es-HN" sz="3200" b="1" kern="1200" dirty="0"/>
        </a:p>
      </dsp:txBody>
      <dsp:txXfrm>
        <a:off x="3846028" y="0"/>
        <a:ext cx="3570795" cy="1275406"/>
      </dsp:txXfrm>
    </dsp:sp>
    <dsp:sp modelId="{5EE0BF2B-D91C-4037-AEA2-FC2712EF4A73}">
      <dsp:nvSpPr>
        <dsp:cNvPr id="0" name=""/>
        <dsp:cNvSpPr/>
      </dsp:nvSpPr>
      <dsp:spPr>
        <a:xfrm>
          <a:off x="4199396" y="1276210"/>
          <a:ext cx="2856636" cy="491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CERTIFICACION PSERS</a:t>
          </a:r>
          <a:endParaRPr lang="es-HN" sz="1400" kern="1200" dirty="0"/>
        </a:p>
      </dsp:txBody>
      <dsp:txXfrm>
        <a:off x="4213801" y="1290615"/>
        <a:ext cx="2827826" cy="463012"/>
      </dsp:txXfrm>
    </dsp:sp>
    <dsp:sp modelId="{82409A27-7A60-423F-9E58-B307DFA1DC97}">
      <dsp:nvSpPr>
        <dsp:cNvPr id="0" name=""/>
        <dsp:cNvSpPr/>
      </dsp:nvSpPr>
      <dsp:spPr>
        <a:xfrm>
          <a:off x="4199396" y="1843698"/>
          <a:ext cx="2856636" cy="491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PRN Y ALIANZA  AP</a:t>
          </a:r>
          <a:endParaRPr lang="es-HN" sz="1400" kern="1200" dirty="0"/>
        </a:p>
      </dsp:txBody>
      <dsp:txXfrm>
        <a:off x="4213801" y="1858103"/>
        <a:ext cx="2827826" cy="463012"/>
      </dsp:txXfrm>
    </dsp:sp>
    <dsp:sp modelId="{4BA39623-0D2B-4B60-8EB3-17340289F376}">
      <dsp:nvSpPr>
        <dsp:cNvPr id="0" name=""/>
        <dsp:cNvSpPr/>
      </dsp:nvSpPr>
      <dsp:spPr>
        <a:xfrm>
          <a:off x="4199396" y="2411185"/>
          <a:ext cx="2856636" cy="491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FORMULACION PNS</a:t>
          </a:r>
        </a:p>
      </dsp:txBody>
      <dsp:txXfrm>
        <a:off x="4213801" y="2425590"/>
        <a:ext cx="2827826" cy="463012"/>
      </dsp:txXfrm>
    </dsp:sp>
    <dsp:sp modelId="{DD078685-2964-4B5B-BFA7-A80508399B31}">
      <dsp:nvSpPr>
        <dsp:cNvPr id="0" name=""/>
        <dsp:cNvSpPr/>
      </dsp:nvSpPr>
      <dsp:spPr>
        <a:xfrm>
          <a:off x="4199396" y="2978673"/>
          <a:ext cx="2856636" cy="491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EJECUCION PNS</a:t>
          </a:r>
        </a:p>
      </dsp:txBody>
      <dsp:txXfrm>
        <a:off x="4213801" y="2993078"/>
        <a:ext cx="2827826" cy="463012"/>
      </dsp:txXfrm>
    </dsp:sp>
    <dsp:sp modelId="{E06863BF-9CCE-4334-9734-421F0B723656}">
      <dsp:nvSpPr>
        <dsp:cNvPr id="0" name=""/>
        <dsp:cNvSpPr/>
      </dsp:nvSpPr>
      <dsp:spPr>
        <a:xfrm>
          <a:off x="4199396" y="3546160"/>
          <a:ext cx="2856636" cy="491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1400" kern="1200" dirty="0" smtClean="0"/>
            <a:t>90 A 100 DIAS</a:t>
          </a:r>
        </a:p>
      </dsp:txBody>
      <dsp:txXfrm>
        <a:off x="4213801" y="3560565"/>
        <a:ext cx="2827826" cy="463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8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561CC-5436-4253-A55D-49F6A261E8FD}" type="datetime7">
              <a:rPr lang="es-HN" smtClean="0"/>
              <a:pPr/>
              <a:t>may-12</a:t>
            </a:fld>
            <a:endParaRPr lang="es-HN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57DD7-C7EE-480D-8CE2-BE9EC3D43162}" type="slidenum">
              <a:rPr lang="es-HN" smtClean="0"/>
              <a:pPr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72077724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43DBE-BE74-4F13-9C8E-6E08ECFFDBC8}" type="datetime7">
              <a:rPr lang="es-HN" smtClean="0"/>
              <a:pPr/>
              <a:t>may-12</a:t>
            </a:fld>
            <a:endParaRPr lang="es-HN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E7767-2F2D-4ED4-8133-601CA3E65EB9}" type="slidenum">
              <a:rPr lang="es-HN" smtClean="0"/>
              <a:pPr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19042665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EB8B34-C587-4917-AAFF-10AFAA37F3DB}" type="datetimeFigureOut">
              <a:rPr lang="es-HN" smtClean="0">
                <a:solidFill>
                  <a:srgbClr val="ECE9C6"/>
                </a:solidFill>
              </a:rPr>
              <a:pPr/>
              <a:t>16/05/2012</a:t>
            </a:fld>
            <a:endParaRPr lang="es-HN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97621D04-9C47-46BF-9DAC-6D2DF193B71D}" type="slidenum">
              <a:rPr lang="es-HN" smtClean="0">
                <a:solidFill>
                  <a:srgbClr val="ECE9C6"/>
                </a:solidFill>
              </a:rPr>
              <a:pPr/>
              <a:t>‹Nº›</a:t>
            </a:fld>
            <a:endParaRPr lang="es-HN">
              <a:solidFill>
                <a:srgbClr val="ECE9C6"/>
              </a:solidFill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895D1D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895D1D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20674-ACE9-4AFA-A4B4-6DF9B4847B64}" type="slidenum">
              <a:rPr lang="es-ES">
                <a:solidFill>
                  <a:srgbClr val="895D1D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6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C4EB8B34-C587-4917-AAFF-10AFAA37F3DB}" type="datetimeFigureOut">
              <a:rPr lang="es-HN" smtClean="0">
                <a:solidFill>
                  <a:srgbClr val="895D1D"/>
                </a:solidFill>
              </a:rPr>
              <a:pPr/>
              <a:t>16/05/2012</a:t>
            </a:fld>
            <a:endParaRPr lang="es-HN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s-HN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97621D04-9C47-46BF-9DAC-6D2DF193B71D}" type="slidenum">
              <a:rPr lang="es-HN" smtClean="0">
                <a:solidFill>
                  <a:srgbClr val="895D1D"/>
                </a:solidFill>
              </a:rPr>
              <a:pPr/>
              <a:t>‹Nº›</a:t>
            </a:fld>
            <a:endParaRPr lang="es-HN">
              <a:solidFill>
                <a:srgbClr val="895D1D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jpeg"/><Relationship Id="rId11" Type="http://schemas.microsoft.com/office/2007/relationships/hdphoto" Target="../media/hdphoto1.wdp"/><Relationship Id="rId5" Type="http://schemas.openxmlformats.org/officeDocument/2006/relationships/hyperlink" Target="http://rds.yahoo.com/_ylt=A0PDoX4XyUFOYngAFKijzbkF/SIG=12qr94kc4/EXP=1312962967/**http:/repensarmipyme.files.wordpress.com/2010/08/plan_de_negocio1.jpg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6.xml"/><Relationship Id="rId9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7.xml"/><Relationship Id="rId9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em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em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18.emf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18.emf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Data" Target="../diagrams/data1.xm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2.bin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SAGSE/PLAN%20HITO%20Y%20PAGO.xls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9.xml"/><Relationship Id="rId9" Type="http://schemas.openxmlformats.org/officeDocument/2006/relationships/oleObject" Target="../embeddings/oleObject2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diagramData" Target="../diagrams/data2.xm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diagramDrawing" Target="../diagrams/drawing2.xml"/><Relationship Id="rId4" Type="http://schemas.openxmlformats.org/officeDocument/2006/relationships/oleObject" Target="../embeddings/oleObject3.bin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3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diagramData" Target="../diagrams/data3.xm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diagramDrawing" Target="../diagrams/drawing3.xml"/><Relationship Id="rId4" Type="http://schemas.openxmlformats.org/officeDocument/2006/relationships/oleObject" Target="../embeddings/oleObject4.bin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4.xml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jpeg"/><Relationship Id="rId11" Type="http://schemas.microsoft.com/office/2007/relationships/hdphoto" Target="../media/hdphoto1.wdp"/><Relationship Id="rId5" Type="http://schemas.openxmlformats.org/officeDocument/2006/relationships/hyperlink" Target="http://rds.yahoo.com/_ylt=A0PDoX4XyUFOYngAFKijzbkF/SIG=12qr94kc4/EXP=1312962967/**http:/repensarmipyme.files.wordpress.com/2010/08/plan_de_negocio1.jpg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5.xml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ig-r_4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3717032"/>
            <a:ext cx="6400800" cy="1968624"/>
          </a:xfrm>
        </p:spPr>
        <p:txBody>
          <a:bodyPr/>
          <a:lstStyle/>
          <a:p>
            <a:pPr marR="0" algn="ctr"/>
            <a:endParaRPr lang="es-HN" sz="2400" b="1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0" y="1844824"/>
            <a:ext cx="917116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PROGRAMA  DE FOMENTO </a:t>
            </a:r>
          </a:p>
          <a:p>
            <a:pPr algn="ctr"/>
            <a:r>
              <a:rPr lang="es-ES_tradnl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DE</a:t>
            </a:r>
          </a:p>
          <a:p>
            <a:pPr algn="ctr"/>
            <a:r>
              <a:rPr lang="es-ES_tradnl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NEGOCIOS RURALES</a:t>
            </a:r>
            <a:endParaRPr lang="en-US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0" y="0"/>
          <a:ext cx="2123728" cy="182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7" name="Fotografía de Photo Editor" r:id="rId4" imgW="6849431" imgH="7621064" progId="">
                  <p:embed/>
                </p:oleObj>
              </mc:Choice>
              <mc:Fallback>
                <p:oleObj name="Fotografía de Photo Editor" r:id="rId4" imgW="6849431" imgH="762106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23728" cy="18260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6 Imagen" descr="F:\LOGO%20PRONEGOCIOS(PNG)[1]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4624"/>
            <a:ext cx="2051720" cy="16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2 Rectángulo"/>
          <p:cNvSpPr>
            <a:spLocks noChangeArrowheads="1"/>
          </p:cNvSpPr>
          <p:nvPr/>
        </p:nvSpPr>
        <p:spPr bwMode="auto">
          <a:xfrm>
            <a:off x="1171575" y="654050"/>
            <a:ext cx="6264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HN" sz="24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REGLAS DE ORO PARA UN PLAN DE NEGOCIO SOSTENIBLE</a:t>
            </a:r>
          </a:p>
        </p:txBody>
      </p:sp>
      <p:pic>
        <p:nvPicPr>
          <p:cNvPr id="7" name="Picture 13" descr="Gold Short Lg Arrow no shadow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996625" flipV="1">
            <a:off x="3382963" y="4233862"/>
            <a:ext cx="4699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Gold Short Lg Arrow no shadow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618" flipV="1">
            <a:off x="5299075" y="2473325"/>
            <a:ext cx="4699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1187450" y="3822700"/>
            <a:ext cx="1638300" cy="1400175"/>
            <a:chOff x="1487" y="766"/>
            <a:chExt cx="1032" cy="882"/>
          </a:xfrm>
        </p:grpSpPr>
        <p:pic>
          <p:nvPicPr>
            <p:cNvPr id="18448" name="Picture 10" descr="gel oval blu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" y="766"/>
              <a:ext cx="103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1582" y="1160"/>
              <a:ext cx="884" cy="19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HN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Sostenibilidad</a:t>
              </a:r>
              <a:endParaRPr lang="es-E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4427538" y="1441450"/>
            <a:ext cx="1638300" cy="1400175"/>
            <a:chOff x="253" y="2837"/>
            <a:chExt cx="1032" cy="882"/>
          </a:xfrm>
        </p:grpSpPr>
        <p:pic>
          <p:nvPicPr>
            <p:cNvPr id="18446" name="Picture 11" descr="gel oval blu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2837"/>
              <a:ext cx="103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>
              <a:off x="506" y="3249"/>
              <a:ext cx="526" cy="19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HN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Ingreso</a:t>
              </a:r>
              <a:endParaRPr lang="es-E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grpSp>
        <p:nvGrpSpPr>
          <p:cNvPr id="15" name="Group 29"/>
          <p:cNvGrpSpPr>
            <a:grpSpLocks/>
          </p:cNvGrpSpPr>
          <p:nvPr/>
        </p:nvGrpSpPr>
        <p:grpSpPr bwMode="auto">
          <a:xfrm>
            <a:off x="2273300" y="1906588"/>
            <a:ext cx="1638300" cy="1400175"/>
            <a:chOff x="472" y="1525"/>
            <a:chExt cx="1032" cy="882"/>
          </a:xfrm>
        </p:grpSpPr>
        <p:pic>
          <p:nvPicPr>
            <p:cNvPr id="18444" name="Picture 26" descr="gel oval blu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1525"/>
              <a:ext cx="103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585" y="1921"/>
              <a:ext cx="798" cy="19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HN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Rentabilidad</a:t>
              </a:r>
              <a:endParaRPr lang="es-E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pic>
        <p:nvPicPr>
          <p:cNvPr id="18" name="Picture 28" descr="Gold Short Lg Arrow no shadow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51799" flipV="1">
            <a:off x="3844925" y="2925763"/>
            <a:ext cx="4699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 descr="View Imag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" t="-1722"/>
          <a:stretch>
            <a:fillRect/>
          </a:stretch>
        </p:blipFill>
        <p:spPr bwMode="auto">
          <a:xfrm>
            <a:off x="4879975" y="4500563"/>
            <a:ext cx="224155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6 Imagen" descr="F:\LOGO%20PRONEGOCIOS(PNG)[1]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1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5" name="Fotografía de Photo Editor" r:id="rId8" imgW="6849431" imgH="7621064" progId="">
                  <p:embed/>
                </p:oleObj>
              </mc:Choice>
              <mc:Fallback>
                <p:oleObj name="Fotografía de Photo Editor" r:id="rId8" imgW="6849431" imgH="7621064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89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2 Rectángulo"/>
          <p:cNvSpPr>
            <a:spLocks noChangeArrowheads="1"/>
          </p:cNvSpPr>
          <p:nvPr/>
        </p:nvSpPr>
        <p:spPr bwMode="auto">
          <a:xfrm>
            <a:off x="4284663" y="1404938"/>
            <a:ext cx="49355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HN" sz="2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ESQUEMA  INDISPENSABLE  DE UN              PRN –PNS</a:t>
            </a:r>
          </a:p>
          <a:p>
            <a:pPr algn="ctr">
              <a:defRPr/>
            </a:pPr>
            <a:r>
              <a:rPr lang="es-HN" sz="2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TRIANGULO PRODUCTIVO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22225" y="3775075"/>
            <a:ext cx="2879725" cy="2879725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s-ES"/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 rot="10800000">
            <a:off x="1474788" y="3757613"/>
            <a:ext cx="2879725" cy="2879725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 wrap="none" anchor="ctr">
            <a:flatTx/>
          </a:bodyPr>
          <a:lstStyle/>
          <a:p>
            <a:endParaRPr lang="es-ES"/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2933700" y="3767138"/>
            <a:ext cx="2879725" cy="287972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s-ES"/>
          </a:p>
        </p:txBody>
      </p:sp>
      <p:sp>
        <p:nvSpPr>
          <p:cNvPr id="11" name="AutoShape 25"/>
          <p:cNvSpPr>
            <a:spLocks noChangeArrowheads="1"/>
          </p:cNvSpPr>
          <p:nvPr/>
        </p:nvSpPr>
        <p:spPr bwMode="auto">
          <a:xfrm>
            <a:off x="1476375" y="860425"/>
            <a:ext cx="2879725" cy="2879725"/>
          </a:xfrm>
          <a:prstGeom prst="triangle">
            <a:avLst>
              <a:gd name="adj" fmla="val 50000"/>
            </a:avLst>
          </a:prstGeom>
          <a:solidFill>
            <a:srgbClr val="3399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339966"/>
            </a:extrusionClr>
          </a:sp3d>
        </p:spPr>
        <p:txBody>
          <a:bodyPr wrap="none" anchor="ctr">
            <a:flatTx/>
          </a:bodyPr>
          <a:lstStyle/>
          <a:p>
            <a:endParaRPr lang="es-ES"/>
          </a:p>
        </p:txBody>
      </p:sp>
      <p:sp>
        <p:nvSpPr>
          <p:cNvPr id="12" name="AutoShape 26"/>
          <p:cNvSpPr>
            <a:spLocks noChangeArrowheads="1"/>
          </p:cNvSpPr>
          <p:nvPr/>
        </p:nvSpPr>
        <p:spPr bwMode="auto">
          <a:xfrm>
            <a:off x="46038" y="849313"/>
            <a:ext cx="5791200" cy="5788025"/>
          </a:xfrm>
          <a:prstGeom prst="triangle">
            <a:avLst>
              <a:gd name="adj" fmla="val 49426"/>
            </a:avLst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5130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es-ES"/>
          </a:p>
        </p:txBody>
      </p:sp>
      <p:grpSp>
        <p:nvGrpSpPr>
          <p:cNvPr id="13" name="Group 31"/>
          <p:cNvGrpSpPr>
            <a:grpSpLocks/>
          </p:cNvGrpSpPr>
          <p:nvPr/>
        </p:nvGrpSpPr>
        <p:grpSpPr bwMode="auto">
          <a:xfrm>
            <a:off x="-15875" y="877888"/>
            <a:ext cx="5791200" cy="5794375"/>
            <a:chOff x="881" y="539"/>
            <a:chExt cx="3648" cy="3650"/>
          </a:xfrm>
        </p:grpSpPr>
        <p:sp>
          <p:nvSpPr>
            <p:cNvPr id="19488" name="AutoShape 27"/>
            <p:cNvSpPr>
              <a:spLocks noChangeArrowheads="1"/>
            </p:cNvSpPr>
            <p:nvPr/>
          </p:nvSpPr>
          <p:spPr bwMode="auto">
            <a:xfrm>
              <a:off x="881" y="2375"/>
              <a:ext cx="1814" cy="1814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/>
            </a:p>
          </p:txBody>
        </p:sp>
        <p:sp>
          <p:nvSpPr>
            <p:cNvPr id="19489" name="AutoShape 28"/>
            <p:cNvSpPr>
              <a:spLocks noChangeArrowheads="1"/>
            </p:cNvSpPr>
            <p:nvPr/>
          </p:nvSpPr>
          <p:spPr bwMode="auto">
            <a:xfrm rot="10800000">
              <a:off x="1796" y="2364"/>
              <a:ext cx="1814" cy="1814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rgbClr val="FF9900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/>
            </a:p>
          </p:txBody>
        </p:sp>
        <p:sp>
          <p:nvSpPr>
            <p:cNvPr id="19490" name="AutoShape 29"/>
            <p:cNvSpPr>
              <a:spLocks noChangeArrowheads="1"/>
            </p:cNvSpPr>
            <p:nvPr/>
          </p:nvSpPr>
          <p:spPr bwMode="auto">
            <a:xfrm>
              <a:off x="2715" y="2370"/>
              <a:ext cx="1814" cy="1814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/>
            </a:p>
          </p:txBody>
        </p:sp>
        <p:sp>
          <p:nvSpPr>
            <p:cNvPr id="19491" name="AutoShape 30"/>
            <p:cNvSpPr>
              <a:spLocks noChangeArrowheads="1"/>
            </p:cNvSpPr>
            <p:nvPr/>
          </p:nvSpPr>
          <p:spPr bwMode="auto">
            <a:xfrm>
              <a:off x="1797" y="539"/>
              <a:ext cx="1814" cy="1814"/>
            </a:xfrm>
            <a:prstGeom prst="triangle">
              <a:avLst>
                <a:gd name="adj" fmla="val 50000"/>
              </a:avLst>
            </a:prstGeom>
            <a:solidFill>
              <a:srgbClr val="339966"/>
            </a:solidFill>
            <a:ln w="9525">
              <a:miter lim="800000"/>
              <a:headEnd/>
              <a:tailEnd/>
            </a:ln>
            <a:scene3d>
              <a:camera prst="legacyObliqueRight"/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rgbClr val="339966"/>
              </a:extrusionClr>
            </a:sp3d>
          </p:spPr>
          <p:txBody>
            <a:bodyPr wrap="none" anchor="ctr">
              <a:flatTx/>
            </a:bodyPr>
            <a:lstStyle/>
            <a:p>
              <a:endParaRPr lang="es-ES"/>
            </a:p>
          </p:txBody>
        </p:sp>
      </p:grpSp>
      <p:grpSp>
        <p:nvGrpSpPr>
          <p:cNvPr id="18" name="Group 55"/>
          <p:cNvGrpSpPr>
            <a:grpSpLocks/>
          </p:cNvGrpSpPr>
          <p:nvPr/>
        </p:nvGrpSpPr>
        <p:grpSpPr bwMode="auto">
          <a:xfrm>
            <a:off x="541338" y="5187950"/>
            <a:ext cx="1763712" cy="1131888"/>
            <a:chOff x="4287" y="706"/>
            <a:chExt cx="1111" cy="713"/>
          </a:xfrm>
        </p:grpSpPr>
        <p:grpSp>
          <p:nvGrpSpPr>
            <p:cNvPr id="19484" name="Group 54"/>
            <p:cNvGrpSpPr>
              <a:grpSpLocks/>
            </p:cNvGrpSpPr>
            <p:nvPr/>
          </p:nvGrpSpPr>
          <p:grpSpPr bwMode="auto">
            <a:xfrm>
              <a:off x="4287" y="741"/>
              <a:ext cx="1111" cy="678"/>
              <a:chOff x="4287" y="741"/>
              <a:chExt cx="1111" cy="678"/>
            </a:xfrm>
          </p:grpSpPr>
          <p:sp>
            <p:nvSpPr>
              <p:cNvPr id="21" name="Text Box 19"/>
              <p:cNvSpPr txBox="1">
                <a:spLocks noChangeArrowheads="1"/>
              </p:cNvSpPr>
              <p:nvPr/>
            </p:nvSpPr>
            <p:spPr bwMode="auto">
              <a:xfrm>
                <a:off x="4481" y="982"/>
                <a:ext cx="724" cy="19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HN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charset="0"/>
                  </a:rPr>
                  <a:t>Producción</a:t>
                </a:r>
                <a:endParaRPr lang="es-E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endParaRPr>
              </a:p>
            </p:txBody>
          </p:sp>
          <p:pic>
            <p:nvPicPr>
              <p:cNvPr id="19487" name="Picture 47" descr="clear-capsule-vertica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504" y="524"/>
                <a:ext cx="678" cy="1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485" name="Picture 12" descr="XP icon user account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" y="706"/>
              <a:ext cx="349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53"/>
          <p:cNvGrpSpPr>
            <a:grpSpLocks/>
          </p:cNvGrpSpPr>
          <p:nvPr/>
        </p:nvGrpSpPr>
        <p:grpSpPr bwMode="auto">
          <a:xfrm>
            <a:off x="3492500" y="5243513"/>
            <a:ext cx="1763713" cy="1076325"/>
            <a:chOff x="4328" y="440"/>
            <a:chExt cx="1111" cy="678"/>
          </a:xfrm>
        </p:grpSpPr>
        <p:grpSp>
          <p:nvGrpSpPr>
            <p:cNvPr id="19480" name="Group 52"/>
            <p:cNvGrpSpPr>
              <a:grpSpLocks/>
            </p:cNvGrpSpPr>
            <p:nvPr/>
          </p:nvGrpSpPr>
          <p:grpSpPr bwMode="auto">
            <a:xfrm>
              <a:off x="4328" y="440"/>
              <a:ext cx="1111" cy="678"/>
              <a:chOff x="4328" y="440"/>
              <a:chExt cx="1111" cy="678"/>
            </a:xfrm>
          </p:grpSpPr>
          <p:sp>
            <p:nvSpPr>
              <p:cNvPr id="26" name="Text Box 18"/>
              <p:cNvSpPr txBox="1">
                <a:spLocks noChangeArrowheads="1"/>
              </p:cNvSpPr>
              <p:nvPr/>
            </p:nvSpPr>
            <p:spPr bwMode="auto">
              <a:xfrm>
                <a:off x="4357" y="762"/>
                <a:ext cx="982" cy="19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HN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charset="0"/>
                  </a:rPr>
                  <a:t>Transformación</a:t>
                </a:r>
                <a:endParaRPr lang="es-E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endParaRPr>
              </a:p>
            </p:txBody>
          </p:sp>
          <p:pic>
            <p:nvPicPr>
              <p:cNvPr id="19483" name="Picture 45" descr="clear-capsule-vertica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545" y="223"/>
                <a:ext cx="678" cy="1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481" name="Picture 14" descr="open boo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" y="485"/>
              <a:ext cx="52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51"/>
          <p:cNvGrpSpPr>
            <a:grpSpLocks/>
          </p:cNvGrpSpPr>
          <p:nvPr/>
        </p:nvGrpSpPr>
        <p:grpSpPr bwMode="auto">
          <a:xfrm>
            <a:off x="2024063" y="4027488"/>
            <a:ext cx="1763712" cy="1428750"/>
            <a:chOff x="1332" y="2357"/>
            <a:chExt cx="1111" cy="900"/>
          </a:xfrm>
        </p:grpSpPr>
        <p:grpSp>
          <p:nvGrpSpPr>
            <p:cNvPr id="19476" name="Group 50"/>
            <p:cNvGrpSpPr>
              <a:grpSpLocks/>
            </p:cNvGrpSpPr>
            <p:nvPr/>
          </p:nvGrpSpPr>
          <p:grpSpPr bwMode="auto">
            <a:xfrm>
              <a:off x="1332" y="2357"/>
              <a:ext cx="1111" cy="678"/>
              <a:chOff x="4498" y="1104"/>
              <a:chExt cx="1111" cy="678"/>
            </a:xfrm>
          </p:grpSpPr>
          <p:pic>
            <p:nvPicPr>
              <p:cNvPr id="19478" name="Picture 48" descr="clear-capsule-vertica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4715" y="887"/>
                <a:ext cx="678" cy="1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 Box 17"/>
              <p:cNvSpPr txBox="1">
                <a:spLocks noChangeArrowheads="1"/>
              </p:cNvSpPr>
              <p:nvPr/>
            </p:nvSpPr>
            <p:spPr bwMode="auto">
              <a:xfrm>
                <a:off x="4548" y="1349"/>
                <a:ext cx="1026" cy="213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HN" sz="16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charset="0"/>
                  </a:rPr>
                  <a:t>PRONEGOCIOS</a:t>
                </a:r>
                <a:endParaRPr lang="es-ES" sz="16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endParaRPr>
              </a:p>
            </p:txBody>
          </p:sp>
        </p:grpSp>
        <p:pic>
          <p:nvPicPr>
            <p:cNvPr id="19477" name="Picture 15" descr="XP icon date and tim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2779"/>
              <a:ext cx="478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58"/>
          <p:cNvGrpSpPr>
            <a:grpSpLocks/>
          </p:cNvGrpSpPr>
          <p:nvPr/>
        </p:nvGrpSpPr>
        <p:grpSpPr bwMode="auto">
          <a:xfrm>
            <a:off x="2022475" y="2003425"/>
            <a:ext cx="1763713" cy="1450975"/>
            <a:chOff x="3214" y="530"/>
            <a:chExt cx="1111" cy="914"/>
          </a:xfrm>
        </p:grpSpPr>
        <p:grpSp>
          <p:nvGrpSpPr>
            <p:cNvPr id="19472" name="Group 57"/>
            <p:cNvGrpSpPr>
              <a:grpSpLocks/>
            </p:cNvGrpSpPr>
            <p:nvPr/>
          </p:nvGrpSpPr>
          <p:grpSpPr bwMode="auto">
            <a:xfrm>
              <a:off x="3214" y="766"/>
              <a:ext cx="1111" cy="678"/>
              <a:chOff x="3214" y="766"/>
              <a:chExt cx="1111" cy="678"/>
            </a:xfrm>
          </p:grpSpPr>
          <p:sp>
            <p:nvSpPr>
              <p:cNvPr id="36" name="Text Box 16"/>
              <p:cNvSpPr txBox="1">
                <a:spLocks noChangeArrowheads="1"/>
              </p:cNvSpPr>
              <p:nvPr/>
            </p:nvSpPr>
            <p:spPr bwMode="auto">
              <a:xfrm>
                <a:off x="3231" y="999"/>
                <a:ext cx="1053" cy="19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HN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Arial" charset="0"/>
                  </a:rPr>
                  <a:t>Comercialización</a:t>
                </a:r>
                <a:endParaRPr lang="es-ES" sz="14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endParaRPr>
              </a:p>
            </p:txBody>
          </p:sp>
          <p:pic>
            <p:nvPicPr>
              <p:cNvPr id="19475" name="Picture 56" descr="clear-capsule-vertical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31" y="549"/>
                <a:ext cx="678" cy="1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473" name="Picture 13" descr="settings checklist ic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" y="530"/>
              <a:ext cx="399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Text Box 17"/>
          <p:cNvSpPr txBox="1">
            <a:spLocks noChangeArrowheads="1"/>
          </p:cNvSpPr>
          <p:nvPr/>
        </p:nvSpPr>
        <p:spPr bwMode="auto">
          <a:xfrm rot="3860148">
            <a:off x="2728912" y="2922588"/>
            <a:ext cx="3667125" cy="6477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HN" sz="36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PRONADERS</a:t>
            </a:r>
            <a:endParaRPr lang="es-ES" sz="36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37" name="6 Imagen" descr="F:\LOGO%20PRONEGOCIOS(PNG)[1]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" name="37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9" name="Fotografía de Photo Editor" r:id="rId9" imgW="6849431" imgH="7621064" progId="">
                  <p:embed/>
                </p:oleObj>
              </mc:Choice>
              <mc:Fallback>
                <p:oleObj name="Fotografía de Photo Editor" r:id="rId9" imgW="6849431" imgH="7621064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75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77351772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HN" sz="28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CONSOLIDADO OPERACIONAL</a:t>
            </a:r>
            <a:endParaRPr lang="es-HN" sz="2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6 Imagen" descr="F:\LOGO%20PRONEGOCIOS(PNG)[1]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3" name="Fotografía de Photo Editor" r:id="rId9" imgW="6849431" imgH="7621064" progId="">
                  <p:embed/>
                </p:oleObj>
              </mc:Choice>
              <mc:Fallback>
                <p:oleObj name="Fotografía de Photo Editor" r:id="rId9" imgW="6849431" imgH="7621064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28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971600" y="2132855"/>
          <a:ext cx="7344816" cy="3573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579" name="2 Título"/>
          <p:cNvSpPr txBox="1">
            <a:spLocks/>
          </p:cNvSpPr>
          <p:nvPr/>
        </p:nvSpPr>
        <p:spPr bwMode="auto">
          <a:xfrm>
            <a:off x="668338" y="6334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s-HN" sz="3200" b="1">
                <a:solidFill>
                  <a:schemeClr val="tx2"/>
                </a:solidFill>
              </a:rPr>
              <a:t>FASE OPERATIVA DEL </a:t>
            </a:r>
          </a:p>
          <a:p>
            <a:pPr algn="ctr" eaLnBrk="1" hangingPunct="1"/>
            <a:r>
              <a:rPr lang="es-HN" sz="3200" b="1">
                <a:solidFill>
                  <a:schemeClr val="tx2"/>
                </a:solidFill>
              </a:rPr>
              <a:t>PROGRAMA </a:t>
            </a:r>
          </a:p>
        </p:txBody>
      </p:sp>
      <p:sp>
        <p:nvSpPr>
          <p:cNvPr id="5" name="4 Flecha derecha"/>
          <p:cNvSpPr/>
          <p:nvPr/>
        </p:nvSpPr>
        <p:spPr>
          <a:xfrm>
            <a:off x="971550" y="1674813"/>
            <a:ext cx="7751763" cy="588962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HN" dirty="0"/>
              <a:t>FORTALECIMIENTO DE CAPACIDADES </a:t>
            </a:r>
          </a:p>
        </p:txBody>
      </p:sp>
      <p:sp>
        <p:nvSpPr>
          <p:cNvPr id="9" name="8 Flecha derecha"/>
          <p:cNvSpPr/>
          <p:nvPr/>
        </p:nvSpPr>
        <p:spPr>
          <a:xfrm>
            <a:off x="971550" y="5576888"/>
            <a:ext cx="7751763" cy="588962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HN" dirty="0"/>
              <a:t> SEGUIMIENTO Y MONITOREO</a:t>
            </a:r>
          </a:p>
        </p:txBody>
      </p:sp>
      <p:pic>
        <p:nvPicPr>
          <p:cNvPr id="8" name="6 Imagen" descr="F:\LOGO%20PRONEGOCIOS(PNG)[1]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7" name="Fotografía de Photo Editor" r:id="rId9" imgW="6849431" imgH="7621064" progId="">
                  <p:embed/>
                </p:oleObj>
              </mc:Choice>
              <mc:Fallback>
                <p:oleObj name="Fotografía de Photo Editor" r:id="rId9" imgW="6849431" imgH="7621064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96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contenido"/>
          <p:cNvSpPr>
            <a:spLocks noGrp="1"/>
          </p:cNvSpPr>
          <p:nvPr>
            <p:ph sz="quarter" idx="13"/>
          </p:nvPr>
        </p:nvSpPr>
        <p:spPr>
          <a:xfrm>
            <a:off x="251520" y="2777877"/>
            <a:ext cx="7745505" cy="3877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HN" dirty="0" smtClean="0"/>
              <a:t/>
            </a:r>
            <a:br>
              <a:rPr lang="es-HN" dirty="0" smtClean="0"/>
            </a:br>
            <a:endParaRPr lang="es-HN" dirty="0" smtClean="0"/>
          </a:p>
        </p:txBody>
      </p:sp>
      <p:sp>
        <p:nvSpPr>
          <p:cNvPr id="2" name="1 Rectángulo"/>
          <p:cNvSpPr/>
          <p:nvPr/>
        </p:nvSpPr>
        <p:spPr>
          <a:xfrm>
            <a:off x="2815910" y="390502"/>
            <a:ext cx="3844322" cy="590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HN" sz="2400" b="1" dirty="0">
                <a:solidFill>
                  <a:srgbClr val="895D1D"/>
                </a:solidFill>
              </a:rPr>
              <a:t>PROYECTO Y NEGOCIO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57158" y="1963724"/>
            <a:ext cx="3249604" cy="4487382"/>
          </a:xfrm>
          <a:prstGeom prst="rect">
            <a:avLst/>
          </a:prstGeom>
          <a:solidFill>
            <a:schemeClr val="accent1">
              <a:lumMod val="20000"/>
              <a:lumOff val="80000"/>
              <a:alpha val="92155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algn="just">
              <a:lnSpc>
                <a:spcPct val="85000"/>
              </a:lnSpc>
              <a:spcBef>
                <a:spcPct val="65000"/>
              </a:spcBef>
              <a:buFont typeface="Wingdings" pitchFamily="2" charset="2"/>
              <a:buChar char="§"/>
              <a:defRPr/>
            </a:pPr>
            <a:endParaRPr lang="es-ES_tradnl" sz="1600" b="1" dirty="0">
              <a:latin typeface="Arial Narrow" pitchFamily="34" charset="0"/>
            </a:endParaRPr>
          </a:p>
          <a:p>
            <a:pPr lvl="1" algn="just"/>
            <a:r>
              <a:rPr lang="es-HN" sz="1600" dirty="0" smtClean="0"/>
              <a:t>Conjunto </a:t>
            </a:r>
            <a:r>
              <a:rPr lang="es-HN" sz="1600" dirty="0"/>
              <a:t>articulado y coherente de actividades orientadas a alcanzar uno o varios objetivos siguiendo una </a:t>
            </a:r>
            <a:r>
              <a:rPr lang="es-HN" sz="1600" b="1" dirty="0">
                <a:solidFill>
                  <a:schemeClr val="accent4"/>
                </a:solidFill>
              </a:rPr>
              <a:t>metodología definida</a:t>
            </a:r>
            <a:r>
              <a:rPr lang="es-HN" sz="1600" dirty="0"/>
              <a:t>, para lo cual precisa de un equipo de personas idóneas, así como de otros recursos cuantificados en forma de </a:t>
            </a:r>
            <a:r>
              <a:rPr lang="es-HN" sz="1600" b="1" dirty="0">
                <a:solidFill>
                  <a:schemeClr val="accent4"/>
                </a:solidFill>
              </a:rPr>
              <a:t>presupuesto</a:t>
            </a:r>
            <a:r>
              <a:rPr lang="es-HN" sz="1600" dirty="0"/>
              <a:t>, que prevé el logro de </a:t>
            </a:r>
            <a:r>
              <a:rPr lang="es-HN" sz="1600" b="1" dirty="0">
                <a:solidFill>
                  <a:schemeClr val="accent4"/>
                </a:solidFill>
              </a:rPr>
              <a:t>determinados resultados</a:t>
            </a:r>
            <a:r>
              <a:rPr lang="es-HN" sz="1600" dirty="0"/>
              <a:t> sin contravenir las normas y buenas prácticas establecidas, y cuya programación en el tiempo responde a un cronograma con una </a:t>
            </a:r>
            <a:r>
              <a:rPr lang="es-HN" sz="1600" b="1" dirty="0">
                <a:solidFill>
                  <a:schemeClr val="accent4"/>
                </a:solidFill>
              </a:rPr>
              <a:t>duración limitada.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8775" y="1500188"/>
            <a:ext cx="3249613" cy="471487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Proyecto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818833" y="2644457"/>
            <a:ext cx="3817937" cy="2800767"/>
          </a:xfrm>
          <a:prstGeom prst="rect">
            <a:avLst/>
          </a:prstGeom>
          <a:solidFill>
            <a:schemeClr val="accent1">
              <a:lumMod val="20000"/>
              <a:lumOff val="80000"/>
              <a:alpha val="92155"/>
            </a:schemeClr>
          </a:solidFill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>
            <a:spAutoFit/>
          </a:bodyPr>
          <a:lstStyle/>
          <a:p>
            <a:pPr lvl="1" algn="just">
              <a:buNone/>
            </a:pPr>
            <a:r>
              <a:rPr lang="es-HN" sz="1600" dirty="0"/>
              <a:t>Consiste en una entidad creada o constituida con la finalidad de </a:t>
            </a:r>
            <a:r>
              <a:rPr lang="es-HN" sz="1600" b="1" dirty="0">
                <a:solidFill>
                  <a:schemeClr val="accent4"/>
                </a:solidFill>
              </a:rPr>
              <a:t>obtener dinero </a:t>
            </a:r>
            <a:r>
              <a:rPr lang="es-HN" sz="1600" dirty="0"/>
              <a:t>a cambio de realizar actividades de </a:t>
            </a:r>
            <a:r>
              <a:rPr lang="es-HN" sz="1600" b="1" dirty="0">
                <a:solidFill>
                  <a:schemeClr val="accent4"/>
                </a:solidFill>
              </a:rPr>
              <a:t>producción </a:t>
            </a:r>
            <a:r>
              <a:rPr lang="es-HN" sz="1600" dirty="0"/>
              <a:t>(por ejemplo, una fábrica de muebles), </a:t>
            </a:r>
            <a:r>
              <a:rPr lang="es-HN" sz="1600" b="1" dirty="0">
                <a:solidFill>
                  <a:schemeClr val="accent4"/>
                </a:solidFill>
              </a:rPr>
              <a:t>comercialización</a:t>
            </a:r>
            <a:r>
              <a:rPr lang="es-HN" sz="1600" dirty="0"/>
              <a:t> (por ejemplo, una tienda de repuestos de autos o una distribuidora) o </a:t>
            </a:r>
            <a:r>
              <a:rPr lang="es-HN" sz="1600" b="1" dirty="0">
                <a:solidFill>
                  <a:schemeClr val="accent4"/>
                </a:solidFill>
              </a:rPr>
              <a:t>prestación de servicios </a:t>
            </a:r>
            <a:r>
              <a:rPr lang="es-HN" sz="1600" dirty="0"/>
              <a:t>(por ejemplo, una restaurante o un taller de mecánica), que </a:t>
            </a:r>
            <a:r>
              <a:rPr lang="es-HN" sz="1600" b="1" dirty="0">
                <a:solidFill>
                  <a:schemeClr val="accent4"/>
                </a:solidFill>
              </a:rPr>
              <a:t>beneficien a otras personas.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747394" y="2245528"/>
            <a:ext cx="3929062" cy="477838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Negocio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715891" y="2714625"/>
            <a:ext cx="1000125" cy="714375"/>
          </a:xfrm>
          <a:prstGeom prst="rightArrow">
            <a:avLst>
              <a:gd name="adj1" fmla="val 50000"/>
              <a:gd name="adj2" fmla="val 24999"/>
            </a:avLst>
          </a:prstGeom>
          <a:solidFill>
            <a:srgbClr val="B2B2B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HN"/>
          </a:p>
        </p:txBody>
      </p:sp>
      <p:pic>
        <p:nvPicPr>
          <p:cNvPr id="15" name="6 Imagen" descr="F:\LOGO%20PRONEGOCIOS(PNG)[1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1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Fotografía de Photo Editor" r:id="rId4" imgW="6849431" imgH="7621064" progId="">
                  <p:embed/>
                </p:oleObj>
              </mc:Choice>
              <mc:Fallback>
                <p:oleObj name="Fotografía de Photo Editor" r:id="rId4" imgW="6849431" imgH="7621064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87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PROYECTO</a:t>
            </a:r>
          </a:p>
        </p:txBody>
      </p:sp>
      <p:sp>
        <p:nvSpPr>
          <p:cNvPr id="8196" name="Freeform 4"/>
          <p:cNvSpPr>
            <a:spLocks noEditPoints="1"/>
          </p:cNvSpPr>
          <p:nvPr/>
        </p:nvSpPr>
        <p:spPr bwMode="gray">
          <a:xfrm rot="-1358056">
            <a:off x="1109663" y="2600325"/>
            <a:ext cx="6615112" cy="2919413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HN">
              <a:solidFill>
                <a:prstClr val="black"/>
              </a:solidFill>
            </a:endParaRPr>
          </a:p>
        </p:txBody>
      </p:sp>
      <p:grpSp>
        <p:nvGrpSpPr>
          <p:cNvPr id="30" name="29 Grupo"/>
          <p:cNvGrpSpPr/>
          <p:nvPr/>
        </p:nvGrpSpPr>
        <p:grpSpPr>
          <a:xfrm>
            <a:off x="429989" y="1746250"/>
            <a:ext cx="8406142" cy="4829411"/>
            <a:chOff x="380700" y="1746250"/>
            <a:chExt cx="8406142" cy="4829411"/>
          </a:xfrm>
        </p:grpSpPr>
        <p:grpSp>
          <p:nvGrpSpPr>
            <p:cNvPr id="27" name="26 Grupo"/>
            <p:cNvGrpSpPr/>
            <p:nvPr/>
          </p:nvGrpSpPr>
          <p:grpSpPr>
            <a:xfrm>
              <a:off x="380700" y="1746250"/>
              <a:ext cx="7477449" cy="4611708"/>
              <a:chOff x="381001" y="1746250"/>
              <a:chExt cx="7467599" cy="4478338"/>
            </a:xfrm>
          </p:grpSpPr>
          <p:sp>
            <p:nvSpPr>
              <p:cNvPr id="8223" name="Text Box 31"/>
              <p:cNvSpPr txBox="1">
                <a:spLocks noChangeArrowheads="1"/>
              </p:cNvSpPr>
              <p:nvPr/>
            </p:nvSpPr>
            <p:spPr bwMode="auto">
              <a:xfrm>
                <a:off x="3428992" y="3357562"/>
                <a:ext cx="2505715" cy="8069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895D1D"/>
                    </a:solidFill>
                  </a:rPr>
                  <a:t>SEGURIDAD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895D1D"/>
                    </a:solidFill>
                  </a:rPr>
                  <a:t>ALIMENTARIA</a:t>
                </a:r>
              </a:p>
            </p:txBody>
          </p:sp>
          <p:sp>
            <p:nvSpPr>
              <p:cNvPr id="8226" name="Text Box 34"/>
              <p:cNvSpPr txBox="1">
                <a:spLocks noChangeArrowheads="1"/>
              </p:cNvSpPr>
              <p:nvPr/>
            </p:nvSpPr>
            <p:spPr bwMode="auto">
              <a:xfrm>
                <a:off x="381001" y="1828799"/>
                <a:ext cx="2133599" cy="448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895D1D"/>
                    </a:solidFill>
                  </a:rPr>
                  <a:t>PRIORIDAD</a:t>
                </a:r>
              </a:p>
            </p:txBody>
          </p:sp>
          <p:sp>
            <p:nvSpPr>
              <p:cNvPr id="8227" name="Freeform 35"/>
              <p:cNvSpPr>
                <a:spLocks/>
              </p:cNvSpPr>
              <p:nvPr/>
            </p:nvSpPr>
            <p:spPr bwMode="auto">
              <a:xfrm>
                <a:off x="609600" y="2209800"/>
                <a:ext cx="3033706" cy="1219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00" y="0"/>
                  </a:cxn>
                  <a:cxn ang="0">
                    <a:pos x="2160" y="1008"/>
                  </a:cxn>
                </a:cxnLst>
                <a:rect l="0" t="0" r="r" b="b"/>
                <a:pathLst>
                  <a:path w="2160" h="1008">
                    <a:moveTo>
                      <a:pt x="0" y="0"/>
                    </a:moveTo>
                    <a:lnTo>
                      <a:pt x="1200" y="0"/>
                    </a:lnTo>
                    <a:lnTo>
                      <a:pt x="2160" y="1008"/>
                    </a:lnTo>
                  </a:path>
                </a:pathLst>
              </a:custGeom>
              <a:noFill/>
              <a:ln w="9525" cap="flat" cmpd="sng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HN">
                  <a:solidFill>
                    <a:prstClr val="black"/>
                  </a:solidFill>
                  <a:latin typeface="Arial" charset="0"/>
                </a:endParaRPr>
              </a:p>
            </p:txBody>
          </p:sp>
          <p:grpSp>
            <p:nvGrpSpPr>
              <p:cNvPr id="2" name="Group 77"/>
              <p:cNvGrpSpPr>
                <a:grpSpLocks/>
              </p:cNvGrpSpPr>
              <p:nvPr/>
            </p:nvGrpSpPr>
            <p:grpSpPr bwMode="auto">
              <a:xfrm>
                <a:off x="1447800" y="3048000"/>
                <a:ext cx="1295400" cy="1301750"/>
                <a:chOff x="912" y="1920"/>
                <a:chExt cx="816" cy="820"/>
              </a:xfrm>
            </p:grpSpPr>
            <p:sp>
              <p:nvSpPr>
                <p:cNvPr id="8197" name="Oval 5"/>
                <p:cNvSpPr>
                  <a:spLocks noChangeArrowheads="1"/>
                </p:cNvSpPr>
                <p:nvPr/>
              </p:nvSpPr>
              <p:spPr bwMode="gray">
                <a:xfrm>
                  <a:off x="912" y="1920"/>
                  <a:ext cx="816" cy="8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9940B"/>
                    </a:gs>
                    <a:gs pos="100000">
                      <a:srgbClr val="E9940B">
                        <a:gamma/>
                        <a:shade val="31373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2" dist="76200" dir="10800000">
                    <a:srgbClr val="001D3A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HN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pic>
              <p:nvPicPr>
                <p:cNvPr id="8260" name="Picture 68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1920"/>
                  <a:ext cx="632" cy="680"/>
                </a:xfrm>
                <a:prstGeom prst="rect">
                  <a:avLst/>
                </a:prstGeom>
                <a:noFill/>
              </p:spPr>
            </p:pic>
            <p:sp>
              <p:nvSpPr>
                <p:cNvPr id="821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008" y="2208"/>
                  <a:ext cx="624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Verdana" pitchFamily="34" charset="0"/>
                    </a:rPr>
                    <a:t>CERDOS</a:t>
                  </a:r>
                </a:p>
              </p:txBody>
            </p:sp>
          </p:grpSp>
          <p:grpSp>
            <p:nvGrpSpPr>
              <p:cNvPr id="3" name="Group 78"/>
              <p:cNvGrpSpPr>
                <a:grpSpLocks/>
              </p:cNvGrpSpPr>
              <p:nvPr/>
            </p:nvGrpSpPr>
            <p:grpSpPr bwMode="auto">
              <a:xfrm>
                <a:off x="3810000" y="1746250"/>
                <a:ext cx="1295400" cy="1301750"/>
                <a:chOff x="2400" y="1100"/>
                <a:chExt cx="816" cy="820"/>
              </a:xfrm>
            </p:grpSpPr>
            <p:sp>
              <p:nvSpPr>
                <p:cNvPr id="8245" name="Oval 53"/>
                <p:cNvSpPr>
                  <a:spLocks noChangeArrowheads="1"/>
                </p:cNvSpPr>
                <p:nvPr/>
              </p:nvSpPr>
              <p:spPr bwMode="gray">
                <a:xfrm>
                  <a:off x="2400" y="1100"/>
                  <a:ext cx="816" cy="8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CC"/>
                    </a:gs>
                    <a:gs pos="100000">
                      <a:srgbClr val="33CCCC">
                        <a:gamma/>
                        <a:shade val="31373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2" dist="12700" dir="10800000">
                    <a:srgbClr val="001D3A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HN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pic>
              <p:nvPicPr>
                <p:cNvPr id="8259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0" y="1104"/>
                  <a:ext cx="632" cy="680"/>
                </a:xfrm>
                <a:prstGeom prst="rect">
                  <a:avLst/>
                </a:prstGeom>
                <a:noFill/>
              </p:spPr>
            </p:pic>
            <p:sp>
              <p:nvSpPr>
                <p:cNvPr id="8247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496" y="1388"/>
                  <a:ext cx="624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600" b="1" dirty="0">
                      <a:solidFill>
                        <a:srgbClr val="000000"/>
                      </a:solidFill>
                      <a:latin typeface="Verdana" pitchFamily="34" charset="0"/>
                    </a:rPr>
                    <a:t>VACAS</a:t>
                  </a:r>
                </a:p>
              </p:txBody>
            </p:sp>
          </p:grpSp>
          <p:grpSp>
            <p:nvGrpSpPr>
              <p:cNvPr id="4" name="Group 79"/>
              <p:cNvGrpSpPr>
                <a:grpSpLocks/>
              </p:cNvGrpSpPr>
              <p:nvPr/>
            </p:nvGrpSpPr>
            <p:grpSpPr bwMode="auto">
              <a:xfrm>
                <a:off x="6629400" y="2057400"/>
                <a:ext cx="1219200" cy="1301750"/>
                <a:chOff x="4176" y="1296"/>
                <a:chExt cx="768" cy="820"/>
              </a:xfrm>
            </p:grpSpPr>
            <p:sp>
              <p:nvSpPr>
                <p:cNvPr id="8249" name="Oval 57"/>
                <p:cNvSpPr>
                  <a:spLocks noChangeArrowheads="1"/>
                </p:cNvSpPr>
                <p:nvPr/>
              </p:nvSpPr>
              <p:spPr bwMode="gray">
                <a:xfrm>
                  <a:off x="4176" y="1296"/>
                  <a:ext cx="768" cy="8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00"/>
                    </a:gs>
                    <a:gs pos="100000">
                      <a:srgbClr val="669900">
                        <a:gamma/>
                        <a:shade val="31373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2" dist="63500" dir="10800000">
                    <a:srgbClr val="001D3A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HN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pic>
              <p:nvPicPr>
                <p:cNvPr id="8263" name="Picture 71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296"/>
                  <a:ext cx="632" cy="680"/>
                </a:xfrm>
                <a:prstGeom prst="rect">
                  <a:avLst/>
                </a:prstGeom>
                <a:noFill/>
              </p:spPr>
            </p:pic>
            <p:sp>
              <p:nvSpPr>
                <p:cNvPr id="8251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4266" y="1584"/>
                  <a:ext cx="5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>
                      <a:solidFill>
                        <a:srgbClr val="000000"/>
                      </a:solidFill>
                      <a:latin typeface="Verdana" pitchFamily="34" charset="0"/>
                    </a:rPr>
                    <a:t>MAIZ</a:t>
                  </a:r>
                </a:p>
              </p:txBody>
            </p:sp>
          </p:grpSp>
          <p:grpSp>
            <p:nvGrpSpPr>
              <p:cNvPr id="5" name="Group 80"/>
              <p:cNvGrpSpPr>
                <a:grpSpLocks/>
              </p:cNvGrpSpPr>
              <p:nvPr/>
            </p:nvGrpSpPr>
            <p:grpSpPr bwMode="auto">
              <a:xfrm>
                <a:off x="4876800" y="4330700"/>
                <a:ext cx="1343025" cy="1308100"/>
                <a:chOff x="3072" y="2728"/>
                <a:chExt cx="846" cy="824"/>
              </a:xfrm>
            </p:grpSpPr>
            <p:sp>
              <p:nvSpPr>
                <p:cNvPr id="8201" name="Oval 9"/>
                <p:cNvSpPr>
                  <a:spLocks noChangeArrowheads="1"/>
                </p:cNvSpPr>
                <p:nvPr/>
              </p:nvSpPr>
              <p:spPr bwMode="gray">
                <a:xfrm>
                  <a:off x="3072" y="2736"/>
                  <a:ext cx="816" cy="8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35686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2">
                    <a:srgbClr val="001D3A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HN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pic>
              <p:nvPicPr>
                <p:cNvPr id="8262" name="Picture 7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2" y="2728"/>
                  <a:ext cx="632" cy="680"/>
                </a:xfrm>
                <a:prstGeom prst="rect">
                  <a:avLst/>
                </a:prstGeom>
                <a:noFill/>
              </p:spPr>
            </p:pic>
            <p:sp>
              <p:nvSpPr>
                <p:cNvPr id="822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216" y="3024"/>
                  <a:ext cx="702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b="1" dirty="0">
                      <a:solidFill>
                        <a:srgbClr val="000000"/>
                      </a:solidFill>
                      <a:latin typeface="Verdana" pitchFamily="34" charset="0"/>
                    </a:rPr>
                    <a:t>FRIJOL</a:t>
                  </a:r>
                </a:p>
              </p:txBody>
            </p:sp>
          </p:grpSp>
          <p:grpSp>
            <p:nvGrpSpPr>
              <p:cNvPr id="6" name="Group 81"/>
              <p:cNvGrpSpPr>
                <a:grpSpLocks/>
              </p:cNvGrpSpPr>
              <p:nvPr/>
            </p:nvGrpSpPr>
            <p:grpSpPr bwMode="auto">
              <a:xfrm>
                <a:off x="1816100" y="4929188"/>
                <a:ext cx="1606550" cy="1295400"/>
                <a:chOff x="1144" y="3105"/>
                <a:chExt cx="1012" cy="816"/>
              </a:xfrm>
            </p:grpSpPr>
            <p:sp>
              <p:nvSpPr>
                <p:cNvPr id="8253" name="Oval 61"/>
                <p:cNvSpPr>
                  <a:spLocks noChangeArrowheads="1"/>
                </p:cNvSpPr>
                <p:nvPr/>
              </p:nvSpPr>
              <p:spPr bwMode="gray">
                <a:xfrm>
                  <a:off x="1305" y="3105"/>
                  <a:ext cx="816" cy="8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457D3"/>
                    </a:gs>
                    <a:gs pos="100000">
                      <a:srgbClr val="C457D3">
                        <a:gamma/>
                        <a:shade val="35686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2">
                    <a:srgbClr val="001D3A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HN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pic>
              <p:nvPicPr>
                <p:cNvPr id="8261" name="Picture 69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4" y="3120"/>
                  <a:ext cx="632" cy="680"/>
                </a:xfrm>
                <a:prstGeom prst="rect">
                  <a:avLst/>
                </a:prstGeom>
                <a:noFill/>
              </p:spPr>
            </p:pic>
            <p:sp>
              <p:nvSpPr>
                <p:cNvPr id="8255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296" y="3408"/>
                  <a:ext cx="860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b="1" dirty="0">
                      <a:solidFill>
                        <a:srgbClr val="000000"/>
                      </a:solidFill>
                      <a:latin typeface="Verdana" pitchFamily="34" charset="0"/>
                    </a:rPr>
                    <a:t>HORTALIZA</a:t>
                  </a:r>
                </a:p>
              </p:txBody>
            </p:sp>
          </p:grpSp>
        </p:grpSp>
        <p:sp>
          <p:nvSpPr>
            <p:cNvPr id="28" name="27 Cheurón"/>
            <p:cNvSpPr/>
            <p:nvPr/>
          </p:nvSpPr>
          <p:spPr>
            <a:xfrm rot="2708346">
              <a:off x="6068250" y="3409513"/>
              <a:ext cx="1304670" cy="3756225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HN">
                <a:solidFill>
                  <a:prstClr val="black"/>
                </a:solidFill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6715140" y="5929330"/>
              <a:ext cx="20717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HN" dirty="0">
                  <a:solidFill>
                    <a:prstClr val="black"/>
                  </a:solidFill>
                  <a:latin typeface="Arial" charset="0"/>
                </a:rPr>
                <a:t>NEGOCIO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HN" dirty="0">
                  <a:solidFill>
                    <a:prstClr val="black"/>
                  </a:solidFill>
                  <a:latin typeface="Arial" charset="0"/>
                </a:rPr>
                <a:t>RENTABILIDAD</a:t>
              </a:r>
            </a:p>
          </p:txBody>
        </p:sp>
      </p:grpSp>
      <p:pic>
        <p:nvPicPr>
          <p:cNvPr id="31" name="6 Imagen" descr="F:\LOGO%20PRONEGOCIOS(PNG)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3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1" name="Fotografía de Photo Editor" r:id="rId5" imgW="6849431" imgH="7621064" progId="">
                  <p:embed/>
                </p:oleObj>
              </mc:Choice>
              <mc:Fallback>
                <p:oleObj name="Fotografía de Photo Editor" r:id="rId5" imgW="6849431" imgH="7621064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91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8490" y="570156"/>
            <a:ext cx="7756263" cy="869690"/>
          </a:xfrm>
        </p:spPr>
        <p:txBody>
          <a:bodyPr/>
          <a:lstStyle/>
          <a:p>
            <a:r>
              <a:rPr lang="en-US" sz="4800" b="1" dirty="0" smtClean="0"/>
              <a:t>NEGOCIO</a:t>
            </a:r>
            <a:endParaRPr lang="en-US" sz="1400" b="1" dirty="0"/>
          </a:p>
        </p:txBody>
      </p:sp>
      <p:sp>
        <p:nvSpPr>
          <p:cNvPr id="8196" name="Freeform 4"/>
          <p:cNvSpPr>
            <a:spLocks noEditPoints="1"/>
          </p:cNvSpPr>
          <p:nvPr/>
        </p:nvSpPr>
        <p:spPr bwMode="gray">
          <a:xfrm rot="-1358056">
            <a:off x="1109663" y="2600325"/>
            <a:ext cx="6615112" cy="2919413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rgbClr val="B2B2B2">
                  <a:gamma/>
                  <a:tint val="9412"/>
                  <a:invGamma/>
                </a:srgbClr>
              </a:gs>
              <a:gs pos="100000">
                <a:srgbClr val="B2B2B2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HN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" name="29 Grupo"/>
          <p:cNvGrpSpPr/>
          <p:nvPr/>
        </p:nvGrpSpPr>
        <p:grpSpPr>
          <a:xfrm>
            <a:off x="411510" y="1725513"/>
            <a:ext cx="8177242" cy="4829411"/>
            <a:chOff x="609600" y="1746250"/>
            <a:chExt cx="8177242" cy="4829411"/>
          </a:xfrm>
        </p:grpSpPr>
        <p:grpSp>
          <p:nvGrpSpPr>
            <p:cNvPr id="3" name="26 Grupo"/>
            <p:cNvGrpSpPr/>
            <p:nvPr/>
          </p:nvGrpSpPr>
          <p:grpSpPr>
            <a:xfrm>
              <a:off x="609600" y="1746250"/>
              <a:ext cx="7463146" cy="4611708"/>
              <a:chOff x="609600" y="1746250"/>
              <a:chExt cx="7453315" cy="4478338"/>
            </a:xfrm>
          </p:grpSpPr>
          <p:sp>
            <p:nvSpPr>
              <p:cNvPr id="8223" name="Text Box 31"/>
              <p:cNvSpPr txBox="1">
                <a:spLocks noChangeArrowheads="1"/>
              </p:cNvSpPr>
              <p:nvPr/>
            </p:nvSpPr>
            <p:spPr bwMode="auto">
              <a:xfrm>
                <a:off x="3496622" y="3380335"/>
                <a:ext cx="2677011" cy="8069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895D1D"/>
                    </a:solidFill>
                  </a:rPr>
                  <a:t>NEGOCIO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895D1D"/>
                    </a:solidFill>
                  </a:rPr>
                  <a:t>RENTABILIDAD</a:t>
                </a:r>
              </a:p>
            </p:txBody>
          </p:sp>
          <p:sp>
            <p:nvSpPr>
              <p:cNvPr id="8226" name="Text Box 34"/>
              <p:cNvSpPr txBox="1">
                <a:spLocks noChangeArrowheads="1"/>
              </p:cNvSpPr>
              <p:nvPr/>
            </p:nvSpPr>
            <p:spPr bwMode="auto">
              <a:xfrm>
                <a:off x="685800" y="1828800"/>
                <a:ext cx="1593208" cy="358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895D1D"/>
                    </a:solidFill>
                  </a:rPr>
                  <a:t>PRIORIDAD</a:t>
                </a:r>
              </a:p>
            </p:txBody>
          </p:sp>
          <p:sp>
            <p:nvSpPr>
              <p:cNvPr id="8227" name="Freeform 35"/>
              <p:cNvSpPr>
                <a:spLocks/>
              </p:cNvSpPr>
              <p:nvPr/>
            </p:nvSpPr>
            <p:spPr bwMode="auto">
              <a:xfrm>
                <a:off x="609600" y="2209800"/>
                <a:ext cx="3033706" cy="12192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00" y="0"/>
                  </a:cxn>
                  <a:cxn ang="0">
                    <a:pos x="2160" y="1008"/>
                  </a:cxn>
                </a:cxnLst>
                <a:rect l="0" t="0" r="r" b="b"/>
                <a:pathLst>
                  <a:path w="2160" h="1008">
                    <a:moveTo>
                      <a:pt x="0" y="0"/>
                    </a:moveTo>
                    <a:lnTo>
                      <a:pt x="1200" y="0"/>
                    </a:lnTo>
                    <a:lnTo>
                      <a:pt x="2160" y="1008"/>
                    </a:lnTo>
                  </a:path>
                </a:pathLst>
              </a:custGeom>
              <a:noFill/>
              <a:ln w="9525" cap="flat" cmpd="sng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HN">
                  <a:solidFill>
                    <a:prstClr val="black"/>
                  </a:solidFill>
                  <a:latin typeface="Arial" charset="0"/>
                </a:endParaRPr>
              </a:p>
            </p:txBody>
          </p:sp>
          <p:grpSp>
            <p:nvGrpSpPr>
              <p:cNvPr id="4" name="Group 77"/>
              <p:cNvGrpSpPr>
                <a:grpSpLocks/>
              </p:cNvGrpSpPr>
              <p:nvPr/>
            </p:nvGrpSpPr>
            <p:grpSpPr bwMode="auto">
              <a:xfrm>
                <a:off x="1355726" y="3048000"/>
                <a:ext cx="1641475" cy="1301750"/>
                <a:chOff x="854" y="1920"/>
                <a:chExt cx="1034" cy="820"/>
              </a:xfrm>
            </p:grpSpPr>
            <p:sp>
              <p:nvSpPr>
                <p:cNvPr id="8197" name="Oval 5"/>
                <p:cNvSpPr>
                  <a:spLocks noChangeArrowheads="1"/>
                </p:cNvSpPr>
                <p:nvPr/>
              </p:nvSpPr>
              <p:spPr bwMode="gray">
                <a:xfrm>
                  <a:off x="912" y="1920"/>
                  <a:ext cx="816" cy="8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9940B"/>
                    </a:gs>
                    <a:gs pos="100000">
                      <a:srgbClr val="E9940B">
                        <a:gamma/>
                        <a:shade val="31373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2" dist="76200" dir="10800000">
                    <a:srgbClr val="001D3A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HN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pic>
              <p:nvPicPr>
                <p:cNvPr id="8260" name="Picture 68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4" y="1955"/>
                  <a:ext cx="632" cy="680"/>
                </a:xfrm>
                <a:prstGeom prst="rect">
                  <a:avLst/>
                </a:prstGeom>
                <a:noFill/>
              </p:spPr>
            </p:pic>
            <p:sp>
              <p:nvSpPr>
                <p:cNvPr id="821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854" y="2129"/>
                  <a:ext cx="1034" cy="2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Verdana" pitchFamily="34" charset="0"/>
                    </a:rPr>
                    <a:t>PROCESADORA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Verdana" pitchFamily="34" charset="0"/>
                    </a:rPr>
                    <a:t>CARNICOS</a:t>
                  </a:r>
                </a:p>
              </p:txBody>
            </p:sp>
          </p:grpSp>
          <p:grpSp>
            <p:nvGrpSpPr>
              <p:cNvPr id="5" name="Group 78"/>
              <p:cNvGrpSpPr>
                <a:grpSpLocks/>
              </p:cNvGrpSpPr>
              <p:nvPr/>
            </p:nvGrpSpPr>
            <p:grpSpPr bwMode="auto">
              <a:xfrm>
                <a:off x="3810000" y="1746250"/>
                <a:ext cx="1327150" cy="1301750"/>
                <a:chOff x="2400" y="1100"/>
                <a:chExt cx="836" cy="820"/>
              </a:xfrm>
            </p:grpSpPr>
            <p:sp>
              <p:nvSpPr>
                <p:cNvPr id="8245" name="Oval 53"/>
                <p:cNvSpPr>
                  <a:spLocks noChangeArrowheads="1"/>
                </p:cNvSpPr>
                <p:nvPr/>
              </p:nvSpPr>
              <p:spPr bwMode="gray">
                <a:xfrm>
                  <a:off x="2400" y="1100"/>
                  <a:ext cx="816" cy="8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CC"/>
                    </a:gs>
                    <a:gs pos="100000">
                      <a:srgbClr val="33CCCC">
                        <a:gamma/>
                        <a:shade val="31373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2" dist="12700" dir="10800000">
                    <a:srgbClr val="001D3A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HN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pic>
              <p:nvPicPr>
                <p:cNvPr id="8259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0" y="1104"/>
                  <a:ext cx="632" cy="680"/>
                </a:xfrm>
                <a:prstGeom prst="rect">
                  <a:avLst/>
                </a:prstGeom>
                <a:noFill/>
              </p:spPr>
            </p:pic>
            <p:sp>
              <p:nvSpPr>
                <p:cNvPr id="8247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427" y="1388"/>
                  <a:ext cx="809" cy="1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Verdana" pitchFamily="34" charset="0"/>
                    </a:rPr>
                    <a:t>GANADERIA</a:t>
                  </a:r>
                </a:p>
              </p:txBody>
            </p:sp>
          </p:grpSp>
          <p:grpSp>
            <p:nvGrpSpPr>
              <p:cNvPr id="6" name="Group 79"/>
              <p:cNvGrpSpPr>
                <a:grpSpLocks/>
              </p:cNvGrpSpPr>
              <p:nvPr/>
            </p:nvGrpSpPr>
            <p:grpSpPr bwMode="auto">
              <a:xfrm>
                <a:off x="6629402" y="2057400"/>
                <a:ext cx="1433513" cy="1301750"/>
                <a:chOff x="4176" y="1296"/>
                <a:chExt cx="903" cy="820"/>
              </a:xfrm>
            </p:grpSpPr>
            <p:sp>
              <p:nvSpPr>
                <p:cNvPr id="8249" name="Oval 57"/>
                <p:cNvSpPr>
                  <a:spLocks noChangeArrowheads="1"/>
                </p:cNvSpPr>
                <p:nvPr/>
              </p:nvSpPr>
              <p:spPr bwMode="gray">
                <a:xfrm>
                  <a:off x="4176" y="1296"/>
                  <a:ext cx="768" cy="82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9900"/>
                    </a:gs>
                    <a:gs pos="100000">
                      <a:srgbClr val="669900">
                        <a:gamma/>
                        <a:shade val="31373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2" dist="63500" dir="10800000">
                    <a:srgbClr val="001D3A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HN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pic>
              <p:nvPicPr>
                <p:cNvPr id="8263" name="Picture 71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296"/>
                  <a:ext cx="632" cy="680"/>
                </a:xfrm>
                <a:prstGeom prst="rect">
                  <a:avLst/>
                </a:prstGeom>
                <a:noFill/>
              </p:spPr>
            </p:pic>
            <p:sp>
              <p:nvSpPr>
                <p:cNvPr id="8251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4266" y="1584"/>
                  <a:ext cx="813" cy="1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Verdana" pitchFamily="34" charset="0"/>
                    </a:rPr>
                    <a:t>PANADERIA</a:t>
                  </a:r>
                </a:p>
              </p:txBody>
            </p:sp>
          </p:grpSp>
          <p:grpSp>
            <p:nvGrpSpPr>
              <p:cNvPr id="7" name="Group 80"/>
              <p:cNvGrpSpPr>
                <a:grpSpLocks/>
              </p:cNvGrpSpPr>
              <p:nvPr/>
            </p:nvGrpSpPr>
            <p:grpSpPr bwMode="auto">
              <a:xfrm>
                <a:off x="4781550" y="4330700"/>
                <a:ext cx="1438275" cy="1308100"/>
                <a:chOff x="3012" y="2728"/>
                <a:chExt cx="906" cy="824"/>
              </a:xfrm>
            </p:grpSpPr>
            <p:sp>
              <p:nvSpPr>
                <p:cNvPr id="8201" name="Oval 9"/>
                <p:cNvSpPr>
                  <a:spLocks noChangeArrowheads="1"/>
                </p:cNvSpPr>
                <p:nvPr/>
              </p:nvSpPr>
              <p:spPr bwMode="gray">
                <a:xfrm>
                  <a:off x="3072" y="2736"/>
                  <a:ext cx="816" cy="8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/>
                    </a:gs>
                    <a:gs pos="100000">
                      <a:srgbClr val="0099FF">
                        <a:gamma/>
                        <a:shade val="35686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2">
                    <a:srgbClr val="001D3A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HN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pic>
              <p:nvPicPr>
                <p:cNvPr id="8262" name="Picture 7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72" y="2728"/>
                  <a:ext cx="632" cy="680"/>
                </a:xfrm>
                <a:prstGeom prst="rect">
                  <a:avLst/>
                </a:prstGeom>
                <a:noFill/>
              </p:spPr>
            </p:pic>
            <p:sp>
              <p:nvSpPr>
                <p:cNvPr id="822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012" y="3024"/>
                  <a:ext cx="906" cy="1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Verdana" pitchFamily="34" charset="0"/>
                    </a:rPr>
                    <a:t>EMPACADORA</a:t>
                  </a:r>
                </a:p>
              </p:txBody>
            </p:sp>
          </p:grpSp>
          <p:grpSp>
            <p:nvGrpSpPr>
              <p:cNvPr id="8" name="Group 81"/>
              <p:cNvGrpSpPr>
                <a:grpSpLocks/>
              </p:cNvGrpSpPr>
              <p:nvPr/>
            </p:nvGrpSpPr>
            <p:grpSpPr bwMode="auto">
              <a:xfrm>
                <a:off x="1816100" y="4929188"/>
                <a:ext cx="1622425" cy="1295400"/>
                <a:chOff x="1144" y="3105"/>
                <a:chExt cx="1022" cy="816"/>
              </a:xfrm>
            </p:grpSpPr>
            <p:sp>
              <p:nvSpPr>
                <p:cNvPr id="8253" name="Oval 61"/>
                <p:cNvSpPr>
                  <a:spLocks noChangeArrowheads="1"/>
                </p:cNvSpPr>
                <p:nvPr/>
              </p:nvSpPr>
              <p:spPr bwMode="gray">
                <a:xfrm>
                  <a:off x="1305" y="3105"/>
                  <a:ext cx="816" cy="8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457D3"/>
                    </a:gs>
                    <a:gs pos="100000">
                      <a:srgbClr val="C457D3">
                        <a:gamma/>
                        <a:shade val="35686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>
                  <a:prstShdw prst="shdw12">
                    <a:srgbClr val="001D3A">
                      <a:alpha val="50000"/>
                    </a:srgbClr>
                  </a:prstShdw>
                </a:effec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HN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pic>
              <p:nvPicPr>
                <p:cNvPr id="8261" name="Picture 69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4" y="3120"/>
                  <a:ext cx="632" cy="680"/>
                </a:xfrm>
                <a:prstGeom prst="rect">
                  <a:avLst/>
                </a:prstGeom>
                <a:noFill/>
              </p:spPr>
            </p:pic>
            <p:sp>
              <p:nvSpPr>
                <p:cNvPr id="8255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296" y="3408"/>
                  <a:ext cx="870" cy="2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Verdana" pitchFamily="34" charset="0"/>
                    </a:rPr>
                    <a:t>EXPORTADORA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Verdana" pitchFamily="34" charset="0"/>
                    </a:rPr>
                    <a:t>HORTICOLA</a:t>
                  </a:r>
                </a:p>
              </p:txBody>
            </p:sp>
          </p:grpSp>
        </p:grpSp>
        <p:sp>
          <p:nvSpPr>
            <p:cNvPr id="28" name="27 Cheurón"/>
            <p:cNvSpPr/>
            <p:nvPr/>
          </p:nvSpPr>
          <p:spPr>
            <a:xfrm rot="2708346">
              <a:off x="6068250" y="3409513"/>
              <a:ext cx="1304670" cy="3756225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HN">
                <a:solidFill>
                  <a:prstClr val="black"/>
                </a:solidFill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6715140" y="5929330"/>
              <a:ext cx="20717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HN" dirty="0">
                  <a:solidFill>
                    <a:prstClr val="black"/>
                  </a:solidFill>
                  <a:latin typeface="Arial" charset="0"/>
                </a:rPr>
                <a:t>SEGURIDAD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HN" dirty="0">
                  <a:solidFill>
                    <a:prstClr val="black"/>
                  </a:solidFill>
                  <a:latin typeface="Arial" charset="0"/>
                </a:rPr>
                <a:t>ALIMENTARIA</a:t>
              </a:r>
            </a:p>
          </p:txBody>
        </p:sp>
      </p:grpSp>
      <p:pic>
        <p:nvPicPr>
          <p:cNvPr id="31" name="6 Imagen" descr="F:\LOGO%20PRONEGOCIOS(PNG)[1]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3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6" name="Fotografía de Photo Editor" r:id="rId5" imgW="6849431" imgH="7621064" progId="">
                  <p:embed/>
                </p:oleObj>
              </mc:Choice>
              <mc:Fallback>
                <p:oleObj name="Fotografía de Photo Editor" r:id="rId5" imgW="6849431" imgH="7621064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18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588224" y="3484790"/>
            <a:ext cx="1854034" cy="369332"/>
          </a:xfrm>
          <a:prstGeom prst="rect">
            <a:avLst/>
          </a:prstGeom>
          <a:gradFill rotWithShape="1">
            <a:gsLst>
              <a:gs pos="0">
                <a:srgbClr val="AEE8A6"/>
              </a:gs>
              <a:gs pos="100000">
                <a:srgbClr val="EEB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HN" b="1" dirty="0"/>
              <a:t>PROTOCOLO # </a:t>
            </a:r>
            <a:r>
              <a:rPr lang="es-HN" b="1" dirty="0" smtClean="0"/>
              <a:t>4:</a:t>
            </a:r>
            <a:endParaRPr lang="es-HN" b="1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755576" y="3484790"/>
            <a:ext cx="180754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HN" b="1" dirty="0"/>
              <a:t>PROTOCOLO # 1:</a:t>
            </a:r>
          </a:p>
        </p:txBody>
      </p:sp>
      <p:graphicFrame>
        <p:nvGraphicFramePr>
          <p:cNvPr id="5" name="Object 14"/>
          <p:cNvGraphicFramePr>
            <a:graphicFrameLocks noChangeAspect="1"/>
          </p:cNvGraphicFramePr>
          <p:nvPr/>
        </p:nvGraphicFramePr>
        <p:xfrm>
          <a:off x="2573691" y="2428868"/>
          <a:ext cx="3929632" cy="385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6" name="CorelDRAW" r:id="rId3" imgW="2323440" imgH="2323800" progId="">
                  <p:embed/>
                </p:oleObj>
              </mc:Choice>
              <mc:Fallback>
                <p:oleObj name="CorelDRAW" r:id="rId3" imgW="2323440" imgH="232380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691" y="2428868"/>
                        <a:ext cx="3929632" cy="3857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522802" y="2317102"/>
            <a:ext cx="183960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HN" b="1" dirty="0"/>
              <a:t>PROTOCOLO # </a:t>
            </a:r>
            <a:r>
              <a:rPr lang="es-HN" b="1" dirty="0" smtClean="0"/>
              <a:t>3:</a:t>
            </a:r>
            <a:endParaRPr lang="es-HN" b="1" dirty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851456" y="359986"/>
            <a:ext cx="2214578" cy="1532334"/>
          </a:xfrm>
          <a:prstGeom prst="wedgeRoundRectCallout">
            <a:avLst>
              <a:gd name="adj1" fmla="val -66334"/>
              <a:gd name="adj2" fmla="val 74554"/>
              <a:gd name="adj3" fmla="val 16667"/>
            </a:avLst>
          </a:prstGeom>
          <a:solidFill>
            <a:schemeClr val="accent3">
              <a:lumMod val="75000"/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HN" sz="1400" dirty="0"/>
              <a:t>Todo plan debe ser rentable a una TIR mínima de 12% (a mayor rentabilidad, mayor probabilidad de ser adjudicado</a:t>
            </a: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500034" y="5357826"/>
            <a:ext cx="1857375" cy="817245"/>
          </a:xfrm>
          <a:prstGeom prst="wedgeRoundRectCallout">
            <a:avLst>
              <a:gd name="adj1" fmla="val -2258"/>
              <a:gd name="adj2" fmla="val -237772"/>
              <a:gd name="adj3" fmla="val 16667"/>
            </a:avLst>
          </a:prstGeom>
          <a:solidFill>
            <a:schemeClr val="accent3">
              <a:lumMod val="60000"/>
              <a:lumOff val="40000"/>
              <a:alpha val="5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HN" sz="1400" dirty="0"/>
              <a:t>No negocia con individuos para beneficio individual</a:t>
            </a:r>
            <a:endParaRPr lang="es-ES" sz="1400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43608" y="2375214"/>
            <a:ext cx="184121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HN" b="1" dirty="0"/>
              <a:t>PROTOCOLO # 2:</a:t>
            </a: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358009" y="836712"/>
            <a:ext cx="2928965" cy="578882"/>
          </a:xfrm>
          <a:prstGeom prst="wedgeRoundRectCallout">
            <a:avLst>
              <a:gd name="adj1" fmla="val 10607"/>
              <a:gd name="adj2" fmla="val 197767"/>
              <a:gd name="adj3" fmla="val 16667"/>
            </a:avLst>
          </a:prstGeom>
          <a:solidFill>
            <a:schemeClr val="accent3">
              <a:lumMod val="75000"/>
              <a:alpha val="5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HN" sz="1400" dirty="0"/>
              <a:t>Solo negocia con comunidades para beneficio comunitario</a:t>
            </a:r>
            <a:endParaRPr lang="es-ES" sz="1400" dirty="0"/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6781085" y="4232320"/>
            <a:ext cx="2214578" cy="1055608"/>
          </a:xfrm>
          <a:prstGeom prst="wedgeRoundRectCallout">
            <a:avLst>
              <a:gd name="adj1" fmla="val -17179"/>
              <a:gd name="adj2" fmla="val -76051"/>
              <a:gd name="adj3" fmla="val 16667"/>
            </a:avLst>
          </a:prstGeom>
          <a:solidFill>
            <a:schemeClr val="accent3">
              <a:lumMod val="75000"/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HN" sz="1400" dirty="0"/>
              <a:t>A mayor numero de beneficiarios, mayor será la probabilidad de adjudicación</a:t>
            </a:r>
            <a:endParaRPr lang="es-ES" sz="1400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659370" y="6333543"/>
            <a:ext cx="1889300" cy="369332"/>
          </a:xfrm>
          <a:prstGeom prst="rect">
            <a:avLst/>
          </a:prstGeom>
          <a:gradFill rotWithShape="1">
            <a:gsLst>
              <a:gs pos="0">
                <a:srgbClr val="AEE8A6"/>
              </a:gs>
              <a:gs pos="100000">
                <a:srgbClr val="EEB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HN" b="1" dirty="0"/>
              <a:t>PROTOCOLO </a:t>
            </a:r>
            <a:r>
              <a:rPr lang="es-HN" b="1" dirty="0" smtClean="0"/>
              <a:t># 5 :</a:t>
            </a:r>
            <a:endParaRPr lang="es-HN" b="1" dirty="0"/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6192132" y="5462601"/>
            <a:ext cx="2628340" cy="1293971"/>
          </a:xfrm>
          <a:prstGeom prst="wedgeRoundRectCallout">
            <a:avLst>
              <a:gd name="adj1" fmla="val -75879"/>
              <a:gd name="adj2" fmla="val 30789"/>
              <a:gd name="adj3" fmla="val 16667"/>
            </a:avLst>
          </a:prstGeom>
          <a:solidFill>
            <a:schemeClr val="accent3">
              <a:lumMod val="75000"/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HN" sz="1400" dirty="0"/>
              <a:t>Todo plan de negocios debe tener un mercado asegurado .</a:t>
            </a:r>
          </a:p>
          <a:p>
            <a:pPr lvl="0"/>
            <a:r>
              <a:rPr lang="es-HN" sz="1400" dirty="0"/>
              <a:t>Requisito indispensable en ventanilla A</a:t>
            </a:r>
          </a:p>
          <a:p>
            <a:pPr lvl="0"/>
            <a:r>
              <a:rPr lang="es-HN" sz="1400" dirty="0"/>
              <a:t>Es preferido  en ventanilla B .</a:t>
            </a:r>
            <a:endParaRPr lang="es-ES" sz="1400" dirty="0"/>
          </a:p>
        </p:txBody>
      </p:sp>
      <p:pic>
        <p:nvPicPr>
          <p:cNvPr id="18" name="6 Imagen" descr="F:\LOGO%20PRONEGOCIOS(PNG)[1]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7300" y="3670426"/>
            <a:ext cx="1569965" cy="124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6 Imagen" descr="F:\LOGO%20PRONEGOCIOS(PNG)[1]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560" y="118838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1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7" name="Fotografía de Photo Editor" r:id="rId7" imgW="6849431" imgH="7621064" progId="">
                  <p:embed/>
                </p:oleObj>
              </mc:Choice>
              <mc:Fallback>
                <p:oleObj name="Fotografía de Photo Editor" r:id="rId7" imgW="6849431" imgH="7621064" progId="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660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8" grpId="1" animBg="1"/>
      <p:bldP spid="10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588224" y="3484790"/>
            <a:ext cx="1854034" cy="369332"/>
          </a:xfrm>
          <a:prstGeom prst="rect">
            <a:avLst/>
          </a:prstGeom>
          <a:gradFill rotWithShape="1">
            <a:gsLst>
              <a:gs pos="0">
                <a:srgbClr val="AEE8A6"/>
              </a:gs>
              <a:gs pos="100000">
                <a:srgbClr val="EEB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HN" b="1" dirty="0"/>
              <a:t>PROTOCOLO # </a:t>
            </a:r>
            <a:r>
              <a:rPr lang="es-HN" b="1" dirty="0" smtClean="0"/>
              <a:t>4:</a:t>
            </a:r>
            <a:endParaRPr lang="es-HN" b="1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755576" y="3484790"/>
            <a:ext cx="180754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HN" b="1" dirty="0"/>
              <a:t>PROTOCOLO # 1:</a:t>
            </a:r>
          </a:p>
        </p:txBody>
      </p:sp>
      <p:graphicFrame>
        <p:nvGraphicFramePr>
          <p:cNvPr id="5" name="Object 14"/>
          <p:cNvGraphicFramePr>
            <a:graphicFrameLocks noChangeAspect="1"/>
          </p:cNvGraphicFramePr>
          <p:nvPr/>
        </p:nvGraphicFramePr>
        <p:xfrm>
          <a:off x="2573691" y="2428868"/>
          <a:ext cx="3929632" cy="385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9" name="CorelDRAW" r:id="rId3" imgW="2323440" imgH="2323800" progId="">
                  <p:embed/>
                </p:oleObj>
              </mc:Choice>
              <mc:Fallback>
                <p:oleObj name="CorelDRAW" r:id="rId3" imgW="2323440" imgH="2323800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691" y="2428868"/>
                        <a:ext cx="3929632" cy="3857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5522802" y="2317102"/>
            <a:ext cx="183960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HN" b="1" dirty="0"/>
              <a:t>PROTOCOLO # </a:t>
            </a:r>
            <a:r>
              <a:rPr lang="es-HN" b="1" dirty="0" smtClean="0"/>
              <a:t>3:</a:t>
            </a:r>
            <a:endParaRPr lang="es-HN" b="1" dirty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851456" y="359986"/>
            <a:ext cx="2214578" cy="1532334"/>
          </a:xfrm>
          <a:prstGeom prst="wedgeRoundRectCallout">
            <a:avLst>
              <a:gd name="adj1" fmla="val -66334"/>
              <a:gd name="adj2" fmla="val 74554"/>
              <a:gd name="adj3" fmla="val 16667"/>
            </a:avLst>
          </a:prstGeom>
          <a:solidFill>
            <a:schemeClr val="accent3">
              <a:lumMod val="75000"/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HN" sz="1400" dirty="0"/>
              <a:t>Todo plan debe ser rentable a una TIR mínima de 12% (a mayor rentabilidad, mayor probabilidad de ser adjudicado</a:t>
            </a: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500034" y="5357826"/>
            <a:ext cx="1857375" cy="817245"/>
          </a:xfrm>
          <a:prstGeom prst="wedgeRoundRectCallout">
            <a:avLst>
              <a:gd name="adj1" fmla="val -2258"/>
              <a:gd name="adj2" fmla="val -237772"/>
              <a:gd name="adj3" fmla="val 16667"/>
            </a:avLst>
          </a:prstGeom>
          <a:solidFill>
            <a:schemeClr val="accent3">
              <a:lumMod val="60000"/>
              <a:lumOff val="40000"/>
              <a:alpha val="5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HN" sz="1400" dirty="0"/>
              <a:t>No negocia con individuos para beneficio individual</a:t>
            </a:r>
            <a:endParaRPr lang="es-ES" sz="1400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43608" y="2375214"/>
            <a:ext cx="184121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HN" b="1" dirty="0"/>
              <a:t>PROTOCOLO # 2:</a:t>
            </a: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358009" y="836712"/>
            <a:ext cx="2928965" cy="578882"/>
          </a:xfrm>
          <a:prstGeom prst="wedgeRoundRectCallout">
            <a:avLst>
              <a:gd name="adj1" fmla="val 10607"/>
              <a:gd name="adj2" fmla="val 197767"/>
              <a:gd name="adj3" fmla="val 16667"/>
            </a:avLst>
          </a:prstGeom>
          <a:solidFill>
            <a:schemeClr val="accent3">
              <a:lumMod val="75000"/>
              <a:alpha val="5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HN" sz="1400" dirty="0"/>
              <a:t>Solo negocia con comunidades para beneficio comunitario</a:t>
            </a:r>
            <a:endParaRPr lang="es-ES" sz="1400" dirty="0"/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6781085" y="4232320"/>
            <a:ext cx="2214578" cy="1055608"/>
          </a:xfrm>
          <a:prstGeom prst="wedgeRoundRectCallout">
            <a:avLst>
              <a:gd name="adj1" fmla="val -17179"/>
              <a:gd name="adj2" fmla="val -76051"/>
              <a:gd name="adj3" fmla="val 16667"/>
            </a:avLst>
          </a:prstGeom>
          <a:solidFill>
            <a:schemeClr val="accent3">
              <a:lumMod val="75000"/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HN" sz="1400" dirty="0"/>
              <a:t>A mayor numero de beneficiarios, mayor será la probabilidad de adjudicación</a:t>
            </a:r>
            <a:endParaRPr lang="es-ES" sz="1400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659370" y="6333543"/>
            <a:ext cx="1889300" cy="369332"/>
          </a:xfrm>
          <a:prstGeom prst="rect">
            <a:avLst/>
          </a:prstGeom>
          <a:gradFill rotWithShape="1">
            <a:gsLst>
              <a:gs pos="0">
                <a:srgbClr val="AEE8A6"/>
              </a:gs>
              <a:gs pos="100000">
                <a:srgbClr val="EEB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s-HN" b="1" dirty="0"/>
              <a:t>PROTOCOLO </a:t>
            </a:r>
            <a:r>
              <a:rPr lang="es-HN" b="1" dirty="0" smtClean="0"/>
              <a:t># 5 :</a:t>
            </a:r>
            <a:endParaRPr lang="es-HN" b="1" dirty="0"/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6192132" y="5462601"/>
            <a:ext cx="2628340" cy="1293971"/>
          </a:xfrm>
          <a:prstGeom prst="wedgeRoundRectCallout">
            <a:avLst>
              <a:gd name="adj1" fmla="val -75879"/>
              <a:gd name="adj2" fmla="val 30789"/>
              <a:gd name="adj3" fmla="val 16667"/>
            </a:avLst>
          </a:prstGeom>
          <a:solidFill>
            <a:schemeClr val="accent3">
              <a:lumMod val="75000"/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s-HN" sz="1400" dirty="0"/>
              <a:t>Todo plan de negocios debe tener un mercado asegurado .</a:t>
            </a:r>
          </a:p>
          <a:p>
            <a:pPr lvl="0"/>
            <a:r>
              <a:rPr lang="es-HN" sz="1400" dirty="0"/>
              <a:t>Requisito indispensable en ventanilla A</a:t>
            </a:r>
          </a:p>
          <a:p>
            <a:pPr lvl="0"/>
            <a:r>
              <a:rPr lang="es-HN" sz="1400" dirty="0"/>
              <a:t>Es preferido  en ventanilla B .</a:t>
            </a:r>
            <a:endParaRPr lang="es-ES" sz="1400" dirty="0"/>
          </a:p>
        </p:txBody>
      </p:sp>
      <p:pic>
        <p:nvPicPr>
          <p:cNvPr id="18" name="6 Imagen" descr="F:\LOGO%20PRONEGOCIOS(PNG)[1]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7300" y="3670426"/>
            <a:ext cx="1569965" cy="124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6 Imagen" descr="F:\LOGO%20PRONEGOCIOS(PNG)[1]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33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1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0" name="Fotografía de Photo Editor" r:id="rId7" imgW="6849431" imgH="7621064" progId="">
                  <p:embed/>
                </p:oleObj>
              </mc:Choice>
              <mc:Fallback>
                <p:oleObj name="Fotografía de Photo Editor" r:id="rId7" imgW="6849431" imgH="7621064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975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ESQUEMA ESTRATEGICO</a:t>
            </a:r>
            <a:endParaRPr lang="es-HN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31" name="30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302919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2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 Imagen" descr="F:\LOGO%20PRONEGOCIOS(PNG)[1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427502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name="Fotografía de Photo Editor" r:id="rId4" imgW="6849431" imgH="7621064" progId="">
                  <p:embed/>
                </p:oleObj>
              </mc:Choice>
              <mc:Fallback>
                <p:oleObj name="Fotografía de Photo Editor" r:id="rId4" imgW="6849431" imgH="7621064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022959127"/>
              </p:ext>
            </p:extLst>
          </p:nvPr>
        </p:nvGraphicFramePr>
        <p:xfrm>
          <a:off x="755576" y="1268760"/>
          <a:ext cx="763284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76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u="sng" dirty="0">
                <a:solidFill>
                  <a:srgbClr val="0070C0"/>
                </a:solidFill>
              </a:rPr>
              <a:t>Identificación, </a:t>
            </a:r>
            <a:r>
              <a:rPr lang="es-ES" b="1" u="sng" dirty="0" smtClean="0">
                <a:solidFill>
                  <a:srgbClr val="0070C0"/>
                </a:solidFill>
              </a:rPr>
              <a:t>formulación, </a:t>
            </a:r>
            <a:r>
              <a:rPr lang="es-ES" b="1" u="sng" dirty="0">
                <a:solidFill>
                  <a:srgbClr val="0070C0"/>
                </a:solidFill>
              </a:rPr>
              <a:t>calificación </a:t>
            </a:r>
            <a:r>
              <a:rPr lang="es-ES" b="1" u="sng" dirty="0" smtClean="0">
                <a:solidFill>
                  <a:srgbClr val="0070C0"/>
                </a:solidFill>
              </a:rPr>
              <a:t>y aprobación  </a:t>
            </a:r>
            <a:r>
              <a:rPr lang="es-ES" b="1" u="sng" dirty="0">
                <a:solidFill>
                  <a:srgbClr val="0070C0"/>
                </a:solidFill>
              </a:rPr>
              <a:t>de PRN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79512" y="1628800"/>
            <a:ext cx="8164388" cy="496855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es-ES_tradnl" sz="2400" dirty="0" smtClean="0"/>
              <a:t> Certificación de PSER (EG/UCP)</a:t>
            </a:r>
          </a:p>
          <a:p>
            <a:pPr algn="just">
              <a:buFont typeface="Arial" pitchFamily="34" charset="0"/>
              <a:buChar char="•"/>
            </a:pPr>
            <a:r>
              <a:rPr lang="es-ES_tradnl" sz="2400" dirty="0" smtClean="0"/>
              <a:t>Convocatoria </a:t>
            </a:r>
            <a:r>
              <a:rPr lang="es-ES_tradnl" sz="2400" dirty="0"/>
              <a:t>a </a:t>
            </a:r>
            <a:r>
              <a:rPr lang="es-ES_tradnl" sz="2400" dirty="0" smtClean="0"/>
              <a:t>PSER calificados </a:t>
            </a:r>
          </a:p>
          <a:p>
            <a:pPr algn="just">
              <a:buFont typeface="Arial" pitchFamily="34" charset="0"/>
              <a:buChar char="•"/>
            </a:pPr>
            <a:r>
              <a:rPr lang="es-ES_tradnl" sz="2400" dirty="0"/>
              <a:t>PSER </a:t>
            </a:r>
            <a:r>
              <a:rPr lang="es-ES_tradnl" sz="2400" dirty="0" smtClean="0"/>
              <a:t> + AP </a:t>
            </a:r>
            <a:r>
              <a:rPr lang="es-ES_tradnl" sz="2400" dirty="0"/>
              <a:t>firman </a:t>
            </a:r>
            <a:r>
              <a:rPr lang="es-ES_tradnl" sz="2400" dirty="0" smtClean="0"/>
              <a:t>Convenio </a:t>
            </a:r>
            <a:r>
              <a:rPr lang="es-ES_tradnl" sz="2400" dirty="0"/>
              <a:t>de  Alianza </a:t>
            </a:r>
            <a:r>
              <a:rPr lang="es-ES_tradnl" sz="2400" dirty="0" smtClean="0"/>
              <a:t>Productiva</a:t>
            </a:r>
          </a:p>
          <a:p>
            <a:pPr algn="just">
              <a:buFont typeface="Arial" pitchFamily="34" charset="0"/>
              <a:buChar char="•"/>
            </a:pPr>
            <a:r>
              <a:rPr lang="es-ES_tradnl" sz="2400" dirty="0" smtClean="0"/>
              <a:t>PRONEGOCIOS revisa </a:t>
            </a:r>
            <a:r>
              <a:rPr lang="es-ES_tradnl" sz="2400" dirty="0"/>
              <a:t>y </a:t>
            </a:r>
            <a:r>
              <a:rPr lang="es-ES_tradnl" sz="2400" dirty="0" smtClean="0"/>
              <a:t>verifica elegibilidad </a:t>
            </a:r>
            <a:r>
              <a:rPr lang="es-ES_tradnl" sz="2400" dirty="0"/>
              <a:t>y potencialidad de la </a:t>
            </a:r>
            <a:r>
              <a:rPr lang="es-ES_tradnl" sz="2400" dirty="0" smtClean="0"/>
              <a:t>PRN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dirty="0" smtClean="0"/>
              <a:t>PRN </a:t>
            </a:r>
            <a:r>
              <a:rPr lang="es-ES" sz="2400" dirty="0"/>
              <a:t>que </a:t>
            </a:r>
            <a:r>
              <a:rPr lang="es-ES" sz="2400" dirty="0" smtClean="0"/>
              <a:t>cumpla con criterios </a:t>
            </a:r>
            <a:r>
              <a:rPr lang="es-ES" sz="2400" dirty="0"/>
              <a:t>mínimos de evaluación de 75%, serán </a:t>
            </a:r>
            <a:r>
              <a:rPr lang="es-ES" sz="2400" dirty="0" smtClean="0"/>
              <a:t>priorizadas e invitadas </a:t>
            </a:r>
            <a:r>
              <a:rPr lang="es-ES" sz="2400" dirty="0"/>
              <a:t>a </a:t>
            </a:r>
            <a:r>
              <a:rPr lang="es-ES" sz="2400" dirty="0" smtClean="0"/>
              <a:t>desarrollar PNS</a:t>
            </a:r>
          </a:p>
          <a:p>
            <a:pPr algn="just">
              <a:buFont typeface="Arial" pitchFamily="34" charset="0"/>
              <a:buChar char="•"/>
            </a:pPr>
            <a:r>
              <a:rPr lang="es-GT" sz="2400" dirty="0" smtClean="0"/>
              <a:t>No </a:t>
            </a:r>
            <a:r>
              <a:rPr lang="es-GT" sz="2400" dirty="0"/>
              <a:t>Objeción del BID al lote de PRN seleccionadas para formulación de </a:t>
            </a:r>
            <a:r>
              <a:rPr lang="es-GT" sz="2400" dirty="0" smtClean="0"/>
              <a:t>PNS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dirty="0"/>
              <a:t>PRN calificadas como elegibles que no lograron entrar en el lote, podrán ser presentadas en el llamado siguiente</a:t>
            </a:r>
          </a:p>
        </p:txBody>
      </p:sp>
      <p:pic>
        <p:nvPicPr>
          <p:cNvPr id="4" name="3 Imagen" descr="F:\LOGO%20PRONEGOCIOS(PNG)[1]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70885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>
                <a:solidFill>
                  <a:srgbClr val="0070C0"/>
                </a:solidFill>
              </a:rPr>
              <a:t>Formulación y calificación de PNS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323528" y="1600200"/>
            <a:ext cx="7992888" cy="492514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ES_tradnl" dirty="0"/>
              <a:t>El EG\UCP </a:t>
            </a:r>
            <a:r>
              <a:rPr lang="es-ES_tradnl" dirty="0" smtClean="0"/>
              <a:t>procede a contratar PSER </a:t>
            </a:r>
            <a:r>
              <a:rPr lang="es-ES_tradnl" dirty="0"/>
              <a:t>cuyas PRN </a:t>
            </a:r>
            <a:r>
              <a:rPr lang="es-ES_tradnl" dirty="0" smtClean="0"/>
              <a:t>han </a:t>
            </a:r>
            <a:r>
              <a:rPr lang="es-ES_tradnl" dirty="0"/>
              <a:t>obtenido </a:t>
            </a:r>
            <a:r>
              <a:rPr lang="es-ES_tradnl" dirty="0" smtClean="0"/>
              <a:t>No-Objeción </a:t>
            </a:r>
            <a:r>
              <a:rPr lang="es-ES_tradnl" dirty="0"/>
              <a:t>del BID y se les haya </a:t>
            </a:r>
            <a:r>
              <a:rPr lang="es-ES_tradnl" dirty="0" smtClean="0"/>
              <a:t>notificado</a:t>
            </a:r>
          </a:p>
          <a:p>
            <a:pPr algn="just"/>
            <a:r>
              <a:rPr lang="es-ES_tradnl" dirty="0" smtClean="0"/>
              <a:t>PSER + AP </a:t>
            </a:r>
            <a:r>
              <a:rPr lang="es-ES_tradnl" dirty="0"/>
              <a:t>formula el PNS, utilizando la metodología estandarizada para la formulación de PNS diseñado por el </a:t>
            </a:r>
            <a:r>
              <a:rPr lang="es-ES_tradnl" dirty="0" smtClean="0"/>
              <a:t>Programa</a:t>
            </a:r>
          </a:p>
          <a:p>
            <a:pPr algn="just"/>
            <a:r>
              <a:rPr lang="es-ES" dirty="0" smtClean="0"/>
              <a:t>Programación </a:t>
            </a:r>
            <a:r>
              <a:rPr lang="es-ES" dirty="0"/>
              <a:t>financiera del PNS deberá incluir todos los costos que contempla la implementación </a:t>
            </a:r>
            <a:endParaRPr lang="es-ES" dirty="0" smtClean="0"/>
          </a:p>
          <a:p>
            <a:pPr algn="just"/>
            <a:r>
              <a:rPr lang="es-ES" dirty="0" smtClean="0"/>
              <a:t>Evaluación </a:t>
            </a:r>
            <a:r>
              <a:rPr lang="es-ES" dirty="0"/>
              <a:t>de </a:t>
            </a:r>
            <a:r>
              <a:rPr lang="es-ES" dirty="0" smtClean="0"/>
              <a:t>PNS </a:t>
            </a:r>
            <a:r>
              <a:rPr lang="es-ES" dirty="0"/>
              <a:t>se </a:t>
            </a:r>
            <a:r>
              <a:rPr lang="es-ES" dirty="0" smtClean="0"/>
              <a:t>aplica criterios </a:t>
            </a:r>
            <a:r>
              <a:rPr lang="es-ES" dirty="0"/>
              <a:t>de elegibilidad y calificación establecidos en el </a:t>
            </a:r>
            <a:r>
              <a:rPr lang="es-ES" dirty="0" smtClean="0"/>
              <a:t>ROP</a:t>
            </a:r>
          </a:p>
          <a:p>
            <a:pPr lvl="0" algn="just"/>
            <a:r>
              <a:rPr lang="es-ES" dirty="0" smtClean="0"/>
              <a:t>Consultores </a:t>
            </a:r>
            <a:r>
              <a:rPr lang="es-ES" dirty="0"/>
              <a:t>individuales, no podrán ejecutar más de un PNS por lote. </a:t>
            </a:r>
            <a:endParaRPr lang="es-ES" dirty="0" smtClean="0"/>
          </a:p>
          <a:p>
            <a:pPr lvl="0" algn="just"/>
            <a:r>
              <a:rPr lang="es-ES" dirty="0" smtClean="0"/>
              <a:t>Contrato </a:t>
            </a:r>
            <a:r>
              <a:rPr lang="es-ES" dirty="0"/>
              <a:t>de suma </a:t>
            </a:r>
            <a:r>
              <a:rPr lang="es-ES" dirty="0" smtClean="0"/>
              <a:t>alzada</a:t>
            </a:r>
          </a:p>
          <a:p>
            <a:pPr lvl="0" algn="just">
              <a:buNone/>
            </a:pPr>
            <a:r>
              <a:rPr lang="es-ES_tradnl" dirty="0" smtClean="0"/>
              <a:t> </a:t>
            </a:r>
            <a:endParaRPr lang="es-ES" dirty="0"/>
          </a:p>
        </p:txBody>
      </p:sp>
      <p:pic>
        <p:nvPicPr>
          <p:cNvPr id="4" name="3 Imagen" descr="F:\LOGO%20PRONEGOCIOS(PNG)[1]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32490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0070C0"/>
                </a:solidFill>
              </a:rPr>
              <a:t>Ejecución, supervisión y pagos de los PNS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611560" y="1340768"/>
            <a:ext cx="8136904" cy="532859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/>
            <a:r>
              <a:rPr lang="es-AR" dirty="0" smtClean="0"/>
              <a:t>Contrato para ejecución </a:t>
            </a:r>
            <a:r>
              <a:rPr lang="es-AR" dirty="0"/>
              <a:t>de </a:t>
            </a:r>
            <a:r>
              <a:rPr lang="es-AR" dirty="0" smtClean="0"/>
              <a:t>PNS</a:t>
            </a:r>
            <a:r>
              <a:rPr lang="es-AR" dirty="0"/>
              <a:t>, incluirá un pago inicial </a:t>
            </a:r>
            <a:r>
              <a:rPr lang="es-AR" dirty="0" smtClean="0"/>
              <a:t>de 20% anticipo del </a:t>
            </a:r>
            <a:r>
              <a:rPr lang="es-AR" dirty="0"/>
              <a:t>monto total aportado por PRONEGOCIOS contra presentación de garantía de anticipo.</a:t>
            </a:r>
            <a:endParaRPr lang="es-ES" dirty="0"/>
          </a:p>
          <a:p>
            <a:pPr algn="just"/>
            <a:r>
              <a:rPr lang="es-AR" dirty="0" smtClean="0"/>
              <a:t>La </a:t>
            </a:r>
            <a:r>
              <a:rPr lang="es-AR" dirty="0"/>
              <a:t>ejecución del PNS de acuerdo a los términos especificados en </a:t>
            </a:r>
            <a:r>
              <a:rPr lang="es-ES" dirty="0"/>
              <a:t>la programación técnica - financiera </a:t>
            </a:r>
            <a:r>
              <a:rPr lang="es-ES" dirty="0">
                <a:solidFill>
                  <a:srgbClr val="0070C0"/>
                </a:solidFill>
                <a:hlinkClick r:id="rId2" action="ppaction://hlinkfile"/>
              </a:rPr>
              <a:t>(</a:t>
            </a:r>
            <a:r>
              <a:rPr lang="es-ES" b="1" dirty="0">
                <a:solidFill>
                  <a:srgbClr val="0070C0"/>
                </a:solidFill>
                <a:hlinkClick r:id="rId2" action="ppaction://hlinkfile"/>
              </a:rPr>
              <a:t>Plan de Hitos y </a:t>
            </a:r>
            <a:r>
              <a:rPr lang="es-ES" b="1" dirty="0" smtClean="0">
                <a:solidFill>
                  <a:srgbClr val="0070C0"/>
                </a:solidFill>
                <a:hlinkClick r:id="rId2" action="ppaction://hlinkfile"/>
              </a:rPr>
              <a:t>Pagos)</a:t>
            </a:r>
            <a:endParaRPr lang="es-ES" b="1" dirty="0" smtClean="0">
              <a:solidFill>
                <a:srgbClr val="0070C0"/>
              </a:solidFill>
            </a:endParaRPr>
          </a:p>
          <a:p>
            <a:pPr algn="just"/>
            <a:r>
              <a:rPr lang="es-AR" dirty="0"/>
              <a:t>El </a:t>
            </a:r>
            <a:r>
              <a:rPr lang="es-AR" dirty="0" smtClean="0"/>
              <a:t>EG/UCP verifica </a:t>
            </a:r>
            <a:r>
              <a:rPr lang="es-AR" dirty="0"/>
              <a:t>y certifican </a:t>
            </a:r>
            <a:r>
              <a:rPr lang="es-AR" dirty="0" smtClean="0"/>
              <a:t>resultados y solicita el </a:t>
            </a:r>
            <a:r>
              <a:rPr lang="es-AR" dirty="0"/>
              <a:t>pago del monto especificado en el contrato cuyo cumplimiento haya sido </a:t>
            </a:r>
            <a:r>
              <a:rPr lang="es-AR" dirty="0" smtClean="0"/>
              <a:t>certificado</a:t>
            </a:r>
          </a:p>
          <a:p>
            <a:pPr algn="just"/>
            <a:r>
              <a:rPr lang="es-AR" dirty="0"/>
              <a:t>La </a:t>
            </a:r>
            <a:r>
              <a:rPr lang="es-AR" dirty="0" smtClean="0"/>
              <a:t>UCP/PRONADERS </a:t>
            </a:r>
            <a:r>
              <a:rPr lang="es-AR" dirty="0"/>
              <a:t>procede al pago </a:t>
            </a:r>
            <a:r>
              <a:rPr lang="es-AR" dirty="0" smtClean="0"/>
              <a:t>a </a:t>
            </a:r>
            <a:r>
              <a:rPr lang="es-AR" dirty="0"/>
              <a:t>través </a:t>
            </a:r>
            <a:r>
              <a:rPr lang="es-ES" dirty="0"/>
              <a:t>del sistema </a:t>
            </a:r>
            <a:r>
              <a:rPr lang="es-ES" dirty="0" smtClean="0"/>
              <a:t>UEPEX-SIAFI</a:t>
            </a:r>
          </a:p>
          <a:p>
            <a:pPr algn="just"/>
            <a:r>
              <a:rPr lang="es-ES" dirty="0" smtClean="0"/>
              <a:t>Finiquitadas </a:t>
            </a:r>
            <a:r>
              <a:rPr lang="es-ES" dirty="0"/>
              <a:t>las obligaciones contractuales entre </a:t>
            </a:r>
            <a:r>
              <a:rPr lang="es-ES" dirty="0" smtClean="0"/>
              <a:t>el PRONADERS</a:t>
            </a:r>
            <a:r>
              <a:rPr lang="es-ES" dirty="0"/>
              <a:t>, la AP y el PSER, procederá a inventariar bienes y servicios adquiridos </a:t>
            </a:r>
          </a:p>
        </p:txBody>
      </p:sp>
      <p:pic>
        <p:nvPicPr>
          <p:cNvPr id="4" name="3 Imagen" descr="F:\LOGO%20PRONEGOCIOS(PNG)[1]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6176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851920" y="404664"/>
            <a:ext cx="4824536" cy="3528392"/>
          </a:xfrm>
        </p:spPr>
        <p:txBody>
          <a:bodyPr/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Condiciones Financieras </a:t>
            </a:r>
            <a:br>
              <a:rPr lang="es-ES" b="1" dirty="0">
                <a:solidFill>
                  <a:srgbClr val="0070C0"/>
                </a:solidFill>
              </a:rPr>
            </a:br>
            <a:endParaRPr lang="es-ES" b="1" dirty="0">
              <a:solidFill>
                <a:srgbClr val="0070C0"/>
              </a:solidFill>
            </a:endParaRPr>
          </a:p>
        </p:txBody>
      </p:sp>
      <p:pic>
        <p:nvPicPr>
          <p:cNvPr id="3" name="2 Imagen" descr="F:\LOGO%20PRONEGOCIOS(PNG)[1]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91215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>
                <a:solidFill>
                  <a:srgbClr val="0070C0"/>
                </a:solidFill>
              </a:rPr>
              <a:t>Aporte de contrapartida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4294967295"/>
          </p:nvPr>
        </p:nvSpPr>
        <p:spPr>
          <a:xfrm>
            <a:off x="539552" y="1268760"/>
            <a:ext cx="3657600" cy="639762"/>
          </a:xfrm>
          <a:prstGeom prst="rect">
            <a:avLst/>
          </a:prstGeom>
        </p:spPr>
        <p:txBody>
          <a:bodyPr/>
          <a:lstStyle/>
          <a:p>
            <a:r>
              <a:rPr lang="es-ES" sz="2800" b="1" dirty="0" smtClean="0"/>
              <a:t>Ventanilla A</a:t>
            </a:r>
            <a:endParaRPr lang="es-ES" sz="28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3657600" cy="43924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sz="2200" b="1" dirty="0" smtClean="0">
                <a:solidFill>
                  <a:schemeClr val="accent2">
                    <a:lumMod val="50000"/>
                  </a:schemeClr>
                </a:solidFill>
              </a:rPr>
              <a:t>$50,000.00 - $ 500,000.00</a:t>
            </a:r>
          </a:p>
          <a:p>
            <a:pPr algn="just"/>
            <a:endParaRPr lang="es-E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Con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recursos de contrapartida se financiará como mínimo un monto igual al financiado por PRONEGOCIOS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RURALES. </a:t>
            </a:r>
          </a:p>
          <a:p>
            <a:pPr algn="just"/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El 50%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deberá ser en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efectivo. Y al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menos el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50% debe ser asignado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la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adquisición de bienes, servicios e insumos para la producción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El 50%  del aporte en especies se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calculará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de manera proporcional a sus activos e ingresos o calculado el valor de su trabajo de acuerdo a los salarios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mínimos</a:t>
            </a:r>
            <a:endParaRPr lang="es-E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4427984" y="1268760"/>
            <a:ext cx="3657600" cy="639762"/>
          </a:xfrm>
          <a:prstGeom prst="rect">
            <a:avLst/>
          </a:prstGeom>
        </p:spPr>
        <p:txBody>
          <a:bodyPr/>
          <a:lstStyle/>
          <a:p>
            <a:r>
              <a:rPr lang="es-ES" sz="2800" b="1" dirty="0" smtClean="0"/>
              <a:t>Ventanilla B</a:t>
            </a:r>
            <a:endParaRPr lang="es-ES" sz="2800" b="1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4294967295"/>
          </p:nvPr>
        </p:nvSpPr>
        <p:spPr>
          <a:xfrm>
            <a:off x="4419600" y="1916832"/>
            <a:ext cx="3657600" cy="420933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es-ES" sz="2000" b="1" dirty="0" smtClean="0">
                <a:solidFill>
                  <a:schemeClr val="accent2">
                    <a:lumMod val="50000"/>
                  </a:schemeClr>
                </a:solidFill>
              </a:rPr>
              <a:t>$20,000.00 - $50,000.00</a:t>
            </a:r>
          </a:p>
          <a:p>
            <a:pPr algn="just">
              <a:buNone/>
            </a:pPr>
            <a:r>
              <a:rPr lang="es-ES" sz="1900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</a:p>
          <a:p>
            <a:pPr algn="just">
              <a:buNone/>
            </a:pPr>
            <a:r>
              <a:rPr lang="es-ES" sz="1900" dirty="0" smtClean="0">
                <a:solidFill>
                  <a:schemeClr val="accent2">
                    <a:lumMod val="50000"/>
                  </a:schemeClr>
                </a:solidFill>
              </a:rPr>
              <a:t>PRONEGOCIOS financiará </a:t>
            </a:r>
            <a:r>
              <a:rPr lang="es-ES" sz="1900" dirty="0">
                <a:solidFill>
                  <a:schemeClr val="accent2">
                    <a:lumMod val="50000"/>
                  </a:schemeClr>
                </a:solidFill>
              </a:rPr>
              <a:t>el 80% del costo total de las inversiones elegibles hasta un máximo de US$50,000. El </a:t>
            </a:r>
            <a:r>
              <a:rPr lang="es-ES" sz="1900" dirty="0" smtClean="0">
                <a:solidFill>
                  <a:schemeClr val="accent2">
                    <a:lumMod val="50000"/>
                  </a:schemeClr>
                </a:solidFill>
              </a:rPr>
              <a:t>20% restante </a:t>
            </a:r>
            <a:r>
              <a:rPr lang="es-ES" sz="1900" dirty="0">
                <a:solidFill>
                  <a:schemeClr val="accent2">
                    <a:lumMod val="50000"/>
                  </a:schemeClr>
                </a:solidFill>
              </a:rPr>
              <a:t>deberá ser aportado en calidad de contrapartida grupal, el cual podrá ser  en especie </a:t>
            </a:r>
            <a:r>
              <a:rPr lang="es-ES" sz="1900" dirty="0" smtClean="0">
                <a:solidFill>
                  <a:schemeClr val="accent2">
                    <a:lumMod val="50000"/>
                  </a:schemeClr>
                </a:solidFill>
              </a:rPr>
              <a:t>(15%) y efectivo (5%).</a:t>
            </a:r>
            <a:endParaRPr lang="es-ES" sz="19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7 Imagen" descr="F:\LOGO%20PRONEGOCIOS(PNG)[1]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9497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rgbClr val="0070C0"/>
                </a:solidFill>
              </a:rPr>
              <a:t>Elegibilidad de inversiones a financiar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lvl="0" algn="just"/>
            <a:r>
              <a:rPr lang="es-ES" b="1" u="sng" dirty="0">
                <a:solidFill>
                  <a:schemeClr val="accent3">
                    <a:lumMod val="75000"/>
                  </a:schemeClr>
                </a:solidFill>
              </a:rPr>
              <a:t>Instalaciones físicas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s-ES" dirty="0" smtClean="0"/>
              <a:t>Construcción </a:t>
            </a:r>
            <a:r>
              <a:rPr lang="es-ES" dirty="0"/>
              <a:t>de obras de infraestructura: materiales, movimiento de materiales, mano de obra calificada, diseño y supervisión.</a:t>
            </a:r>
          </a:p>
          <a:p>
            <a:pPr lvl="0" algn="just"/>
            <a:r>
              <a:rPr lang="es-ES" b="1" u="sng" dirty="0">
                <a:solidFill>
                  <a:schemeClr val="accent3">
                    <a:lumMod val="75000"/>
                  </a:schemeClr>
                </a:solidFill>
              </a:rPr>
              <a:t>Asistencia productiva</a:t>
            </a:r>
            <a:r>
              <a:rPr lang="es-ES" dirty="0"/>
              <a:t>: </a:t>
            </a:r>
            <a:r>
              <a:rPr lang="es-ES" dirty="0" smtClean="0"/>
              <a:t>Asistencia </a:t>
            </a:r>
            <a:r>
              <a:rPr lang="es-ES" dirty="0"/>
              <a:t>técnica no permanente (pago de honorarios y viáticos a personal profesional) y realización de estudios específicos de mercado y tecnologías.</a:t>
            </a:r>
          </a:p>
          <a:p>
            <a:pPr lvl="0" algn="just"/>
            <a:r>
              <a:rPr lang="es-ES" b="1" u="sng" dirty="0">
                <a:solidFill>
                  <a:schemeClr val="accent3">
                    <a:lumMod val="75000"/>
                  </a:schemeClr>
                </a:solidFill>
              </a:rPr>
              <a:t>Equipos de producción</a:t>
            </a:r>
            <a:r>
              <a:rPr lang="es-ES" dirty="0"/>
              <a:t>: </a:t>
            </a:r>
            <a:r>
              <a:rPr lang="es-ES" dirty="0" smtClean="0"/>
              <a:t>Mobiliario </a:t>
            </a:r>
            <a:r>
              <a:rPr lang="es-ES" dirty="0"/>
              <a:t>de oficina, equipo (motores, bombas, perforación de pozos, transporte, cuartos fríos, sistemas de riego, invernaderos, energía, otras inversiones necesarias para desarrollar tecnología propuesta), equipo de computación y software, herramientas para labores agrícolas o de transformación.</a:t>
            </a:r>
          </a:p>
          <a:p>
            <a:pPr lvl="0" algn="just"/>
            <a:r>
              <a:rPr lang="es-ES" b="1" u="sng" dirty="0">
                <a:solidFill>
                  <a:schemeClr val="accent3">
                    <a:lumMod val="75000"/>
                  </a:schemeClr>
                </a:solidFill>
              </a:rPr>
              <a:t>Capacitación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s-ES" dirty="0"/>
              <a:t>P</a:t>
            </a:r>
            <a:r>
              <a:rPr lang="es-ES" dirty="0" smtClean="0"/>
              <a:t>ago </a:t>
            </a:r>
            <a:r>
              <a:rPr lang="es-ES" dirty="0"/>
              <a:t>de honorarios, y viáticos a personal técnico y profesional, producción y reproducción de materiales didácticos, alojamiento y alimentación de participantes, transporte de participantes, papelería y útiles y otros gastos relacionados con actividades de formación y capacitación, organización de eventos especiales (ferias de negocios, intercambio de experiencias y otros).</a:t>
            </a:r>
          </a:p>
          <a:p>
            <a:pPr lvl="0" algn="just"/>
            <a:r>
              <a:rPr lang="es-ES" b="1" u="sng" dirty="0">
                <a:solidFill>
                  <a:schemeClr val="accent3">
                    <a:lumMod val="75000"/>
                  </a:schemeClr>
                </a:solidFill>
              </a:rPr>
              <a:t>Otros </a:t>
            </a:r>
            <a:r>
              <a:rPr lang="es-ES" b="1" u="sng" dirty="0" smtClean="0">
                <a:solidFill>
                  <a:schemeClr val="accent3">
                    <a:lumMod val="75000"/>
                  </a:schemeClr>
                </a:solidFill>
              </a:rPr>
              <a:t>rubros: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dirty="0" smtClean="0"/>
              <a:t>No </a:t>
            </a:r>
            <a:r>
              <a:rPr lang="es-ES" dirty="0"/>
              <a:t>incluidos en las anteriores y que son prioritarias y necesarias para la implementación del PNS. </a:t>
            </a:r>
          </a:p>
          <a:p>
            <a:endParaRPr lang="es-ES" dirty="0"/>
          </a:p>
        </p:txBody>
      </p:sp>
      <p:pic>
        <p:nvPicPr>
          <p:cNvPr id="4" name="3 Imagen" descr="F:\LOGO%20PRONEGOCIOS(PNG)[1]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67194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150611285"/>
              </p:ext>
            </p:extLst>
          </p:nvPr>
        </p:nvGraphicFramePr>
        <p:xfrm>
          <a:off x="899592" y="1484784"/>
          <a:ext cx="7416824" cy="4251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555" name="5 Imagen" descr="F:\LOGO%20PRONEGOCIOS(PNG)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3500" y="280988"/>
            <a:ext cx="10033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6" name="5 Objeto"/>
          <p:cNvGraphicFramePr>
            <a:graphicFrameLocks noChangeAspect="1"/>
          </p:cNvGraphicFramePr>
          <p:nvPr/>
        </p:nvGraphicFramePr>
        <p:xfrm>
          <a:off x="457200" y="103188"/>
          <a:ext cx="1131888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1" name="Fotografía de Photo Editor" r:id="rId9" imgW="6849431" imgH="7621064" progId="">
                  <p:embed/>
                </p:oleObj>
              </mc:Choice>
              <mc:Fallback>
                <p:oleObj name="Fotografía de Photo Editor" r:id="rId9" imgW="6849431" imgH="762106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03188"/>
                        <a:ext cx="1131888" cy="1147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4 Imagen" descr="F:\LOGO%20PRONEGOCIOS(PNG)[1].png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5877272"/>
            <a:ext cx="1008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56156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847342"/>
            <a:ext cx="5256584" cy="869690"/>
          </a:xfrm>
        </p:spPr>
        <p:txBody>
          <a:bodyPr/>
          <a:lstStyle/>
          <a:p>
            <a:r>
              <a:rPr lang="en-US" sz="4800" b="1" dirty="0" smtClean="0"/>
              <a:t>      </a:t>
            </a:r>
            <a:r>
              <a:rPr lang="en-US" sz="4800" b="1" dirty="0" err="1" smtClean="0"/>
              <a:t>Muchas</a:t>
            </a:r>
            <a:r>
              <a:rPr lang="en-US" sz="4800" b="1" dirty="0" smtClean="0"/>
              <a:t> Gracias</a:t>
            </a:r>
            <a:endParaRPr lang="en-US" sz="1400" b="1" dirty="0"/>
          </a:p>
        </p:txBody>
      </p:sp>
      <p:sp>
        <p:nvSpPr>
          <p:cNvPr id="31" name="Freeform 4"/>
          <p:cNvSpPr>
            <a:spLocks noEditPoints="1"/>
          </p:cNvSpPr>
          <p:nvPr/>
        </p:nvSpPr>
        <p:spPr bwMode="gray">
          <a:xfrm rot="20241944">
            <a:off x="2357560" y="1517643"/>
            <a:ext cx="5869039" cy="3411560"/>
          </a:xfrm>
          <a:custGeom>
            <a:avLst/>
            <a:gdLst/>
            <a:ahLst/>
            <a:cxnLst>
              <a:cxn ang="0">
                <a:pos x="1692" y="12"/>
              </a:cxn>
              <a:cxn ang="0">
                <a:pos x="1234" y="74"/>
              </a:cxn>
              <a:cxn ang="0">
                <a:pos x="828" y="182"/>
              </a:cxn>
              <a:cxn ang="0">
                <a:pos x="486" y="330"/>
              </a:cxn>
              <a:cxn ang="0">
                <a:pos x="226" y="510"/>
              </a:cxn>
              <a:cxn ang="0">
                <a:pos x="58" y="718"/>
              </a:cxn>
              <a:cxn ang="0">
                <a:pos x="0" y="944"/>
              </a:cxn>
              <a:cxn ang="0">
                <a:pos x="58" y="1170"/>
              </a:cxn>
              <a:cxn ang="0">
                <a:pos x="226" y="1378"/>
              </a:cxn>
              <a:cxn ang="0">
                <a:pos x="486" y="1558"/>
              </a:cxn>
              <a:cxn ang="0">
                <a:pos x="828" y="1706"/>
              </a:cxn>
              <a:cxn ang="0">
                <a:pos x="1234" y="1814"/>
              </a:cxn>
              <a:cxn ang="0">
                <a:pos x="1692" y="1876"/>
              </a:cxn>
              <a:cxn ang="0">
                <a:pos x="2186" y="1884"/>
              </a:cxn>
              <a:cxn ang="0">
                <a:pos x="2658" y="1840"/>
              </a:cxn>
              <a:cxn ang="0">
                <a:pos x="3084" y="1746"/>
              </a:cxn>
              <a:cxn ang="0">
                <a:pos x="3448" y="1612"/>
              </a:cxn>
              <a:cxn ang="0">
                <a:pos x="3738" y="1442"/>
              </a:cxn>
              <a:cxn ang="0">
                <a:pos x="3938" y="1242"/>
              </a:cxn>
              <a:cxn ang="0">
                <a:pos x="4034" y="1022"/>
              </a:cxn>
              <a:cxn ang="0">
                <a:pos x="4014" y="790"/>
              </a:cxn>
              <a:cxn ang="0">
                <a:pos x="3882" y="576"/>
              </a:cxn>
              <a:cxn ang="0">
                <a:pos x="3650" y="386"/>
              </a:cxn>
              <a:cxn ang="0">
                <a:pos x="3334" y="228"/>
              </a:cxn>
              <a:cxn ang="0">
                <a:pos x="2948" y="106"/>
              </a:cxn>
              <a:cxn ang="0">
                <a:pos x="2506" y="28"/>
              </a:cxn>
              <a:cxn ang="0">
                <a:pos x="2020" y="0"/>
              </a:cxn>
              <a:cxn ang="0">
                <a:pos x="1606" y="1736"/>
              </a:cxn>
              <a:cxn ang="0">
                <a:pos x="1164" y="1678"/>
              </a:cxn>
              <a:cxn ang="0">
                <a:pos x="776" y="1576"/>
              </a:cxn>
              <a:cxn ang="0">
                <a:pos x="458" y="1436"/>
              </a:cxn>
              <a:cxn ang="0">
                <a:pos x="224" y="1266"/>
              </a:cxn>
              <a:cxn ang="0">
                <a:pos x="88" y="1074"/>
              </a:cxn>
              <a:cxn ang="0">
                <a:pos x="68" y="864"/>
              </a:cxn>
              <a:cxn ang="0">
                <a:pos x="166" y="664"/>
              </a:cxn>
              <a:cxn ang="0">
                <a:pos x="370" y="486"/>
              </a:cxn>
              <a:cxn ang="0">
                <a:pos x="662" y="336"/>
              </a:cxn>
              <a:cxn ang="0">
                <a:pos x="1028" y="222"/>
              </a:cxn>
              <a:cxn ang="0">
                <a:pos x="1454" y="148"/>
              </a:cxn>
              <a:cxn ang="0">
                <a:pos x="1922" y="120"/>
              </a:cxn>
              <a:cxn ang="0">
                <a:pos x="2392" y="148"/>
              </a:cxn>
              <a:cxn ang="0">
                <a:pos x="2818" y="222"/>
              </a:cxn>
              <a:cxn ang="0">
                <a:pos x="3184" y="336"/>
              </a:cxn>
              <a:cxn ang="0">
                <a:pos x="3476" y="486"/>
              </a:cxn>
              <a:cxn ang="0">
                <a:pos x="3680" y="664"/>
              </a:cxn>
              <a:cxn ang="0">
                <a:pos x="3778" y="864"/>
              </a:cxn>
              <a:cxn ang="0">
                <a:pos x="3758" y="1074"/>
              </a:cxn>
              <a:cxn ang="0">
                <a:pos x="3622" y="1266"/>
              </a:cxn>
              <a:cxn ang="0">
                <a:pos x="3388" y="1436"/>
              </a:cxn>
              <a:cxn ang="0">
                <a:pos x="3070" y="1576"/>
              </a:cxn>
              <a:cxn ang="0">
                <a:pos x="2682" y="1678"/>
              </a:cxn>
              <a:cxn ang="0">
                <a:pos x="2240" y="1736"/>
              </a:cxn>
            </a:cxnLst>
            <a:rect l="0" t="0" r="r" b="b"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  <a:gradFill rotWithShape="1">
            <a:gsLst>
              <a:gs pos="0">
                <a:srgbClr val="B2B2B2">
                  <a:gamma/>
                  <a:tint val="9412"/>
                  <a:invGamma/>
                </a:srgbClr>
              </a:gs>
              <a:gs pos="100000">
                <a:srgbClr val="B2B2B2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HN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2" name="6 Imagen" descr="F:\LOGO%20PRONEGOCIOS(PNG)[1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6895" y="1772815"/>
            <a:ext cx="868789" cy="68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" name="3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556866"/>
              </p:ext>
            </p:extLst>
          </p:nvPr>
        </p:nvGraphicFramePr>
        <p:xfrm>
          <a:off x="5002569" y="2135422"/>
          <a:ext cx="816346" cy="69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0" name="Fotografía de Photo Editor" r:id="rId4" imgW="6849431" imgH="7621064" progId="">
                  <p:embed/>
                </p:oleObj>
              </mc:Choice>
              <mc:Fallback>
                <p:oleObj name="Fotografía de Photo Editor" r:id="rId4" imgW="6849431" imgH="7621064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569" y="2135422"/>
                        <a:ext cx="816346" cy="698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5574900"/>
            <a:ext cx="3597442" cy="73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276872"/>
            <a:ext cx="486037" cy="6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89" y="341750"/>
            <a:ext cx="1907522" cy="143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709356"/>
            <a:ext cx="1819607" cy="126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1927111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88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 Imagen" descr="F:\LOGO%20PRONEGOCIOS(PNG)[1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806305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9" name="Fotografía de Photo Editor" r:id="rId4" imgW="6849431" imgH="7621064" progId="">
                  <p:embed/>
                </p:oleObj>
              </mc:Choice>
              <mc:Fallback>
                <p:oleObj name="Fotografía de Photo Editor" r:id="rId4" imgW="6849431" imgH="7621064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54449242"/>
              </p:ext>
            </p:extLst>
          </p:nvPr>
        </p:nvGraphicFramePr>
        <p:xfrm>
          <a:off x="1524000" y="1628800"/>
          <a:ext cx="6360368" cy="4455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1" name="10 Grupo"/>
          <p:cNvGrpSpPr/>
          <p:nvPr/>
        </p:nvGrpSpPr>
        <p:grpSpPr>
          <a:xfrm>
            <a:off x="2123728" y="614758"/>
            <a:ext cx="4752528" cy="634219"/>
            <a:chOff x="2259390" y="816703"/>
            <a:chExt cx="3588544" cy="931089"/>
          </a:xfrm>
        </p:grpSpPr>
        <p:sp>
          <p:nvSpPr>
            <p:cNvPr id="12" name="11 Rectángulo redondeado"/>
            <p:cNvSpPr/>
            <p:nvPr/>
          </p:nvSpPr>
          <p:spPr>
            <a:xfrm>
              <a:off x="2259390" y="816703"/>
              <a:ext cx="3588544" cy="931089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2304842" y="862155"/>
              <a:ext cx="3497640" cy="840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2200" b="1" kern="120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Objetivos Específicos</a:t>
              </a:r>
              <a:endParaRPr lang="es-HN" sz="2200" b="1" kern="12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9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83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 Imagen" descr="F:\LOGO%20PRONEGOCIOS(PNG)[1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629388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name="Fotografía de Photo Editor" r:id="rId4" imgW="6849431" imgH="7621064" progId="">
                  <p:embed/>
                </p:oleObj>
              </mc:Choice>
              <mc:Fallback>
                <p:oleObj name="Fotografía de Photo Editor" r:id="rId4" imgW="6849431" imgH="7621064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227947230"/>
              </p:ext>
            </p:extLst>
          </p:nvPr>
        </p:nvGraphicFramePr>
        <p:xfrm>
          <a:off x="539552" y="2060848"/>
          <a:ext cx="8253934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72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998784470"/>
              </p:ext>
            </p:extLst>
          </p:nvPr>
        </p:nvGraphicFramePr>
        <p:xfrm>
          <a:off x="611560" y="260648"/>
          <a:ext cx="806489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683568" y="180475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>
                <a:solidFill>
                  <a:schemeClr val="accent4"/>
                </a:solidFill>
              </a:rPr>
              <a:t>VENTANILLA ¨A¨: </a:t>
            </a:r>
            <a:endParaRPr lang="es-HN" sz="20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83568" y="458112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000" b="1" dirty="0">
                <a:solidFill>
                  <a:schemeClr val="accent4"/>
                </a:solidFill>
              </a:rPr>
              <a:t>VENTANILLA </a:t>
            </a:r>
            <a:r>
              <a:rPr lang="es-ES" sz="2000" b="1" dirty="0" smtClean="0">
                <a:solidFill>
                  <a:schemeClr val="accent4"/>
                </a:solidFill>
              </a:rPr>
              <a:t>¨B¨: </a:t>
            </a:r>
            <a:endParaRPr lang="es-HN" sz="2000" dirty="0"/>
          </a:p>
        </p:txBody>
      </p:sp>
      <p:sp>
        <p:nvSpPr>
          <p:cNvPr id="14" name="13 Rectángulo"/>
          <p:cNvSpPr/>
          <p:nvPr/>
        </p:nvSpPr>
        <p:spPr>
          <a:xfrm rot="16200000">
            <a:off x="-2909989" y="2875465"/>
            <a:ext cx="6397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HN" sz="2400" b="1" dirty="0">
                <a:solidFill>
                  <a:srgbClr val="895D1D"/>
                </a:solidFill>
              </a:rPr>
              <a:t>FINANCIAMIENTO DE PLANES DE NEGOCIOS</a:t>
            </a:r>
          </a:p>
        </p:txBody>
      </p:sp>
      <p:pic>
        <p:nvPicPr>
          <p:cNvPr id="16" name="6 Imagen" descr="F:\LOGO%20PRONEGOCIOS(PNG)[1]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1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731931"/>
              </p:ext>
            </p:extLst>
          </p:nvPr>
        </p:nvGraphicFramePr>
        <p:xfrm>
          <a:off x="491817" y="140728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8" name="Fotografía de Photo Editor" r:id="rId9" imgW="6849431" imgH="7621064" progId="">
                  <p:embed/>
                </p:oleObj>
              </mc:Choice>
              <mc:Fallback>
                <p:oleObj name="Fotografía de Photo Editor" r:id="rId9" imgW="6849431" imgH="7621064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817" y="140728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90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03200" y="247650"/>
            <a:ext cx="793750" cy="3254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Junio</a:t>
            </a:r>
            <a:endParaRPr lang="es-E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" name="Picture 13" descr="Gold Short Lg Arrow no shadow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85126" flipV="1">
            <a:off x="3071589" y="3534328"/>
            <a:ext cx="4699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Gold Short Lg Arrow no shadow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786673" y="5288359"/>
            <a:ext cx="4699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Gold Short Lg Arrow no shadow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23660" flipV="1">
            <a:off x="3890740" y="3058786"/>
            <a:ext cx="4699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Gold Short Lg Arrow no shadow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52233" flipV="1">
            <a:off x="5053151" y="2470279"/>
            <a:ext cx="4699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30"/>
          <p:cNvGrpSpPr>
            <a:grpSpLocks/>
          </p:cNvGrpSpPr>
          <p:nvPr/>
        </p:nvGrpSpPr>
        <p:grpSpPr bwMode="auto">
          <a:xfrm>
            <a:off x="1043608" y="2968218"/>
            <a:ext cx="1978025" cy="1400175"/>
            <a:chOff x="1383" y="766"/>
            <a:chExt cx="1246" cy="882"/>
          </a:xfrm>
        </p:grpSpPr>
        <p:pic>
          <p:nvPicPr>
            <p:cNvPr id="23" name="Picture 10" descr="gel oval blu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" y="766"/>
              <a:ext cx="103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1383" y="1118"/>
              <a:ext cx="1246" cy="40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chemeClr val="bg1"/>
                  </a:solidFill>
                </a:rPr>
                <a:t>Capital de trabajo </a:t>
              </a:r>
            </a:p>
            <a:p>
              <a:pPr>
                <a:defRPr/>
              </a:pP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25" name="Group 33"/>
          <p:cNvGrpSpPr>
            <a:grpSpLocks/>
          </p:cNvGrpSpPr>
          <p:nvPr/>
        </p:nvGrpSpPr>
        <p:grpSpPr bwMode="auto">
          <a:xfrm>
            <a:off x="437154" y="5485209"/>
            <a:ext cx="1638300" cy="1400175"/>
            <a:chOff x="253" y="2837"/>
            <a:chExt cx="1032" cy="882"/>
          </a:xfrm>
        </p:grpSpPr>
        <p:pic>
          <p:nvPicPr>
            <p:cNvPr id="26" name="Picture 11" descr="gel oval blu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2837"/>
              <a:ext cx="103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>
              <a:off x="304" y="3203"/>
              <a:ext cx="909" cy="23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chemeClr val="bg1"/>
                  </a:solidFill>
                </a:rPr>
                <a:t>Capacitación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0" name="Group 31"/>
          <p:cNvGrpSpPr>
            <a:grpSpLocks/>
          </p:cNvGrpSpPr>
          <p:nvPr/>
        </p:nvGrpSpPr>
        <p:grpSpPr bwMode="auto">
          <a:xfrm>
            <a:off x="2339752" y="1997385"/>
            <a:ext cx="2174875" cy="1400175"/>
            <a:chOff x="2698" y="544"/>
            <a:chExt cx="1370" cy="882"/>
          </a:xfrm>
        </p:grpSpPr>
        <p:pic>
          <p:nvPicPr>
            <p:cNvPr id="31" name="Picture 9" descr="gel oval blu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" y="544"/>
              <a:ext cx="103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24"/>
            <p:cNvSpPr txBox="1">
              <a:spLocks noChangeArrowheads="1"/>
            </p:cNvSpPr>
            <p:nvPr/>
          </p:nvSpPr>
          <p:spPr bwMode="auto">
            <a:xfrm>
              <a:off x="2698" y="799"/>
              <a:ext cx="1370" cy="40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 algn="ctr">
                <a:buFontTx/>
                <a:buNone/>
              </a:pPr>
              <a:r>
                <a:rPr lang="es-ES" b="1" dirty="0" smtClean="0">
                  <a:solidFill>
                    <a:schemeClr val="bg1"/>
                  </a:solidFill>
                </a:rPr>
                <a:t>Infraestructura</a:t>
              </a:r>
            </a:p>
            <a:p>
              <a:pPr marL="457200" indent="-457200" algn="ctr">
                <a:buFontTx/>
                <a:buNone/>
              </a:pPr>
              <a:r>
                <a:rPr lang="es-ES" b="1" dirty="0" smtClean="0">
                  <a:solidFill>
                    <a:schemeClr val="bg1"/>
                  </a:solidFill>
                </a:rPr>
                <a:t> </a:t>
              </a:r>
              <a:r>
                <a:rPr lang="es-ES" b="1" dirty="0">
                  <a:solidFill>
                    <a:schemeClr val="bg1"/>
                  </a:solidFill>
                </a:rPr>
                <a:t>productiva y básica 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812654" y="1306581"/>
            <a:ext cx="1695450" cy="1400175"/>
            <a:chOff x="4059" y="472"/>
            <a:chExt cx="1068" cy="882"/>
          </a:xfrm>
        </p:grpSpPr>
        <p:pic>
          <p:nvPicPr>
            <p:cNvPr id="34" name="Picture 8" descr="gel oval blu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" y="472"/>
              <a:ext cx="103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25"/>
            <p:cNvSpPr txBox="1">
              <a:spLocks noChangeArrowheads="1"/>
            </p:cNvSpPr>
            <p:nvPr/>
          </p:nvSpPr>
          <p:spPr bwMode="auto">
            <a:xfrm>
              <a:off x="4059" y="762"/>
              <a:ext cx="988" cy="23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chemeClr val="bg1"/>
                  </a:solidFill>
                </a:rPr>
                <a:t>Equipamiento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6" name="Group 29"/>
          <p:cNvGrpSpPr>
            <a:grpSpLocks/>
          </p:cNvGrpSpPr>
          <p:nvPr/>
        </p:nvGrpSpPr>
        <p:grpSpPr bwMode="auto">
          <a:xfrm>
            <a:off x="395536" y="4177749"/>
            <a:ext cx="1938338" cy="1400175"/>
            <a:chOff x="372" y="1525"/>
            <a:chExt cx="1221" cy="882"/>
          </a:xfrm>
        </p:grpSpPr>
        <p:pic>
          <p:nvPicPr>
            <p:cNvPr id="37" name="Picture 26" descr="gel oval blu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1525"/>
              <a:ext cx="103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372" y="1887"/>
              <a:ext cx="1221" cy="23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chemeClr val="bg1"/>
                  </a:solidFill>
                </a:rPr>
                <a:t>Asistencia técnica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39" name="Picture 28" descr="Gold Short Lg Arrow no shadow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428573" flipV="1">
            <a:off x="2854708" y="4353321"/>
            <a:ext cx="4699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1256304" y="319460"/>
            <a:ext cx="5589992" cy="507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HN" sz="2000" b="1" dirty="0">
                <a:solidFill>
                  <a:srgbClr val="895D1D"/>
                </a:solidFill>
              </a:rPr>
              <a:t>INVERSIONES EN PLANES DE NEGOCIOS </a:t>
            </a:r>
          </a:p>
        </p:txBody>
      </p:sp>
      <p:pic>
        <p:nvPicPr>
          <p:cNvPr id="41" name="Picture 16" descr="Gold Short Lg Arrow no shadow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8218" flipV="1">
            <a:off x="6237784" y="2356236"/>
            <a:ext cx="4699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32"/>
          <p:cNvGrpSpPr>
            <a:grpSpLocks/>
          </p:cNvGrpSpPr>
          <p:nvPr/>
        </p:nvGrpSpPr>
        <p:grpSpPr bwMode="auto">
          <a:xfrm>
            <a:off x="5436096" y="1052736"/>
            <a:ext cx="2073276" cy="1400175"/>
            <a:chOff x="4059" y="472"/>
            <a:chExt cx="1306" cy="882"/>
          </a:xfrm>
        </p:grpSpPr>
        <p:pic>
          <p:nvPicPr>
            <p:cNvPr id="43" name="Picture 8" descr="gel oval blu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" y="472"/>
              <a:ext cx="103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 Box 25"/>
            <p:cNvSpPr txBox="1">
              <a:spLocks noChangeArrowheads="1"/>
            </p:cNvSpPr>
            <p:nvPr/>
          </p:nvSpPr>
          <p:spPr bwMode="auto">
            <a:xfrm>
              <a:off x="4059" y="700"/>
              <a:ext cx="1306" cy="40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>
                  <a:solidFill>
                    <a:schemeClr val="bg1"/>
                  </a:solidFill>
                </a:rPr>
                <a:t>Servicios de apoyo </a:t>
              </a:r>
              <a:endParaRPr lang="es-ES" b="1" dirty="0" smtClean="0">
                <a:solidFill>
                  <a:schemeClr val="bg1"/>
                </a:solidFill>
              </a:endParaRPr>
            </a:p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empresarial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45" name="Picture 16" descr="Gold Short Lg Arrow no shadow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7782206" y="2248570"/>
            <a:ext cx="4699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32"/>
          <p:cNvGrpSpPr>
            <a:grpSpLocks/>
          </p:cNvGrpSpPr>
          <p:nvPr/>
        </p:nvGrpSpPr>
        <p:grpSpPr bwMode="auto">
          <a:xfrm>
            <a:off x="7254180" y="908720"/>
            <a:ext cx="1638300" cy="1400175"/>
            <a:chOff x="4095" y="472"/>
            <a:chExt cx="1032" cy="882"/>
          </a:xfrm>
        </p:grpSpPr>
        <p:pic>
          <p:nvPicPr>
            <p:cNvPr id="47" name="Picture 8" descr="gel oval blu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" y="472"/>
              <a:ext cx="1032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 Box 25"/>
            <p:cNvSpPr txBox="1">
              <a:spLocks noChangeArrowheads="1"/>
            </p:cNvSpPr>
            <p:nvPr/>
          </p:nvSpPr>
          <p:spPr bwMode="auto">
            <a:xfrm>
              <a:off x="4140" y="700"/>
              <a:ext cx="950" cy="40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457200" indent="-457200" algn="ctr">
                <a:buFontTx/>
                <a:buNone/>
              </a:pPr>
              <a:r>
                <a:rPr lang="es-ES" b="1" dirty="0">
                  <a:solidFill>
                    <a:schemeClr val="bg1"/>
                  </a:solidFill>
                </a:rPr>
                <a:t>Otro tipo </a:t>
              </a:r>
              <a:endParaRPr lang="es-ES" b="1" dirty="0" smtClean="0">
                <a:solidFill>
                  <a:schemeClr val="bg1"/>
                </a:solidFill>
              </a:endParaRPr>
            </a:p>
            <a:p>
              <a:pPr marL="457200" indent="-457200" algn="ctr">
                <a:buFontTx/>
                <a:buNone/>
              </a:pPr>
              <a:r>
                <a:rPr lang="es-ES" b="1" dirty="0" smtClean="0">
                  <a:solidFill>
                    <a:schemeClr val="bg1"/>
                  </a:solidFill>
                </a:rPr>
                <a:t>de </a:t>
              </a:r>
              <a:r>
                <a:rPr lang="es-ES" b="1" dirty="0">
                  <a:solidFill>
                    <a:schemeClr val="bg1"/>
                  </a:solidFill>
                </a:rPr>
                <a:t>necesidad </a:t>
              </a:r>
            </a:p>
          </p:txBody>
        </p:sp>
      </p:grpSp>
      <p:pic>
        <p:nvPicPr>
          <p:cNvPr id="49" name="Picture 8" descr="View Imag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" t="-1722"/>
          <a:stretch>
            <a:fillRect/>
          </a:stretch>
        </p:blipFill>
        <p:spPr bwMode="auto">
          <a:xfrm>
            <a:off x="4879974" y="4500562"/>
            <a:ext cx="3199705" cy="196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6 Imagen" descr="F:\LOGO%20PRONEGOCIOS(PNG)[1]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" name="5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1" name="Fotografía de Photo Editor" r:id="rId8" imgW="6849431" imgH="7621064" progId="">
                  <p:embed/>
                </p:oleObj>
              </mc:Choice>
              <mc:Fallback>
                <p:oleObj name="Fotografía de Photo Editor" r:id="rId8" imgW="6849431" imgH="7621064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153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123767705"/>
              </p:ext>
            </p:extLst>
          </p:nvPr>
        </p:nvGraphicFramePr>
        <p:xfrm>
          <a:off x="971600" y="1628800"/>
          <a:ext cx="669674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6 Imagen" descr="F:\LOGO%20PRONEGOCIOS(PNG)[1]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Fotografía de Photo Editor" r:id="rId9" imgW="6849431" imgH="7621064" progId="">
                  <p:embed/>
                </p:oleObj>
              </mc:Choice>
              <mc:Fallback>
                <p:oleObj name="Fotografía de Photo Editor" r:id="rId9" imgW="6849431" imgH="7621064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98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3702050" y="5468939"/>
            <a:ext cx="725934" cy="612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s-HN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131840" y="316394"/>
            <a:ext cx="4752528" cy="1600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a.1) Ganadería.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a.2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Diversificación (productos no 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            tradicionales, granos básicos, 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            hortalizas, frutales,  etc.)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a.3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Acuicultura y pesca artesanal.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a.4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Apicultura.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a.5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Maderables.</a:t>
            </a:r>
            <a:endParaRPr lang="es-HN" sz="1400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pitchFamily="34" charset="-128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3419872" y="476672"/>
            <a:ext cx="966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s-HN"/>
          </a:p>
        </p:txBody>
      </p:sp>
      <p:sp>
        <p:nvSpPr>
          <p:cNvPr id="10" name="AutoShape 28"/>
          <p:cNvSpPr>
            <a:spLocks noChangeArrowheads="1"/>
          </p:cNvSpPr>
          <p:nvPr/>
        </p:nvSpPr>
        <p:spPr bwMode="auto">
          <a:xfrm>
            <a:off x="755576" y="400348"/>
            <a:ext cx="3084512" cy="580380"/>
          </a:xfrm>
          <a:prstGeom prst="roundRect">
            <a:avLst>
              <a:gd name="adj" fmla="val 9671"/>
            </a:avLst>
          </a:prstGeom>
          <a:solidFill>
            <a:schemeClr val="bg2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 tIns="0" bIns="0" anchor="ctr">
            <a:flatTx/>
          </a:bodyPr>
          <a:lstStyle/>
          <a:p>
            <a:pPr algn="ctr"/>
            <a:r>
              <a:rPr lang="es-ES" b="1" dirty="0" smtClean="0"/>
              <a:t>Inversión Productiva Agrícola</a:t>
            </a:r>
            <a:endParaRPr lang="es-ES" dirty="0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499992" y="1902311"/>
            <a:ext cx="4267200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b.1) Cueros.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b.2) Productos agrícolas.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b.3) Lácteos.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b.4) Cárnicos.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b.5) Madera.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b.6) Panadería.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b.7) Alimentos.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b.8) Alimentos Balanceados.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b.9) Artesanías.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b.10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Café y Cacao.</a:t>
            </a:r>
            <a:endParaRPr lang="es-HN" sz="1400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pitchFamily="34" charset="-128"/>
            </a:endParaRP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3461196" y="2060848"/>
            <a:ext cx="966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s-HN"/>
          </a:p>
        </p:txBody>
      </p:sp>
      <p:sp>
        <p:nvSpPr>
          <p:cNvPr id="13" name="AutoShape 27"/>
          <p:cNvSpPr>
            <a:spLocks noChangeArrowheads="1"/>
          </p:cNvSpPr>
          <p:nvPr/>
        </p:nvSpPr>
        <p:spPr bwMode="auto">
          <a:xfrm>
            <a:off x="755576" y="1931243"/>
            <a:ext cx="3084512" cy="403225"/>
          </a:xfrm>
          <a:prstGeom prst="roundRect">
            <a:avLst>
              <a:gd name="adj" fmla="val 9671"/>
            </a:avLst>
          </a:prstGeom>
          <a:solidFill>
            <a:srgbClr val="FFFF99"/>
          </a:solidFill>
          <a:ln w="19050" algn="ctr">
            <a:noFill/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tIns="0" bIns="0" anchor="ctr">
            <a:flatTx/>
          </a:bodyPr>
          <a:lstStyle/>
          <a:p>
            <a:pPr algn="ctr">
              <a:defRPr/>
            </a:pPr>
            <a:r>
              <a:rPr lang="es-HN" b="1" dirty="0" smtClean="0">
                <a:solidFill>
                  <a:schemeClr val="accent2">
                    <a:lumMod val="50000"/>
                  </a:schemeClr>
                </a:solidFill>
              </a:rPr>
              <a:t>Transformación</a:t>
            </a:r>
            <a:endParaRPr lang="es-E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563888" y="4149080"/>
            <a:ext cx="3468712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2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c.1) Ecoturismo, </a:t>
            </a:r>
            <a:endParaRPr lang="es-ES" sz="1400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c.2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</a:t>
            </a:r>
            <a:r>
              <a:rPr lang="es-ES" sz="1400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Etnoturismo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c.3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Agroturismo.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3453631" y="4293096"/>
            <a:ext cx="966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s-HN"/>
          </a:p>
        </p:txBody>
      </p:sp>
      <p:sp>
        <p:nvSpPr>
          <p:cNvPr id="16" name="AutoShape 26"/>
          <p:cNvSpPr>
            <a:spLocks noChangeArrowheads="1"/>
          </p:cNvSpPr>
          <p:nvPr/>
        </p:nvSpPr>
        <p:spPr bwMode="auto">
          <a:xfrm>
            <a:off x="755576" y="4221088"/>
            <a:ext cx="3096344" cy="403225"/>
          </a:xfrm>
          <a:prstGeom prst="roundRect">
            <a:avLst>
              <a:gd name="adj" fmla="val 9671"/>
            </a:avLst>
          </a:prstGeom>
          <a:solidFill>
            <a:srgbClr val="00B0F0"/>
          </a:solidFill>
          <a:ln w="19050" algn="ctr">
            <a:round/>
            <a:headEnd type="none" w="sm" len="sm"/>
            <a:tailEnd type="none" w="sm" len="sm"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tIns="0" bIns="0" anchor="ctr">
            <a:flatTx/>
          </a:bodyPr>
          <a:lstStyle/>
          <a:p>
            <a:pPr algn="ctr"/>
            <a:r>
              <a:rPr lang="es-HN" b="1" dirty="0" smtClean="0"/>
              <a:t>Turismo Rural</a:t>
            </a:r>
            <a:endParaRPr lang="es-ES" dirty="0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55629" y="5301208"/>
            <a:ext cx="376078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d.1) </a:t>
            </a: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Rastros.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d.2</a:t>
            </a:r>
            <a:r>
              <a:rPr lang="es-ES" sz="1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Ferias  agropecuarias.</a:t>
            </a: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755576" y="5273451"/>
            <a:ext cx="3084513" cy="403225"/>
          </a:xfrm>
          <a:prstGeom prst="roundRect">
            <a:avLst>
              <a:gd name="adj" fmla="val 9671"/>
            </a:avLst>
          </a:prstGeom>
          <a:solidFill>
            <a:srgbClr val="339966"/>
          </a:solidFill>
          <a:ln>
            <a:noFill/>
          </a:ln>
          <a:effectLst>
            <a:prstShdw prst="shdw17" dist="17961" dir="2700000">
              <a:srgbClr val="1F5C3D"/>
            </a:prst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tIns="0" bIns="0" anchor="ctr"/>
          <a:lstStyle/>
          <a:p>
            <a:pPr algn="ctr"/>
            <a:r>
              <a:rPr lang="es-ES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Inocuidad de alimentos</a:t>
            </a:r>
            <a:endParaRPr lang="es-ES" b="1" dirty="0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499992" y="5949280"/>
            <a:ext cx="40324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e.1) Centros de información de </a:t>
            </a: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mercado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e.2) Centros de acopio. </a:t>
            </a: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3419872" y="6109558"/>
            <a:ext cx="966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s-HN"/>
          </a:p>
        </p:txBody>
      </p:sp>
      <p:sp>
        <p:nvSpPr>
          <p:cNvPr id="22" name="AutoShape 28"/>
          <p:cNvSpPr>
            <a:spLocks noChangeArrowheads="1"/>
          </p:cNvSpPr>
          <p:nvPr/>
        </p:nvSpPr>
        <p:spPr bwMode="auto">
          <a:xfrm>
            <a:off x="755576" y="6033234"/>
            <a:ext cx="3084512" cy="580380"/>
          </a:xfrm>
          <a:prstGeom prst="roundRect">
            <a:avLst>
              <a:gd name="adj" fmla="val 967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tIns="0" bIns="0" anchor="ctr">
            <a:flatTx/>
          </a:bodyPr>
          <a:lstStyle/>
          <a:p>
            <a:pPr algn="ctr"/>
            <a:r>
              <a:rPr lang="es-ES" b="1" dirty="0" smtClean="0"/>
              <a:t>Mercadeo</a:t>
            </a:r>
            <a:endParaRPr lang="es-ES" dirty="0"/>
          </a:p>
        </p:txBody>
      </p:sp>
      <p:pic>
        <p:nvPicPr>
          <p:cNvPr id="23" name="6 Imagen" descr="F:\LOGO%20PRONEGOCIOS(PNG)[1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2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Fotografía de Photo Editor" r:id="rId4" imgW="6849431" imgH="7621064" progId="">
                  <p:embed/>
                </p:oleObj>
              </mc:Choice>
              <mc:Fallback>
                <p:oleObj name="Fotografía de Photo Editor" r:id="rId4" imgW="6849431" imgH="7621064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929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8" grpId="0" animBg="1"/>
      <p:bldP spid="20" grpId="0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635896" y="620688"/>
            <a:ext cx="42672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f.1) Caminos productivos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f.2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Energía eléctrica productiva.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f.3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Agua potable.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f.4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Alcantarillado sanitario.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</a:t>
            </a:r>
            <a:endParaRPr lang="es-HN" sz="1200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pitchFamily="34" charset="-128"/>
            </a:endParaRP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3461196" y="779225"/>
            <a:ext cx="966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s-HN"/>
          </a:p>
        </p:txBody>
      </p:sp>
      <p:sp>
        <p:nvSpPr>
          <p:cNvPr id="13" name="AutoShape 27"/>
          <p:cNvSpPr>
            <a:spLocks noChangeArrowheads="1"/>
          </p:cNvSpPr>
          <p:nvPr/>
        </p:nvSpPr>
        <p:spPr bwMode="auto">
          <a:xfrm>
            <a:off x="755576" y="620688"/>
            <a:ext cx="3084512" cy="1382673"/>
          </a:xfrm>
          <a:prstGeom prst="roundRect">
            <a:avLst>
              <a:gd name="adj" fmla="val 9671"/>
            </a:avLst>
          </a:prstGeom>
          <a:solidFill>
            <a:srgbClr val="FFFF99"/>
          </a:solidFill>
          <a:ln w="19050" algn="ctr">
            <a:noFill/>
            <a:round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tIns="0" bIns="0" anchor="ctr">
            <a:flatTx/>
          </a:bodyPr>
          <a:lstStyle/>
          <a:p>
            <a:pPr algn="ctr">
              <a:defRPr/>
            </a:pPr>
            <a:r>
              <a:rPr lang="es-ES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Infraestructura básica que estén directamente relacionados con la actividad productiva contemplada en los  PNS</a:t>
            </a:r>
            <a:endParaRPr lang="es-E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644008" y="2132856"/>
            <a:ext cx="4392488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g.1) Beneficios ecológicos de café e </a:t>
            </a: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infraestructura de 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secado.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g.2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Sistemas de riego.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g.3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Centros de recolección y enfriamiento de leche </a:t>
            </a: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(CREL).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g.4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Micro generación de energía eléctrica limpia.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g.5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Centros de acopio, silos para granos básicos,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      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cuartos fríos, maquinaria y equipos </a:t>
            </a: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complementarios.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g.6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Invernaderos, accesorios y </a:t>
            </a: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equipos 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complementarios.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g.7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Silos para forraje.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sz="12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g.8</a:t>
            </a:r>
            <a:r>
              <a:rPr lang="es-ES" sz="12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) Infraestructura artesanal.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3533204" y="2276872"/>
            <a:ext cx="966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s-HN"/>
          </a:p>
        </p:txBody>
      </p:sp>
      <p:sp>
        <p:nvSpPr>
          <p:cNvPr id="16" name="AutoShape 26"/>
          <p:cNvSpPr>
            <a:spLocks noChangeArrowheads="1"/>
          </p:cNvSpPr>
          <p:nvPr/>
        </p:nvSpPr>
        <p:spPr bwMode="auto">
          <a:xfrm>
            <a:off x="755576" y="2132856"/>
            <a:ext cx="3096344" cy="403225"/>
          </a:xfrm>
          <a:prstGeom prst="roundRect">
            <a:avLst>
              <a:gd name="adj" fmla="val 9671"/>
            </a:avLst>
          </a:prstGeom>
          <a:solidFill>
            <a:srgbClr val="00B0F0"/>
          </a:solidFill>
          <a:ln w="19050" algn="ctr">
            <a:round/>
            <a:headEnd type="none" w="sm" len="sm"/>
            <a:tailEnd type="none" w="sm" len="sm"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tIns="0" bIns="0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Infraestructura </a:t>
            </a:r>
            <a:r>
              <a:rPr lang="es-ES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productiva</a:t>
            </a:r>
            <a:endParaRPr lang="es-ES" b="1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755576" y="4293096"/>
            <a:ext cx="3084512" cy="504056"/>
          </a:xfrm>
          <a:prstGeom prst="roundRect">
            <a:avLst>
              <a:gd name="adj" fmla="val 9671"/>
            </a:avLst>
          </a:prstGeom>
          <a:solidFill>
            <a:srgbClr val="339966"/>
          </a:solidFill>
          <a:ln>
            <a:noFill/>
          </a:ln>
          <a:effectLst>
            <a:prstShdw prst="shdw17" dist="17961" dir="2700000">
              <a:srgbClr val="1F5C3D"/>
            </a:prstShdw>
          </a:effectLst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t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Gestión Ambiental y manejo de la biodiversidad.</a:t>
            </a:r>
            <a:endParaRPr lang="es-ES" b="1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0" name="AutoShape 25"/>
          <p:cNvSpPr>
            <a:spLocks noChangeArrowheads="1"/>
          </p:cNvSpPr>
          <p:nvPr/>
        </p:nvSpPr>
        <p:spPr bwMode="auto">
          <a:xfrm>
            <a:off x="767408" y="5229200"/>
            <a:ext cx="3084512" cy="792088"/>
          </a:xfrm>
          <a:prstGeom prst="roundRect">
            <a:avLst>
              <a:gd name="adj" fmla="val 967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prstShdw prst="shdw17" dist="17961" dir="2700000">
              <a:srgbClr val="1F5C3D"/>
            </a:prstShdw>
          </a:effectLst>
          <a:extLst/>
        </p:spPr>
        <p:txBody>
          <a:bodyPr t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457200" algn="l"/>
              </a:tabLst>
            </a:pPr>
            <a:r>
              <a:rPr lang="es-ES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Otros negocios rurales que se apeguen a las normas establecidas por el Programa</a:t>
            </a:r>
          </a:p>
        </p:txBody>
      </p:sp>
      <p:pic>
        <p:nvPicPr>
          <p:cNvPr id="21" name="6 Imagen" descr="F:\LOGO%20PRONEGOCIOS(PNG)[1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7156" y="188640"/>
            <a:ext cx="940525" cy="74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2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335657"/>
              </p:ext>
            </p:extLst>
          </p:nvPr>
        </p:nvGraphicFramePr>
        <p:xfrm>
          <a:off x="164113" y="116633"/>
          <a:ext cx="924069" cy="79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1" name="Fotografía de Photo Editor" r:id="rId4" imgW="6849431" imgH="7621064" progId="">
                  <p:embed/>
                </p:oleObj>
              </mc:Choice>
              <mc:Fallback>
                <p:oleObj name="Fotografía de Photo Editor" r:id="rId4" imgW="6849431" imgH="7621064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13" y="116633"/>
                        <a:ext cx="924069" cy="7911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" descr="Logo_Gobierno_de_la_Republica_Enero_2010_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6453336"/>
            <a:ext cx="1763688" cy="3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372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8" grpId="0" animBg="1"/>
      <p:bldP spid="2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Compue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13242</TotalTime>
  <Words>1731</Words>
  <Application>Microsoft Office PowerPoint</Application>
  <PresentationFormat>Presentación en pantalla (4:3)</PresentationFormat>
  <Paragraphs>229</Paragraphs>
  <Slides>27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30" baseType="lpstr">
      <vt:lpstr>Soho</vt:lpstr>
      <vt:lpstr>Fotografía de Photo Editor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CONSOLIDADO OPERACIONAL</vt:lpstr>
      <vt:lpstr>Presentación de PowerPoint</vt:lpstr>
      <vt:lpstr>Presentación de PowerPoint</vt:lpstr>
      <vt:lpstr>PROYECTO</vt:lpstr>
      <vt:lpstr>NEGOCIO</vt:lpstr>
      <vt:lpstr>Presentación de PowerPoint</vt:lpstr>
      <vt:lpstr>Presentación de PowerPoint</vt:lpstr>
      <vt:lpstr>ESQUEMA ESTRATEGICO</vt:lpstr>
      <vt:lpstr>Identificación, formulación, calificación y aprobación  de PRN</vt:lpstr>
      <vt:lpstr>Formulación y calificación de PNS</vt:lpstr>
      <vt:lpstr>Ejecución, supervisión y pagos de los PNS</vt:lpstr>
      <vt:lpstr>Condiciones Financieras  </vt:lpstr>
      <vt:lpstr>Aporte de contrapartida</vt:lpstr>
      <vt:lpstr>Elegibilidad de inversiones a financiar</vt:lpstr>
      <vt:lpstr>Presentación de PowerPoint</vt:lpstr>
      <vt:lpstr>      Muchas Gracias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COMP5</dc:creator>
  <cp:lastModifiedBy>Katia López</cp:lastModifiedBy>
  <cp:revision>65</cp:revision>
  <cp:lastPrinted>2011-02-17T01:52:08Z</cp:lastPrinted>
  <dcterms:created xsi:type="dcterms:W3CDTF">2011-02-17T01:40:07Z</dcterms:created>
  <dcterms:modified xsi:type="dcterms:W3CDTF">2012-05-16T16:14:11Z</dcterms:modified>
</cp:coreProperties>
</file>