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745" r:id="rId4"/>
  </p:sldMasterIdLst>
  <p:notesMasterIdLst>
    <p:notesMasterId r:id="rId44"/>
  </p:notesMasterIdLst>
  <p:sldIdLst>
    <p:sldId id="256" r:id="rId5"/>
    <p:sldId id="257" r:id="rId6"/>
    <p:sldId id="259" r:id="rId7"/>
    <p:sldId id="260" r:id="rId8"/>
    <p:sldId id="308" r:id="rId9"/>
    <p:sldId id="303" r:id="rId10"/>
    <p:sldId id="361" r:id="rId11"/>
    <p:sldId id="363" r:id="rId12"/>
    <p:sldId id="362" r:id="rId13"/>
    <p:sldId id="374" r:id="rId14"/>
    <p:sldId id="375" r:id="rId15"/>
    <p:sldId id="335" r:id="rId16"/>
    <p:sldId id="264" r:id="rId17"/>
    <p:sldId id="265" r:id="rId18"/>
    <p:sldId id="266" r:id="rId19"/>
    <p:sldId id="267" r:id="rId20"/>
    <p:sldId id="353" r:id="rId21"/>
    <p:sldId id="354" r:id="rId22"/>
    <p:sldId id="358" r:id="rId23"/>
    <p:sldId id="360" r:id="rId24"/>
    <p:sldId id="348" r:id="rId25"/>
    <p:sldId id="329" r:id="rId26"/>
    <p:sldId id="328" r:id="rId27"/>
    <p:sldId id="330" r:id="rId28"/>
    <p:sldId id="372" r:id="rId29"/>
    <p:sldId id="366" r:id="rId30"/>
    <p:sldId id="325" r:id="rId31"/>
    <p:sldId id="349" r:id="rId32"/>
    <p:sldId id="337" r:id="rId33"/>
    <p:sldId id="343" r:id="rId34"/>
    <p:sldId id="345" r:id="rId35"/>
    <p:sldId id="369" r:id="rId36"/>
    <p:sldId id="370" r:id="rId37"/>
    <p:sldId id="350" r:id="rId38"/>
    <p:sldId id="351" r:id="rId39"/>
    <p:sldId id="352" r:id="rId40"/>
    <p:sldId id="291" r:id="rId41"/>
    <p:sldId id="371" r:id="rId42"/>
    <p:sldId id="293" r:id="rId4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600"/>
    <a:srgbClr val="FF9900"/>
    <a:srgbClr val="21A774"/>
    <a:srgbClr val="A1DA00"/>
    <a:srgbClr val="FFFF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 autoAdjust="0"/>
    <p:restoredTop sz="94660"/>
  </p:normalViewPr>
  <p:slideViewPr>
    <p:cSldViewPr>
      <p:cViewPr varScale="1">
        <p:scale>
          <a:sx n="45" d="100"/>
          <a:sy n="45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tel%20rivera\AppData\Local\Temp\GRAFICO%20EXPORTACIONES%20AGROALIMENT.%202009-2011%20MAYO%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Presentacion%20Lunes\Libro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rmi\Downloads\TOTAL%20DE%20REGISTROS%20POR%20A&#209;O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H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s-HN" sz="1600"/>
            </a:pPr>
            <a:r>
              <a:rPr lang="es-ES" sz="1600"/>
              <a:t>Valor de las Exportaciones Agroalimentarias 2009-2011</a:t>
            </a:r>
          </a:p>
          <a:p>
            <a:pPr>
              <a:defRPr lang="es-HN" sz="1600"/>
            </a:pPr>
            <a:r>
              <a:rPr lang="es-ES" sz="1600"/>
              <a:t>(US$ Millones)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7777777777777964E-2"/>
                  <c:y val="-2.777777777777796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1,619.1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828212130544279E-2"/>
                  <c:y val="-6.163098799725568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1,896.9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5555555556E-2"/>
                  <c:y val="-2.777777777777796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2,878.7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HN" sz="1600"/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'C:\Users\GRETEL~1\AppData\Local\Temp\[ANALISIS EXPORT. AGROAL. 2005-2011 BCH ABRIL 9.xlsx]Export. agroal. 2009-2011'!$A$1:$A$3</c:f>
              <c:strCach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strCache>
            </c:strRef>
          </c:cat>
          <c:val>
            <c:numRef>
              <c:f>'C:\Users\GRETEL~1\AppData\Local\Temp\[ANALISIS EXPORT. AGROAL. 2005-2011 BCH ABRIL 9.xlsx]Export. agroal. 2009-2011'!$B$1:$B$3</c:f>
              <c:numCache>
                <c:formatCode>General</c:formatCode>
                <c:ptCount val="3"/>
                <c:pt idx="0">
                  <c:v>1619.1</c:v>
                </c:pt>
                <c:pt idx="1">
                  <c:v>1896.9</c:v>
                </c:pt>
                <c:pt idx="2">
                  <c:v>2878.7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4970112"/>
        <c:axId val="86442368"/>
        <c:axId val="0"/>
      </c:bar3DChart>
      <c:catAx>
        <c:axId val="849701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HN" sz="1400"/>
            </a:pPr>
            <a:endParaRPr lang="es-HN"/>
          </a:p>
        </c:txPr>
        <c:crossAx val="86442368"/>
        <c:crosses val="autoZero"/>
        <c:auto val="1"/>
        <c:lblAlgn val="ctr"/>
        <c:lblOffset val="100"/>
        <c:noMultiLvlLbl val="0"/>
      </c:catAx>
      <c:valAx>
        <c:axId val="86442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HN" sz="1200"/>
            </a:pPr>
            <a:endParaRPr lang="es-HN"/>
          </a:p>
        </c:txPr>
        <c:crossAx val="8497011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s-H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H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Hoja2!$E$9</c:f>
              <c:strCache>
                <c:ptCount val="1"/>
                <c:pt idx="0">
                  <c:v>Tiempo Anterior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003503380691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57443146916373E-2"/>
                  <c:y val="-4.8840067622342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29071911527323E-2"/>
                  <c:y val="-4.8840067622342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HN" sz="1600"/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Hoja2!$D$10:$D$12</c:f>
              <c:strCache>
                <c:ptCount val="3"/>
                <c:pt idx="0">
                  <c:v>División de Inocuidad de Alimentos</c:v>
                </c:pt>
                <c:pt idx="1">
                  <c:v>Salud Animal</c:v>
                </c:pt>
                <c:pt idx="2">
                  <c:v>Registro en Sanidad Vegetal</c:v>
                </c:pt>
              </c:strCache>
            </c:strRef>
          </c:cat>
          <c:val>
            <c:numRef>
              <c:f>Hoja2!$E$10:$E$12</c:f>
              <c:numCache>
                <c:formatCode>General</c:formatCode>
                <c:ptCount val="3"/>
                <c:pt idx="0">
                  <c:v>236</c:v>
                </c:pt>
                <c:pt idx="1">
                  <c:v>120</c:v>
                </c:pt>
                <c:pt idx="2">
                  <c:v>166</c:v>
                </c:pt>
              </c:numCache>
            </c:numRef>
          </c:val>
        </c:ser>
        <c:ser>
          <c:idx val="1"/>
          <c:order val="1"/>
          <c:tx>
            <c:strRef>
              <c:f>Hoja2!$F$9</c:f>
              <c:strCache>
                <c:ptCount val="1"/>
                <c:pt idx="0">
                  <c:v>Tiempo Actual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7145359557636755E-3"/>
                  <c:y val="-4.8840067622342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86164720374561E-2"/>
                  <c:y val="-4.8840067622342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00350338069129E-2"/>
                  <c:y val="4.8840067622342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HN" sz="1800"/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Hoja2!$D$10:$D$12</c:f>
              <c:strCache>
                <c:ptCount val="3"/>
                <c:pt idx="0">
                  <c:v>División de Inocuidad de Alimentos</c:v>
                </c:pt>
                <c:pt idx="1">
                  <c:v>Salud Animal</c:v>
                </c:pt>
                <c:pt idx="2">
                  <c:v>Registro en Sanidad Vegetal</c:v>
                </c:pt>
              </c:strCache>
            </c:strRef>
          </c:cat>
          <c:val>
            <c:numRef>
              <c:f>Hoja2!$F$10:$F$12</c:f>
              <c:numCache>
                <c:formatCode>General</c:formatCode>
                <c:ptCount val="3"/>
                <c:pt idx="0">
                  <c:v>37</c:v>
                </c:pt>
                <c:pt idx="1">
                  <c:v>37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6465536"/>
        <c:axId val="86471424"/>
        <c:axId val="0"/>
      </c:bar3DChart>
      <c:catAx>
        <c:axId val="86465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HN"/>
            </a:pPr>
            <a:endParaRPr lang="es-HN"/>
          </a:p>
        </c:txPr>
        <c:crossAx val="86471424"/>
        <c:crosses val="autoZero"/>
        <c:auto val="1"/>
        <c:lblAlgn val="ctr"/>
        <c:lblOffset val="100"/>
        <c:noMultiLvlLbl val="0"/>
      </c:catAx>
      <c:valAx>
        <c:axId val="86471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s-HN"/>
                </a:pPr>
                <a:r>
                  <a:rPr lang="en-US"/>
                  <a:t>Días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HN"/>
            </a:pPr>
            <a:endParaRPr lang="es-HN"/>
          </a:p>
        </c:txPr>
        <c:crossAx val="86465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532944455070247"/>
          <c:y val="0.86897122032721863"/>
          <c:w val="0.34035774567476723"/>
          <c:h val="6.0937126110674152E-2"/>
        </c:manualLayout>
      </c:layout>
      <c:overlay val="0"/>
      <c:txPr>
        <a:bodyPr/>
        <a:lstStyle/>
        <a:p>
          <a:pPr>
            <a:defRPr lang="es-HN" sz="1100"/>
          </a:pPr>
          <a:endParaRPr lang="es-H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H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1A774"/>
              </a:solidFill>
            </c:spPr>
          </c:dPt>
          <c:dPt>
            <c:idx val="1"/>
            <c:invertIfNegative val="0"/>
            <c:bubble3D val="0"/>
            <c:spPr>
              <a:solidFill>
                <a:srgbClr val="A1DA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9900"/>
              </a:solidFill>
            </c:spPr>
          </c:dPt>
          <c:dLbls>
            <c:txPr>
              <a:bodyPr/>
              <a:lstStyle/>
              <a:p>
                <a:pPr>
                  <a:defRPr lang="es-HN"/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Hoja1!$E$30:$G$30</c:f>
              <c:strCache>
                <c:ptCount val="3"/>
                <c:pt idx="0">
                  <c:v>2010</c:v>
                </c:pt>
                <c:pt idx="1">
                  <c:v>2011</c:v>
                </c:pt>
                <c:pt idx="2">
                  <c:v>ENERO-MARZO, 2012</c:v>
                </c:pt>
              </c:strCache>
            </c:strRef>
          </c:cat>
          <c:val>
            <c:numRef>
              <c:f>Hoja1!$E$31:$G$31</c:f>
              <c:numCache>
                <c:formatCode>General</c:formatCode>
                <c:ptCount val="3"/>
                <c:pt idx="0">
                  <c:v>130</c:v>
                </c:pt>
                <c:pt idx="1">
                  <c:v>285</c:v>
                </c:pt>
                <c:pt idx="2">
                  <c:v>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6973824"/>
        <c:axId val="86979712"/>
      </c:barChart>
      <c:catAx>
        <c:axId val="869738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HN" sz="1400"/>
            </a:pPr>
            <a:endParaRPr lang="es-HN"/>
          </a:p>
        </c:txPr>
        <c:crossAx val="86979712"/>
        <c:crosses val="autoZero"/>
        <c:auto val="1"/>
        <c:lblAlgn val="ctr"/>
        <c:lblOffset val="100"/>
        <c:noMultiLvlLbl val="0"/>
      </c:catAx>
      <c:valAx>
        <c:axId val="869797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HN"/>
            </a:pPr>
            <a:endParaRPr lang="es-HN"/>
          </a:p>
        </c:txPr>
        <c:crossAx val="8697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HN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AE4C3-5453-403C-9BB9-BBF4EA1CBC4A}" type="doc">
      <dgm:prSet loTypeId="urn:microsoft.com/office/officeart/2005/8/layout/balance1" loCatId="relationship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s-AR"/>
        </a:p>
      </dgm:t>
    </dgm:pt>
    <dgm:pt modelId="{6D80E6C4-4F16-4AB8-A856-1F1AB76B5304}">
      <dgm:prSet phldrT="[Texto]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es-AR" dirty="0">
              <a:solidFill>
                <a:schemeClr val="tx1"/>
              </a:solidFill>
            </a:rPr>
            <a:t>Unidades Técnicas</a:t>
          </a:r>
        </a:p>
      </dgm:t>
    </dgm:pt>
    <dgm:pt modelId="{7944422E-30BB-4B1E-8EE7-AEFC67E041D2}" type="parTrans" cxnId="{7139F037-5ED8-4866-A307-C640AF14D0D2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C53AA884-7158-4D74-A86D-12A0710FCF3A}" type="sibTrans" cxnId="{7139F037-5ED8-4866-A307-C640AF14D0D2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60AB84BB-E13E-4644-A910-E3E5B9DB770B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AR" dirty="0">
              <a:solidFill>
                <a:schemeClr val="tx1"/>
              </a:solidFill>
            </a:rPr>
            <a:t> Unidades técnicas</a:t>
          </a:r>
        </a:p>
      </dgm:t>
    </dgm:pt>
    <dgm:pt modelId="{F2F1C836-09EB-46F2-B44B-B73AAF16EDFB}" type="parTrans" cxnId="{6AACA3B5-FF6A-4667-8760-2AA00A75CC68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8BB14B61-0891-410F-92DF-AF6CC91822C4}" type="sibTrans" cxnId="{6AACA3B5-FF6A-4667-8760-2AA00A75CC68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A3D2D7BF-23FC-4709-9BC2-3FAE4C2F3008}">
      <dgm:prSet phldrT="[Texto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s-AR" dirty="0">
              <a:solidFill>
                <a:schemeClr val="tx1"/>
              </a:solidFill>
            </a:rPr>
            <a:t>Unidades de Conducción y Administración</a:t>
          </a:r>
        </a:p>
      </dgm:t>
    </dgm:pt>
    <dgm:pt modelId="{06A8065F-C641-499F-8104-A57F98782903}" type="parTrans" cxnId="{6982F088-A46E-48B8-8EAC-CA1E144EC414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A0070796-7494-45F6-AAD1-0187734FCA29}" type="sibTrans" cxnId="{6982F088-A46E-48B8-8EAC-CA1E144EC414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5303D90B-8291-4AFC-9E09-8CDD2BE73454}">
      <dgm:prSet phldrT="[Texto]"/>
      <dgm:spPr>
        <a:solidFill>
          <a:srgbClr val="FFFF00"/>
        </a:solidFill>
      </dgm:spPr>
      <dgm:t>
        <a:bodyPr/>
        <a:lstStyle/>
        <a:p>
          <a:r>
            <a:rPr lang="es-AR" dirty="0">
              <a:solidFill>
                <a:schemeClr val="tx1"/>
              </a:solidFill>
            </a:rPr>
            <a:t> Unidades de apoyo a la gestión</a:t>
          </a:r>
        </a:p>
      </dgm:t>
    </dgm:pt>
    <dgm:pt modelId="{2394BF5C-53A0-4986-AA10-293674A80015}" type="parTrans" cxnId="{F631B8AA-0B33-4024-AAB4-BA33F6C1C042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9F7FC32F-03D1-4F18-8030-6CDEE432AF0A}" type="sibTrans" cxnId="{F631B8AA-0B33-4024-AAB4-BA33F6C1C042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7D61E524-2BA0-4C3C-83E9-96EB47D51D6C}">
      <dgm:prSet phldrT="[Texto]"/>
      <dgm:spPr/>
      <dgm:t>
        <a:bodyPr/>
        <a:lstStyle/>
        <a:p>
          <a:r>
            <a:rPr lang="es-AR" dirty="0">
              <a:solidFill>
                <a:schemeClr val="tx1"/>
              </a:solidFill>
            </a:rPr>
            <a:t> Unidades netamente administrativas</a:t>
          </a:r>
        </a:p>
      </dgm:t>
    </dgm:pt>
    <dgm:pt modelId="{0AC95C97-0BAA-4C77-9E3B-057A3E9F1E31}" type="parTrans" cxnId="{FAC4A090-3DF5-45E9-AED2-F031D3783A70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6B287446-F42A-4816-BAD0-108DEBA327D0}" type="sibTrans" cxnId="{FAC4A090-3DF5-45E9-AED2-F031D3783A70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41023CF1-32AC-4624-8DD8-722965B06946}">
      <dgm:prSet phldrT="[Texto]"/>
      <dgm:spPr>
        <a:solidFill>
          <a:srgbClr val="FFC000"/>
        </a:solidFill>
      </dgm:spPr>
      <dgm:t>
        <a:bodyPr/>
        <a:lstStyle/>
        <a:p>
          <a:r>
            <a:rPr lang="es-AR" dirty="0">
              <a:solidFill>
                <a:schemeClr val="tx1"/>
              </a:solidFill>
            </a:rPr>
            <a:t> Unidades de conducción</a:t>
          </a:r>
        </a:p>
      </dgm:t>
    </dgm:pt>
    <dgm:pt modelId="{60E40A19-4221-4733-86B1-B79CACBDD192}" type="parTrans" cxnId="{CCE06988-1706-4710-93E3-80135A9A1203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33CA8627-432E-4234-AB2B-1D228C1DBE49}" type="sibTrans" cxnId="{CCE06988-1706-4710-93E3-80135A9A1203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8DB8B829-6304-45BA-AD13-801C6438BE4A}" type="pres">
      <dgm:prSet presAssocID="{2E9AE4C3-5453-403C-9BB9-BBF4EA1CBC4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8D94635-3082-4C85-B26E-530AFC880F5D}" type="pres">
      <dgm:prSet presAssocID="{2E9AE4C3-5453-403C-9BB9-BBF4EA1CBC4A}" presName="dummyMaxCanvas" presStyleCnt="0"/>
      <dgm:spPr/>
    </dgm:pt>
    <dgm:pt modelId="{7270A4C0-6360-4A4C-9E84-FDC05D010AD9}" type="pres">
      <dgm:prSet presAssocID="{2E9AE4C3-5453-403C-9BB9-BBF4EA1CBC4A}" presName="parentComposite" presStyleCnt="0"/>
      <dgm:spPr/>
    </dgm:pt>
    <dgm:pt modelId="{F9335081-AA82-44D0-BF15-0C0160172772}" type="pres">
      <dgm:prSet presAssocID="{2E9AE4C3-5453-403C-9BB9-BBF4EA1CBC4A}" presName="parent1" presStyleLbl="alignAccFollowNode1" presStyleIdx="0" presStyleCnt="4" custScaleX="144445" custScaleY="42857">
        <dgm:presLayoutVars>
          <dgm:chMax val="4"/>
        </dgm:presLayoutVars>
      </dgm:prSet>
      <dgm:spPr/>
      <dgm:t>
        <a:bodyPr/>
        <a:lstStyle/>
        <a:p>
          <a:endParaRPr lang="es-AR"/>
        </a:p>
      </dgm:t>
    </dgm:pt>
    <dgm:pt modelId="{9A4DCD6D-2FBA-4E1B-8A21-688AF67678A6}" type="pres">
      <dgm:prSet presAssocID="{2E9AE4C3-5453-403C-9BB9-BBF4EA1CBC4A}" presName="parent2" presStyleLbl="alignAccFollowNode1" presStyleIdx="1" presStyleCnt="4" custScaleX="146561" custScaleY="68253" custLinFactNeighborX="23633" custLinFactNeighborY="3175">
        <dgm:presLayoutVars>
          <dgm:chMax val="4"/>
        </dgm:presLayoutVars>
      </dgm:prSet>
      <dgm:spPr/>
      <dgm:t>
        <a:bodyPr/>
        <a:lstStyle/>
        <a:p>
          <a:endParaRPr lang="es-AR"/>
        </a:p>
      </dgm:t>
    </dgm:pt>
    <dgm:pt modelId="{3FF12CC3-63CA-4BC1-A014-B222AFB74DAD}" type="pres">
      <dgm:prSet presAssocID="{2E9AE4C3-5453-403C-9BB9-BBF4EA1CBC4A}" presName="childrenComposite" presStyleCnt="0"/>
      <dgm:spPr/>
    </dgm:pt>
    <dgm:pt modelId="{084CA5F3-EBFA-4DEC-AB42-89B66DF94A67}" type="pres">
      <dgm:prSet presAssocID="{2E9AE4C3-5453-403C-9BB9-BBF4EA1CBC4A}" presName="dummyMaxCanvas_ChildArea" presStyleCnt="0"/>
      <dgm:spPr/>
    </dgm:pt>
    <dgm:pt modelId="{2FF5F699-32FC-4E95-8D1F-F31DE6B00FEF}" type="pres">
      <dgm:prSet presAssocID="{2E9AE4C3-5453-403C-9BB9-BBF4EA1CBC4A}" presName="fulcrum" presStyleLbl="alignAccFollowNode1" presStyleIdx="2" presStyleCnt="4"/>
      <dgm:spPr/>
    </dgm:pt>
    <dgm:pt modelId="{D6710B9C-3999-4800-9D96-43F87FD4DF63}" type="pres">
      <dgm:prSet presAssocID="{2E9AE4C3-5453-403C-9BB9-BBF4EA1CBC4A}" presName="balance_13" presStyleLbl="alignAccFollowNode1" presStyleIdx="3" presStyleCnt="4">
        <dgm:presLayoutVars>
          <dgm:bulletEnabled val="1"/>
        </dgm:presLayoutVars>
      </dgm:prSet>
      <dgm:spPr/>
    </dgm:pt>
    <dgm:pt modelId="{43ECED86-AE5D-400B-96B8-BE1E7F83DB00}" type="pres">
      <dgm:prSet presAssocID="{2E9AE4C3-5453-403C-9BB9-BBF4EA1CBC4A}" presName="right_13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15C31A7-970E-4C36-8CE9-F535BCD986A7}" type="pres">
      <dgm:prSet presAssocID="{2E9AE4C3-5453-403C-9BB9-BBF4EA1CBC4A}" presName="right_13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3EBB09C-35FA-4029-8328-B97F0DE7472D}" type="pres">
      <dgm:prSet presAssocID="{2E9AE4C3-5453-403C-9BB9-BBF4EA1CBC4A}" presName="right_13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402287D-4E58-4A9D-9B1A-404B2FD8D743}" type="pres">
      <dgm:prSet presAssocID="{2E9AE4C3-5453-403C-9BB9-BBF4EA1CBC4A}" presName="left_13_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5B6F25C-73C7-4598-AF4A-6F21CEE15041}" type="presOf" srcId="{6D80E6C4-4F16-4AB8-A856-1F1AB76B5304}" destId="{F9335081-AA82-44D0-BF15-0C0160172772}" srcOrd="0" destOrd="0" presId="urn:microsoft.com/office/officeart/2005/8/layout/balance1"/>
    <dgm:cxn modelId="{CCE06988-1706-4710-93E3-80135A9A1203}" srcId="{A3D2D7BF-23FC-4709-9BC2-3FAE4C2F3008}" destId="{41023CF1-32AC-4624-8DD8-722965B06946}" srcOrd="2" destOrd="0" parTransId="{60E40A19-4221-4733-86B1-B79CACBDD192}" sibTransId="{33CA8627-432E-4234-AB2B-1D228C1DBE49}"/>
    <dgm:cxn modelId="{F631B8AA-0B33-4024-AAB4-BA33F6C1C042}" srcId="{A3D2D7BF-23FC-4709-9BC2-3FAE4C2F3008}" destId="{5303D90B-8291-4AFC-9E09-8CDD2BE73454}" srcOrd="0" destOrd="0" parTransId="{2394BF5C-53A0-4986-AA10-293674A80015}" sibTransId="{9F7FC32F-03D1-4F18-8030-6CDEE432AF0A}"/>
    <dgm:cxn modelId="{3D21C59C-7517-448E-A330-A1254D59B78E}" type="presOf" srcId="{5303D90B-8291-4AFC-9E09-8CDD2BE73454}" destId="{43ECED86-AE5D-400B-96B8-BE1E7F83DB00}" srcOrd="0" destOrd="0" presId="urn:microsoft.com/office/officeart/2005/8/layout/balance1"/>
    <dgm:cxn modelId="{7139F037-5ED8-4866-A307-C640AF14D0D2}" srcId="{2E9AE4C3-5453-403C-9BB9-BBF4EA1CBC4A}" destId="{6D80E6C4-4F16-4AB8-A856-1F1AB76B5304}" srcOrd="0" destOrd="0" parTransId="{7944422E-30BB-4B1E-8EE7-AEFC67E041D2}" sibTransId="{C53AA884-7158-4D74-A86D-12A0710FCF3A}"/>
    <dgm:cxn modelId="{BE2B0808-10B7-4889-AC9A-69C93AF3EFDF}" type="presOf" srcId="{60AB84BB-E13E-4644-A910-E3E5B9DB770B}" destId="{8402287D-4E58-4A9D-9B1A-404B2FD8D743}" srcOrd="0" destOrd="0" presId="urn:microsoft.com/office/officeart/2005/8/layout/balance1"/>
    <dgm:cxn modelId="{C42E0175-0B5C-4C77-913F-246DCDCB6371}" type="presOf" srcId="{7D61E524-2BA0-4C3C-83E9-96EB47D51D6C}" destId="{C15C31A7-970E-4C36-8CE9-F535BCD986A7}" srcOrd="0" destOrd="0" presId="urn:microsoft.com/office/officeart/2005/8/layout/balance1"/>
    <dgm:cxn modelId="{E8054A1C-4BAE-4D02-A564-B1D82AFE3B65}" type="presOf" srcId="{A3D2D7BF-23FC-4709-9BC2-3FAE4C2F3008}" destId="{9A4DCD6D-2FBA-4E1B-8A21-688AF67678A6}" srcOrd="0" destOrd="0" presId="urn:microsoft.com/office/officeart/2005/8/layout/balance1"/>
    <dgm:cxn modelId="{6982F088-A46E-48B8-8EAC-CA1E144EC414}" srcId="{2E9AE4C3-5453-403C-9BB9-BBF4EA1CBC4A}" destId="{A3D2D7BF-23FC-4709-9BC2-3FAE4C2F3008}" srcOrd="1" destOrd="0" parTransId="{06A8065F-C641-499F-8104-A57F98782903}" sibTransId="{A0070796-7494-45F6-AAD1-0187734FCA29}"/>
    <dgm:cxn modelId="{FAC4A090-3DF5-45E9-AED2-F031D3783A70}" srcId="{A3D2D7BF-23FC-4709-9BC2-3FAE4C2F3008}" destId="{7D61E524-2BA0-4C3C-83E9-96EB47D51D6C}" srcOrd="1" destOrd="0" parTransId="{0AC95C97-0BAA-4C77-9E3B-057A3E9F1E31}" sibTransId="{6B287446-F42A-4816-BAD0-108DEBA327D0}"/>
    <dgm:cxn modelId="{1D5783B2-E7A9-4FFA-999E-7DC48C44AEF8}" type="presOf" srcId="{41023CF1-32AC-4624-8DD8-722965B06946}" destId="{03EBB09C-35FA-4029-8328-B97F0DE7472D}" srcOrd="0" destOrd="0" presId="urn:microsoft.com/office/officeart/2005/8/layout/balance1"/>
    <dgm:cxn modelId="{9D969A0D-84D0-4C49-B2DC-F6023CCFFDEF}" type="presOf" srcId="{2E9AE4C3-5453-403C-9BB9-BBF4EA1CBC4A}" destId="{8DB8B829-6304-45BA-AD13-801C6438BE4A}" srcOrd="0" destOrd="0" presId="urn:microsoft.com/office/officeart/2005/8/layout/balance1"/>
    <dgm:cxn modelId="{6AACA3B5-FF6A-4667-8760-2AA00A75CC68}" srcId="{6D80E6C4-4F16-4AB8-A856-1F1AB76B5304}" destId="{60AB84BB-E13E-4644-A910-E3E5B9DB770B}" srcOrd="0" destOrd="0" parTransId="{F2F1C836-09EB-46F2-B44B-B73AAF16EDFB}" sibTransId="{8BB14B61-0891-410F-92DF-AF6CC91822C4}"/>
    <dgm:cxn modelId="{8B9F5AC2-1432-4113-AA95-87D593DB4053}" type="presParOf" srcId="{8DB8B829-6304-45BA-AD13-801C6438BE4A}" destId="{D8D94635-3082-4C85-B26E-530AFC880F5D}" srcOrd="0" destOrd="0" presId="urn:microsoft.com/office/officeart/2005/8/layout/balance1"/>
    <dgm:cxn modelId="{F1D208F5-889F-4FE7-A378-D96D9ADD5325}" type="presParOf" srcId="{8DB8B829-6304-45BA-AD13-801C6438BE4A}" destId="{7270A4C0-6360-4A4C-9E84-FDC05D010AD9}" srcOrd="1" destOrd="0" presId="urn:microsoft.com/office/officeart/2005/8/layout/balance1"/>
    <dgm:cxn modelId="{8A27BFF3-71CB-4645-AD1B-38DB40171E65}" type="presParOf" srcId="{7270A4C0-6360-4A4C-9E84-FDC05D010AD9}" destId="{F9335081-AA82-44D0-BF15-0C0160172772}" srcOrd="0" destOrd="0" presId="urn:microsoft.com/office/officeart/2005/8/layout/balance1"/>
    <dgm:cxn modelId="{4C680EA2-B383-4261-98FF-1751149E2EC2}" type="presParOf" srcId="{7270A4C0-6360-4A4C-9E84-FDC05D010AD9}" destId="{9A4DCD6D-2FBA-4E1B-8A21-688AF67678A6}" srcOrd="1" destOrd="0" presId="urn:microsoft.com/office/officeart/2005/8/layout/balance1"/>
    <dgm:cxn modelId="{27C5D0F4-A6AB-4E79-B79C-722CB7E9CB4F}" type="presParOf" srcId="{8DB8B829-6304-45BA-AD13-801C6438BE4A}" destId="{3FF12CC3-63CA-4BC1-A014-B222AFB74DAD}" srcOrd="2" destOrd="0" presId="urn:microsoft.com/office/officeart/2005/8/layout/balance1"/>
    <dgm:cxn modelId="{115312CF-C2B3-4F1E-81FB-8608EDE8D5C3}" type="presParOf" srcId="{3FF12CC3-63CA-4BC1-A014-B222AFB74DAD}" destId="{084CA5F3-EBFA-4DEC-AB42-89B66DF94A67}" srcOrd="0" destOrd="0" presId="urn:microsoft.com/office/officeart/2005/8/layout/balance1"/>
    <dgm:cxn modelId="{8C7999AA-843B-49EB-8C66-B414EC122D31}" type="presParOf" srcId="{3FF12CC3-63CA-4BC1-A014-B222AFB74DAD}" destId="{2FF5F699-32FC-4E95-8D1F-F31DE6B00FEF}" srcOrd="1" destOrd="0" presId="urn:microsoft.com/office/officeart/2005/8/layout/balance1"/>
    <dgm:cxn modelId="{88E9BA5C-720D-4215-8F0B-F9DA1EF9784B}" type="presParOf" srcId="{3FF12CC3-63CA-4BC1-A014-B222AFB74DAD}" destId="{D6710B9C-3999-4800-9D96-43F87FD4DF63}" srcOrd="2" destOrd="0" presId="urn:microsoft.com/office/officeart/2005/8/layout/balance1"/>
    <dgm:cxn modelId="{1543A6C4-74A2-4C89-AAD9-BBF70B95932B}" type="presParOf" srcId="{3FF12CC3-63CA-4BC1-A014-B222AFB74DAD}" destId="{43ECED86-AE5D-400B-96B8-BE1E7F83DB00}" srcOrd="3" destOrd="0" presId="urn:microsoft.com/office/officeart/2005/8/layout/balance1"/>
    <dgm:cxn modelId="{E6A3F154-0151-4111-8B4E-91F81257B94D}" type="presParOf" srcId="{3FF12CC3-63CA-4BC1-A014-B222AFB74DAD}" destId="{C15C31A7-970E-4C36-8CE9-F535BCD986A7}" srcOrd="4" destOrd="0" presId="urn:microsoft.com/office/officeart/2005/8/layout/balance1"/>
    <dgm:cxn modelId="{DD5EB7F8-E825-4AF8-BB31-79945967EFB2}" type="presParOf" srcId="{3FF12CC3-63CA-4BC1-A014-B222AFB74DAD}" destId="{03EBB09C-35FA-4029-8328-B97F0DE7472D}" srcOrd="5" destOrd="0" presId="urn:microsoft.com/office/officeart/2005/8/layout/balance1"/>
    <dgm:cxn modelId="{40D8EE02-894E-48CD-B8CB-AB95D389EE1A}" type="presParOf" srcId="{3FF12CC3-63CA-4BC1-A014-B222AFB74DAD}" destId="{8402287D-4E58-4A9D-9B1A-404B2FD8D743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83D2A-580C-4D9E-9C59-D7ED0ACDC1A6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B80FEE29-B6B3-4993-8154-49D1C7FBB697}">
      <dgm:prSet phldrT="[Texto]"/>
      <dgm:spPr/>
      <dgm:t>
        <a:bodyPr/>
        <a:lstStyle/>
        <a:p>
          <a:r>
            <a:rPr lang="es-HN" dirty="0" smtClean="0">
              <a:solidFill>
                <a:schemeClr val="tx1"/>
              </a:solidFill>
            </a:rPr>
            <a:t>15,239 nuevas </a:t>
          </a:r>
          <a:r>
            <a:rPr lang="es-HN" dirty="0" err="1" smtClean="0">
              <a:solidFill>
                <a:schemeClr val="tx1"/>
              </a:solidFill>
            </a:rPr>
            <a:t>Ha.</a:t>
          </a:r>
          <a:r>
            <a:rPr lang="es-HN" dirty="0" smtClean="0">
              <a:solidFill>
                <a:schemeClr val="tx1"/>
              </a:solidFill>
            </a:rPr>
            <a:t> de riego en 8 departamentos; con una inversión de L. 1,160 millones. </a:t>
          </a:r>
          <a:endParaRPr lang="es-HN" dirty="0">
            <a:solidFill>
              <a:schemeClr val="tx1"/>
            </a:solidFill>
          </a:endParaRPr>
        </a:p>
      </dgm:t>
    </dgm:pt>
    <dgm:pt modelId="{21C09170-4056-46F7-8B97-9BF86EF0D151}" type="parTrans" cxnId="{F7A23A82-028E-4C2B-B66B-45BE3C8A4F5C}">
      <dgm:prSet/>
      <dgm:spPr/>
      <dgm:t>
        <a:bodyPr/>
        <a:lstStyle/>
        <a:p>
          <a:endParaRPr lang="es-HN">
            <a:solidFill>
              <a:schemeClr val="tx1"/>
            </a:solidFill>
          </a:endParaRPr>
        </a:p>
      </dgm:t>
    </dgm:pt>
    <dgm:pt modelId="{6B38225F-1AB4-478F-8AB6-7E396566904C}" type="sibTrans" cxnId="{F7A23A82-028E-4C2B-B66B-45BE3C8A4F5C}">
      <dgm:prSet/>
      <dgm:spPr/>
      <dgm:t>
        <a:bodyPr/>
        <a:lstStyle/>
        <a:p>
          <a:endParaRPr lang="es-HN">
            <a:solidFill>
              <a:schemeClr val="tx1"/>
            </a:solidFill>
          </a:endParaRPr>
        </a:p>
      </dgm:t>
    </dgm:pt>
    <dgm:pt modelId="{E65CF29A-43D2-4011-8A39-5A33DCBBE8F7}">
      <dgm:prSet/>
      <dgm:spPr/>
      <dgm:t>
        <a:bodyPr/>
        <a:lstStyle/>
        <a:p>
          <a:r>
            <a:rPr lang="es-HN" smtClean="0">
              <a:solidFill>
                <a:schemeClr val="tx1"/>
              </a:solidFill>
            </a:rPr>
            <a:t>327,033 familias beneficiadas con la siembra de granos básicos, por medio del Bono de Solidaridad Productiva, en 17 Deptos. Con una inversión de L.503.3 millones. </a:t>
          </a:r>
          <a:endParaRPr lang="es-HN" dirty="0" smtClean="0">
            <a:solidFill>
              <a:schemeClr val="tx1"/>
            </a:solidFill>
          </a:endParaRPr>
        </a:p>
      </dgm:t>
    </dgm:pt>
    <dgm:pt modelId="{3117466D-971A-48A9-8ED4-678E5232AF47}" type="parTrans" cxnId="{050B8729-F636-43CC-8405-09BC0ACD627C}">
      <dgm:prSet/>
      <dgm:spPr/>
      <dgm:t>
        <a:bodyPr/>
        <a:lstStyle/>
        <a:p>
          <a:endParaRPr lang="es-HN">
            <a:solidFill>
              <a:schemeClr val="tx1"/>
            </a:solidFill>
          </a:endParaRPr>
        </a:p>
      </dgm:t>
    </dgm:pt>
    <dgm:pt modelId="{33BFBBB4-F494-474A-B7A3-F0C377D1AB18}" type="sibTrans" cxnId="{050B8729-F636-43CC-8405-09BC0ACD627C}">
      <dgm:prSet/>
      <dgm:spPr/>
      <dgm:t>
        <a:bodyPr/>
        <a:lstStyle/>
        <a:p>
          <a:endParaRPr lang="es-HN">
            <a:solidFill>
              <a:schemeClr val="tx1"/>
            </a:solidFill>
          </a:endParaRPr>
        </a:p>
      </dgm:t>
    </dgm:pt>
    <dgm:pt modelId="{360706E2-044E-4D67-A118-E71D7F51E1ED}">
      <dgm:prSet/>
      <dgm:spPr/>
      <dgm:t>
        <a:bodyPr/>
        <a:lstStyle/>
        <a:p>
          <a:r>
            <a:rPr lang="es-HN" smtClean="0">
              <a:solidFill>
                <a:schemeClr val="tx1"/>
              </a:solidFill>
            </a:rPr>
            <a:t>122,872 productores recibieron asistencia técnica y capacitación a nivel nacional. </a:t>
          </a:r>
          <a:endParaRPr lang="es-HN" dirty="0">
            <a:solidFill>
              <a:schemeClr val="tx1"/>
            </a:solidFill>
          </a:endParaRPr>
        </a:p>
      </dgm:t>
    </dgm:pt>
    <dgm:pt modelId="{D9154430-4AE5-4EE8-843D-57966EFB5331}" type="parTrans" cxnId="{02B2FB6B-D4D1-467E-BFF1-70D62F2C97A6}">
      <dgm:prSet/>
      <dgm:spPr/>
      <dgm:t>
        <a:bodyPr/>
        <a:lstStyle/>
        <a:p>
          <a:endParaRPr lang="es-HN">
            <a:solidFill>
              <a:schemeClr val="tx1"/>
            </a:solidFill>
          </a:endParaRPr>
        </a:p>
      </dgm:t>
    </dgm:pt>
    <dgm:pt modelId="{B282D242-302B-4D14-8CA4-B4EDF78B1330}" type="sibTrans" cxnId="{02B2FB6B-D4D1-467E-BFF1-70D62F2C97A6}">
      <dgm:prSet/>
      <dgm:spPr/>
      <dgm:t>
        <a:bodyPr/>
        <a:lstStyle/>
        <a:p>
          <a:endParaRPr lang="es-HN">
            <a:solidFill>
              <a:schemeClr val="tx1"/>
            </a:solidFill>
          </a:endParaRPr>
        </a:p>
      </dgm:t>
    </dgm:pt>
    <dgm:pt modelId="{C1AC0955-FA85-451A-A569-A335381E26E6}" type="pres">
      <dgm:prSet presAssocID="{8F183D2A-580C-4D9E-9C59-D7ED0ACDC1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B9CF975C-5B48-46A6-996E-D1919FC629B6}" type="pres">
      <dgm:prSet presAssocID="{B80FEE29-B6B3-4993-8154-49D1C7FBB697}" presName="comp" presStyleCnt="0"/>
      <dgm:spPr/>
    </dgm:pt>
    <dgm:pt modelId="{FCB2B869-59BB-4188-99FE-ABED329E36C0}" type="pres">
      <dgm:prSet presAssocID="{B80FEE29-B6B3-4993-8154-49D1C7FBB697}" presName="box" presStyleLbl="node1" presStyleIdx="0" presStyleCnt="3"/>
      <dgm:spPr/>
      <dgm:t>
        <a:bodyPr/>
        <a:lstStyle/>
        <a:p>
          <a:endParaRPr lang="es-HN"/>
        </a:p>
      </dgm:t>
    </dgm:pt>
    <dgm:pt modelId="{0C67F3AD-88F5-40E8-A889-EAE7A23FE10F}" type="pres">
      <dgm:prSet presAssocID="{B80FEE29-B6B3-4993-8154-49D1C7FBB69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DBBEB8-C422-451D-A48F-E9558880E963}" type="pres">
      <dgm:prSet presAssocID="{B80FEE29-B6B3-4993-8154-49D1C7FBB69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DA4018D-92E0-46A0-B1A4-758DD3FB9ED2}" type="pres">
      <dgm:prSet presAssocID="{6B38225F-1AB4-478F-8AB6-7E396566904C}" presName="spacer" presStyleCnt="0"/>
      <dgm:spPr/>
    </dgm:pt>
    <dgm:pt modelId="{EFFF5703-2C79-42C9-918B-927A9DF5A17A}" type="pres">
      <dgm:prSet presAssocID="{E65CF29A-43D2-4011-8A39-5A33DCBBE8F7}" presName="comp" presStyleCnt="0"/>
      <dgm:spPr/>
    </dgm:pt>
    <dgm:pt modelId="{467496A7-F23A-421A-8EFC-20B26F7A12ED}" type="pres">
      <dgm:prSet presAssocID="{E65CF29A-43D2-4011-8A39-5A33DCBBE8F7}" presName="box" presStyleLbl="node1" presStyleIdx="1" presStyleCnt="3"/>
      <dgm:spPr/>
      <dgm:t>
        <a:bodyPr/>
        <a:lstStyle/>
        <a:p>
          <a:endParaRPr lang="es-HN"/>
        </a:p>
      </dgm:t>
    </dgm:pt>
    <dgm:pt modelId="{244B103F-F2C2-4C30-804C-1C336C3E55F9}" type="pres">
      <dgm:prSet presAssocID="{E65CF29A-43D2-4011-8A39-5A33DCBBE8F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7C0645-7FB7-41FD-9A07-1BC8AA87AB7F}" type="pres">
      <dgm:prSet presAssocID="{E65CF29A-43D2-4011-8A39-5A33DCBBE8F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C423B89-A247-4DD6-9139-A648851DE9EB}" type="pres">
      <dgm:prSet presAssocID="{33BFBBB4-F494-474A-B7A3-F0C377D1AB18}" presName="spacer" presStyleCnt="0"/>
      <dgm:spPr/>
    </dgm:pt>
    <dgm:pt modelId="{92F2D467-D44C-4338-BF58-B6E56048501A}" type="pres">
      <dgm:prSet presAssocID="{360706E2-044E-4D67-A118-E71D7F51E1ED}" presName="comp" presStyleCnt="0"/>
      <dgm:spPr/>
    </dgm:pt>
    <dgm:pt modelId="{A24E49F1-1425-4950-8AA1-090E3A827625}" type="pres">
      <dgm:prSet presAssocID="{360706E2-044E-4D67-A118-E71D7F51E1ED}" presName="box" presStyleLbl="node1" presStyleIdx="2" presStyleCnt="3"/>
      <dgm:spPr/>
      <dgm:t>
        <a:bodyPr/>
        <a:lstStyle/>
        <a:p>
          <a:endParaRPr lang="es-HN"/>
        </a:p>
      </dgm:t>
    </dgm:pt>
    <dgm:pt modelId="{B47DFD05-FC52-4D67-9333-52CDCE4BC22E}" type="pres">
      <dgm:prSet presAssocID="{360706E2-044E-4D67-A118-E71D7F51E1E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A9031DD-B866-4EC8-AD9E-E3DCBB23F5C8}" type="pres">
      <dgm:prSet presAssocID="{360706E2-044E-4D67-A118-E71D7F51E1E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02B2FB6B-D4D1-467E-BFF1-70D62F2C97A6}" srcId="{8F183D2A-580C-4D9E-9C59-D7ED0ACDC1A6}" destId="{360706E2-044E-4D67-A118-E71D7F51E1ED}" srcOrd="2" destOrd="0" parTransId="{D9154430-4AE5-4EE8-843D-57966EFB5331}" sibTransId="{B282D242-302B-4D14-8CA4-B4EDF78B1330}"/>
    <dgm:cxn modelId="{E4A35A77-DCCD-4E5E-8C2C-E51A449C9193}" type="presOf" srcId="{E65CF29A-43D2-4011-8A39-5A33DCBBE8F7}" destId="{727C0645-7FB7-41FD-9A07-1BC8AA87AB7F}" srcOrd="1" destOrd="0" presId="urn:microsoft.com/office/officeart/2005/8/layout/vList4#1"/>
    <dgm:cxn modelId="{48638B2A-CD4D-4D53-A835-4BA4EF837767}" type="presOf" srcId="{8F183D2A-580C-4D9E-9C59-D7ED0ACDC1A6}" destId="{C1AC0955-FA85-451A-A569-A335381E26E6}" srcOrd="0" destOrd="0" presId="urn:microsoft.com/office/officeart/2005/8/layout/vList4#1"/>
    <dgm:cxn modelId="{F7A23A82-028E-4C2B-B66B-45BE3C8A4F5C}" srcId="{8F183D2A-580C-4D9E-9C59-D7ED0ACDC1A6}" destId="{B80FEE29-B6B3-4993-8154-49D1C7FBB697}" srcOrd="0" destOrd="0" parTransId="{21C09170-4056-46F7-8B97-9BF86EF0D151}" sibTransId="{6B38225F-1AB4-478F-8AB6-7E396566904C}"/>
    <dgm:cxn modelId="{1AD4260F-E3A3-4AED-A9DE-AE0E96B8C54B}" type="presOf" srcId="{360706E2-044E-4D67-A118-E71D7F51E1ED}" destId="{5A9031DD-B866-4EC8-AD9E-E3DCBB23F5C8}" srcOrd="1" destOrd="0" presId="urn:microsoft.com/office/officeart/2005/8/layout/vList4#1"/>
    <dgm:cxn modelId="{D674B82E-5860-4369-B178-F52973715456}" type="presOf" srcId="{360706E2-044E-4D67-A118-E71D7F51E1ED}" destId="{A24E49F1-1425-4950-8AA1-090E3A827625}" srcOrd="0" destOrd="0" presId="urn:microsoft.com/office/officeart/2005/8/layout/vList4#1"/>
    <dgm:cxn modelId="{6E2DE976-C93B-4380-93AD-43B993F8108F}" type="presOf" srcId="{B80FEE29-B6B3-4993-8154-49D1C7FBB697}" destId="{F1DBBEB8-C422-451D-A48F-E9558880E963}" srcOrd="1" destOrd="0" presId="urn:microsoft.com/office/officeart/2005/8/layout/vList4#1"/>
    <dgm:cxn modelId="{4DE850DE-BDF7-4E9F-A575-4E8583513399}" type="presOf" srcId="{E65CF29A-43D2-4011-8A39-5A33DCBBE8F7}" destId="{467496A7-F23A-421A-8EFC-20B26F7A12ED}" srcOrd="0" destOrd="0" presId="urn:microsoft.com/office/officeart/2005/8/layout/vList4#1"/>
    <dgm:cxn modelId="{B31A1168-0CF0-43DD-B6F3-FA00373CB0E2}" type="presOf" srcId="{B80FEE29-B6B3-4993-8154-49D1C7FBB697}" destId="{FCB2B869-59BB-4188-99FE-ABED329E36C0}" srcOrd="0" destOrd="0" presId="urn:microsoft.com/office/officeart/2005/8/layout/vList4#1"/>
    <dgm:cxn modelId="{050B8729-F636-43CC-8405-09BC0ACD627C}" srcId="{8F183D2A-580C-4D9E-9C59-D7ED0ACDC1A6}" destId="{E65CF29A-43D2-4011-8A39-5A33DCBBE8F7}" srcOrd="1" destOrd="0" parTransId="{3117466D-971A-48A9-8ED4-678E5232AF47}" sibTransId="{33BFBBB4-F494-474A-B7A3-F0C377D1AB18}"/>
    <dgm:cxn modelId="{29A8AE30-F572-4713-80C8-EF847C205853}" type="presParOf" srcId="{C1AC0955-FA85-451A-A569-A335381E26E6}" destId="{B9CF975C-5B48-46A6-996E-D1919FC629B6}" srcOrd="0" destOrd="0" presId="urn:microsoft.com/office/officeart/2005/8/layout/vList4#1"/>
    <dgm:cxn modelId="{2F6D02B3-4D90-40F8-BD71-6E6591316A67}" type="presParOf" srcId="{B9CF975C-5B48-46A6-996E-D1919FC629B6}" destId="{FCB2B869-59BB-4188-99FE-ABED329E36C0}" srcOrd="0" destOrd="0" presId="urn:microsoft.com/office/officeart/2005/8/layout/vList4#1"/>
    <dgm:cxn modelId="{07F01E63-5CBC-46B8-94B5-3DAE2B8D07E2}" type="presParOf" srcId="{B9CF975C-5B48-46A6-996E-D1919FC629B6}" destId="{0C67F3AD-88F5-40E8-A889-EAE7A23FE10F}" srcOrd="1" destOrd="0" presId="urn:microsoft.com/office/officeart/2005/8/layout/vList4#1"/>
    <dgm:cxn modelId="{50DA9770-9B24-4FF7-BE67-1F610A223EDC}" type="presParOf" srcId="{B9CF975C-5B48-46A6-996E-D1919FC629B6}" destId="{F1DBBEB8-C422-451D-A48F-E9558880E963}" srcOrd="2" destOrd="0" presId="urn:microsoft.com/office/officeart/2005/8/layout/vList4#1"/>
    <dgm:cxn modelId="{D434B4CB-83A6-4E5A-A63A-41509985FD73}" type="presParOf" srcId="{C1AC0955-FA85-451A-A569-A335381E26E6}" destId="{0DA4018D-92E0-46A0-B1A4-758DD3FB9ED2}" srcOrd="1" destOrd="0" presId="urn:microsoft.com/office/officeart/2005/8/layout/vList4#1"/>
    <dgm:cxn modelId="{2163B8A5-5E03-498E-AF87-69CB3E1E8F5E}" type="presParOf" srcId="{C1AC0955-FA85-451A-A569-A335381E26E6}" destId="{EFFF5703-2C79-42C9-918B-927A9DF5A17A}" srcOrd="2" destOrd="0" presId="urn:microsoft.com/office/officeart/2005/8/layout/vList4#1"/>
    <dgm:cxn modelId="{4A4EA401-A8F8-4C70-9B79-AC40253A8504}" type="presParOf" srcId="{EFFF5703-2C79-42C9-918B-927A9DF5A17A}" destId="{467496A7-F23A-421A-8EFC-20B26F7A12ED}" srcOrd="0" destOrd="0" presId="urn:microsoft.com/office/officeart/2005/8/layout/vList4#1"/>
    <dgm:cxn modelId="{68EBC179-E2F5-4BBC-8E10-3DC8FDF8A48A}" type="presParOf" srcId="{EFFF5703-2C79-42C9-918B-927A9DF5A17A}" destId="{244B103F-F2C2-4C30-804C-1C336C3E55F9}" srcOrd="1" destOrd="0" presId="urn:microsoft.com/office/officeart/2005/8/layout/vList4#1"/>
    <dgm:cxn modelId="{5C49C77D-4C02-4155-8157-D249FAE72744}" type="presParOf" srcId="{EFFF5703-2C79-42C9-918B-927A9DF5A17A}" destId="{727C0645-7FB7-41FD-9A07-1BC8AA87AB7F}" srcOrd="2" destOrd="0" presId="urn:microsoft.com/office/officeart/2005/8/layout/vList4#1"/>
    <dgm:cxn modelId="{4DDBA589-7835-4669-82FB-5C735E5A1188}" type="presParOf" srcId="{C1AC0955-FA85-451A-A569-A335381E26E6}" destId="{1C423B89-A247-4DD6-9139-A648851DE9EB}" srcOrd="3" destOrd="0" presId="urn:microsoft.com/office/officeart/2005/8/layout/vList4#1"/>
    <dgm:cxn modelId="{CA602093-401E-4573-AFBF-569A093FBEC2}" type="presParOf" srcId="{C1AC0955-FA85-451A-A569-A335381E26E6}" destId="{92F2D467-D44C-4338-BF58-B6E56048501A}" srcOrd="4" destOrd="0" presId="urn:microsoft.com/office/officeart/2005/8/layout/vList4#1"/>
    <dgm:cxn modelId="{46A1C43A-9C26-489F-B5AD-D9BAC06B456E}" type="presParOf" srcId="{92F2D467-D44C-4338-BF58-B6E56048501A}" destId="{A24E49F1-1425-4950-8AA1-090E3A827625}" srcOrd="0" destOrd="0" presId="urn:microsoft.com/office/officeart/2005/8/layout/vList4#1"/>
    <dgm:cxn modelId="{54C4796F-01BF-4BD5-A4DD-FEC4FC5D5471}" type="presParOf" srcId="{92F2D467-D44C-4338-BF58-B6E56048501A}" destId="{B47DFD05-FC52-4D67-9333-52CDCE4BC22E}" srcOrd="1" destOrd="0" presId="urn:microsoft.com/office/officeart/2005/8/layout/vList4#1"/>
    <dgm:cxn modelId="{AEBDE161-82D5-4EFB-8987-80CCD1EACDEE}" type="presParOf" srcId="{92F2D467-D44C-4338-BF58-B6E56048501A}" destId="{5A9031DD-B866-4EC8-AD9E-E3DCBB23F5C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35081-AA82-44D0-BF15-0C0160172772}">
      <dsp:nvSpPr>
        <dsp:cNvPr id="0" name=""/>
        <dsp:cNvSpPr/>
      </dsp:nvSpPr>
      <dsp:spPr>
        <a:xfrm>
          <a:off x="651512" y="257177"/>
          <a:ext cx="2340317" cy="385763"/>
        </a:xfrm>
        <a:prstGeom prst="roundRect">
          <a:avLst>
            <a:gd name="adj" fmla="val 10000"/>
          </a:avLst>
        </a:prstGeom>
        <a:solidFill>
          <a:schemeClr val="bg2">
            <a:lumMod val="50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>
              <a:solidFill>
                <a:schemeClr val="tx1"/>
              </a:solidFill>
            </a:rPr>
            <a:t>Unidades Técnicas</a:t>
          </a:r>
        </a:p>
      </dsp:txBody>
      <dsp:txXfrm>
        <a:off x="662811" y="268476"/>
        <a:ext cx="2317719" cy="363165"/>
      </dsp:txXfrm>
    </dsp:sp>
    <dsp:sp modelId="{9A4DCD6D-2FBA-4E1B-8A21-688AF67678A6}">
      <dsp:nvSpPr>
        <dsp:cNvPr id="0" name=""/>
        <dsp:cNvSpPr/>
      </dsp:nvSpPr>
      <dsp:spPr>
        <a:xfrm>
          <a:off x="3357583" y="171459"/>
          <a:ext cx="2374601" cy="614357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>
              <a:solidFill>
                <a:schemeClr val="tx1"/>
              </a:solidFill>
            </a:rPr>
            <a:t>Unidades de Conducción y Administración</a:t>
          </a:r>
        </a:p>
      </dsp:txBody>
      <dsp:txXfrm>
        <a:off x="3375577" y="189453"/>
        <a:ext cx="2338613" cy="578369"/>
      </dsp:txXfrm>
    </dsp:sp>
    <dsp:sp modelId="{2FF5F699-32FC-4E95-8D1F-F31DE6B00FEF}">
      <dsp:nvSpPr>
        <dsp:cNvPr id="0" name=""/>
        <dsp:cNvSpPr/>
      </dsp:nvSpPr>
      <dsp:spPr>
        <a:xfrm>
          <a:off x="2662851" y="3825504"/>
          <a:ext cx="675088" cy="675088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710B9C-3999-4800-9D96-43F87FD4DF63}">
      <dsp:nvSpPr>
        <dsp:cNvPr id="0" name=""/>
        <dsp:cNvSpPr/>
      </dsp:nvSpPr>
      <dsp:spPr>
        <a:xfrm rot="240000">
          <a:off x="974510" y="3536220"/>
          <a:ext cx="4051770" cy="2833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ECED86-AE5D-400B-96B8-BE1E7F83DB00}">
      <dsp:nvSpPr>
        <dsp:cNvPr id="0" name=""/>
        <dsp:cNvSpPr/>
      </dsp:nvSpPr>
      <dsp:spPr>
        <a:xfrm rot="240000">
          <a:off x="3407246" y="2827832"/>
          <a:ext cx="1616618" cy="753178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>
              <a:solidFill>
                <a:schemeClr val="tx1"/>
              </a:solidFill>
            </a:rPr>
            <a:t> Unidades de apoyo a la gestión</a:t>
          </a:r>
        </a:p>
      </dsp:txBody>
      <dsp:txXfrm>
        <a:off x="3444013" y="2864599"/>
        <a:ext cx="1543084" cy="679644"/>
      </dsp:txXfrm>
    </dsp:sp>
    <dsp:sp modelId="{C15C31A7-970E-4C36-8CE9-F535BCD986A7}">
      <dsp:nvSpPr>
        <dsp:cNvPr id="0" name=""/>
        <dsp:cNvSpPr/>
      </dsp:nvSpPr>
      <dsp:spPr>
        <a:xfrm rot="240000">
          <a:off x="3465754" y="2017725"/>
          <a:ext cx="1616618" cy="75317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>
              <a:solidFill>
                <a:schemeClr val="tx1"/>
              </a:solidFill>
            </a:rPr>
            <a:t> Unidades netamente administrativas</a:t>
          </a:r>
        </a:p>
      </dsp:txBody>
      <dsp:txXfrm>
        <a:off x="3502521" y="2054492"/>
        <a:ext cx="1543084" cy="679644"/>
      </dsp:txXfrm>
    </dsp:sp>
    <dsp:sp modelId="{03EBB09C-35FA-4029-8328-B97F0DE7472D}">
      <dsp:nvSpPr>
        <dsp:cNvPr id="0" name=""/>
        <dsp:cNvSpPr/>
      </dsp:nvSpPr>
      <dsp:spPr>
        <a:xfrm rot="240000">
          <a:off x="3524262" y="1225621"/>
          <a:ext cx="1616618" cy="753178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>
              <a:solidFill>
                <a:schemeClr val="tx1"/>
              </a:solidFill>
            </a:rPr>
            <a:t> Unidades de conducción</a:t>
          </a:r>
        </a:p>
      </dsp:txBody>
      <dsp:txXfrm>
        <a:off x="3561029" y="1262388"/>
        <a:ext cx="1543084" cy="679644"/>
      </dsp:txXfrm>
    </dsp:sp>
    <dsp:sp modelId="{8402287D-4E58-4A9D-9B1A-404B2FD8D743}">
      <dsp:nvSpPr>
        <dsp:cNvPr id="0" name=""/>
        <dsp:cNvSpPr/>
      </dsp:nvSpPr>
      <dsp:spPr>
        <a:xfrm rot="240000">
          <a:off x="1089441" y="2665811"/>
          <a:ext cx="1616618" cy="753178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>
              <a:solidFill>
                <a:schemeClr val="tx1"/>
              </a:solidFill>
            </a:rPr>
            <a:t> Unidades técnicas</a:t>
          </a:r>
        </a:p>
      </dsp:txBody>
      <dsp:txXfrm>
        <a:off x="1126208" y="2702578"/>
        <a:ext cx="1543084" cy="679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2B869-59BB-4188-99FE-ABED329E36C0}">
      <dsp:nvSpPr>
        <dsp:cNvPr id="0" name=""/>
        <dsp:cNvSpPr/>
      </dsp:nvSpPr>
      <dsp:spPr>
        <a:xfrm>
          <a:off x="0" y="0"/>
          <a:ext cx="8229599" cy="1244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>
              <a:solidFill>
                <a:schemeClr val="tx1"/>
              </a:solidFill>
            </a:rPr>
            <a:t>15,239 nuevas </a:t>
          </a:r>
          <a:r>
            <a:rPr lang="es-HN" sz="2000" kern="1200" dirty="0" err="1" smtClean="0">
              <a:solidFill>
                <a:schemeClr val="tx1"/>
              </a:solidFill>
            </a:rPr>
            <a:t>Ha.</a:t>
          </a:r>
          <a:r>
            <a:rPr lang="es-HN" sz="2000" kern="1200" dirty="0" smtClean="0">
              <a:solidFill>
                <a:schemeClr val="tx1"/>
              </a:solidFill>
            </a:rPr>
            <a:t> de riego en 8 departamentos; con una inversión de L. 1,160 millones. </a:t>
          </a:r>
          <a:endParaRPr lang="es-HN" sz="2000" kern="1200" dirty="0">
            <a:solidFill>
              <a:schemeClr val="tx1"/>
            </a:solidFill>
          </a:endParaRPr>
        </a:p>
      </dsp:txBody>
      <dsp:txXfrm>
        <a:off x="1770389" y="0"/>
        <a:ext cx="6459210" cy="1244699"/>
      </dsp:txXfrm>
    </dsp:sp>
    <dsp:sp modelId="{0C67F3AD-88F5-40E8-A889-EAE7A23FE10F}">
      <dsp:nvSpPr>
        <dsp:cNvPr id="0" name=""/>
        <dsp:cNvSpPr/>
      </dsp:nvSpPr>
      <dsp:spPr>
        <a:xfrm>
          <a:off x="124469" y="124469"/>
          <a:ext cx="1645919" cy="9957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7496A7-F23A-421A-8EFC-20B26F7A12ED}">
      <dsp:nvSpPr>
        <dsp:cNvPr id="0" name=""/>
        <dsp:cNvSpPr/>
      </dsp:nvSpPr>
      <dsp:spPr>
        <a:xfrm>
          <a:off x="0" y="1369169"/>
          <a:ext cx="8229599" cy="1244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smtClean="0">
              <a:solidFill>
                <a:schemeClr val="tx1"/>
              </a:solidFill>
            </a:rPr>
            <a:t>327,033 familias beneficiadas con la siembra de granos básicos, por medio del Bono de Solidaridad Productiva, en 17 Deptos. Con una inversión de L.503.3 millones. </a:t>
          </a:r>
          <a:endParaRPr lang="es-HN" sz="2000" kern="1200" dirty="0" smtClean="0">
            <a:solidFill>
              <a:schemeClr val="tx1"/>
            </a:solidFill>
          </a:endParaRPr>
        </a:p>
      </dsp:txBody>
      <dsp:txXfrm>
        <a:off x="1770389" y="1369169"/>
        <a:ext cx="6459210" cy="1244699"/>
      </dsp:txXfrm>
    </dsp:sp>
    <dsp:sp modelId="{244B103F-F2C2-4C30-804C-1C336C3E55F9}">
      <dsp:nvSpPr>
        <dsp:cNvPr id="0" name=""/>
        <dsp:cNvSpPr/>
      </dsp:nvSpPr>
      <dsp:spPr>
        <a:xfrm>
          <a:off x="124469" y="1493639"/>
          <a:ext cx="1645919" cy="9957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4E49F1-1425-4950-8AA1-090E3A827625}">
      <dsp:nvSpPr>
        <dsp:cNvPr id="0" name=""/>
        <dsp:cNvSpPr/>
      </dsp:nvSpPr>
      <dsp:spPr>
        <a:xfrm>
          <a:off x="0" y="2738338"/>
          <a:ext cx="8229599" cy="1244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smtClean="0">
              <a:solidFill>
                <a:schemeClr val="tx1"/>
              </a:solidFill>
            </a:rPr>
            <a:t>122,872 productores recibieron asistencia técnica y capacitación a nivel nacional. </a:t>
          </a:r>
          <a:endParaRPr lang="es-HN" sz="2000" kern="1200" dirty="0">
            <a:solidFill>
              <a:schemeClr val="tx1"/>
            </a:solidFill>
          </a:endParaRPr>
        </a:p>
      </dsp:txBody>
      <dsp:txXfrm>
        <a:off x="1770389" y="2738338"/>
        <a:ext cx="6459210" cy="1244699"/>
      </dsp:txXfrm>
    </dsp:sp>
    <dsp:sp modelId="{B47DFD05-FC52-4D67-9333-52CDCE4BC22E}">
      <dsp:nvSpPr>
        <dsp:cNvPr id="0" name=""/>
        <dsp:cNvSpPr/>
      </dsp:nvSpPr>
      <dsp:spPr>
        <a:xfrm>
          <a:off x="124469" y="2862808"/>
          <a:ext cx="1645919" cy="9957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0.4381</cdr:x>
      <cdr:y>0.05882</cdr:y>
    </cdr:from>
    <cdr:to>
      <cdr:x>0.62857</cdr:x>
      <cdr:y>0.11765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286148" y="285752"/>
          <a:ext cx="142876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HN" sz="1100" dirty="0"/>
        </a:p>
      </cdr:txBody>
    </cdr:sp>
  </cdr:relSizeAnchor>
  <cdr:relSizeAnchor xmlns:cdr="http://schemas.openxmlformats.org/drawingml/2006/chartDrawing">
    <cdr:from>
      <cdr:x>0.67619</cdr:x>
      <cdr:y>0.17647</cdr:y>
    </cdr:from>
    <cdr:to>
      <cdr:x>0.91429</cdr:x>
      <cdr:y>0.26471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5072098" y="857256"/>
          <a:ext cx="178595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HN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196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08C5EBF-7278-4ECC-8ADF-2EAE15905164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8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ABB5A6-9FE0-42E3-A241-AFBEDC558D6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04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BF586-05C0-498F-B8A5-019D49AAE2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244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63EA7D-49FF-46B0-AAEA-59A341FC648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21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EB6F41-9BA5-47BC-8CBA-C952D27A0DA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00436A-5A31-4FA6-A0B6-922D9D7D30C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916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2A4DA1-3BF4-4FA0-BE1A-F29AF5C699B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185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E39CA4-16FB-44B2-BD3E-AFAC1F9165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232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87EA1C-E4B0-4DC3-9A3C-238454996B4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213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913A8A-9247-4B87-8472-87359B3893D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09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E7AC8F-9F0A-4054-B053-159D753786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443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C28DAB-9CC2-4367-A80F-8DFD6A32593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863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5A2A81-9DE0-4A31-92BC-EA849282917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598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849ED8-F96F-4616-9766-7C4AB12C490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1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2FE2-2A00-4706-BD58-8E631E0F5FE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210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39A58D-F24A-40D4-95AE-D3FC269E6D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848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9738A5-8E92-4D9F-A17E-B1F66DC4A58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9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89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52389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846361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83722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78345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649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92FD37-9E0D-4E4E-81A0-CDBF8D406C3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9589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47310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345097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80834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437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8064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03AD-8724-4B87-A6A2-B238B73D60B0}" type="datetimeFigureOut">
              <a:rPr lang="es-HN" smtClean="0"/>
              <a:pPr/>
              <a:t>15/05/2012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B5A6-9FE0-42E3-A241-AFBEDC558D6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03AD-8724-4B87-A6A2-B238B73D60B0}" type="datetimeFigureOut">
              <a:rPr lang="es-HN" smtClean="0"/>
              <a:pPr/>
              <a:t>15/05/2012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2A81-9DE0-4A31-92BC-EA849282917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03AD-8724-4B87-A6A2-B238B73D60B0}" type="datetimeFigureOut">
              <a:rPr lang="es-HN" smtClean="0"/>
              <a:pPr/>
              <a:t>15/05/2012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FD37-9E0D-4E4E-81A0-CDBF8D406C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03AD-8724-4B87-A6A2-B238B73D60B0}" type="datetimeFigureOut">
              <a:rPr lang="es-HN" smtClean="0"/>
              <a:pPr/>
              <a:t>15/05/2012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92E1-C23B-4702-A7F3-F355C8FED2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03AD-8724-4B87-A6A2-B238B73D60B0}" type="datetimeFigureOut">
              <a:rPr lang="es-HN" smtClean="0"/>
              <a:pPr/>
              <a:t>15/05/2012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8E52-C314-4DB5-B9DE-3CB72DC7EFB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0892E1-C23B-4702-A7F3-F355C8FED2A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3323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03AD-8724-4B87-A6A2-B238B73D60B0}" type="datetimeFigureOut">
              <a:rPr lang="es-HN" smtClean="0"/>
              <a:pPr/>
              <a:t>15/05/2012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A41D-37F6-4FB2-83D2-9B99443FF5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03AD-8724-4B87-A6A2-B238B73D60B0}" type="datetimeFigureOut">
              <a:rPr lang="es-HN" smtClean="0"/>
              <a:pPr/>
              <a:t>15/05/2012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F30E-1A3F-4F9A-8FF1-C3F854469F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03AD-8724-4B87-A6A2-B238B73D60B0}" type="datetimeFigureOut">
              <a:rPr lang="es-HN" smtClean="0"/>
              <a:pPr/>
              <a:t>15/05/2012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DF61-2FBB-4BB3-A77E-3E3F4D2A00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03AD-8724-4B87-A6A2-B238B73D60B0}" type="datetimeFigureOut">
              <a:rPr lang="es-HN" smtClean="0"/>
              <a:pPr/>
              <a:t>15/05/2012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CBAE-1A41-48C4-9158-31AA19FA54A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03AD-8724-4B87-A6A2-B238B73D60B0}" type="datetimeFigureOut">
              <a:rPr lang="es-HN" smtClean="0"/>
              <a:pPr/>
              <a:t>15/05/2012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F586-05C0-498F-B8A5-019D49AAE2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03AD-8724-4B87-A6A2-B238B73D60B0}" type="datetimeFigureOut">
              <a:rPr lang="es-HN" smtClean="0"/>
              <a:pPr/>
              <a:t>15/05/2012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3EA7D-49FF-46B0-AAEA-59A341FC64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1D8E52-C314-4DB5-B9DE-3CB72DC7EFB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030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EA41D-37F6-4FB2-83D2-9B99443FF5C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373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81F30E-1A3F-4F9A-8FF1-C3F854469FA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96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F3DF61-2FBB-4BB3-A77E-3E3F4D2A002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54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04CBAE-1A41-48C4-9158-31AA19FA54A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742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467475"/>
            <a:ext cx="2587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Arial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729C50A7-B834-4DF1-82BE-0A85DF0617FD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744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467475"/>
            <a:ext cx="2587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Arial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CF2CFE72-E2A6-4F29-B308-3CD5EA75A819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Helvetica Light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1pPr>
      <a:lvl2pPr marL="3429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2pPr>
      <a:lvl3pPr marL="685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3pPr>
      <a:lvl4pPr marL="10287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4pPr>
      <a:lvl5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5pPr>
      <a:lvl6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6pPr>
      <a:lvl7pPr marL="22860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7pPr>
      <a:lvl8pPr marL="2743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8pPr>
      <a:lvl9pPr marL="3200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C03AD-8724-4B87-A6A2-B238B73D60B0}" type="datetimeFigureOut">
              <a:rPr lang="es-HN" smtClean="0"/>
              <a:pPr/>
              <a:t>15/05/2012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50A7-B834-4DF1-82BE-0A85DF0617F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684F-63BA-4D12-A974-9566C10C9E5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17" name="Rectangle 1"/>
          <p:cNvSpPr>
            <a:spLocks/>
          </p:cNvSpPr>
          <p:nvPr/>
        </p:nvSpPr>
        <p:spPr bwMode="auto">
          <a:xfrm>
            <a:off x="428596" y="2928934"/>
            <a:ext cx="8429684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>
              <a:lnSpc>
                <a:spcPct val="80000"/>
              </a:lnSpc>
            </a:pPr>
            <a:r>
              <a:rPr lang="en-US" sz="3900" b="1" dirty="0">
                <a:solidFill>
                  <a:srgbClr val="74A50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Implementación de la </a:t>
            </a:r>
            <a:endParaRPr lang="en-US" sz="2500" dirty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3900" b="1" dirty="0">
                <a:solidFill>
                  <a:srgbClr val="74A50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Estrategia para el Sector Público Agroalimentario </a:t>
            </a:r>
            <a:r>
              <a:rPr lang="en-US" sz="3900" b="1" dirty="0" smtClean="0">
                <a:solidFill>
                  <a:srgbClr val="74A50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2011-2014 </a:t>
            </a:r>
            <a:endParaRPr lang="en-US" sz="3900" b="1" dirty="0">
              <a:solidFill>
                <a:srgbClr val="74A50F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4674816" presetClass="entr" presetSubtype="14466777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395288" y="1122363"/>
            <a:ext cx="8221662" cy="109061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>
                <a:solidFill>
                  <a:srgbClr val="008A3F"/>
                </a:solidFill>
                <a:latin typeface="Calibri" charset="0"/>
                <a:cs typeface="Calibri" charset="0"/>
                <a:sym typeface="Calibri" charset="0"/>
              </a:rPr>
              <a:t>Efectos en el Cerebro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725" y="2355850"/>
            <a:ext cx="4359275" cy="28590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/>
          </p:cNvSpPr>
          <p:nvPr/>
        </p:nvSpPr>
        <p:spPr bwMode="auto">
          <a:xfrm>
            <a:off x="2782888" y="5286375"/>
            <a:ext cx="1231900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Cerebro </a:t>
            </a: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Nutrido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5141913" y="5286375"/>
            <a:ext cx="1371600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Cerebro  Desnutrido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395288" y="1122363"/>
            <a:ext cx="8221662" cy="109061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>
                <a:solidFill>
                  <a:srgbClr val="008A3F"/>
                </a:solidFill>
                <a:latin typeface="Calibri" charset="0"/>
                <a:cs typeface="Calibri" charset="0"/>
                <a:sym typeface="Calibri" charset="0"/>
              </a:rPr>
              <a:t>Efectos en las Neuronas</a:t>
            </a:r>
          </a:p>
        </p:txBody>
      </p:sp>
      <p:pic>
        <p:nvPicPr>
          <p:cNvPr id="1945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413" y="2212975"/>
            <a:ext cx="4645025" cy="300196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/>
          </p:cNvSpPr>
          <p:nvPr/>
        </p:nvSpPr>
        <p:spPr bwMode="auto">
          <a:xfrm>
            <a:off x="2781300" y="5286375"/>
            <a:ext cx="1447800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Neurona </a:t>
            </a:r>
            <a:endParaRPr lang="en-US" sz="180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  <a:p>
            <a:r>
              <a:rPr lang="en-US" sz="180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Desnutrida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4997450" y="5286375"/>
            <a:ext cx="1447800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Neurona </a:t>
            </a: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Nutrida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1127893"/>
            <a:ext cx="8640960" cy="1437011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HN" sz="3200" b="1" spc="50" dirty="0" smtClean="0">
                <a:ln w="11430"/>
                <a:solidFill>
                  <a:srgbClr val="2C871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Nuestra Ruta: </a:t>
            </a:r>
            <a:br>
              <a:rPr lang="es-HN" sz="3200" b="1" spc="50" dirty="0" smtClean="0">
                <a:ln w="11430"/>
                <a:solidFill>
                  <a:srgbClr val="2C871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HN" sz="3200" b="1" spc="50" dirty="0" smtClean="0">
                <a:ln w="11430"/>
                <a:solidFill>
                  <a:srgbClr val="2C871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Estrategia del Sector Agroalimentario</a:t>
            </a:r>
            <a:endParaRPr lang="es-HN" sz="3200" b="1" spc="50" dirty="0">
              <a:ln w="11430"/>
              <a:solidFill>
                <a:srgbClr val="2C871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7573" y="2664448"/>
            <a:ext cx="2520280" cy="326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2636912"/>
            <a:ext cx="2536647" cy="326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14480" y="5857892"/>
            <a:ext cx="11528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ESA</a:t>
            </a:r>
            <a:endParaRPr lang="es-E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43636" y="5857892"/>
            <a:ext cx="2525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PIPSA/CIP</a:t>
            </a:r>
            <a:endParaRPr lang="es-E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604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3D8-F736-495A-9A0F-92C8903D53C0}" type="slidenum">
              <a:rPr lang="en-US"/>
              <a:pPr/>
              <a:t>13</a:t>
            </a:fld>
            <a:endParaRPr lang="en-US"/>
          </a:p>
        </p:txBody>
      </p:sp>
      <p:sp>
        <p:nvSpPr>
          <p:cNvPr id="17409" name="Rectangle 1"/>
          <p:cNvSpPr>
            <a:spLocks/>
          </p:cNvSpPr>
          <p:nvPr/>
        </p:nvSpPr>
        <p:spPr bwMode="auto">
          <a:xfrm>
            <a:off x="714348" y="1187450"/>
            <a:ext cx="778674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Esquema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gráfico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del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desarrollo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la Estrategia y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Plan de Implementación </a:t>
            </a:r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968375" y="2143095"/>
            <a:ext cx="7504113" cy="3284568"/>
            <a:chOff x="0" y="-38"/>
            <a:chExt cx="4726" cy="2068"/>
          </a:xfrm>
        </p:grpSpPr>
        <p:sp>
          <p:nvSpPr>
            <p:cNvPr id="17411" name="Rectangle 3"/>
            <p:cNvSpPr>
              <a:spLocks/>
            </p:cNvSpPr>
            <p:nvPr/>
          </p:nvSpPr>
          <p:spPr bwMode="auto">
            <a:xfrm>
              <a:off x="0" y="-38"/>
              <a:ext cx="1576" cy="20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Objetivo General</a:t>
              </a:r>
            </a:p>
          </p:txBody>
        </p:sp>
        <p:sp>
          <p:nvSpPr>
            <p:cNvPr id="17412" name="Rectangle 4"/>
            <p:cNvSpPr>
              <a:spLocks/>
            </p:cNvSpPr>
            <p:nvPr/>
          </p:nvSpPr>
          <p:spPr bwMode="auto">
            <a:xfrm>
              <a:off x="539" y="232"/>
              <a:ext cx="1984" cy="496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Objetivos </a:t>
              </a:r>
              <a:r>
                <a:rPr lang="en-US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operativos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, </a:t>
              </a:r>
              <a:r>
                <a:rPr lang="en-US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 específicos 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y multisectoriales </a:t>
              </a:r>
            </a:p>
          </p:txBody>
        </p:sp>
        <p:sp>
          <p:nvSpPr>
            <p:cNvPr id="17413" name="Rectangle 5"/>
            <p:cNvSpPr>
              <a:spLocks/>
            </p:cNvSpPr>
            <p:nvPr/>
          </p:nvSpPr>
          <p:spPr bwMode="auto">
            <a:xfrm>
              <a:off x="1258" y="789"/>
              <a:ext cx="2968" cy="20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Resultados esperados para cada objetivo  </a:t>
              </a:r>
            </a:p>
          </p:txBody>
        </p:sp>
        <p:sp>
          <p:nvSpPr>
            <p:cNvPr id="17414" name="Rectangle 6"/>
            <p:cNvSpPr>
              <a:spLocks/>
            </p:cNvSpPr>
            <p:nvPr/>
          </p:nvSpPr>
          <p:spPr bwMode="auto">
            <a:xfrm>
              <a:off x="727" y="1360"/>
              <a:ext cx="2832" cy="20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Actividades para cada meta</a:t>
              </a:r>
            </a:p>
          </p:txBody>
        </p:sp>
        <p:sp>
          <p:nvSpPr>
            <p:cNvPr id="17415" name="Rectangle 7"/>
            <p:cNvSpPr>
              <a:spLocks/>
            </p:cNvSpPr>
            <p:nvPr/>
          </p:nvSpPr>
          <p:spPr bwMode="auto">
            <a:xfrm>
              <a:off x="1679" y="1678"/>
              <a:ext cx="2912" cy="35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∑ costos de cada actividad= Presupuesto</a:t>
              </a:r>
            </a:p>
          </p:txBody>
        </p:sp>
        <p:sp>
          <p:nvSpPr>
            <p:cNvPr id="17416" name="AutoShape 8"/>
            <p:cNvSpPr>
              <a:spLocks/>
            </p:cNvSpPr>
            <p:nvPr/>
          </p:nvSpPr>
          <p:spPr bwMode="auto">
            <a:xfrm>
              <a:off x="1571" y="106"/>
              <a:ext cx="1090" cy="3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746" y="2160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7417" name="AutoShape 9"/>
            <p:cNvSpPr>
              <a:spLocks/>
            </p:cNvSpPr>
            <p:nvPr/>
          </p:nvSpPr>
          <p:spPr bwMode="auto">
            <a:xfrm>
              <a:off x="395" y="456"/>
              <a:ext cx="863" cy="3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60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7418" name="AutoShape 10"/>
            <p:cNvSpPr>
              <a:spLocks/>
            </p:cNvSpPr>
            <p:nvPr/>
          </p:nvSpPr>
          <p:spPr bwMode="auto">
            <a:xfrm>
              <a:off x="4220" y="832"/>
              <a:ext cx="506" cy="33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5464" y="2160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7419" name="AutoShape 11"/>
            <p:cNvSpPr>
              <a:spLocks/>
            </p:cNvSpPr>
            <p:nvPr/>
          </p:nvSpPr>
          <p:spPr bwMode="auto">
            <a:xfrm flipH="1">
              <a:off x="583" y="1163"/>
              <a:ext cx="1038" cy="30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04" y="2160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7420" name="AutoShape 12"/>
            <p:cNvSpPr>
              <a:spLocks/>
            </p:cNvSpPr>
            <p:nvPr/>
          </p:nvSpPr>
          <p:spPr bwMode="auto">
            <a:xfrm>
              <a:off x="3548" y="1467"/>
              <a:ext cx="1178" cy="31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962" y="2160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7421" name="Rectangle 13"/>
            <p:cNvSpPr>
              <a:spLocks/>
            </p:cNvSpPr>
            <p:nvPr/>
          </p:nvSpPr>
          <p:spPr bwMode="auto">
            <a:xfrm>
              <a:off x="1621" y="1056"/>
              <a:ext cx="2968" cy="20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Metas para cada resultado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7935C-D286-4410-920C-01F8C0EB3509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469" name="Rectangle 37"/>
          <p:cNvSpPr>
            <a:spLocks/>
          </p:cNvSpPr>
          <p:nvPr/>
        </p:nvSpPr>
        <p:spPr bwMode="auto">
          <a:xfrm>
            <a:off x="1704784" y="1411288"/>
            <a:ext cx="5970598" cy="353943"/>
          </a:xfrm>
          <a:prstGeom prst="rect">
            <a:avLst/>
          </a:prstGeom>
          <a:noFill/>
          <a:ln w="25400" cap="flat">
            <a:solidFill>
              <a:srgbClr val="94C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38100" tIns="38100" rIns="38100" bIns="381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Estrategia del sector público agroalimentario</a:t>
            </a:r>
          </a:p>
        </p:txBody>
      </p:sp>
      <p:grpSp>
        <p:nvGrpSpPr>
          <p:cNvPr id="40" name="Agrupar 35"/>
          <p:cNvGrpSpPr/>
          <p:nvPr/>
        </p:nvGrpSpPr>
        <p:grpSpPr>
          <a:xfrm>
            <a:off x="2915816" y="2060848"/>
            <a:ext cx="3347391" cy="595809"/>
            <a:chOff x="2915816" y="2060848"/>
            <a:chExt cx="3347391" cy="595809"/>
          </a:xfrm>
        </p:grpSpPr>
        <p:sp>
          <p:nvSpPr>
            <p:cNvPr id="41" name="40 CuadroTexto"/>
            <p:cNvSpPr txBox="1"/>
            <p:nvPr/>
          </p:nvSpPr>
          <p:spPr>
            <a:xfrm>
              <a:off x="2915816" y="2348880"/>
              <a:ext cx="3347391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AR" sz="1400" dirty="0" smtClean="0">
                  <a:latin typeface="Arial" pitchFamily="34" charset="0"/>
                  <a:cs typeface="Arial" pitchFamily="34" charset="0"/>
                </a:rPr>
                <a:t>Reducir la pobreza de la población rural</a:t>
              </a:r>
              <a:endParaRPr lang="es-AR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3631557" y="2060848"/>
              <a:ext cx="1915909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AR" sz="1800" dirty="0" smtClean="0">
                  <a:latin typeface="Arial" pitchFamily="34" charset="0"/>
                  <a:cs typeface="Arial" pitchFamily="34" charset="0"/>
                </a:rPr>
                <a:t>Objetivo General</a:t>
              </a:r>
              <a:endParaRPr lang="es-AR" sz="1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Agrupar 36"/>
          <p:cNvGrpSpPr/>
          <p:nvPr/>
        </p:nvGrpSpPr>
        <p:grpSpPr>
          <a:xfrm>
            <a:off x="620831" y="2863969"/>
            <a:ext cx="7767593" cy="461665"/>
            <a:chOff x="620831" y="2863969"/>
            <a:chExt cx="7767593" cy="461665"/>
          </a:xfrm>
        </p:grpSpPr>
        <p:cxnSp>
          <p:nvCxnSpPr>
            <p:cNvPr id="44" name="43 Conector recto de flecha"/>
            <p:cNvCxnSpPr>
              <a:stCxn id="45" idx="3"/>
              <a:endCxn id="48" idx="1"/>
            </p:cNvCxnSpPr>
            <p:nvPr/>
          </p:nvCxnSpPr>
          <p:spPr>
            <a:xfrm>
              <a:off x="1547688" y="3094802"/>
              <a:ext cx="473727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4 CuadroTexto"/>
            <p:cNvSpPr txBox="1"/>
            <p:nvPr/>
          </p:nvSpPr>
          <p:spPr>
            <a:xfrm>
              <a:off x="620831" y="2863969"/>
              <a:ext cx="926857" cy="46166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AR" sz="1200" dirty="0" smtClean="0">
                  <a:latin typeface="Arial" pitchFamily="34" charset="0"/>
                  <a:cs typeface="Arial" pitchFamily="34" charset="0"/>
                </a:rPr>
                <a:t>Objetivos </a:t>
              </a:r>
            </a:p>
            <a:p>
              <a:pPr algn="ctr"/>
              <a:r>
                <a:rPr lang="es-AR" sz="1200" dirty="0" smtClean="0">
                  <a:latin typeface="Arial" pitchFamily="34" charset="0"/>
                  <a:cs typeface="Arial" pitchFamily="34" charset="0"/>
                </a:rPr>
                <a:t>Operativos</a:t>
              </a:r>
              <a:endParaRPr lang="es-A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3980673" y="2863969"/>
              <a:ext cx="2129108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AR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Fortalecimiento Institucional </a:t>
              </a:r>
            </a:p>
            <a:p>
              <a:pPr algn="ctr"/>
              <a:r>
                <a:rPr lang="es-AR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del Sector Público</a:t>
              </a:r>
              <a:endParaRPr lang="es-A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1722870" y="2863969"/>
              <a:ext cx="2082621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AR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Conocimiento de la realidad</a:t>
              </a:r>
            </a:p>
            <a:p>
              <a:pPr algn="ctr"/>
              <a:r>
                <a:rPr lang="es-AR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Agroalimentaria del País</a:t>
              </a:r>
              <a:endParaRPr lang="es-A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6284963" y="2863969"/>
              <a:ext cx="2103461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AR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Integración y fortalecimiento</a:t>
              </a:r>
            </a:p>
            <a:p>
              <a:pPr algn="ctr"/>
              <a:r>
                <a:rPr lang="es-AR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del Sector Privado</a:t>
              </a:r>
              <a:endParaRPr lang="es-A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Agrupar 50"/>
          <p:cNvGrpSpPr/>
          <p:nvPr/>
        </p:nvGrpSpPr>
        <p:grpSpPr>
          <a:xfrm>
            <a:off x="463738" y="4451920"/>
            <a:ext cx="7211644" cy="1238945"/>
            <a:chOff x="463738" y="4451920"/>
            <a:chExt cx="7211644" cy="1238945"/>
          </a:xfrm>
        </p:grpSpPr>
        <p:cxnSp>
          <p:nvCxnSpPr>
            <p:cNvPr id="50" name="49 Conector recto de flecha"/>
            <p:cNvCxnSpPr>
              <a:stCxn id="61" idx="2"/>
              <a:endCxn id="53" idx="0"/>
            </p:cNvCxnSpPr>
            <p:nvPr/>
          </p:nvCxnSpPr>
          <p:spPr>
            <a:xfrm rot="16200000" flipH="1">
              <a:off x="695621" y="4840559"/>
              <a:ext cx="777279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Agrupar 45"/>
            <p:cNvGrpSpPr/>
            <p:nvPr/>
          </p:nvGrpSpPr>
          <p:grpSpPr>
            <a:xfrm>
              <a:off x="463738" y="5229200"/>
              <a:ext cx="7211644" cy="461665"/>
              <a:chOff x="463738" y="5229200"/>
              <a:chExt cx="7211644" cy="461665"/>
            </a:xfrm>
          </p:grpSpPr>
          <p:cxnSp>
            <p:nvCxnSpPr>
              <p:cNvPr id="52" name="51 Conector recto de flecha"/>
              <p:cNvCxnSpPr>
                <a:stCxn id="53" idx="3"/>
                <a:endCxn id="57" idx="1"/>
              </p:cNvCxnSpPr>
              <p:nvPr/>
            </p:nvCxnSpPr>
            <p:spPr>
              <a:xfrm>
                <a:off x="1704783" y="5460033"/>
                <a:ext cx="499405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52 CuadroTexto"/>
              <p:cNvSpPr txBox="1"/>
              <p:nvPr/>
            </p:nvSpPr>
            <p:spPr>
              <a:xfrm>
                <a:off x="463738" y="5229200"/>
                <a:ext cx="1241045" cy="46166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s-AR" sz="1200" dirty="0" smtClean="0">
                    <a:latin typeface="Arial" pitchFamily="34" charset="0"/>
                    <a:cs typeface="Arial" pitchFamily="34" charset="0"/>
                  </a:rPr>
                  <a:t>Objetivos </a:t>
                </a:r>
              </a:p>
              <a:p>
                <a:pPr algn="ctr"/>
                <a:r>
                  <a:rPr lang="es-AR" sz="1200" dirty="0" smtClean="0">
                    <a:latin typeface="Arial" pitchFamily="34" charset="0"/>
                    <a:cs typeface="Arial" pitchFamily="34" charset="0"/>
                  </a:rPr>
                  <a:t>Multisectoriales</a:t>
                </a:r>
                <a:endParaRPr lang="es-AR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53 CuadroTexto"/>
              <p:cNvSpPr txBox="1"/>
              <p:nvPr/>
            </p:nvSpPr>
            <p:spPr>
              <a:xfrm>
                <a:off x="2263363" y="5229200"/>
                <a:ext cx="950902" cy="46166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s-AR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Seguridad </a:t>
                </a:r>
              </a:p>
              <a:p>
                <a:pPr algn="ctr"/>
                <a:r>
                  <a:rPr lang="es-AR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Alimentaria</a:t>
                </a:r>
                <a:endParaRPr lang="es-A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54 CuadroTexto"/>
              <p:cNvSpPr txBox="1"/>
              <p:nvPr/>
            </p:nvSpPr>
            <p:spPr>
              <a:xfrm>
                <a:off x="3772845" y="5229200"/>
                <a:ext cx="1002197" cy="46166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s-AR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Equidad de </a:t>
                </a:r>
              </a:p>
              <a:p>
                <a:pPr algn="ctr"/>
                <a:r>
                  <a:rPr lang="es-AR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Género</a:t>
                </a:r>
                <a:endParaRPr lang="es-A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55 CuadroTexto"/>
              <p:cNvSpPr txBox="1"/>
              <p:nvPr/>
            </p:nvSpPr>
            <p:spPr>
              <a:xfrm>
                <a:off x="5333622" y="5229200"/>
                <a:ext cx="806631" cy="46166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s-AR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Juventud</a:t>
                </a:r>
              </a:p>
              <a:p>
                <a:pPr algn="ctr"/>
                <a:r>
                  <a:rPr lang="es-AR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Rural</a:t>
                </a:r>
                <a:endParaRPr lang="es-A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56 CuadroTexto"/>
              <p:cNvSpPr txBox="1"/>
              <p:nvPr/>
            </p:nvSpPr>
            <p:spPr>
              <a:xfrm>
                <a:off x="6698833" y="5229200"/>
                <a:ext cx="976549" cy="46166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s-AR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Generación</a:t>
                </a:r>
              </a:p>
              <a:p>
                <a:pPr algn="ctr"/>
                <a:r>
                  <a:rPr lang="es-AR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 empleo</a:t>
                </a:r>
                <a:endParaRPr lang="es-A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8" name="Agrupar 48"/>
          <p:cNvGrpSpPr/>
          <p:nvPr/>
        </p:nvGrpSpPr>
        <p:grpSpPr>
          <a:xfrm>
            <a:off x="577551" y="3326428"/>
            <a:ext cx="7810873" cy="1686748"/>
            <a:chOff x="577551" y="3326428"/>
            <a:chExt cx="7810873" cy="1686748"/>
          </a:xfrm>
        </p:grpSpPr>
        <p:cxnSp>
          <p:nvCxnSpPr>
            <p:cNvPr id="59" name="58 Conector recto de flecha"/>
            <p:cNvCxnSpPr>
              <a:stCxn id="45" idx="2"/>
              <a:endCxn id="61" idx="0"/>
            </p:cNvCxnSpPr>
            <p:nvPr/>
          </p:nvCxnSpPr>
          <p:spPr>
            <a:xfrm rot="5400000">
              <a:off x="751949" y="3657945"/>
              <a:ext cx="664622" cy="15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Agrupar 37"/>
            <p:cNvGrpSpPr/>
            <p:nvPr/>
          </p:nvGrpSpPr>
          <p:grpSpPr>
            <a:xfrm>
              <a:off x="577551" y="3501008"/>
              <a:ext cx="7810873" cy="1512168"/>
              <a:chOff x="577551" y="3501008"/>
              <a:chExt cx="7810873" cy="1512168"/>
            </a:xfrm>
          </p:grpSpPr>
          <p:sp>
            <p:nvSpPr>
              <p:cNvPr id="61" name="60 CuadroTexto"/>
              <p:cNvSpPr txBox="1"/>
              <p:nvPr/>
            </p:nvSpPr>
            <p:spPr>
              <a:xfrm>
                <a:off x="577551" y="3990256"/>
                <a:ext cx="1013418" cy="46166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s-AR" sz="1200" dirty="0" smtClean="0">
                    <a:latin typeface="Arial" pitchFamily="34" charset="0"/>
                    <a:cs typeface="Arial" pitchFamily="34" charset="0"/>
                  </a:rPr>
                  <a:t>Objetivos</a:t>
                </a:r>
              </a:p>
              <a:p>
                <a:pPr algn="ctr"/>
                <a:r>
                  <a:rPr lang="es-AR" sz="1200" dirty="0" smtClean="0">
                    <a:latin typeface="Arial" pitchFamily="34" charset="0"/>
                    <a:cs typeface="Arial" pitchFamily="34" charset="0"/>
                  </a:rPr>
                  <a:t> Específicos</a:t>
                </a:r>
                <a:endParaRPr lang="es-AR" sz="12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2" name="61 Grupo"/>
              <p:cNvGrpSpPr/>
              <p:nvPr/>
            </p:nvGrpSpPr>
            <p:grpSpPr>
              <a:xfrm>
                <a:off x="1942041" y="3645024"/>
                <a:ext cx="5248570" cy="1152128"/>
                <a:chOff x="1726017" y="3356992"/>
                <a:chExt cx="5248570" cy="1152128"/>
              </a:xfrm>
            </p:grpSpPr>
            <p:sp>
              <p:nvSpPr>
                <p:cNvPr id="65" name="64 CuadroTexto"/>
                <p:cNvSpPr txBox="1"/>
                <p:nvPr/>
              </p:nvSpPr>
              <p:spPr>
                <a:xfrm>
                  <a:off x="3774605" y="3356992"/>
                  <a:ext cx="1197764" cy="276999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AR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Competitividad</a:t>
                  </a:r>
                  <a:endParaRPr lang="es-AR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65 CuadroTexto"/>
                <p:cNvSpPr txBox="1"/>
                <p:nvPr/>
              </p:nvSpPr>
              <p:spPr>
                <a:xfrm>
                  <a:off x="4932040" y="3789040"/>
                  <a:ext cx="2042547" cy="276999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AR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Producción y Productividad</a:t>
                  </a:r>
                  <a:endParaRPr lang="es-AR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66 CuadroTexto"/>
                <p:cNvSpPr txBox="1"/>
                <p:nvPr/>
              </p:nvSpPr>
              <p:spPr>
                <a:xfrm>
                  <a:off x="4355976" y="4232121"/>
                  <a:ext cx="1774268" cy="276999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AR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Innovación Tecnológica</a:t>
                  </a:r>
                  <a:endParaRPr lang="es-AR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67 CuadroTexto"/>
                <p:cNvSpPr txBox="1"/>
                <p:nvPr/>
              </p:nvSpPr>
              <p:spPr>
                <a:xfrm>
                  <a:off x="2775095" y="4232121"/>
                  <a:ext cx="1580881" cy="276999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AR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Sanidad e Inocuidad</a:t>
                  </a:r>
                  <a:endParaRPr lang="es-AR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68 CuadroTexto"/>
                <p:cNvSpPr txBox="1"/>
                <p:nvPr/>
              </p:nvSpPr>
              <p:spPr>
                <a:xfrm>
                  <a:off x="1726017" y="3789040"/>
                  <a:ext cx="2125903" cy="276999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AR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Generación de Capacidades</a:t>
                  </a:r>
                  <a:endParaRPr lang="es-AR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70" name="13 Forma"/>
                <p:cNvCxnSpPr>
                  <a:stCxn id="68" idx="1"/>
                  <a:endCxn id="69" idx="1"/>
                </p:cNvCxnSpPr>
                <p:nvPr/>
              </p:nvCxnSpPr>
              <p:spPr>
                <a:xfrm rot="10800000">
                  <a:off x="1726017" y="3927541"/>
                  <a:ext cx="1049078" cy="443081"/>
                </a:xfrm>
                <a:prstGeom prst="bentConnector3">
                  <a:avLst>
                    <a:gd name="adj1" fmla="val 121791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70 Conector angular"/>
                <p:cNvCxnSpPr>
                  <a:stCxn id="67" idx="0"/>
                  <a:endCxn id="65" idx="2"/>
                </p:cNvCxnSpPr>
                <p:nvPr/>
              </p:nvCxnSpPr>
              <p:spPr>
                <a:xfrm rot="16200000" flipV="1">
                  <a:off x="4509234" y="3498244"/>
                  <a:ext cx="598130" cy="869623"/>
                </a:xfrm>
                <a:prstGeom prst="bentConnector3">
                  <a:avLst>
                    <a:gd name="adj1" fmla="val 17571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23 Forma"/>
                <p:cNvCxnSpPr>
                  <a:stCxn id="69" idx="0"/>
                  <a:endCxn id="65" idx="1"/>
                </p:cNvCxnSpPr>
                <p:nvPr/>
              </p:nvCxnSpPr>
              <p:spPr>
                <a:xfrm rot="5400000" flipH="1" flipV="1">
                  <a:off x="3135013" y="3149448"/>
                  <a:ext cx="293548" cy="985636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25 Forma"/>
                <p:cNvCxnSpPr>
                  <a:stCxn id="66" idx="0"/>
                  <a:endCxn id="65" idx="3"/>
                </p:cNvCxnSpPr>
                <p:nvPr/>
              </p:nvCxnSpPr>
              <p:spPr>
                <a:xfrm rot="16200000" flipV="1">
                  <a:off x="5316068" y="3151793"/>
                  <a:ext cx="293548" cy="980945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73 Conector angular"/>
                <p:cNvCxnSpPr>
                  <a:stCxn id="68" idx="0"/>
                  <a:endCxn id="65" idx="2"/>
                </p:cNvCxnSpPr>
                <p:nvPr/>
              </p:nvCxnSpPr>
              <p:spPr>
                <a:xfrm rot="5400000" flipH="1" flipV="1">
                  <a:off x="3670446" y="3529081"/>
                  <a:ext cx="598130" cy="807951"/>
                </a:xfrm>
                <a:prstGeom prst="bentConnector3">
                  <a:avLst>
                    <a:gd name="adj1" fmla="val 19887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74 Conector angular"/>
                <p:cNvCxnSpPr>
                  <a:stCxn id="67" idx="3"/>
                  <a:endCxn id="66" idx="3"/>
                </p:cNvCxnSpPr>
                <p:nvPr/>
              </p:nvCxnSpPr>
              <p:spPr>
                <a:xfrm flipV="1">
                  <a:off x="6130244" y="3927540"/>
                  <a:ext cx="844343" cy="443081"/>
                </a:xfrm>
                <a:prstGeom prst="bentConnector3">
                  <a:avLst>
                    <a:gd name="adj1" fmla="val 127074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62 Conector recto"/>
              <p:cNvCxnSpPr/>
              <p:nvPr/>
            </p:nvCxnSpPr>
            <p:spPr>
              <a:xfrm>
                <a:off x="611560" y="3501008"/>
                <a:ext cx="7776864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63 Conector recto"/>
              <p:cNvCxnSpPr/>
              <p:nvPr/>
            </p:nvCxnSpPr>
            <p:spPr>
              <a:xfrm>
                <a:off x="611560" y="5013176"/>
                <a:ext cx="7776864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891ED-8EB1-4192-A882-FFA8E5E1947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9457" name="Rectangle 1"/>
          <p:cNvSpPr>
            <a:spLocks/>
          </p:cNvSpPr>
          <p:nvPr/>
        </p:nvSpPr>
        <p:spPr bwMode="auto">
          <a:xfrm>
            <a:off x="1041400" y="1293813"/>
            <a:ext cx="7073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2400" b="1" u="sng" dirty="0">
                <a:solidFill>
                  <a:srgbClr val="4963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Objetivo General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429000"/>
            <a:ext cx="6767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771650"/>
            <a:ext cx="72040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9014272" presetClass="entr" presetSubtype="12109550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2DD1-8EF2-4910-B91B-8CF8FD81EF4D}" type="slidenum">
              <a:rPr lang="en-US"/>
              <a:pPr/>
              <a:t>16</a:t>
            </a:fld>
            <a:endParaRPr lang="en-US" dirty="0"/>
          </a:p>
        </p:txBody>
      </p:sp>
      <p:graphicFrame>
        <p:nvGraphicFramePr>
          <p:cNvPr id="20481" name="Group 1"/>
          <p:cNvGraphicFramePr>
            <a:graphicFrameLocks noGrp="1"/>
          </p:cNvGraphicFramePr>
          <p:nvPr/>
        </p:nvGraphicFramePr>
        <p:xfrm>
          <a:off x="762000" y="2667000"/>
          <a:ext cx="7696200" cy="1452563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PIB 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Grande" charset="0"/>
                        <a:ea typeface="ヒラギノ角ゴ ProN W3" charset="0"/>
                        <a:cs typeface="ヒラギノ角ゴ ProN W3" charset="0"/>
                        <a:sym typeface="Lucida Grand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Millones Lps.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PIB 2014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Grande" charset="0"/>
                        <a:ea typeface="ヒラギノ角ゴ ProN W3" charset="0"/>
                        <a:cs typeface="ヒラギノ角ゴ ProN W3" charset="0"/>
                        <a:sym typeface="Lucida Grand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Millones Lps.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DIFERENCIA TOTAL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DIFERENCIA POR AÑO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19,500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22,724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3,306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826.5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512" name="Rectangle 32"/>
          <p:cNvSpPr>
            <a:spLocks/>
          </p:cNvSpPr>
          <p:nvPr/>
        </p:nvSpPr>
        <p:spPr bwMode="auto">
          <a:xfrm>
            <a:off x="2143108" y="1428736"/>
            <a:ext cx="518090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Generación de Riqueza</a:t>
            </a:r>
          </a:p>
        </p:txBody>
      </p:sp>
      <p:sp>
        <p:nvSpPr>
          <p:cNvPr id="20513" name="Rectangle 33"/>
          <p:cNvSpPr>
            <a:spLocks/>
          </p:cNvSpPr>
          <p:nvPr/>
        </p:nvSpPr>
        <p:spPr bwMode="auto">
          <a:xfrm>
            <a:off x="712788" y="4419600"/>
            <a:ext cx="76596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Debemos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generar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u="sng" dirty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826.5 </a:t>
            </a:r>
            <a:r>
              <a:rPr lang="en-US" sz="2800" u="sng" dirty="0" err="1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millones</a:t>
            </a:r>
            <a:r>
              <a:rPr lang="en-US" sz="2800" u="sng" dirty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de </a:t>
            </a:r>
            <a:r>
              <a:rPr lang="en-US" sz="2800" u="sng" dirty="0" err="1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Lempiras</a:t>
            </a:r>
            <a:endParaRPr lang="en-US" sz="2800" dirty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por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año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producción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adicional</a:t>
            </a:r>
            <a:endParaRPr lang="en-US" sz="2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 autoUpdateAnimBg="0"/>
      <p:bldP spid="205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3110-A824-464F-BACB-7233546E89A3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21505" name="Group 1"/>
          <p:cNvGraphicFramePr>
            <a:graphicFrameLocks noGrp="1"/>
          </p:cNvGraphicFramePr>
          <p:nvPr/>
        </p:nvGraphicFramePr>
        <p:xfrm>
          <a:off x="457200" y="2971800"/>
          <a:ext cx="8013700" cy="1727200"/>
        </p:xfrm>
        <a:graphic>
          <a:graphicData uri="http://schemas.openxmlformats.org/drawingml/2006/table">
            <a:tbl>
              <a:tblPr/>
              <a:tblGrid>
                <a:gridCol w="2003425"/>
                <a:gridCol w="2003425"/>
                <a:gridCol w="2003425"/>
                <a:gridCol w="200342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Pobres 2009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Pobres 2014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DIFERENCIA TOTAL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DIFERENCIA POR AÑO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3,168,000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2,728,000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440,000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110,000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536" name="Rectangle 32"/>
          <p:cNvSpPr>
            <a:spLocks/>
          </p:cNvSpPr>
          <p:nvPr/>
        </p:nvSpPr>
        <p:spPr bwMode="auto">
          <a:xfrm>
            <a:off x="2071670" y="1500174"/>
            <a:ext cx="557364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Reducción de Pobreza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9052928" presetClass="entr" presetSubtype="1590183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9052928" presetClass="entr" presetSubtype="12109584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2E4DE-02A9-4219-B244-D8A5616789F5}" type="slidenum">
              <a:rPr lang="en-US"/>
              <a:pPr/>
              <a:t>18</a:t>
            </a:fld>
            <a:endParaRPr lang="en-US" dirty="0"/>
          </a:p>
        </p:txBody>
      </p:sp>
      <p:graphicFrame>
        <p:nvGraphicFramePr>
          <p:cNvPr id="22529" name="Group 1"/>
          <p:cNvGraphicFramePr>
            <a:graphicFrameLocks noGrp="1"/>
          </p:cNvGraphicFramePr>
          <p:nvPr/>
        </p:nvGraphicFramePr>
        <p:xfrm>
          <a:off x="381000" y="2730500"/>
          <a:ext cx="8280400" cy="2222500"/>
        </p:xfrm>
        <a:graphic>
          <a:graphicData uri="http://schemas.openxmlformats.org/drawingml/2006/table">
            <a:tbl>
              <a:tblPr/>
              <a:tblGrid>
                <a:gridCol w="2070100"/>
                <a:gridCol w="2070100"/>
                <a:gridCol w="2070100"/>
                <a:gridCol w="2070100"/>
              </a:tblGrid>
              <a:tr h="1111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Pobreza Extrema 2009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Pobreza Extrema 2014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DIFERENCIA TOTAL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DIFERENCIA POR AÑO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1,837,400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1,520,640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316,800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79,200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560" name="Rectangle 32"/>
          <p:cNvSpPr>
            <a:spLocks/>
          </p:cNvSpPr>
          <p:nvPr/>
        </p:nvSpPr>
        <p:spPr bwMode="auto">
          <a:xfrm>
            <a:off x="1214414" y="1571612"/>
            <a:ext cx="697626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Reducción de Pobreza Extrema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9053312" presetClass="entr" presetSubtype="1210960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0" y="0"/>
            <a:ext cx="9144000" cy="1392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7656" name="AutoShape 8"/>
          <p:cNvSpPr>
            <a:spLocks/>
          </p:cNvSpPr>
          <p:nvPr/>
        </p:nvSpPr>
        <p:spPr bwMode="auto">
          <a:xfrm>
            <a:off x="4267200" y="955675"/>
            <a:ext cx="609600" cy="609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15900"/>
            <a:ext cx="8534400" cy="987425"/>
          </a:xfrm>
          <a:prstGeom prst="roundRect">
            <a:avLst>
              <a:gd name="adj" fmla="val 31848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88900" tIns="50800" rIns="88900" bIns="50800" numCol="1" anchor="b" anchorCtr="0" compatLnSpc="1">
            <a:prstTxWarp prst="textNoShape">
              <a:avLst/>
            </a:prstTxWarp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Georgia Bold" charset="0"/>
                <a:ea typeface="Georgia Bold" charset="0"/>
                <a:cs typeface="Georgia Bold" charset="0"/>
                <a:sym typeface="Georgia Bold" charset="0"/>
              </a:rPr>
              <a:t>FORTALECIMIENTO DE LOS MECANISMOS  DE PLANIFICACION  EJECUCION Y OPERATIVIDAD REGIONAL Y LOCAL PARA LA IMPLEMETACION A NIVEL DE GOBIERNO</a:t>
            </a:r>
            <a:endParaRPr lang="en-US" sz="1800" b="1" dirty="0">
              <a:solidFill>
                <a:schemeClr val="tx1"/>
              </a:solidFill>
              <a:latin typeface="Georgia Bold" charset="0"/>
              <a:ea typeface="ヒラギノ明朝 ProN W6" charset="0"/>
              <a:cs typeface="ヒラギノ明朝 ProN W6" charset="0"/>
              <a:sym typeface="Georgia Bold" charset="0"/>
            </a:endParaRP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57298"/>
            <a:ext cx="8715375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0866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0" y="0"/>
            <a:ext cx="9144000" cy="1392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8990013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4400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50800" rIns="88900" bIns="50800" numCol="1" anchor="b" anchorCtr="0" compatLnSpc="1">
            <a:prstTxWarp prst="textNoShape">
              <a:avLst/>
            </a:prstTxWarp>
          </a:bodyPr>
          <a:lstStyle/>
          <a:p>
            <a:r>
              <a:rPr lang="en-US" sz="2600" b="1" dirty="0">
                <a:solidFill>
                  <a:sysClr val="windowText" lastClr="000000"/>
                </a:solidFill>
                <a:ea typeface="Lucida Grande" charset="0"/>
                <a:cs typeface="Lucida Grande" charset="0"/>
              </a:rPr>
              <a:t>VINCULO OBJETIVOS ENSAN CON VISION DE PAIS </a:t>
            </a:r>
            <a:endParaRPr lang="en-US" sz="2600" b="1" dirty="0">
              <a:solidFill>
                <a:sysClr val="windowText" lastClr="000000"/>
              </a:solidFill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204913" y="4913313"/>
            <a:ext cx="0" cy="212725"/>
          </a:xfrm>
          <a:prstGeom prst="line">
            <a:avLst/>
          </a:prstGeom>
          <a:solidFill>
            <a:srgbClr val="000000">
              <a:alpha val="0"/>
            </a:srgbClr>
          </a:solidFill>
          <a:ln w="57150" cap="flat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355975" y="4962525"/>
            <a:ext cx="0" cy="114300"/>
          </a:xfrm>
          <a:prstGeom prst="line">
            <a:avLst/>
          </a:prstGeom>
          <a:solidFill>
            <a:srgbClr val="000000">
              <a:alpha val="0"/>
            </a:srgbClr>
          </a:solidFill>
          <a:ln w="57150" cap="flat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5470525" y="4962525"/>
            <a:ext cx="0" cy="212725"/>
          </a:xfrm>
          <a:prstGeom prst="line">
            <a:avLst/>
          </a:prstGeom>
          <a:solidFill>
            <a:srgbClr val="000000">
              <a:alpha val="0"/>
            </a:srgbClr>
          </a:solidFill>
          <a:ln w="57150" cap="flat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7489825" y="4913313"/>
            <a:ext cx="0" cy="212725"/>
          </a:xfrm>
          <a:prstGeom prst="line">
            <a:avLst/>
          </a:prstGeom>
          <a:solidFill>
            <a:srgbClr val="000000">
              <a:alpha val="0"/>
            </a:srgbClr>
          </a:solidFill>
          <a:ln w="57150" cap="flat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711" name="AutoShape 15"/>
          <p:cNvSpPr>
            <a:spLocks/>
          </p:cNvSpPr>
          <p:nvPr/>
        </p:nvSpPr>
        <p:spPr bwMode="auto">
          <a:xfrm>
            <a:off x="3644900" y="3568700"/>
            <a:ext cx="1584325" cy="22701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3805"/>
                </a:moveTo>
                <a:lnTo>
                  <a:pt x="5403" y="13805"/>
                </a:lnTo>
                <a:lnTo>
                  <a:pt x="5403" y="0"/>
                </a:lnTo>
                <a:lnTo>
                  <a:pt x="16197" y="0"/>
                </a:lnTo>
                <a:lnTo>
                  <a:pt x="16197" y="13805"/>
                </a:lnTo>
                <a:lnTo>
                  <a:pt x="21600" y="13805"/>
                </a:lnTo>
                <a:lnTo>
                  <a:pt x="10800" y="21600"/>
                </a:lnTo>
                <a:close/>
                <a:moveTo>
                  <a:pt x="0" y="13805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E6B9B8"/>
              </a:gs>
            </a:gsLst>
            <a:lin ang="5400000" scaled="1"/>
          </a:gradFill>
          <a:ln w="12700" cap="flat">
            <a:solidFill>
              <a:srgbClr val="D9969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8397" dir="3806151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7656513" y="2928938"/>
            <a:ext cx="0" cy="212725"/>
          </a:xfrm>
          <a:prstGeom prst="line">
            <a:avLst/>
          </a:prstGeom>
          <a:solidFill>
            <a:srgbClr val="000000">
              <a:alpha val="0"/>
            </a:srgbClr>
          </a:solidFill>
          <a:ln w="5715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5589588" y="2952750"/>
            <a:ext cx="0" cy="212725"/>
          </a:xfrm>
          <a:prstGeom prst="line">
            <a:avLst/>
          </a:prstGeom>
          <a:solidFill>
            <a:srgbClr val="000000">
              <a:alpha val="0"/>
            </a:srgbClr>
          </a:solidFill>
          <a:ln w="5715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3427413" y="2952750"/>
            <a:ext cx="0" cy="212725"/>
          </a:xfrm>
          <a:prstGeom prst="line">
            <a:avLst/>
          </a:prstGeom>
          <a:solidFill>
            <a:srgbClr val="000000">
              <a:alpha val="0"/>
            </a:srgbClr>
          </a:solidFill>
          <a:ln w="5715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1419225" y="2952750"/>
            <a:ext cx="0" cy="212725"/>
          </a:xfrm>
          <a:prstGeom prst="line">
            <a:avLst/>
          </a:prstGeom>
          <a:solidFill>
            <a:srgbClr val="000000">
              <a:alpha val="0"/>
            </a:srgbClr>
          </a:solidFill>
          <a:ln w="5715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716" name="AutoShape 20"/>
          <p:cNvSpPr>
            <a:spLocks/>
          </p:cNvSpPr>
          <p:nvPr/>
        </p:nvSpPr>
        <p:spPr bwMode="auto">
          <a:xfrm>
            <a:off x="381000" y="4481513"/>
            <a:ext cx="8262938" cy="508000"/>
          </a:xfrm>
          <a:prstGeom prst="roundRect">
            <a:avLst>
              <a:gd name="adj" fmla="val 14991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 cap="flat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rgbClr val="984807">
                <a:alpha val="50000"/>
              </a:srgbClr>
            </a:outerShdw>
          </a:effectLst>
        </p:spPr>
        <p:txBody>
          <a:bodyPr lIns="0" tIns="0" rIns="0" bIns="0"/>
          <a:lstStyle/>
          <a:p>
            <a:endParaRPr lang="es-ES" sz="4000" dirty="0"/>
          </a:p>
        </p:txBody>
      </p:sp>
      <p:sp>
        <p:nvSpPr>
          <p:cNvPr id="29717" name="Rectangle 21"/>
          <p:cNvSpPr>
            <a:spLocks/>
          </p:cNvSpPr>
          <p:nvPr/>
        </p:nvSpPr>
        <p:spPr bwMode="auto">
          <a:xfrm>
            <a:off x="404813" y="4505325"/>
            <a:ext cx="8213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9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OBJETIVOS TRANSVERSALES</a:t>
            </a:r>
            <a:r>
              <a:rPr lang="en-US" sz="9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r>
              <a:rPr lang="en-US" sz="9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DESARROLLO HUMANO INTEGRAL CON ENFOQUE DE FAMILIA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r>
              <a:rPr lang="en-US" sz="9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DESARROLLO DEL MARCO INSTITUCIONAL SAN</a:t>
            </a:r>
            <a:endParaRPr lang="en-US" sz="700" b="1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sz="18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29718" name="AutoShape 22"/>
          <p:cNvSpPr>
            <a:spLocks/>
          </p:cNvSpPr>
          <p:nvPr/>
        </p:nvSpPr>
        <p:spPr bwMode="auto">
          <a:xfrm>
            <a:off x="279400" y="5072063"/>
            <a:ext cx="1985963" cy="1571625"/>
          </a:xfrm>
          <a:prstGeom prst="roundRect">
            <a:avLst>
              <a:gd name="adj" fmla="val 16162"/>
            </a:avLst>
          </a:prstGeom>
          <a:gradFill rotWithShape="0">
            <a:gsLst>
              <a:gs pos="0">
                <a:srgbClr val="FAC090"/>
              </a:gs>
              <a:gs pos="50000">
                <a:srgbClr val="FDEADA"/>
              </a:gs>
              <a:gs pos="100000">
                <a:srgbClr val="FAC090"/>
              </a:gs>
            </a:gsLst>
            <a:lin ang="18900000" scaled="1"/>
          </a:gradFill>
          <a:ln w="12700" cap="flat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rgbClr val="984807">
                <a:alpha val="50000"/>
              </a:srgbClr>
            </a:outerShdw>
          </a:effectLst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29719" name="Rectangle 23"/>
          <p:cNvSpPr>
            <a:spLocks/>
          </p:cNvSpPr>
          <p:nvPr/>
        </p:nvSpPr>
        <p:spPr bwMode="auto">
          <a:xfrm>
            <a:off x="361950" y="5148263"/>
            <a:ext cx="18319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9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OBJETIVO PILAR DISPONIBILIDAD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pPr algn="just"/>
            <a:endParaRPr lang="en-US" sz="7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just"/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Lograr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que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nivel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nacional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regional y local,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exista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disponibilidad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alimentos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en forma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suficiente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oportuna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y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estable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para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satisfacer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la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demanda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alimentaria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toda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la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población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en especial para los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grupos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mas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vulnerables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que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sea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apropiada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para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satisfacer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sus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patrones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alimentarios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y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suplir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requerimientos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nutricionales</a:t>
            </a:r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 </a:t>
            </a:r>
            <a:endParaRPr lang="en-US" sz="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just"/>
            <a:endParaRPr lang="en-US" sz="7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just"/>
            <a:endParaRPr lang="en-US" sz="7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just">
              <a:spcBef>
                <a:spcPts val="700"/>
              </a:spcBef>
            </a:pPr>
            <a:endParaRPr lang="en-US" sz="7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just">
              <a:spcBef>
                <a:spcPts val="700"/>
              </a:spcBef>
            </a:pPr>
            <a:endParaRPr lang="en-US" sz="18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29720" name="AutoShape 24"/>
          <p:cNvSpPr>
            <a:spLocks/>
          </p:cNvSpPr>
          <p:nvPr/>
        </p:nvSpPr>
        <p:spPr bwMode="auto">
          <a:xfrm>
            <a:off x="2363788" y="5072063"/>
            <a:ext cx="1985962" cy="1497012"/>
          </a:xfrm>
          <a:prstGeom prst="roundRect">
            <a:avLst>
              <a:gd name="adj" fmla="val 16120"/>
            </a:avLst>
          </a:prstGeom>
          <a:gradFill rotWithShape="0">
            <a:gsLst>
              <a:gs pos="0">
                <a:srgbClr val="FAC090"/>
              </a:gs>
              <a:gs pos="50000">
                <a:srgbClr val="FDEADA"/>
              </a:gs>
              <a:gs pos="100000">
                <a:srgbClr val="FAC090"/>
              </a:gs>
            </a:gsLst>
            <a:lin ang="18900000" scaled="1"/>
          </a:gradFill>
          <a:ln w="12700" cap="flat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rgbClr val="984807">
                <a:alpha val="50000"/>
              </a:srgbClr>
            </a:outerShdw>
          </a:effec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1" name="Rectangle 25"/>
          <p:cNvSpPr>
            <a:spLocks/>
          </p:cNvSpPr>
          <p:nvPr/>
        </p:nvSpPr>
        <p:spPr bwMode="auto">
          <a:xfrm>
            <a:off x="2436813" y="5145088"/>
            <a:ext cx="18399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9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OBJETIVO  PILAR ACCESO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pPr algn="just"/>
            <a:endParaRPr lang="en-US" sz="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just"/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Garantizar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un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acceso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alimentario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equitativo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para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toda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la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población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en particular para los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grupos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más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vulnerables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mediante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acciones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transferencias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condicionadas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que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sean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acompañadas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acciones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mediano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y largo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plazo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dirigidas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crear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igualdad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oportunidades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para la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generación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ingreso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y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mejora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 la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infraestructura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que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permitan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inserción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gradual y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sostenible</a:t>
            </a:r>
            <a:r>
              <a:rPr lang="en-US" sz="6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en la </a:t>
            </a:r>
            <a:r>
              <a:rPr lang="en-US" sz="6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economía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 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29722" name="AutoShape 26"/>
          <p:cNvSpPr>
            <a:spLocks/>
          </p:cNvSpPr>
          <p:nvPr/>
        </p:nvSpPr>
        <p:spPr bwMode="auto">
          <a:xfrm>
            <a:off x="4432300" y="5076825"/>
            <a:ext cx="1985963" cy="1497013"/>
          </a:xfrm>
          <a:prstGeom prst="roundRect">
            <a:avLst>
              <a:gd name="adj" fmla="val 16120"/>
            </a:avLst>
          </a:prstGeom>
          <a:gradFill rotWithShape="0">
            <a:gsLst>
              <a:gs pos="0">
                <a:srgbClr val="FAC090"/>
              </a:gs>
              <a:gs pos="50000">
                <a:srgbClr val="FDEADA"/>
              </a:gs>
              <a:gs pos="100000">
                <a:srgbClr val="FAC090"/>
              </a:gs>
            </a:gsLst>
            <a:lin ang="18900000" scaled="1"/>
          </a:gradFill>
          <a:ln w="12700" cap="flat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rgbClr val="984807">
                <a:alpha val="50000"/>
              </a:srgbClr>
            </a:outerShdw>
          </a:effec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3" name="Rectangle 27"/>
          <p:cNvSpPr>
            <a:spLocks/>
          </p:cNvSpPr>
          <p:nvPr/>
        </p:nvSpPr>
        <p:spPr bwMode="auto">
          <a:xfrm>
            <a:off x="4502150" y="5149850"/>
            <a:ext cx="18399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9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OBJETIVO PILAR CONSUMO Y UTILIZACION BIOLOGICA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pPr algn="just"/>
            <a:endParaRPr lang="en-US" sz="9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just"/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Mejorar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el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consumo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alimentos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en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cantidad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y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calidad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lo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mismo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que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utilización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biológica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en la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población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hondureña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especialmente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en los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grupos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vulnerables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29724" name="AutoShape 28"/>
          <p:cNvSpPr>
            <a:spLocks/>
          </p:cNvSpPr>
          <p:nvPr/>
        </p:nvSpPr>
        <p:spPr bwMode="auto">
          <a:xfrm>
            <a:off x="6497638" y="5072063"/>
            <a:ext cx="1985962" cy="1497012"/>
          </a:xfrm>
          <a:prstGeom prst="roundRect">
            <a:avLst>
              <a:gd name="adj" fmla="val 16120"/>
            </a:avLst>
          </a:prstGeom>
          <a:gradFill rotWithShape="0">
            <a:gsLst>
              <a:gs pos="0">
                <a:srgbClr val="FAC090"/>
              </a:gs>
              <a:gs pos="50000">
                <a:srgbClr val="FDEADA"/>
              </a:gs>
              <a:gs pos="100000">
                <a:srgbClr val="FAC090"/>
              </a:gs>
            </a:gsLst>
            <a:lin ang="18900000" scaled="1"/>
          </a:gradFill>
          <a:ln w="12700" cap="flat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rgbClr val="984807">
                <a:alpha val="50000"/>
              </a:srgbClr>
            </a:outerShdw>
          </a:effec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5" name="Rectangle 29"/>
          <p:cNvSpPr>
            <a:spLocks/>
          </p:cNvSpPr>
          <p:nvPr/>
        </p:nvSpPr>
        <p:spPr bwMode="auto">
          <a:xfrm>
            <a:off x="6570663" y="5145088"/>
            <a:ext cx="18399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9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OBJETIVO PILAR ESTABILIDAD 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pPr algn="just"/>
            <a:endParaRPr lang="en-US" sz="9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just"/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Garantizar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 la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población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el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acceso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alimentos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adecuados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en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todo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momento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mitigando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los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riesgos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que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suponen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las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crisis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repentinas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derivadas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del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cambio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climático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y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eventos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crisis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económica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o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política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 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29726" name="AutoShape 30"/>
          <p:cNvSpPr>
            <a:spLocks/>
          </p:cNvSpPr>
          <p:nvPr/>
        </p:nvSpPr>
        <p:spPr bwMode="auto">
          <a:xfrm>
            <a:off x="381000" y="2103438"/>
            <a:ext cx="1985963" cy="882650"/>
          </a:xfrm>
          <a:prstGeom prst="roundRect">
            <a:avLst>
              <a:gd name="adj" fmla="val 15843"/>
            </a:avLst>
          </a:prstGeom>
          <a:gradFill rotWithShape="0">
            <a:gsLst>
              <a:gs pos="0">
                <a:srgbClr val="93CDDD"/>
              </a:gs>
              <a:gs pos="50000">
                <a:srgbClr val="4BACC6"/>
              </a:gs>
              <a:gs pos="100000">
                <a:srgbClr val="93CDDD"/>
              </a:gs>
            </a:gsLst>
            <a:lin ang="5400000" scaled="1"/>
          </a:gradFill>
          <a:ln w="12700" cap="flat">
            <a:solidFill>
              <a:srgbClr val="4BACC6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rgbClr val="215968"/>
            </a:outerShdw>
          </a:effec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7" name="Rectangle 31"/>
          <p:cNvSpPr>
            <a:spLocks/>
          </p:cNvSpPr>
          <p:nvPr/>
        </p:nvSpPr>
        <p:spPr bwMode="auto">
          <a:xfrm>
            <a:off x="423863" y="2146300"/>
            <a:ext cx="19002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800" b="1" dirty="0">
                <a:solidFill>
                  <a:srgbClr val="4A442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Objetivo 1: 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r>
              <a:rPr lang="en-US" sz="8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Una</a:t>
            </a:r>
            <a:r>
              <a:rPr lang="en-US" sz="8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Honduras sin </a:t>
            </a:r>
            <a:r>
              <a:rPr lang="en-US" sz="8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pobreza</a:t>
            </a:r>
            <a:r>
              <a:rPr lang="en-US" sz="8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extrema</a:t>
            </a:r>
            <a:r>
              <a:rPr lang="en-US" sz="8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8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educada</a:t>
            </a:r>
            <a:r>
              <a:rPr lang="en-US" sz="8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y </a:t>
            </a:r>
            <a:r>
              <a:rPr lang="en-US" sz="8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sana</a:t>
            </a:r>
            <a:r>
              <a:rPr lang="en-US" sz="8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con </a:t>
            </a:r>
            <a:r>
              <a:rPr lang="en-US" sz="8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sistemas</a:t>
            </a:r>
            <a:r>
              <a:rPr lang="en-US" sz="8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consolidados</a:t>
            </a:r>
            <a:r>
              <a:rPr lang="en-US" sz="8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8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previsión</a:t>
            </a:r>
            <a:r>
              <a:rPr lang="en-US" sz="8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social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pPr algn="l"/>
            <a:endParaRPr lang="en-US" sz="800" b="1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29728" name="AutoShape 32"/>
          <p:cNvSpPr>
            <a:spLocks/>
          </p:cNvSpPr>
          <p:nvPr/>
        </p:nvSpPr>
        <p:spPr bwMode="auto">
          <a:xfrm>
            <a:off x="2447925" y="2103438"/>
            <a:ext cx="1985963" cy="882650"/>
          </a:xfrm>
          <a:prstGeom prst="roundRect">
            <a:avLst>
              <a:gd name="adj" fmla="val 15843"/>
            </a:avLst>
          </a:prstGeom>
          <a:gradFill rotWithShape="0">
            <a:gsLst>
              <a:gs pos="0">
                <a:srgbClr val="93CDDD"/>
              </a:gs>
              <a:gs pos="50000">
                <a:srgbClr val="4BACC6"/>
              </a:gs>
              <a:gs pos="100000">
                <a:srgbClr val="93CDDD"/>
              </a:gs>
            </a:gsLst>
            <a:lin ang="5400000" scaled="1"/>
          </a:gradFill>
          <a:ln w="12700" cap="flat">
            <a:solidFill>
              <a:srgbClr val="4BACC6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rgbClr val="215968"/>
            </a:outerShdw>
          </a:effec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9" name="Rectangle 33"/>
          <p:cNvSpPr>
            <a:spLocks/>
          </p:cNvSpPr>
          <p:nvPr/>
        </p:nvSpPr>
        <p:spPr bwMode="auto">
          <a:xfrm>
            <a:off x="2490788" y="2146300"/>
            <a:ext cx="1900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900" b="1" dirty="0">
                <a:solidFill>
                  <a:srgbClr val="4A442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Objetivo 2: 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r>
              <a:rPr lang="en-US" sz="9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Una</a:t>
            </a:r>
            <a:r>
              <a:rPr lang="en-US" sz="9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Honduras </a:t>
            </a:r>
            <a:r>
              <a:rPr lang="en-US" sz="9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que</a:t>
            </a:r>
            <a:r>
              <a:rPr lang="en-US" sz="9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se </a:t>
            </a:r>
            <a:r>
              <a:rPr lang="en-US" sz="9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desarrolla</a:t>
            </a:r>
            <a:r>
              <a:rPr lang="en-US" sz="9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en </a:t>
            </a:r>
            <a:r>
              <a:rPr lang="en-US" sz="9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democracia</a:t>
            </a:r>
            <a:r>
              <a:rPr lang="en-US" sz="9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con </a:t>
            </a:r>
            <a:r>
              <a:rPr lang="en-US" sz="9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seguridad</a:t>
            </a:r>
            <a:r>
              <a:rPr lang="en-US" sz="9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y sin </a:t>
            </a:r>
            <a:r>
              <a:rPr lang="en-US" sz="9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violencia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endParaRPr lang="en-US" sz="18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29730" name="AutoShape 34"/>
          <p:cNvSpPr>
            <a:spLocks/>
          </p:cNvSpPr>
          <p:nvPr/>
        </p:nvSpPr>
        <p:spPr bwMode="auto">
          <a:xfrm>
            <a:off x="4502150" y="2103438"/>
            <a:ext cx="1985963" cy="882650"/>
          </a:xfrm>
          <a:prstGeom prst="roundRect">
            <a:avLst>
              <a:gd name="adj" fmla="val 15843"/>
            </a:avLst>
          </a:prstGeom>
          <a:gradFill rotWithShape="0">
            <a:gsLst>
              <a:gs pos="0">
                <a:srgbClr val="93CDDD"/>
              </a:gs>
              <a:gs pos="50000">
                <a:srgbClr val="4BACC6"/>
              </a:gs>
              <a:gs pos="100000">
                <a:srgbClr val="93CDDD"/>
              </a:gs>
            </a:gsLst>
            <a:lin ang="5400000" scaled="1"/>
          </a:gradFill>
          <a:ln w="12700" cap="flat">
            <a:solidFill>
              <a:srgbClr val="4BACC6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rgbClr val="215968"/>
            </a:outerShdw>
          </a:effec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1" name="Rectangle 35"/>
          <p:cNvSpPr>
            <a:spLocks/>
          </p:cNvSpPr>
          <p:nvPr/>
        </p:nvSpPr>
        <p:spPr bwMode="auto">
          <a:xfrm>
            <a:off x="4545013" y="2146300"/>
            <a:ext cx="19002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800" b="1" dirty="0">
                <a:solidFill>
                  <a:srgbClr val="4A442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Objetivo 3: 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Una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Honduras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productiva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generadora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oportunidades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y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empleo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digno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que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aprovecha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manera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sostenible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sus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recursos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y reduce la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vulnerabilidad</a:t>
            </a:r>
            <a:r>
              <a:rPr lang="en-US" sz="7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7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ambiental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endParaRPr lang="en-US" sz="18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29732" name="AutoShape 36"/>
          <p:cNvSpPr>
            <a:spLocks/>
          </p:cNvSpPr>
          <p:nvPr/>
        </p:nvSpPr>
        <p:spPr bwMode="auto">
          <a:xfrm>
            <a:off x="6557963" y="2103438"/>
            <a:ext cx="1985962" cy="882650"/>
          </a:xfrm>
          <a:prstGeom prst="roundRect">
            <a:avLst>
              <a:gd name="adj" fmla="val 15843"/>
            </a:avLst>
          </a:prstGeom>
          <a:gradFill rotWithShape="0">
            <a:gsLst>
              <a:gs pos="0">
                <a:srgbClr val="93CDDD"/>
              </a:gs>
              <a:gs pos="50000">
                <a:srgbClr val="4BACC6"/>
              </a:gs>
              <a:gs pos="100000">
                <a:srgbClr val="93CDDD"/>
              </a:gs>
            </a:gsLst>
            <a:lin ang="5400000" scaled="1"/>
          </a:gradFill>
          <a:ln w="12700" cap="flat">
            <a:solidFill>
              <a:srgbClr val="4BACC6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rgbClr val="215968"/>
            </a:outerShdw>
          </a:effec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3" name="Rectangle 37"/>
          <p:cNvSpPr>
            <a:spLocks/>
          </p:cNvSpPr>
          <p:nvPr/>
        </p:nvSpPr>
        <p:spPr bwMode="auto">
          <a:xfrm>
            <a:off x="6600825" y="2146300"/>
            <a:ext cx="19002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900" b="1" dirty="0">
                <a:solidFill>
                  <a:srgbClr val="4A442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Objetivo 4: 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r>
              <a:rPr lang="en-US" sz="9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Un Estado </a:t>
            </a:r>
            <a:r>
              <a:rPr lang="en-US" sz="9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moderno</a:t>
            </a:r>
            <a:r>
              <a:rPr lang="en-US" sz="9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9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transparente</a:t>
            </a:r>
            <a:r>
              <a:rPr lang="en-US" sz="9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9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responsable</a:t>
            </a:r>
            <a:r>
              <a:rPr lang="en-US" sz="9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9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eficiente</a:t>
            </a:r>
            <a:r>
              <a:rPr lang="en-US" sz="9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y </a:t>
            </a:r>
            <a:r>
              <a:rPr lang="en-US" sz="900" b="1" dirty="0" err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competitivo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endParaRPr lang="en-US" sz="18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29734" name="AutoShape 38"/>
          <p:cNvSpPr>
            <a:spLocks/>
          </p:cNvSpPr>
          <p:nvPr/>
        </p:nvSpPr>
        <p:spPr bwMode="auto">
          <a:xfrm>
            <a:off x="381000" y="1714500"/>
            <a:ext cx="8161338" cy="360363"/>
          </a:xfrm>
          <a:prstGeom prst="roundRect">
            <a:avLst>
              <a:gd name="adj" fmla="val 14060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rgbClr val="254061"/>
            </a:outerShdw>
          </a:effec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5" name="Rectangle 39"/>
          <p:cNvSpPr>
            <a:spLocks/>
          </p:cNvSpPr>
          <p:nvPr/>
        </p:nvSpPr>
        <p:spPr bwMode="auto">
          <a:xfrm>
            <a:off x="398463" y="1731963"/>
            <a:ext cx="8126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>
              <a:spcBef>
                <a:spcPts val="700"/>
              </a:spcBef>
            </a:pPr>
            <a:r>
              <a:rPr lang="en-US" sz="12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17</a:t>
            </a:r>
            <a:r>
              <a:rPr lang="en-US" sz="10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 </a:t>
            </a:r>
            <a:r>
              <a:rPr lang="en-US" sz="12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PRINCIPIOS ORIENTADORES DEL DESARROLLO</a:t>
            </a:r>
            <a:endParaRPr lang="en-US" sz="1000" b="1" dirty="0">
              <a:solidFill>
                <a:srgbClr val="FFFFFF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spcBef>
                <a:spcPts val="700"/>
              </a:spcBef>
            </a:pPr>
            <a:endParaRPr lang="en-US" sz="18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29736" name="AutoShape 40"/>
          <p:cNvSpPr>
            <a:spLocks/>
          </p:cNvSpPr>
          <p:nvPr/>
        </p:nvSpPr>
        <p:spPr bwMode="auto">
          <a:xfrm>
            <a:off x="381000" y="3860800"/>
            <a:ext cx="8262938" cy="627063"/>
          </a:xfrm>
          <a:prstGeom prst="roundRect">
            <a:avLst>
              <a:gd name="adj" fmla="val 16190"/>
            </a:avLst>
          </a:prstGeom>
          <a:gradFill rotWithShape="0">
            <a:gsLst>
              <a:gs pos="0">
                <a:srgbClr val="FAC090"/>
              </a:gs>
              <a:gs pos="50000">
                <a:srgbClr val="F79646"/>
              </a:gs>
              <a:gs pos="100000">
                <a:srgbClr val="FAC090"/>
              </a:gs>
            </a:gsLst>
            <a:lin ang="5400000" scaled="1"/>
          </a:gradFill>
          <a:ln w="12700" cap="flat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rgbClr val="984807"/>
            </a:outerShdw>
          </a:effec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7" name="Rectangle 41"/>
          <p:cNvSpPr>
            <a:spLocks/>
          </p:cNvSpPr>
          <p:nvPr/>
        </p:nvSpPr>
        <p:spPr bwMode="auto">
          <a:xfrm>
            <a:off x="411163" y="3887788"/>
            <a:ext cx="82010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8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17 PRINCIPIOS FUNDAMENTALES DE LA ENSAN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endParaRPr lang="en-US" sz="16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RESTAURACIÓN MORAL, INTEGRALIDAD, INTEGRACION SOCIAL, FOCALIZACION, COMPLEMENTARIEDAD, EQUIDAD, GRADUALIDAD, SIMULTANEIDAD, EMPODERAMIENTO, INNOVACION, DESCENTRALIZACIÓN, CORRESPONSABILIDAD, AUDITORIA SOCIAL Y RENDICION DE CUENTAS, REPLICABILIDAD, </a:t>
            </a:r>
          </a:p>
          <a:p>
            <a:r>
              <a:rPr lang="en-US" sz="7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SISTEMATIZACION, SOSTENIBILIDAD</a:t>
            </a:r>
          </a:p>
          <a:p>
            <a:pPr algn="l"/>
            <a:endParaRPr lang="en-US" sz="300" b="1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29738" name="AutoShape 42"/>
          <p:cNvSpPr>
            <a:spLocks/>
          </p:cNvSpPr>
          <p:nvPr/>
        </p:nvSpPr>
        <p:spPr bwMode="auto">
          <a:xfrm>
            <a:off x="355600" y="3051175"/>
            <a:ext cx="8280400" cy="5334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D99694"/>
              </a:gs>
              <a:gs pos="50000">
                <a:srgbClr val="F2DCDB"/>
              </a:gs>
              <a:gs pos="100000">
                <a:srgbClr val="D99694"/>
              </a:gs>
            </a:gsLst>
            <a:lin ang="18900000" scaled="1"/>
          </a:gradFill>
          <a:ln w="12700" cap="flat">
            <a:solidFill>
              <a:srgbClr val="D99694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9" name="Rectangle 43"/>
          <p:cNvSpPr>
            <a:spLocks/>
          </p:cNvSpPr>
          <p:nvPr/>
        </p:nvSpPr>
        <p:spPr bwMode="auto">
          <a:xfrm>
            <a:off x="382588" y="3076575"/>
            <a:ext cx="8229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8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OBJETIVO GENERAL PSAN </a:t>
            </a:r>
            <a:endParaRPr lang="en-US" sz="1800" dirty="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procurar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que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todas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las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familias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hondureñas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atiendan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necesidades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básicas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alimentación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en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cantidad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calidad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oportunidad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inocuidad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para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que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cada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uno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miembros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logre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un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adecuado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estado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salud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y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bienestar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y el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pleno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desarrollo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potencialidades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cognitivas</a:t>
            </a:r>
            <a:r>
              <a:rPr lang="en-US" sz="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y </a:t>
            </a:r>
            <a:r>
              <a:rPr lang="en-US" sz="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físicas</a:t>
            </a:r>
            <a:endParaRPr lang="en-US" sz="8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9740" name="AutoShape 44"/>
          <p:cNvSpPr>
            <a:spLocks/>
          </p:cNvSpPr>
          <p:nvPr/>
        </p:nvSpPr>
        <p:spPr bwMode="auto">
          <a:xfrm>
            <a:off x="355600" y="1358900"/>
            <a:ext cx="8161338" cy="220663"/>
          </a:xfrm>
          <a:prstGeom prst="roundRect">
            <a:avLst>
              <a:gd name="adj" fmla="val 11468"/>
            </a:avLst>
          </a:prstGeom>
          <a:gradFill rotWithShape="0">
            <a:gsLst>
              <a:gs pos="0">
                <a:srgbClr val="666666"/>
              </a:gs>
              <a:gs pos="50000">
                <a:srgbClr val="000000"/>
              </a:gs>
              <a:gs pos="100000">
                <a:srgbClr val="666666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8397" dir="3806151" algn="ctr" rotWithShape="0">
              <a:srgbClr val="7F7F7F"/>
            </a:outerShdw>
          </a:effec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1" name="Rectangle 45"/>
          <p:cNvSpPr>
            <a:spLocks/>
          </p:cNvSpPr>
          <p:nvPr/>
        </p:nvSpPr>
        <p:spPr bwMode="auto">
          <a:xfrm>
            <a:off x="366713" y="1366838"/>
            <a:ext cx="8140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>
              <a:spcBef>
                <a:spcPts val="700"/>
              </a:spcBef>
            </a:pPr>
            <a:r>
              <a:rPr lang="en-US" sz="1200" b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VISION DE PAIS   </a:t>
            </a:r>
            <a:endParaRPr lang="en-US" sz="1800">
              <a:solidFill>
                <a:schemeClr val="tx1"/>
              </a:solidFill>
              <a:latin typeface="Georgia" charset="0"/>
              <a:cs typeface="Times" charset="0"/>
              <a:sym typeface="Georgia" charset="0"/>
            </a:endParaRPr>
          </a:p>
          <a:p>
            <a:pPr>
              <a:spcBef>
                <a:spcPts val="700"/>
              </a:spcBef>
            </a:pPr>
            <a:endParaRPr lang="en-US" sz="1800">
              <a:solidFill>
                <a:schemeClr val="tx1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315" t="10742" r="21486" b="6250"/>
          <a:stretch>
            <a:fillRect/>
          </a:stretch>
        </p:blipFill>
        <p:spPr bwMode="auto">
          <a:xfrm>
            <a:off x="285720" y="0"/>
            <a:ext cx="8552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060" t="8789" r="21486" b="9179"/>
          <a:stretch>
            <a:fillRect/>
          </a:stretch>
        </p:blipFill>
        <p:spPr bwMode="auto">
          <a:xfrm>
            <a:off x="785786" y="142852"/>
            <a:ext cx="781650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962" t="12695" r="25878" b="10156"/>
          <a:stretch>
            <a:fillRect/>
          </a:stretch>
        </p:blipFill>
        <p:spPr bwMode="auto">
          <a:xfrm>
            <a:off x="714348" y="263897"/>
            <a:ext cx="7929618" cy="659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001" t="17578" r="29722" b="10156"/>
          <a:stretch>
            <a:fillRect/>
          </a:stretch>
        </p:blipFill>
        <p:spPr bwMode="auto">
          <a:xfrm>
            <a:off x="857224" y="0"/>
            <a:ext cx="713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1214422"/>
            <a:ext cx="8286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Pilares de la implementación de la estrategia</a:t>
            </a:r>
            <a:endParaRPr lang="es-ES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728" y="2887682"/>
            <a:ext cx="6929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s-HN" sz="3200" dirty="0" smtClean="0"/>
              <a:t>Innovación Tecnológica</a:t>
            </a:r>
          </a:p>
          <a:p>
            <a:pPr algn="l">
              <a:buFont typeface="Arial" pitchFamily="34" charset="0"/>
              <a:buChar char="•"/>
            </a:pPr>
            <a:r>
              <a:rPr lang="es-HN" sz="3200" dirty="0" smtClean="0"/>
              <a:t>Gestión del Conocimiento</a:t>
            </a:r>
          </a:p>
          <a:p>
            <a:pPr algn="l">
              <a:buFont typeface="Arial" pitchFamily="34" charset="0"/>
              <a:buChar char="•"/>
            </a:pPr>
            <a:r>
              <a:rPr lang="es-HN" sz="3200" dirty="0" smtClean="0"/>
              <a:t>Encadenamientos Productivos</a:t>
            </a:r>
          </a:p>
          <a:p>
            <a:pPr algn="l">
              <a:buFont typeface="Arial" pitchFamily="34" charset="0"/>
              <a:buChar char="•"/>
            </a:pPr>
            <a:r>
              <a:rPr lang="es-HN" sz="3200" dirty="0" smtClean="0"/>
              <a:t>Ampliación de acceso a mercados</a:t>
            </a:r>
          </a:p>
          <a:p>
            <a:pPr algn="l">
              <a:buFont typeface="Arial" pitchFamily="34" charset="0"/>
              <a:buChar char="•"/>
            </a:pPr>
            <a:r>
              <a:rPr lang="es-HN" sz="3200" dirty="0" smtClean="0"/>
              <a:t>Riego</a:t>
            </a:r>
          </a:p>
          <a:p>
            <a:pPr algn="l">
              <a:buFont typeface="Arial" pitchFamily="34" charset="0"/>
              <a:buChar char="•"/>
            </a:pPr>
            <a:r>
              <a:rPr lang="es-HN" sz="3200" dirty="0" smtClean="0"/>
              <a:t>Desarrollo humano</a:t>
            </a:r>
          </a:p>
          <a:p>
            <a:pPr algn="l">
              <a:buFont typeface="Arial" pitchFamily="34" charset="0"/>
              <a:buChar char="•"/>
            </a:pPr>
            <a:endParaRPr lang="es-HN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ca\Documents\0 Fotos Recientes antes de archivar\1 Presentacion Maiz y Frijoles\Maiz_Manrique_Intibuca_Sep-11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86314" y="2285992"/>
            <a:ext cx="3898669" cy="267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9552" y="2348880"/>
            <a:ext cx="3888432" cy="2992978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sz="2400" dirty="0" smtClean="0"/>
              <a:t>Encalado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400" dirty="0" smtClean="0"/>
              <a:t>Preparación del suelo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400" dirty="0" smtClean="0"/>
              <a:t>Formación de camas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400" dirty="0" smtClean="0"/>
              <a:t>Densidad de siembra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400" dirty="0" smtClean="0"/>
              <a:t>Prevención de plagas y enfermedades...</a:t>
            </a:r>
          </a:p>
          <a:p>
            <a:pPr>
              <a:buFontTx/>
              <a:buChar char="-"/>
            </a:pPr>
            <a:endParaRPr lang="es-AR" sz="2400" dirty="0" smtClean="0"/>
          </a:p>
          <a:p>
            <a:pPr>
              <a:buFontTx/>
              <a:buChar char="-"/>
            </a:pPr>
            <a:endParaRPr lang="es-AR" sz="2400" dirty="0" smtClean="0"/>
          </a:p>
          <a:p>
            <a:pPr>
              <a:buFontTx/>
              <a:buChar char="-"/>
            </a:pPr>
            <a:endParaRPr lang="es-AR" sz="2400" dirty="0" smtClean="0"/>
          </a:p>
          <a:p>
            <a:endParaRPr lang="en-US" sz="2400" dirty="0"/>
          </a:p>
        </p:txBody>
      </p:sp>
      <p:sp>
        <p:nvSpPr>
          <p:cNvPr id="2" name="1 Rectángulo"/>
          <p:cNvSpPr/>
          <p:nvPr/>
        </p:nvSpPr>
        <p:spPr>
          <a:xfrm>
            <a:off x="1285852" y="1571612"/>
            <a:ext cx="7195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Implementación de Prácticas Básicas</a:t>
            </a:r>
            <a:endParaRPr lang="es-ES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4789484" y="2769408"/>
            <a:ext cx="3897315" cy="2221692"/>
          </a:xfrm>
          <a:custGeom>
            <a:avLst/>
            <a:gdLst>
              <a:gd name="connsiteX0" fmla="*/ 4888 w 4335588"/>
              <a:gd name="connsiteY0" fmla="*/ 0 h 2209800"/>
              <a:gd name="connsiteX1" fmla="*/ 4335588 w 4335588"/>
              <a:gd name="connsiteY1" fmla="*/ 977900 h 2209800"/>
              <a:gd name="connsiteX2" fmla="*/ 4335588 w 4335588"/>
              <a:gd name="connsiteY2" fmla="*/ 2044700 h 2209800"/>
              <a:gd name="connsiteX3" fmla="*/ 4157788 w 4335588"/>
              <a:gd name="connsiteY3" fmla="*/ 2209800 h 2209800"/>
              <a:gd name="connsiteX4" fmla="*/ 169988 w 4335588"/>
              <a:gd name="connsiteY4" fmla="*/ 2197100 h 2209800"/>
              <a:gd name="connsiteX5" fmla="*/ 4888 w 4335588"/>
              <a:gd name="connsiteY5" fmla="*/ 1993900 h 2209800"/>
              <a:gd name="connsiteX6" fmla="*/ 4888 w 4335588"/>
              <a:gd name="connsiteY6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588" h="2209800">
                <a:moveTo>
                  <a:pt x="4888" y="0"/>
                </a:moveTo>
                <a:lnTo>
                  <a:pt x="4335588" y="977900"/>
                </a:lnTo>
                <a:lnTo>
                  <a:pt x="4335588" y="2044700"/>
                </a:lnTo>
                <a:lnTo>
                  <a:pt x="4157788" y="2209800"/>
                </a:lnTo>
                <a:lnTo>
                  <a:pt x="169988" y="2197100"/>
                </a:lnTo>
                <a:lnTo>
                  <a:pt x="4888" y="1993900"/>
                </a:lnTo>
                <a:cubicBezTo>
                  <a:pt x="655" y="1329267"/>
                  <a:pt x="-3579" y="664633"/>
                  <a:pt x="4888" y="0"/>
                </a:cubicBezTo>
                <a:close/>
              </a:path>
            </a:pathLst>
          </a:custGeom>
          <a:solidFill>
            <a:srgbClr val="EB9421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" name="5 Forma libre"/>
          <p:cNvSpPr/>
          <p:nvPr/>
        </p:nvSpPr>
        <p:spPr>
          <a:xfrm>
            <a:off x="4786314" y="2571744"/>
            <a:ext cx="3938586" cy="1187456"/>
          </a:xfrm>
          <a:custGeom>
            <a:avLst/>
            <a:gdLst>
              <a:gd name="connsiteX0" fmla="*/ 0 w 4381500"/>
              <a:gd name="connsiteY0" fmla="*/ 152400 h 1181100"/>
              <a:gd name="connsiteX1" fmla="*/ 4368800 w 4381500"/>
              <a:gd name="connsiteY1" fmla="*/ 1181100 h 1181100"/>
              <a:gd name="connsiteX2" fmla="*/ 4381500 w 4381500"/>
              <a:gd name="connsiteY2" fmla="*/ 393700 h 1181100"/>
              <a:gd name="connsiteX3" fmla="*/ 2463800 w 4381500"/>
              <a:gd name="connsiteY3" fmla="*/ 76200 h 1181100"/>
              <a:gd name="connsiteX4" fmla="*/ 12700 w 4381500"/>
              <a:gd name="connsiteY4" fmla="*/ 0 h 1181100"/>
              <a:gd name="connsiteX5" fmla="*/ 50800 w 4381500"/>
              <a:gd name="connsiteY5" fmla="*/ 1905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500" h="1181100">
                <a:moveTo>
                  <a:pt x="0" y="152400"/>
                </a:moveTo>
                <a:lnTo>
                  <a:pt x="4368800" y="1181100"/>
                </a:lnTo>
                <a:lnTo>
                  <a:pt x="4381500" y="393700"/>
                </a:lnTo>
                <a:lnTo>
                  <a:pt x="2463800" y="76200"/>
                </a:lnTo>
                <a:lnTo>
                  <a:pt x="12700" y="0"/>
                </a:lnTo>
                <a:lnTo>
                  <a:pt x="50800" y="190500"/>
                </a:lnTo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pSp>
        <p:nvGrpSpPr>
          <p:cNvPr id="5" name="11 Grupo"/>
          <p:cNvGrpSpPr/>
          <p:nvPr/>
        </p:nvGrpSpPr>
        <p:grpSpPr>
          <a:xfrm>
            <a:off x="4351212" y="5435932"/>
            <a:ext cx="2515486" cy="338554"/>
            <a:chOff x="5228008" y="5157192"/>
            <a:chExt cx="2515486" cy="338554"/>
          </a:xfrm>
        </p:grpSpPr>
        <p:sp>
          <p:nvSpPr>
            <p:cNvPr id="8" name="7 Rectángulo"/>
            <p:cNvSpPr/>
            <p:nvPr/>
          </p:nvSpPr>
          <p:spPr>
            <a:xfrm>
              <a:off x="5228008" y="5197842"/>
              <a:ext cx="297560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 sz="160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452610" y="5157192"/>
              <a:ext cx="2290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1600" dirty="0" smtClean="0"/>
                <a:t>Prácticas Tradicionales</a:t>
              </a:r>
              <a:endParaRPr lang="es-HN" sz="1600" dirty="0"/>
            </a:p>
          </p:txBody>
        </p:sp>
      </p:grpSp>
      <p:grpSp>
        <p:nvGrpSpPr>
          <p:cNvPr id="12" name="12 Grupo"/>
          <p:cNvGrpSpPr/>
          <p:nvPr/>
        </p:nvGrpSpPr>
        <p:grpSpPr>
          <a:xfrm>
            <a:off x="6881062" y="5435932"/>
            <a:ext cx="2026697" cy="338554"/>
            <a:chOff x="5228504" y="5597098"/>
            <a:chExt cx="2026697" cy="338554"/>
          </a:xfrm>
        </p:grpSpPr>
        <p:sp>
          <p:nvSpPr>
            <p:cNvPr id="10" name="9 Rectángulo"/>
            <p:cNvSpPr/>
            <p:nvPr/>
          </p:nvSpPr>
          <p:spPr>
            <a:xfrm>
              <a:off x="5228504" y="5637748"/>
              <a:ext cx="297560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 sz="160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453106" y="5597098"/>
              <a:ext cx="18020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1600" dirty="0" smtClean="0"/>
                <a:t>Prácticas Básicas</a:t>
              </a:r>
              <a:endParaRPr lang="es-HN" sz="1600" dirty="0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4343400" y="5003884"/>
            <a:ext cx="3958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1600" i="1" dirty="0" smtClean="0"/>
              <a:t>Comparación de sistemas de producción.</a:t>
            </a:r>
            <a:endParaRPr lang="es-HN" sz="1600" i="1" dirty="0"/>
          </a:p>
        </p:txBody>
      </p:sp>
    </p:spTree>
    <p:extLst>
      <p:ext uri="{BB962C8B-B14F-4D97-AF65-F5344CB8AC3E}">
        <p14:creationId xmlns:p14="http://schemas.microsoft.com/office/powerpoint/2010/main" val="4248554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Logros del Sector Agroalimentario</a:t>
            </a:r>
            <a:endParaRPr lang="es-HN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HN" dirty="0" smtClean="0"/>
              <a:t>2010-2012</a:t>
            </a:r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A4DA1-3BF4-4FA0-BE1A-F29AF5C699B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428596" y="1928802"/>
          <a:ext cx="414340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5000628" y="1928802"/>
            <a:ext cx="3929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HN" sz="2000" dirty="0" smtClean="0"/>
              <a:t>Se logró un notable crecimiento a L 21, 516,000 millones, lo que equivale a 5.6% del PIB agropecuario en 2011, superando el crecimiento de 1.8% logrado en 2010 que fue de L 20, 375, 000 millones. </a:t>
            </a:r>
            <a:endParaRPr lang="es-HN" sz="2000" dirty="0"/>
          </a:p>
        </p:txBody>
      </p:sp>
      <p:sp>
        <p:nvSpPr>
          <p:cNvPr id="4" name="3 Rectángulo"/>
          <p:cNvSpPr/>
          <p:nvPr/>
        </p:nvSpPr>
        <p:spPr>
          <a:xfrm>
            <a:off x="1643042" y="1214422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Logros Macroeconómicos</a:t>
            </a:r>
            <a:endParaRPr lang="es-E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024" y="1231831"/>
            <a:ext cx="8927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HN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Incremento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</a:t>
            </a:r>
            <a:r>
              <a:rPr lang="es-HN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HN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exportaciones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HN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agropecuarias</a:t>
            </a:r>
            <a:endParaRPr lang="es-HN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9" y="2670515"/>
            <a:ext cx="4511602" cy="16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hondudiario.com/sites/default/files/imagecache/Interior_Noticias/frutas_verdura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670514"/>
            <a:ext cx="2234952" cy="1756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08" y="4529913"/>
            <a:ext cx="4516193" cy="15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www.hondudiariohn.com/H/sites/default/files/imagecache/FotoPortada/tilapia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478230"/>
            <a:ext cx="2491692" cy="1613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8312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184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65350"/>
            <a:ext cx="3276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184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2184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14684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14287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600"/>
            <a:ext cx="11858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05200"/>
            <a:ext cx="12414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9" name="Rectangle 9"/>
          <p:cNvSpPr>
            <a:spLocks/>
          </p:cNvSpPr>
          <p:nvPr/>
        </p:nvSpPr>
        <p:spPr bwMode="auto">
          <a:xfrm>
            <a:off x="152400" y="1371600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Un Sector Agropecuario no Enfocado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Freeform 4"/>
          <p:cNvSpPr>
            <a:spLocks/>
          </p:cNvSpPr>
          <p:nvPr/>
        </p:nvSpPr>
        <p:spPr bwMode="gray">
          <a:xfrm>
            <a:off x="5619216" y="3429000"/>
            <a:ext cx="366713" cy="1562100"/>
          </a:xfrm>
          <a:custGeom>
            <a:avLst/>
            <a:gdLst>
              <a:gd name="T0" fmla="*/ 95552 w 142"/>
              <a:gd name="T1" fmla="*/ 2586 h 604"/>
              <a:gd name="T2" fmla="*/ 116212 w 142"/>
              <a:gd name="T3" fmla="*/ 1220714 h 604"/>
              <a:gd name="T4" fmla="*/ 0 w 142"/>
              <a:gd name="T5" fmla="*/ 1225886 h 604"/>
              <a:gd name="T6" fmla="*/ 185939 w 142"/>
              <a:gd name="T7" fmla="*/ 1562100 h 604"/>
              <a:gd name="T8" fmla="*/ 366713 w 142"/>
              <a:gd name="T9" fmla="*/ 1225886 h 604"/>
              <a:gd name="T10" fmla="*/ 258249 w 142"/>
              <a:gd name="T11" fmla="*/ 1225886 h 604"/>
              <a:gd name="T12" fmla="*/ 255666 w 142"/>
              <a:gd name="T13" fmla="*/ 0 h 604"/>
              <a:gd name="T14" fmla="*/ 95552 w 142"/>
              <a:gd name="T15" fmla="*/ 2586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267" name="Freeform 3"/>
          <p:cNvSpPr>
            <a:spLocks/>
          </p:cNvSpPr>
          <p:nvPr/>
        </p:nvSpPr>
        <p:spPr bwMode="gray">
          <a:xfrm>
            <a:off x="832904" y="3919810"/>
            <a:ext cx="1328737" cy="1071562"/>
          </a:xfrm>
          <a:custGeom>
            <a:avLst/>
            <a:gdLst>
              <a:gd name="T0" fmla="*/ 0 w 735"/>
              <a:gd name="T1" fmla="*/ 0 h 532"/>
              <a:gd name="T2" fmla="*/ 690582 w 735"/>
              <a:gd name="T3" fmla="*/ 406871 h 532"/>
              <a:gd name="T4" fmla="*/ 1043104 w 735"/>
              <a:gd name="T5" fmla="*/ 406871 h 532"/>
              <a:gd name="T6" fmla="*/ 1151572 w 735"/>
              <a:gd name="T7" fmla="*/ 501539 h 532"/>
              <a:gd name="T8" fmla="*/ 1155188 w 735"/>
              <a:gd name="T9" fmla="*/ 809714 h 532"/>
              <a:gd name="T10" fmla="*/ 1081068 w 735"/>
              <a:gd name="T11" fmla="*/ 805686 h 532"/>
              <a:gd name="T12" fmla="*/ 1209422 w 735"/>
              <a:gd name="T13" fmla="*/ 1071562 h 532"/>
              <a:gd name="T14" fmla="*/ 1328737 w 735"/>
              <a:gd name="T15" fmla="*/ 809714 h 532"/>
              <a:gd name="T16" fmla="*/ 1258233 w 735"/>
              <a:gd name="T17" fmla="*/ 809714 h 532"/>
              <a:gd name="T18" fmla="*/ 1254617 w 735"/>
              <a:gd name="T19" fmla="*/ 455212 h 532"/>
              <a:gd name="T20" fmla="*/ 1113608 w 735"/>
              <a:gd name="T21" fmla="*/ 302132 h 532"/>
              <a:gd name="T22" fmla="*/ 605615 w 735"/>
              <a:gd name="T23" fmla="*/ 300118 h 532"/>
              <a:gd name="T24" fmla="*/ 124739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>
              <a:solidFill>
                <a:prstClr val="black"/>
              </a:solidFill>
            </a:endParaRPr>
          </a:p>
          <a:p>
            <a:endParaRPr lang="es-MX">
              <a:solidFill>
                <a:prstClr val="black"/>
              </a:solidFill>
            </a:endParaRPr>
          </a:p>
          <a:p>
            <a:endParaRPr lang="es-MX">
              <a:solidFill>
                <a:prstClr val="black"/>
              </a:solidFill>
            </a:endParaRPr>
          </a:p>
          <a:p>
            <a:endParaRPr lang="es-MX">
              <a:solidFill>
                <a:prstClr val="black"/>
              </a:solidFill>
            </a:endParaRPr>
          </a:p>
          <a:p>
            <a:endParaRPr lang="es-MX">
              <a:solidFill>
                <a:prstClr val="black"/>
              </a:solidFill>
            </a:endParaRPr>
          </a:p>
          <a:p>
            <a:endParaRPr lang="es-MX">
              <a:solidFill>
                <a:prstClr val="black"/>
              </a:solidFill>
            </a:endParaRPr>
          </a:p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268" name="Freeform 4"/>
          <p:cNvSpPr>
            <a:spLocks/>
          </p:cNvSpPr>
          <p:nvPr/>
        </p:nvSpPr>
        <p:spPr bwMode="gray">
          <a:xfrm>
            <a:off x="3618966" y="3379068"/>
            <a:ext cx="366713" cy="1562100"/>
          </a:xfrm>
          <a:custGeom>
            <a:avLst/>
            <a:gdLst>
              <a:gd name="T0" fmla="*/ 95552 w 142"/>
              <a:gd name="T1" fmla="*/ 2586 h 604"/>
              <a:gd name="T2" fmla="*/ 116212 w 142"/>
              <a:gd name="T3" fmla="*/ 1220714 h 604"/>
              <a:gd name="T4" fmla="*/ 0 w 142"/>
              <a:gd name="T5" fmla="*/ 1225886 h 604"/>
              <a:gd name="T6" fmla="*/ 185939 w 142"/>
              <a:gd name="T7" fmla="*/ 1562100 h 604"/>
              <a:gd name="T8" fmla="*/ 366713 w 142"/>
              <a:gd name="T9" fmla="*/ 1225886 h 604"/>
              <a:gd name="T10" fmla="*/ 258249 w 142"/>
              <a:gd name="T11" fmla="*/ 1225886 h 604"/>
              <a:gd name="T12" fmla="*/ 255666 w 142"/>
              <a:gd name="T13" fmla="*/ 0 h 604"/>
              <a:gd name="T14" fmla="*/ 95552 w 142"/>
              <a:gd name="T15" fmla="*/ 2586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269" name="Freeform 5"/>
          <p:cNvSpPr>
            <a:spLocks/>
          </p:cNvSpPr>
          <p:nvPr/>
        </p:nvSpPr>
        <p:spPr bwMode="gray">
          <a:xfrm flipH="1">
            <a:off x="7333716" y="3861048"/>
            <a:ext cx="1400175" cy="1143000"/>
          </a:xfrm>
          <a:custGeom>
            <a:avLst/>
            <a:gdLst>
              <a:gd name="T0" fmla="*/ 0 w 735"/>
              <a:gd name="T1" fmla="*/ 0 h 532"/>
              <a:gd name="T2" fmla="*/ 727710 w 735"/>
              <a:gd name="T3" fmla="*/ 433996 h 532"/>
              <a:gd name="T4" fmla="*/ 1099185 w 735"/>
              <a:gd name="T5" fmla="*/ 433996 h 532"/>
              <a:gd name="T6" fmla="*/ 1213485 w 735"/>
              <a:gd name="T7" fmla="*/ 534975 h 532"/>
              <a:gd name="T8" fmla="*/ 1217295 w 735"/>
              <a:gd name="T9" fmla="*/ 863695 h 532"/>
              <a:gd name="T10" fmla="*/ 1139190 w 735"/>
              <a:gd name="T11" fmla="*/ 859398 h 532"/>
              <a:gd name="T12" fmla="*/ 1274445 w 735"/>
              <a:gd name="T13" fmla="*/ 1143000 h 532"/>
              <a:gd name="T14" fmla="*/ 1400175 w 735"/>
              <a:gd name="T15" fmla="*/ 863695 h 532"/>
              <a:gd name="T16" fmla="*/ 1325880 w 735"/>
              <a:gd name="T17" fmla="*/ 863695 h 532"/>
              <a:gd name="T18" fmla="*/ 1322070 w 735"/>
              <a:gd name="T19" fmla="*/ 485560 h 532"/>
              <a:gd name="T20" fmla="*/ 1173480 w 735"/>
              <a:gd name="T21" fmla="*/ 322274 h 532"/>
              <a:gd name="T22" fmla="*/ 638175 w 735"/>
              <a:gd name="T23" fmla="*/ 320126 h 532"/>
              <a:gd name="T24" fmla="*/ 131445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>
              <a:solidFill>
                <a:prstClr val="black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8591" y="2348185"/>
            <a:ext cx="1785938" cy="1609725"/>
            <a:chOff x="4320" y="1152"/>
            <a:chExt cx="414" cy="402"/>
          </a:xfrm>
          <a:solidFill>
            <a:srgbClr val="FFFF00"/>
          </a:solidFill>
        </p:grpSpPr>
        <p:sp>
          <p:nvSpPr>
            <p:cNvPr id="16391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 dirty="0">
                <a:solidFill>
                  <a:prstClr val="black"/>
                </a:solidFill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>
                <a:solidFill>
                  <a:prstClr val="black"/>
                </a:solidFill>
              </a:endParaRPr>
            </a:p>
          </p:txBody>
        </p:sp>
      </p:grpSp>
      <p:sp>
        <p:nvSpPr>
          <p:cNvPr id="16393" name="Rectangle 9"/>
          <p:cNvSpPr>
            <a:spLocks noChangeArrowheads="1"/>
          </p:cNvSpPr>
          <p:nvPr/>
        </p:nvSpPr>
        <p:spPr bwMode="gray">
          <a:xfrm>
            <a:off x="690002" y="2848241"/>
            <a:ext cx="1643074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>
                <a:solidFill>
                  <a:prstClr val="black"/>
                </a:solidFill>
              </a:rPr>
              <a:t>Incorporadas y rehabilitadas  8,170 Ha       al riego. </a:t>
            </a:r>
            <a:endParaRPr lang="es-MX" sz="1400" dirty="0">
              <a:solidFill>
                <a:prstClr val="black"/>
              </a:solidFill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833404" y="2348185"/>
            <a:ext cx="1785937" cy="1643062"/>
            <a:chOff x="4320" y="1152"/>
            <a:chExt cx="414" cy="402"/>
          </a:xfrm>
          <a:solidFill>
            <a:srgbClr val="FFFF00"/>
          </a:solidFill>
        </p:grpSpPr>
        <p:sp>
          <p:nvSpPr>
            <p:cNvPr id="16395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 dirty="0">
                <a:solidFill>
                  <a:prstClr val="black"/>
                </a:solidFill>
              </a:endParaRPr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833154" y="2348185"/>
            <a:ext cx="1785937" cy="1643062"/>
            <a:chOff x="4320" y="1152"/>
            <a:chExt cx="414" cy="402"/>
          </a:xfrm>
          <a:solidFill>
            <a:srgbClr val="FFFF00"/>
          </a:solidFill>
        </p:grpSpPr>
        <p:sp>
          <p:nvSpPr>
            <p:cNvPr id="16398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 dirty="0">
                <a:solidFill>
                  <a:prstClr val="black"/>
                </a:solidFill>
              </a:endParaRPr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>
                <a:solidFill>
                  <a:prstClr val="black"/>
                </a:solidFill>
              </a:endParaRPr>
            </a:p>
          </p:txBody>
        </p:sp>
      </p:grpSp>
      <p:sp>
        <p:nvSpPr>
          <p:cNvPr id="16400" name="Rectangle 16"/>
          <p:cNvSpPr>
            <a:spLocks noChangeArrowheads="1"/>
          </p:cNvSpPr>
          <p:nvPr/>
        </p:nvSpPr>
        <p:spPr bwMode="gray">
          <a:xfrm>
            <a:off x="3047456" y="2919679"/>
            <a:ext cx="142876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dirty="0">
                <a:solidFill>
                  <a:prstClr val="black"/>
                </a:solidFill>
              </a:rPr>
              <a:t> </a:t>
            </a:r>
            <a:r>
              <a:rPr lang="es-ES" sz="1400" dirty="0">
                <a:solidFill>
                  <a:prstClr val="black"/>
                </a:solidFill>
              </a:rPr>
              <a:t>Incorporadas 275 Ha Nuevas al riego.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11275" name="AutoShape 19"/>
          <p:cNvSpPr>
            <a:spLocks noChangeArrowheads="1"/>
          </p:cNvSpPr>
          <p:nvPr/>
        </p:nvSpPr>
        <p:spPr bwMode="ltGray">
          <a:xfrm>
            <a:off x="1230754" y="1412776"/>
            <a:ext cx="7286625" cy="64293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HN" sz="1800" dirty="0">
                <a:solidFill>
                  <a:srgbClr val="000000"/>
                </a:solidFill>
              </a:rPr>
              <a:t>Resultado: Incorporadas y rehabilitadas al Riego </a:t>
            </a:r>
            <a:r>
              <a:rPr lang="es-HN" sz="1800" b="1" dirty="0">
                <a:solidFill>
                  <a:srgbClr val="000000"/>
                </a:solidFill>
              </a:rPr>
              <a:t>9,005  Hectáreas </a:t>
            </a:r>
          </a:p>
        </p:txBody>
      </p:sp>
      <p:sp>
        <p:nvSpPr>
          <p:cNvPr id="11277" name="WordArt 9"/>
          <p:cNvSpPr>
            <a:spLocks noChangeArrowheads="1" noChangeShapeType="1" noTextEdit="1"/>
          </p:cNvSpPr>
          <p:nvPr/>
        </p:nvSpPr>
        <p:spPr bwMode="gray">
          <a:xfrm>
            <a:off x="904341" y="2455078"/>
            <a:ext cx="1143000" cy="357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"/>
                <a:solidFill>
                  <a:srgbClr val="2C87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SENINFRA</a:t>
            </a:r>
          </a:p>
        </p:txBody>
      </p:sp>
      <p:sp>
        <p:nvSpPr>
          <p:cNvPr id="11278" name="WordArt 9"/>
          <p:cNvSpPr>
            <a:spLocks noChangeArrowheads="1" noChangeShapeType="1" noTextEdit="1"/>
          </p:cNvSpPr>
          <p:nvPr/>
        </p:nvSpPr>
        <p:spPr bwMode="gray">
          <a:xfrm>
            <a:off x="2976028" y="2491060"/>
            <a:ext cx="1500187" cy="357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"/>
                <a:solidFill>
                  <a:srgbClr val="2C87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EMPRENDESUR</a:t>
            </a:r>
          </a:p>
        </p:txBody>
      </p:sp>
      <p:sp>
        <p:nvSpPr>
          <p:cNvPr id="11279" name="WordArt 11"/>
          <p:cNvSpPr>
            <a:spLocks noChangeArrowheads="1" noChangeShapeType="1" noTextEdit="1"/>
          </p:cNvSpPr>
          <p:nvPr/>
        </p:nvSpPr>
        <p:spPr bwMode="gray">
          <a:xfrm>
            <a:off x="5112568" y="2452226"/>
            <a:ext cx="1296143" cy="357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ln w="1905"/>
                <a:solidFill>
                  <a:srgbClr val="2C87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COMRURAL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gray">
          <a:xfrm>
            <a:off x="7333716" y="2273572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200" b="1">
                <a:solidFill>
                  <a:srgbClr val="FFFFFF"/>
                </a:solidFill>
              </a:rPr>
              <a:t>Desarrollo de proyectos socioproductivos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976529" y="2348185"/>
            <a:ext cx="1857375" cy="1571625"/>
            <a:chOff x="4320" y="1152"/>
            <a:chExt cx="414" cy="402"/>
          </a:xfrm>
          <a:solidFill>
            <a:srgbClr val="FFFF00"/>
          </a:solidFill>
        </p:grpSpPr>
        <p:sp>
          <p:nvSpPr>
            <p:cNvPr id="43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>
                <a:solidFill>
                  <a:prstClr val="black"/>
                </a:solidFill>
              </a:endParaRPr>
            </a:p>
          </p:txBody>
        </p:sp>
      </p:grpSp>
      <p:sp>
        <p:nvSpPr>
          <p:cNvPr id="11284" name="WordArt 11"/>
          <p:cNvSpPr>
            <a:spLocks noChangeArrowheads="1" noChangeShapeType="1" noTextEdit="1"/>
          </p:cNvSpPr>
          <p:nvPr/>
        </p:nvSpPr>
        <p:spPr bwMode="gray">
          <a:xfrm>
            <a:off x="7190860" y="2491060"/>
            <a:ext cx="1428760" cy="3571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ln w="1905"/>
                <a:solidFill>
                  <a:srgbClr val="2C87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PRONADERS </a:t>
            </a: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gray">
          <a:xfrm>
            <a:off x="7190860" y="2919679"/>
            <a:ext cx="142876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>
                <a:solidFill>
                  <a:prstClr val="black"/>
                </a:solidFill>
              </a:rPr>
              <a:t> Incorporadas 60 Ha adicionales al riego.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4976282" y="3062555"/>
            <a:ext cx="1571636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ES" sz="1400" dirty="0">
                <a:solidFill>
                  <a:prstClr val="black"/>
                </a:solidFill>
              </a:rPr>
              <a:t>Incorporadas 500 Ha adicionales al riego.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659380" y="4991372"/>
            <a:ext cx="6008963" cy="95790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895350" indent="-285750">
              <a:buFont typeface="Arial" pitchFamily="34" charset="0"/>
              <a:buChar char="•"/>
            </a:pPr>
            <a:r>
              <a:rPr lang="es-HN" sz="1800" dirty="0" smtClean="0">
                <a:solidFill>
                  <a:schemeClr val="tx1"/>
                </a:solidFill>
              </a:rPr>
              <a:t>Con una inversión total de </a:t>
            </a:r>
            <a:r>
              <a:rPr lang="es-HN" sz="1800" dirty="0" err="1" smtClean="0">
                <a:solidFill>
                  <a:schemeClr val="tx1"/>
                </a:solidFill>
              </a:rPr>
              <a:t>Lps</a:t>
            </a:r>
            <a:r>
              <a:rPr lang="es-HN" sz="1800" dirty="0" smtClean="0">
                <a:solidFill>
                  <a:schemeClr val="tx1"/>
                </a:solidFill>
              </a:rPr>
              <a:t>. 97.6 millones</a:t>
            </a:r>
          </a:p>
          <a:p>
            <a:pPr marL="895350" indent="-285750">
              <a:buFont typeface="Arial" pitchFamily="34" charset="0"/>
              <a:buChar char="•"/>
            </a:pPr>
            <a:r>
              <a:rPr lang="es-HN" sz="1800" dirty="0" smtClean="0">
                <a:solidFill>
                  <a:schemeClr val="tx1"/>
                </a:solidFill>
              </a:rPr>
              <a:t>Generando 27,900 empleos directos</a:t>
            </a:r>
          </a:p>
        </p:txBody>
      </p:sp>
    </p:spTree>
    <p:extLst>
      <p:ext uri="{BB962C8B-B14F-4D97-AF65-F5344CB8AC3E}">
        <p14:creationId xmlns:p14="http://schemas.microsoft.com/office/powerpoint/2010/main" val="3423861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3752" y="2387898"/>
            <a:ext cx="2389897" cy="3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76536" y="2459906"/>
            <a:ext cx="2388606" cy="3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712" y="2171874"/>
            <a:ext cx="2359409" cy="304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4488" y="2171874"/>
            <a:ext cx="2385051" cy="3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8558" y="1196752"/>
            <a:ext cx="8699956" cy="792088"/>
          </a:xfrm>
        </p:spPr>
        <p:txBody>
          <a:bodyPr>
            <a:noAutofit/>
          </a:bodyPr>
          <a:lstStyle/>
          <a:p>
            <a:r>
              <a:rPr lang="es-HN" sz="3200" b="1" dirty="0" smtClean="0">
                <a:ln w="1905"/>
                <a:solidFill>
                  <a:srgbClr val="007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Creación y Fortalecimiento de las Cadenas Agroalimentarias</a:t>
            </a:r>
            <a:endParaRPr lang="es-HN" sz="3200" dirty="0">
              <a:solidFill>
                <a:srgbClr val="007033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803712" y="5733256"/>
            <a:ext cx="5961430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 smtClean="0">
                <a:solidFill>
                  <a:schemeClr val="tx1"/>
                </a:solidFill>
              </a:rPr>
              <a:t>14 Cadenas Conformadas</a:t>
            </a:r>
            <a:endParaRPr lang="es-H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04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44" y="1303838"/>
            <a:ext cx="8699956" cy="1143000"/>
          </a:xfrm>
        </p:spPr>
        <p:txBody>
          <a:bodyPr>
            <a:normAutofit fontScale="90000"/>
          </a:bodyPr>
          <a:lstStyle/>
          <a:p>
            <a:r>
              <a:rPr lang="es-HN" sz="3600" b="1" dirty="0" smtClean="0">
                <a:ln w="1905"/>
                <a:solidFill>
                  <a:srgbClr val="007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Potenciando a pequeños y medianos Productores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/>
              <a:t>(</a:t>
            </a:r>
            <a:r>
              <a:rPr lang="en-US" sz="2400" b="1" dirty="0" err="1" smtClean="0"/>
              <a:t>Sinergia</a:t>
            </a:r>
            <a:r>
              <a:rPr lang="en-US" sz="2400" b="1" dirty="0" smtClean="0"/>
              <a:t> de Mercado con </a:t>
            </a:r>
            <a:r>
              <a:rPr lang="en-US" sz="2400" b="1" dirty="0" err="1" smtClean="0">
                <a:solidFill>
                  <a:srgbClr val="0070C0"/>
                </a:solidFill>
              </a:rPr>
              <a:t>Wallmart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4725144"/>
            <a:ext cx="8229600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HN" sz="2800" dirty="0" smtClean="0">
                <a:solidFill>
                  <a:schemeClr val="tx1"/>
                </a:solidFill>
              </a:rPr>
              <a:t>El total de compras es de </a:t>
            </a:r>
            <a:r>
              <a:rPr lang="es-HN" b="1" dirty="0" smtClean="0">
                <a:solidFill>
                  <a:schemeClr val="tx1"/>
                </a:solidFill>
              </a:rPr>
              <a:t>20 millones de US$/año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2880" y="2852937"/>
            <a:ext cx="8229600" cy="11696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80 %</a:t>
            </a:r>
            <a:r>
              <a:rPr lang="en-US" dirty="0" smtClean="0"/>
              <a:t> </a:t>
            </a:r>
            <a:r>
              <a:rPr lang="en-US" sz="2400" dirty="0" smtClean="0"/>
              <a:t>de los </a:t>
            </a:r>
            <a:r>
              <a:rPr lang="es-HN" sz="2400" dirty="0" smtClean="0"/>
              <a:t>productos</a:t>
            </a:r>
            <a:r>
              <a:rPr lang="en-US" sz="2400" dirty="0" smtClean="0"/>
              <a:t> </a:t>
            </a:r>
            <a:r>
              <a:rPr lang="es-HN" sz="2400" dirty="0" smtClean="0"/>
              <a:t>agrícolas vienen</a:t>
            </a:r>
            <a:r>
              <a:rPr lang="en-US" sz="2400" dirty="0" smtClean="0"/>
              <a:t> de </a:t>
            </a:r>
            <a:r>
              <a:rPr lang="es-HN" sz="2400" dirty="0" smtClean="0"/>
              <a:t>productores</a:t>
            </a:r>
            <a:r>
              <a:rPr lang="en-US" sz="2400" dirty="0" smtClean="0"/>
              <a:t> </a:t>
            </a:r>
            <a:r>
              <a:rPr lang="es-HN" sz="2400" dirty="0" smtClean="0"/>
              <a:t>nacionales</a:t>
            </a:r>
            <a:r>
              <a:rPr lang="en-US" sz="2400" dirty="0" smtClean="0"/>
              <a:t>, de </a:t>
            </a:r>
            <a:r>
              <a:rPr lang="es-HN" sz="2400" dirty="0" smtClean="0"/>
              <a:t>estos</a:t>
            </a:r>
            <a:r>
              <a:rPr lang="en-US" sz="2400" dirty="0" smtClean="0"/>
              <a:t> el </a:t>
            </a:r>
            <a:r>
              <a:rPr lang="en-US" b="1" dirty="0" smtClean="0"/>
              <a:t>72%</a:t>
            </a:r>
            <a:r>
              <a:rPr lang="en-US" dirty="0" smtClean="0"/>
              <a:t> </a:t>
            </a:r>
            <a:r>
              <a:rPr lang="en-US" sz="2400" dirty="0" smtClean="0"/>
              <a:t>son </a:t>
            </a:r>
            <a:r>
              <a:rPr lang="es-HN" sz="2400" dirty="0" smtClean="0"/>
              <a:t>pequeños</a:t>
            </a:r>
            <a:r>
              <a:rPr lang="en-US" sz="2400" dirty="0" smtClean="0"/>
              <a:t> y </a:t>
            </a:r>
            <a:r>
              <a:rPr lang="es-HN" sz="2400" dirty="0" smtClean="0"/>
              <a:t>medianos</a:t>
            </a:r>
            <a:r>
              <a:rPr lang="en-US" sz="2400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23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apa_proyectos sag 2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6" y="970828"/>
            <a:ext cx="9040487" cy="531569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" y="21429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HN" sz="4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Proyectos SAG-Cooperación</a:t>
            </a:r>
            <a:endParaRPr lang="es-ES" sz="40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1214422"/>
            <a:ext cx="6496050" cy="762000"/>
          </a:xfrm>
        </p:spPr>
        <p:txBody>
          <a:bodyPr/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Principales Logros Institucionales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28596" y="5572140"/>
            <a:ext cx="8358246" cy="1143008"/>
          </a:xfrm>
          <a:noFill/>
        </p:spPr>
        <p:txBody>
          <a:bodyPr/>
          <a:lstStyle/>
          <a:p>
            <a:pPr lvl="0" algn="just"/>
            <a:r>
              <a:rPr lang="es-ES" sz="1500" dirty="0" smtClean="0"/>
              <a:t>Reducción de tiempos en el proceso de trámites administrativos en el Servicio Nacional de Sanidad Agropecuaria (SENASA)</a:t>
            </a:r>
          </a:p>
        </p:txBody>
      </p:sp>
      <p:graphicFrame>
        <p:nvGraphicFramePr>
          <p:cNvPr id="6" name="1 Gráfico"/>
          <p:cNvGraphicFramePr/>
          <p:nvPr/>
        </p:nvGraphicFramePr>
        <p:xfrm>
          <a:off x="285720" y="1857364"/>
          <a:ext cx="764386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1357298"/>
            <a:ext cx="8072494" cy="762000"/>
          </a:xfrm>
        </p:spPr>
        <p:txBody>
          <a:bodyPr/>
          <a:lstStyle/>
          <a:p>
            <a:r>
              <a:rPr lang="es-MX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 de la Simplificación de Procesos en la Atención de Registros</a:t>
            </a:r>
            <a:endParaRPr lang="es-H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0" y="2500306"/>
          <a:ext cx="557216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786446" y="2928934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Solo en el primer trimestre se alcanza el 75% de 2011</a:t>
            </a:r>
            <a:endParaRPr lang="es-HN" sz="2400" dirty="0" smtClean="0"/>
          </a:p>
          <a:p>
            <a:pPr algn="l"/>
            <a:endParaRPr lang="es-H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714380"/>
          </a:xfrm>
        </p:spPr>
        <p:txBody>
          <a:bodyPr/>
          <a:lstStyle/>
          <a:p>
            <a:r>
              <a:rPr lang="es-H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Logros Institucionales </a:t>
            </a:r>
            <a:endParaRPr lang="es-H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28625" y="2143125"/>
          <a:ext cx="8229600" cy="398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B6F41-9BA5-47BC-8CBA-C952D27A0DA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1523-133D-4C96-A651-80B9F75A5FB1}" type="slidenum">
              <a:rPr lang="en-US"/>
              <a:pPr/>
              <a:t>37</a:t>
            </a:fld>
            <a:endParaRPr lang="en-US"/>
          </a:p>
        </p:txBody>
      </p:sp>
      <p:sp>
        <p:nvSpPr>
          <p:cNvPr id="45058" name="Rectangle 2"/>
          <p:cNvSpPr>
            <a:spLocks/>
          </p:cNvSpPr>
          <p:nvPr/>
        </p:nvSpPr>
        <p:spPr bwMode="auto">
          <a:xfrm>
            <a:off x="357158" y="2357430"/>
            <a:ext cx="8280400" cy="30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algn="just"/>
            <a:r>
              <a:rPr lang="en-US" sz="32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Reunirse es un buen </a:t>
            </a:r>
            <a:r>
              <a:rPr lang="en-US" sz="32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comienzo</a:t>
            </a:r>
          </a:p>
          <a:p>
            <a:pPr marL="342900" algn="just"/>
            <a:r>
              <a:rPr lang="en-US" sz="32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mantenerse </a:t>
            </a:r>
            <a:r>
              <a:rPr lang="en-US" sz="32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juntos es </a:t>
            </a:r>
            <a:r>
              <a:rPr lang="en-US" sz="32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progresar</a:t>
            </a:r>
          </a:p>
          <a:p>
            <a:pPr marL="342900" algn="just"/>
            <a:r>
              <a:rPr lang="en-US" sz="32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pensar </a:t>
            </a:r>
            <a:r>
              <a:rPr lang="en-US" sz="32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juntos es tener </a:t>
            </a:r>
            <a:r>
              <a:rPr lang="en-US" sz="32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unidad</a:t>
            </a:r>
          </a:p>
          <a:p>
            <a:pPr marL="342900" algn="just"/>
            <a:r>
              <a:rPr lang="en-US" sz="32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y </a:t>
            </a:r>
            <a:r>
              <a:rPr lang="en-US" sz="32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trabajar juntos es </a:t>
            </a:r>
            <a:r>
              <a:rPr lang="en-US" sz="32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triunfar</a:t>
            </a:r>
          </a:p>
          <a:p>
            <a:pPr marL="342900" algn="just"/>
            <a:endParaRPr lang="en-US" sz="3200" b="1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42900" algn="just"/>
            <a:r>
              <a:rPr lang="en-US" sz="32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Henry </a:t>
            </a:r>
            <a:r>
              <a:rPr lang="en-US" sz="32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Ford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3479800" y="1358900"/>
            <a:ext cx="2882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700">
                <a:solidFill>
                  <a:schemeClr val="tx1"/>
                </a:solidFill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Reflexiones: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1523-133D-4C96-A651-80B9F75A5FB1}" type="slidenum">
              <a:rPr lang="en-US"/>
              <a:pPr/>
              <a:t>38</a:t>
            </a:fld>
            <a:endParaRPr lang="en-US"/>
          </a:p>
        </p:txBody>
      </p:sp>
      <p:sp>
        <p:nvSpPr>
          <p:cNvPr id="45057" name="Rectangle 1"/>
          <p:cNvSpPr>
            <a:spLocks/>
          </p:cNvSpPr>
          <p:nvPr/>
        </p:nvSpPr>
        <p:spPr bwMode="auto">
          <a:xfrm>
            <a:off x="285720" y="2357430"/>
            <a:ext cx="8445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algn="l"/>
            <a:endParaRPr lang="en-US" sz="2800" b="1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3479800" y="1358900"/>
            <a:ext cx="2882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700">
                <a:solidFill>
                  <a:schemeClr val="tx1"/>
                </a:solidFill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Reflexiones:</a:t>
            </a: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357158" y="2285992"/>
            <a:ext cx="8280400" cy="30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algn="l"/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nos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cansemos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hacer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el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bien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porque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a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debido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tiempo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cosecharemos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no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nos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damos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por</a:t>
            </a:r>
            <a:r>
              <a:rPr lang="en-US" sz="28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vencidos</a:t>
            </a:r>
            <a:endParaRPr lang="en-US" sz="2800" b="1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42900" algn="l"/>
            <a:endParaRPr lang="en-US" sz="3200" b="1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42900" algn="l"/>
            <a:r>
              <a:rPr lang="en-US" sz="3200" dirty="0" err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Gálatas</a:t>
            </a:r>
            <a:r>
              <a:rPr lang="en-US" sz="3200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6:9</a:t>
            </a:r>
            <a:endParaRPr lang="en-US" sz="32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387F8-77B3-4B73-A647-A3E025536778}" type="slidenum">
              <a:rPr lang="en-US"/>
              <a:pPr/>
              <a:t>39</a:t>
            </a:fld>
            <a:endParaRPr lang="en-US"/>
          </a:p>
        </p:txBody>
      </p:sp>
      <p:sp>
        <p:nvSpPr>
          <p:cNvPr id="47105" name="Rectangle 1"/>
          <p:cNvSpPr>
            <a:spLocks/>
          </p:cNvSpPr>
          <p:nvPr/>
        </p:nvSpPr>
        <p:spPr bwMode="auto">
          <a:xfrm>
            <a:off x="285720" y="2571744"/>
            <a:ext cx="864399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Muchas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Gracias y</a:t>
            </a:r>
          </a:p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Felicidades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 a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todos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89" b="100000" l="0" r="100000">
                        <a14:backgroundMark x1="90100" y1="8812" x2="90100" y2="8812"/>
                        <a14:backgroundMark x1="86600" y1="21362" x2="86600" y2="21362"/>
                        <a14:backgroundMark x1="93500" y1="13218" x2="93500" y2="13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268760"/>
            <a:ext cx="619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214282" y="1357298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Un Sector Agropecuario Enfocado 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1804966" y="2300302"/>
            <a:ext cx="3360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800" dirty="0" err="1">
                <a:solidFill>
                  <a:schemeClr val="tx1"/>
                </a:solidFill>
                <a:latin typeface="Tahoma" charset="0"/>
                <a:cs typeface="Tahoma" charset="0"/>
                <a:sym typeface="Tahoma" charset="0"/>
              </a:rPr>
              <a:t>Margen</a:t>
            </a:r>
            <a:r>
              <a:rPr lang="en-US" sz="2800">
                <a:solidFill>
                  <a:schemeClr val="tx1"/>
                </a:solidFill>
                <a:latin typeface="Tahoma" charset="0"/>
                <a:cs typeface="Tahoma" charset="0"/>
                <a:sym typeface="Tahoma" charset="0"/>
              </a:rPr>
              <a:t> de maniobra 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4419600" y="3810000"/>
            <a:ext cx="251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800" dirty="0" err="1">
                <a:solidFill>
                  <a:srgbClr val="FFFFFF"/>
                </a:solidFill>
                <a:latin typeface="Tahoma" charset="0"/>
                <a:cs typeface="Tahoma" charset="0"/>
                <a:sym typeface="Tahoma" charset="0"/>
              </a:rPr>
              <a:t>Alineación</a:t>
            </a:r>
            <a:r>
              <a:rPr lang="en-US" sz="2800" dirty="0">
                <a:solidFill>
                  <a:srgbClr val="FFFFFF"/>
                </a:solidFill>
                <a:latin typeface="Tahoma" charset="0"/>
                <a:cs typeface="Tahoma" charset="0"/>
                <a:sym typeface="Tahoma" charset="0"/>
              </a:rPr>
              <a:t> total 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1500166" y="5500702"/>
            <a:ext cx="3859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800">
                <a:solidFill>
                  <a:schemeClr val="tx1"/>
                </a:solidFill>
                <a:latin typeface="Tahoma" charset="0"/>
                <a:cs typeface="Tahoma" charset="0"/>
                <a:sym typeface="Tahoma" charset="0"/>
              </a:rPr>
              <a:t>Estrategias compartidas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5929354" cy="571504"/>
          </a:xfrm>
        </p:spPr>
        <p:txBody>
          <a:bodyPr anchor="ctr">
            <a:noAutofit/>
          </a:bodyPr>
          <a:lstStyle/>
          <a:p>
            <a:pPr algn="ctr"/>
            <a:r>
              <a:rPr lang="es-AR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Organigrama</a:t>
            </a:r>
            <a:endParaRPr lang="es-AR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6 Marcador de contenido"/>
          <p:cNvGrpSpPr>
            <a:grpSpLocks noGrp="1"/>
          </p:cNvGrpSpPr>
          <p:nvPr/>
        </p:nvGrpSpPr>
        <p:grpSpPr>
          <a:xfrm>
            <a:off x="1000100" y="1785926"/>
            <a:ext cx="7072362" cy="4500594"/>
            <a:chOff x="696913" y="1544638"/>
            <a:chExt cx="7931151" cy="3887788"/>
          </a:xfrm>
        </p:grpSpPr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790703" y="1544645"/>
              <a:ext cx="5768982" cy="3443306"/>
              <a:chOff x="1128" y="973"/>
              <a:chExt cx="3634" cy="2169"/>
            </a:xfrm>
          </p:grpSpPr>
          <p:sp>
            <p:nvSpPr>
              <p:cNvPr id="1097" name="Rectangle 5"/>
              <p:cNvSpPr>
                <a:spLocks noChangeArrowheads="1"/>
              </p:cNvSpPr>
              <p:nvPr/>
            </p:nvSpPr>
            <p:spPr bwMode="auto">
              <a:xfrm>
                <a:off x="2552" y="1014"/>
                <a:ext cx="146" cy="81"/>
              </a:xfrm>
              <a:prstGeom prst="rect">
                <a:avLst/>
              </a:prstGeom>
              <a:solidFill>
                <a:srgbClr val="CDCD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98" name="Rectangle 6"/>
              <p:cNvSpPr>
                <a:spLocks noChangeArrowheads="1"/>
              </p:cNvSpPr>
              <p:nvPr/>
            </p:nvSpPr>
            <p:spPr bwMode="auto">
              <a:xfrm>
                <a:off x="2552" y="1014"/>
                <a:ext cx="146" cy="81"/>
              </a:xfrm>
              <a:prstGeom prst="rect">
                <a:avLst/>
              </a:prstGeom>
              <a:noFill/>
              <a:ln w="3" cap="rnd">
                <a:solidFill>
                  <a:srgbClr val="CDCDC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99" name="Rectangle 7"/>
              <p:cNvSpPr>
                <a:spLocks noChangeArrowheads="1"/>
              </p:cNvSpPr>
              <p:nvPr/>
            </p:nvSpPr>
            <p:spPr bwMode="auto">
              <a:xfrm>
                <a:off x="2554" y="1017"/>
                <a:ext cx="142" cy="75"/>
              </a:xfrm>
              <a:prstGeom prst="rect">
                <a:avLst/>
              </a:prstGeom>
              <a:noFill/>
              <a:ln w="3" cap="rnd">
                <a:solidFill>
                  <a:srgbClr val="CDCDC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00" name="Rectangle 8"/>
              <p:cNvSpPr>
                <a:spLocks noChangeArrowheads="1"/>
              </p:cNvSpPr>
              <p:nvPr/>
            </p:nvSpPr>
            <p:spPr bwMode="auto">
              <a:xfrm>
                <a:off x="2515" y="973"/>
                <a:ext cx="147" cy="8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01" name="Rectangle 9"/>
              <p:cNvSpPr>
                <a:spLocks noChangeArrowheads="1"/>
              </p:cNvSpPr>
              <p:nvPr/>
            </p:nvSpPr>
            <p:spPr bwMode="auto">
              <a:xfrm>
                <a:off x="2515" y="973"/>
                <a:ext cx="147" cy="81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02" name="Rectangle 10"/>
              <p:cNvSpPr>
                <a:spLocks noChangeArrowheads="1"/>
              </p:cNvSpPr>
              <p:nvPr/>
            </p:nvSpPr>
            <p:spPr bwMode="auto">
              <a:xfrm>
                <a:off x="2518" y="976"/>
                <a:ext cx="141" cy="76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03" name="Rectangle 11"/>
              <p:cNvSpPr>
                <a:spLocks noChangeArrowheads="1"/>
              </p:cNvSpPr>
              <p:nvPr/>
            </p:nvSpPr>
            <p:spPr bwMode="auto">
              <a:xfrm>
                <a:off x="2531" y="991"/>
                <a:ext cx="16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SECRETARÍA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4" name="Rectangle 12"/>
              <p:cNvSpPr>
                <a:spLocks noChangeArrowheads="1"/>
              </p:cNvSpPr>
              <p:nvPr/>
            </p:nvSpPr>
            <p:spPr bwMode="auto">
              <a:xfrm>
                <a:off x="2524" y="1016"/>
                <a:ext cx="171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 DESPACHO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5" name="Rectangle 13"/>
              <p:cNvSpPr>
                <a:spLocks noChangeArrowheads="1"/>
              </p:cNvSpPr>
              <p:nvPr/>
            </p:nvSpPr>
            <p:spPr bwMode="auto">
              <a:xfrm>
                <a:off x="2613" y="1169"/>
                <a:ext cx="97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06" name="Rectangle 14"/>
              <p:cNvSpPr>
                <a:spLocks noChangeArrowheads="1"/>
              </p:cNvSpPr>
              <p:nvPr/>
            </p:nvSpPr>
            <p:spPr bwMode="auto">
              <a:xfrm>
                <a:off x="2613" y="1169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07" name="Rectangle 15"/>
              <p:cNvSpPr>
                <a:spLocks noChangeArrowheads="1"/>
              </p:cNvSpPr>
              <p:nvPr/>
            </p:nvSpPr>
            <p:spPr bwMode="auto">
              <a:xfrm>
                <a:off x="2615" y="1172"/>
                <a:ext cx="93" cy="48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08" name="Rectangle 16"/>
              <p:cNvSpPr>
                <a:spLocks noChangeArrowheads="1"/>
              </p:cNvSpPr>
              <p:nvPr/>
            </p:nvSpPr>
            <p:spPr bwMode="auto">
              <a:xfrm>
                <a:off x="2618" y="1181"/>
                <a:ext cx="13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AUDITORIA INTERNA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9" name="Freeform 17"/>
              <p:cNvSpPr>
                <a:spLocks/>
              </p:cNvSpPr>
              <p:nvPr/>
            </p:nvSpPr>
            <p:spPr bwMode="auto">
              <a:xfrm>
                <a:off x="2588" y="1054"/>
                <a:ext cx="25" cy="1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2"/>
                  </a:cxn>
                  <a:cxn ang="0">
                    <a:pos x="25" y="142"/>
                  </a:cxn>
                </a:cxnLst>
                <a:rect l="0" t="0" r="r" b="b"/>
                <a:pathLst>
                  <a:path w="25" h="142">
                    <a:moveTo>
                      <a:pt x="0" y="0"/>
                    </a:moveTo>
                    <a:lnTo>
                      <a:pt x="0" y="142"/>
                    </a:lnTo>
                    <a:lnTo>
                      <a:pt x="25" y="142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10" name="Freeform 18"/>
              <p:cNvSpPr>
                <a:spLocks/>
              </p:cNvSpPr>
              <p:nvPr/>
            </p:nvSpPr>
            <p:spPr bwMode="auto">
              <a:xfrm>
                <a:off x="1128" y="1054"/>
                <a:ext cx="1460" cy="109"/>
              </a:xfrm>
              <a:custGeom>
                <a:avLst/>
                <a:gdLst/>
                <a:ahLst/>
                <a:cxnLst>
                  <a:cxn ang="0">
                    <a:pos x="7232" y="0"/>
                  </a:cxn>
                  <a:cxn ang="0">
                    <a:pos x="7232" y="409"/>
                  </a:cxn>
                  <a:cxn ang="0">
                    <a:pos x="4377" y="409"/>
                  </a:cxn>
                  <a:cxn ang="0">
                    <a:pos x="4360" y="392"/>
                  </a:cxn>
                  <a:cxn ang="0">
                    <a:pos x="4343" y="409"/>
                  </a:cxn>
                  <a:cxn ang="0">
                    <a:pos x="0" y="409"/>
                  </a:cxn>
                  <a:cxn ang="0">
                    <a:pos x="0" y="484"/>
                  </a:cxn>
                </a:cxnLst>
                <a:rect l="0" t="0" r="r" b="b"/>
                <a:pathLst>
                  <a:path w="7232" h="484">
                    <a:moveTo>
                      <a:pt x="7232" y="0"/>
                    </a:moveTo>
                    <a:lnTo>
                      <a:pt x="7232" y="409"/>
                    </a:lnTo>
                    <a:lnTo>
                      <a:pt x="4377" y="409"/>
                    </a:lnTo>
                    <a:cubicBezTo>
                      <a:pt x="4377" y="399"/>
                      <a:pt x="4369" y="392"/>
                      <a:pt x="4360" y="392"/>
                    </a:cubicBezTo>
                    <a:cubicBezTo>
                      <a:pt x="4350" y="392"/>
                      <a:pt x="4343" y="399"/>
                      <a:pt x="4343" y="409"/>
                    </a:cubicBezTo>
                    <a:lnTo>
                      <a:pt x="0" y="409"/>
                    </a:lnTo>
                    <a:lnTo>
                      <a:pt x="0" y="48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11" name="Rectangle 19"/>
              <p:cNvSpPr>
                <a:spLocks noChangeArrowheads="1"/>
              </p:cNvSpPr>
              <p:nvPr/>
            </p:nvSpPr>
            <p:spPr bwMode="auto">
              <a:xfrm>
                <a:off x="3211" y="1136"/>
                <a:ext cx="98" cy="82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12" name="Rectangle 20"/>
              <p:cNvSpPr>
                <a:spLocks noChangeArrowheads="1"/>
              </p:cNvSpPr>
              <p:nvPr/>
            </p:nvSpPr>
            <p:spPr bwMode="auto">
              <a:xfrm>
                <a:off x="3211" y="1136"/>
                <a:ext cx="98" cy="82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13" name="Rectangle 21"/>
              <p:cNvSpPr>
                <a:spLocks noChangeArrowheads="1"/>
              </p:cNvSpPr>
              <p:nvPr/>
            </p:nvSpPr>
            <p:spPr bwMode="auto">
              <a:xfrm>
                <a:off x="3214" y="1139"/>
                <a:ext cx="92" cy="76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14" name="Rectangle 22"/>
              <p:cNvSpPr>
                <a:spLocks noChangeArrowheads="1"/>
              </p:cNvSpPr>
              <p:nvPr/>
            </p:nvSpPr>
            <p:spPr bwMode="auto">
              <a:xfrm>
                <a:off x="3216" y="1153"/>
                <a:ext cx="1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SUB SECRETARIA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5" name="Rectangle 23"/>
              <p:cNvSpPr>
                <a:spLocks noChangeArrowheads="1"/>
              </p:cNvSpPr>
              <p:nvPr/>
            </p:nvSpPr>
            <p:spPr bwMode="auto">
              <a:xfrm>
                <a:off x="3235" y="1167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ESTADO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" name="Rectangle 24"/>
              <p:cNvSpPr>
                <a:spLocks noChangeArrowheads="1"/>
              </p:cNvSpPr>
              <p:nvPr/>
            </p:nvSpPr>
            <p:spPr bwMode="auto">
              <a:xfrm>
                <a:off x="3229" y="1178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SERVICIOS AL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7" name="Rectangle 25"/>
              <p:cNvSpPr>
                <a:spLocks noChangeArrowheads="1"/>
              </p:cNvSpPr>
              <p:nvPr/>
            </p:nvSpPr>
            <p:spPr bwMode="auto">
              <a:xfrm>
                <a:off x="3242" y="1189"/>
                <a:ext cx="6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SECTOR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8" name="Rectangle 26"/>
              <p:cNvSpPr>
                <a:spLocks noChangeArrowheads="1"/>
              </p:cNvSpPr>
              <p:nvPr/>
            </p:nvSpPr>
            <p:spPr bwMode="auto">
              <a:xfrm>
                <a:off x="3216" y="1199"/>
                <a:ext cx="1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AGROALIMENTARIO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9" name="Freeform 27"/>
              <p:cNvSpPr>
                <a:spLocks/>
              </p:cNvSpPr>
              <p:nvPr/>
            </p:nvSpPr>
            <p:spPr bwMode="auto">
              <a:xfrm>
                <a:off x="2588" y="1054"/>
                <a:ext cx="672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6"/>
                  </a:cxn>
                  <a:cxn ang="0">
                    <a:pos x="1072" y="226"/>
                  </a:cxn>
                  <a:cxn ang="0">
                    <a:pos x="1089" y="209"/>
                  </a:cxn>
                  <a:cxn ang="0">
                    <a:pos x="1105" y="226"/>
                  </a:cxn>
                  <a:cxn ang="0">
                    <a:pos x="1105" y="226"/>
                  </a:cxn>
                  <a:cxn ang="0">
                    <a:pos x="3326" y="226"/>
                  </a:cxn>
                  <a:cxn ang="0">
                    <a:pos x="3326" y="363"/>
                  </a:cxn>
                </a:cxnLst>
                <a:rect l="0" t="0" r="r" b="b"/>
                <a:pathLst>
                  <a:path w="3326" h="363">
                    <a:moveTo>
                      <a:pt x="0" y="0"/>
                    </a:moveTo>
                    <a:lnTo>
                      <a:pt x="0" y="226"/>
                    </a:lnTo>
                    <a:lnTo>
                      <a:pt x="1072" y="226"/>
                    </a:lnTo>
                    <a:cubicBezTo>
                      <a:pt x="1072" y="216"/>
                      <a:pt x="1079" y="209"/>
                      <a:pt x="1089" y="209"/>
                    </a:cubicBezTo>
                    <a:cubicBezTo>
                      <a:pt x="1098" y="209"/>
                      <a:pt x="1105" y="216"/>
                      <a:pt x="1105" y="226"/>
                    </a:cubicBezTo>
                    <a:cubicBezTo>
                      <a:pt x="1105" y="226"/>
                      <a:pt x="1105" y="226"/>
                      <a:pt x="1105" y="226"/>
                    </a:cubicBezTo>
                    <a:lnTo>
                      <a:pt x="3326" y="226"/>
                    </a:lnTo>
                    <a:lnTo>
                      <a:pt x="3326" y="363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20" name="Rectangle 28"/>
              <p:cNvSpPr>
                <a:spLocks noChangeArrowheads="1"/>
              </p:cNvSpPr>
              <p:nvPr/>
            </p:nvSpPr>
            <p:spPr bwMode="auto">
              <a:xfrm>
                <a:off x="3211" y="1319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21" name="Rectangle 29"/>
              <p:cNvSpPr>
                <a:spLocks noChangeArrowheads="1"/>
              </p:cNvSpPr>
              <p:nvPr/>
            </p:nvSpPr>
            <p:spPr bwMode="auto">
              <a:xfrm>
                <a:off x="3211" y="1319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22" name="Rectangle 30"/>
              <p:cNvSpPr>
                <a:spLocks noChangeArrowheads="1"/>
              </p:cNvSpPr>
              <p:nvPr/>
            </p:nvSpPr>
            <p:spPr bwMode="auto">
              <a:xfrm>
                <a:off x="3232" y="1329"/>
                <a:ext cx="8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COMISIONES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3" name="Rectangle 31"/>
              <p:cNvSpPr>
                <a:spLocks noChangeArrowheads="1"/>
              </p:cNvSpPr>
              <p:nvPr/>
            </p:nvSpPr>
            <p:spPr bwMode="auto">
              <a:xfrm>
                <a:off x="3238" y="1343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TÉCNICAS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4" name="Line 32"/>
              <p:cNvSpPr>
                <a:spLocks noChangeShapeType="1"/>
              </p:cNvSpPr>
              <p:nvPr/>
            </p:nvSpPr>
            <p:spPr bwMode="auto">
              <a:xfrm>
                <a:off x="3260" y="1218"/>
                <a:ext cx="1" cy="101"/>
              </a:xfrm>
              <a:prstGeom prst="line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25" name="Rectangle 33"/>
              <p:cNvSpPr>
                <a:spLocks noChangeArrowheads="1"/>
              </p:cNvSpPr>
              <p:nvPr/>
            </p:nvSpPr>
            <p:spPr bwMode="auto">
              <a:xfrm>
                <a:off x="3431" y="1259"/>
                <a:ext cx="98" cy="61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26" name="Rectangle 34"/>
              <p:cNvSpPr>
                <a:spLocks noChangeArrowheads="1"/>
              </p:cNvSpPr>
              <p:nvPr/>
            </p:nvSpPr>
            <p:spPr bwMode="auto">
              <a:xfrm>
                <a:off x="3431" y="1259"/>
                <a:ext cx="98" cy="61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27" name="Rectangle 35"/>
              <p:cNvSpPr>
                <a:spLocks noChangeArrowheads="1"/>
              </p:cNvSpPr>
              <p:nvPr/>
            </p:nvSpPr>
            <p:spPr bwMode="auto">
              <a:xfrm>
                <a:off x="3436" y="1271"/>
                <a:ext cx="13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SERVICIO NACIONAL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" name="Rectangle 36"/>
              <p:cNvSpPr>
                <a:spLocks noChangeArrowheads="1"/>
              </p:cNvSpPr>
              <p:nvPr/>
            </p:nvSpPr>
            <p:spPr bwMode="auto">
              <a:xfrm>
                <a:off x="3439" y="1282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 INVESTIGACIÓN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" name="Rectangle 37"/>
              <p:cNvSpPr>
                <a:spLocks noChangeArrowheads="1"/>
              </p:cNvSpPr>
              <p:nvPr/>
            </p:nvSpPr>
            <p:spPr bwMode="auto">
              <a:xfrm>
                <a:off x="3448" y="1293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TECNOLÓGICA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0" name="Rectangle 38"/>
              <p:cNvSpPr>
                <a:spLocks noChangeArrowheads="1"/>
              </p:cNvSpPr>
              <p:nvPr/>
            </p:nvSpPr>
            <p:spPr bwMode="auto">
              <a:xfrm>
                <a:off x="3436" y="1307"/>
                <a:ext cx="1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AGROALIMENTARIA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1" name="Freeform 39"/>
              <p:cNvSpPr>
                <a:spLocks/>
              </p:cNvSpPr>
              <p:nvPr/>
            </p:nvSpPr>
            <p:spPr bwMode="auto">
              <a:xfrm>
                <a:off x="3260" y="1218"/>
                <a:ext cx="220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220" y="33"/>
                  </a:cxn>
                  <a:cxn ang="0">
                    <a:pos x="220" y="41"/>
                  </a:cxn>
                </a:cxnLst>
                <a:rect l="0" t="0" r="r" b="b"/>
                <a:pathLst>
                  <a:path w="220" h="41">
                    <a:moveTo>
                      <a:pt x="0" y="0"/>
                    </a:moveTo>
                    <a:lnTo>
                      <a:pt x="0" y="33"/>
                    </a:lnTo>
                    <a:lnTo>
                      <a:pt x="220" y="33"/>
                    </a:lnTo>
                    <a:lnTo>
                      <a:pt x="220" y="41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32" name="Freeform 40"/>
              <p:cNvSpPr>
                <a:spLocks/>
              </p:cNvSpPr>
              <p:nvPr/>
            </p:nvSpPr>
            <p:spPr bwMode="auto">
              <a:xfrm>
                <a:off x="3260" y="1218"/>
                <a:ext cx="1502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1502" y="34"/>
                  </a:cxn>
                  <a:cxn ang="0">
                    <a:pos x="1502" y="119"/>
                  </a:cxn>
                </a:cxnLst>
                <a:rect l="0" t="0" r="r" b="b"/>
                <a:pathLst>
                  <a:path w="1502" h="119">
                    <a:moveTo>
                      <a:pt x="0" y="0"/>
                    </a:moveTo>
                    <a:lnTo>
                      <a:pt x="0" y="34"/>
                    </a:lnTo>
                    <a:lnTo>
                      <a:pt x="1502" y="34"/>
                    </a:lnTo>
                    <a:lnTo>
                      <a:pt x="1502" y="11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33" name="Rectangle 41"/>
              <p:cNvSpPr>
                <a:spLocks noChangeArrowheads="1"/>
              </p:cNvSpPr>
              <p:nvPr/>
            </p:nvSpPr>
            <p:spPr bwMode="auto">
              <a:xfrm>
                <a:off x="2246" y="1169"/>
                <a:ext cx="98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34" name="Rectangle 42"/>
              <p:cNvSpPr>
                <a:spLocks noChangeArrowheads="1"/>
              </p:cNvSpPr>
              <p:nvPr/>
            </p:nvSpPr>
            <p:spPr bwMode="auto">
              <a:xfrm>
                <a:off x="2246" y="1169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35" name="Rectangle 43"/>
              <p:cNvSpPr>
                <a:spLocks noChangeArrowheads="1"/>
              </p:cNvSpPr>
              <p:nvPr/>
            </p:nvSpPr>
            <p:spPr bwMode="auto">
              <a:xfrm>
                <a:off x="2249" y="1172"/>
                <a:ext cx="93" cy="48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36" name="Rectangle 44"/>
              <p:cNvSpPr>
                <a:spLocks noChangeArrowheads="1"/>
              </p:cNvSpPr>
              <p:nvPr/>
            </p:nvSpPr>
            <p:spPr bwMode="auto">
              <a:xfrm>
                <a:off x="2256" y="1181"/>
                <a:ext cx="1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ADMINISTRACIÓN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7" name="Freeform 45"/>
              <p:cNvSpPr>
                <a:spLocks/>
              </p:cNvSpPr>
              <p:nvPr/>
            </p:nvSpPr>
            <p:spPr bwMode="auto">
              <a:xfrm>
                <a:off x="2344" y="1054"/>
                <a:ext cx="244" cy="142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244" y="142"/>
                  </a:cxn>
                  <a:cxn ang="0">
                    <a:pos x="0" y="142"/>
                  </a:cxn>
                </a:cxnLst>
                <a:rect l="0" t="0" r="r" b="b"/>
                <a:pathLst>
                  <a:path w="244" h="142">
                    <a:moveTo>
                      <a:pt x="244" y="0"/>
                    </a:moveTo>
                    <a:lnTo>
                      <a:pt x="244" y="142"/>
                    </a:lnTo>
                    <a:lnTo>
                      <a:pt x="0" y="142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38" name="Rectangle 46"/>
              <p:cNvSpPr>
                <a:spLocks noChangeArrowheads="1"/>
              </p:cNvSpPr>
              <p:nvPr/>
            </p:nvSpPr>
            <p:spPr bwMode="auto">
              <a:xfrm>
                <a:off x="2393" y="1550"/>
                <a:ext cx="98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39" name="Rectangle 47"/>
              <p:cNvSpPr>
                <a:spLocks noChangeArrowheads="1"/>
              </p:cNvSpPr>
              <p:nvPr/>
            </p:nvSpPr>
            <p:spPr bwMode="auto">
              <a:xfrm>
                <a:off x="2393" y="1550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40" name="Rectangle 48"/>
              <p:cNvSpPr>
                <a:spLocks noChangeArrowheads="1"/>
              </p:cNvSpPr>
              <p:nvPr/>
            </p:nvSpPr>
            <p:spPr bwMode="auto">
              <a:xfrm>
                <a:off x="2421" y="1559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FINANZAS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1" name="Rectangle 49"/>
              <p:cNvSpPr>
                <a:spLocks noChangeArrowheads="1"/>
              </p:cNvSpPr>
              <p:nvPr/>
            </p:nvSpPr>
            <p:spPr bwMode="auto">
              <a:xfrm>
                <a:off x="2466" y="1386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42" name="Rectangle 50"/>
              <p:cNvSpPr>
                <a:spLocks noChangeArrowheads="1"/>
              </p:cNvSpPr>
              <p:nvPr/>
            </p:nvSpPr>
            <p:spPr bwMode="auto">
              <a:xfrm>
                <a:off x="2466" y="1386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43" name="Rectangle 51"/>
              <p:cNvSpPr>
                <a:spLocks noChangeArrowheads="1"/>
              </p:cNvSpPr>
              <p:nvPr/>
            </p:nvSpPr>
            <p:spPr bwMode="auto">
              <a:xfrm>
                <a:off x="2495" y="1397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NOMINAS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4" name="Rectangle 52"/>
              <p:cNvSpPr>
                <a:spLocks noChangeArrowheads="1"/>
              </p:cNvSpPr>
              <p:nvPr/>
            </p:nvSpPr>
            <p:spPr bwMode="auto">
              <a:xfrm>
                <a:off x="2466" y="1658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45" name="Rectangle 53"/>
              <p:cNvSpPr>
                <a:spLocks noChangeArrowheads="1"/>
              </p:cNvSpPr>
              <p:nvPr/>
            </p:nvSpPr>
            <p:spPr bwMode="auto">
              <a:xfrm>
                <a:off x="2466" y="1658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46" name="Rectangle 54"/>
              <p:cNvSpPr>
                <a:spLocks noChangeArrowheads="1"/>
              </p:cNvSpPr>
              <p:nvPr/>
            </p:nvSpPr>
            <p:spPr bwMode="auto">
              <a:xfrm>
                <a:off x="2482" y="1671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PRESUPUESTO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" name="Rectangle 55"/>
              <p:cNvSpPr>
                <a:spLocks noChangeArrowheads="1"/>
              </p:cNvSpPr>
              <p:nvPr/>
            </p:nvSpPr>
            <p:spPr bwMode="auto">
              <a:xfrm>
                <a:off x="2466" y="1740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48" name="Rectangle 56"/>
              <p:cNvSpPr>
                <a:spLocks noChangeArrowheads="1"/>
              </p:cNvSpPr>
              <p:nvPr/>
            </p:nvSpPr>
            <p:spPr bwMode="auto">
              <a:xfrm>
                <a:off x="2466" y="1740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49" name="Rectangle 57"/>
              <p:cNvSpPr>
                <a:spLocks noChangeArrowheads="1"/>
              </p:cNvSpPr>
              <p:nvPr/>
            </p:nvSpPr>
            <p:spPr bwMode="auto">
              <a:xfrm>
                <a:off x="2482" y="1750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CONTABILIDAD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0" name="Rectangle 58"/>
              <p:cNvSpPr>
                <a:spLocks noChangeArrowheads="1"/>
              </p:cNvSpPr>
              <p:nvPr/>
            </p:nvSpPr>
            <p:spPr bwMode="auto">
              <a:xfrm>
                <a:off x="2393" y="1278"/>
                <a:ext cx="98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51" name="Rectangle 59"/>
              <p:cNvSpPr>
                <a:spLocks noChangeArrowheads="1"/>
              </p:cNvSpPr>
              <p:nvPr/>
            </p:nvSpPr>
            <p:spPr bwMode="auto">
              <a:xfrm>
                <a:off x="2393" y="1278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52" name="Rectangle 60"/>
              <p:cNvSpPr>
                <a:spLocks noChangeArrowheads="1"/>
              </p:cNvSpPr>
              <p:nvPr/>
            </p:nvSpPr>
            <p:spPr bwMode="auto">
              <a:xfrm>
                <a:off x="2395" y="1289"/>
                <a:ext cx="1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RECURSOS HUMANOS</a:t>
                </a:r>
                <a:endPara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3" name="Rectangle 61"/>
              <p:cNvSpPr>
                <a:spLocks noChangeArrowheads="1"/>
              </p:cNvSpPr>
              <p:nvPr/>
            </p:nvSpPr>
            <p:spPr bwMode="auto">
              <a:xfrm>
                <a:off x="2320" y="1386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54" name="Rectangle 62"/>
              <p:cNvSpPr>
                <a:spLocks noChangeArrowheads="1"/>
              </p:cNvSpPr>
              <p:nvPr/>
            </p:nvSpPr>
            <p:spPr bwMode="auto">
              <a:xfrm>
                <a:off x="2320" y="1386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55" name="Rectangle 63"/>
              <p:cNvSpPr>
                <a:spLocks noChangeArrowheads="1"/>
              </p:cNvSpPr>
              <p:nvPr/>
            </p:nvSpPr>
            <p:spPr bwMode="auto">
              <a:xfrm>
                <a:off x="2327" y="1397"/>
                <a:ext cx="1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ADMINISTRACIÓN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6" name="Rectangle 64"/>
              <p:cNvSpPr>
                <a:spLocks noChangeArrowheads="1"/>
              </p:cNvSpPr>
              <p:nvPr/>
            </p:nvSpPr>
            <p:spPr bwMode="auto">
              <a:xfrm>
                <a:off x="2331" y="1408"/>
                <a:ext cx="1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" name="Rectangle 65"/>
              <p:cNvSpPr>
                <a:spLocks noChangeArrowheads="1"/>
              </p:cNvSpPr>
              <p:nvPr/>
            </p:nvSpPr>
            <p:spPr bwMode="auto">
              <a:xfrm>
                <a:off x="2321" y="1419"/>
                <a:ext cx="1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RECURSOS HUMANOS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8" name="Rectangle 66"/>
              <p:cNvSpPr>
                <a:spLocks noChangeArrowheads="1"/>
              </p:cNvSpPr>
              <p:nvPr/>
            </p:nvSpPr>
            <p:spPr bwMode="auto">
              <a:xfrm>
                <a:off x="2100" y="1278"/>
                <a:ext cx="98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59" name="Rectangle 67"/>
              <p:cNvSpPr>
                <a:spLocks noChangeArrowheads="1"/>
              </p:cNvSpPr>
              <p:nvPr/>
            </p:nvSpPr>
            <p:spPr bwMode="auto">
              <a:xfrm>
                <a:off x="2100" y="1278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60" name="Rectangle 68"/>
              <p:cNvSpPr>
                <a:spLocks noChangeArrowheads="1"/>
              </p:cNvSpPr>
              <p:nvPr/>
            </p:nvSpPr>
            <p:spPr bwMode="auto">
              <a:xfrm>
                <a:off x="2117" y="1289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PATRIMONIO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1" name="Rectangle 69"/>
              <p:cNvSpPr>
                <a:spLocks noChangeArrowheads="1"/>
              </p:cNvSpPr>
              <p:nvPr/>
            </p:nvSpPr>
            <p:spPr bwMode="auto">
              <a:xfrm>
                <a:off x="2124" y="1300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SERVICIOS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2" name="Rectangle 70"/>
              <p:cNvSpPr>
                <a:spLocks noChangeArrowheads="1"/>
              </p:cNvSpPr>
              <p:nvPr/>
            </p:nvSpPr>
            <p:spPr bwMode="auto">
              <a:xfrm>
                <a:off x="2320" y="1658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63" name="Rectangle 71"/>
              <p:cNvSpPr>
                <a:spLocks noChangeArrowheads="1"/>
              </p:cNvSpPr>
              <p:nvPr/>
            </p:nvSpPr>
            <p:spPr bwMode="auto">
              <a:xfrm>
                <a:off x="2320" y="1658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64" name="Rectangle 72"/>
              <p:cNvSpPr>
                <a:spLocks noChangeArrowheads="1"/>
              </p:cNvSpPr>
              <p:nvPr/>
            </p:nvSpPr>
            <p:spPr bwMode="auto">
              <a:xfrm>
                <a:off x="2344" y="1671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TESORERIA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5" name="Rectangle 73"/>
              <p:cNvSpPr>
                <a:spLocks noChangeArrowheads="1"/>
              </p:cNvSpPr>
              <p:nvPr/>
            </p:nvSpPr>
            <p:spPr bwMode="auto">
              <a:xfrm>
                <a:off x="2026" y="1386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66" name="Rectangle 74"/>
              <p:cNvSpPr>
                <a:spLocks noChangeArrowheads="1"/>
              </p:cNvSpPr>
              <p:nvPr/>
            </p:nvSpPr>
            <p:spPr bwMode="auto">
              <a:xfrm>
                <a:off x="2026" y="1386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67" name="Rectangle 75"/>
              <p:cNvSpPr>
                <a:spLocks noChangeArrowheads="1"/>
              </p:cNvSpPr>
              <p:nvPr/>
            </p:nvSpPr>
            <p:spPr bwMode="auto">
              <a:xfrm>
                <a:off x="2027" y="1397"/>
                <a:ext cx="16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CONTROL DE ACTIVOS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8" name="Rectangle 76"/>
              <p:cNvSpPr>
                <a:spLocks noChangeArrowheads="1"/>
              </p:cNvSpPr>
              <p:nvPr/>
            </p:nvSpPr>
            <p:spPr bwMode="auto">
              <a:xfrm>
                <a:off x="2173" y="1386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69" name="Rectangle 77"/>
              <p:cNvSpPr>
                <a:spLocks noChangeArrowheads="1"/>
              </p:cNvSpPr>
              <p:nvPr/>
            </p:nvSpPr>
            <p:spPr bwMode="auto">
              <a:xfrm>
                <a:off x="2173" y="1386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70" name="Rectangle 78"/>
              <p:cNvSpPr>
                <a:spLocks noChangeArrowheads="1"/>
              </p:cNvSpPr>
              <p:nvPr/>
            </p:nvSpPr>
            <p:spPr bwMode="auto">
              <a:xfrm>
                <a:off x="2201" y="1397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COMPRAS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1" name="Rectangle 79"/>
              <p:cNvSpPr>
                <a:spLocks noChangeArrowheads="1"/>
              </p:cNvSpPr>
              <p:nvPr/>
            </p:nvSpPr>
            <p:spPr bwMode="auto">
              <a:xfrm>
                <a:off x="2173" y="1468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72" name="Rectangle 80"/>
              <p:cNvSpPr>
                <a:spLocks noChangeArrowheads="1"/>
              </p:cNvSpPr>
              <p:nvPr/>
            </p:nvSpPr>
            <p:spPr bwMode="auto">
              <a:xfrm>
                <a:off x="2173" y="1468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73" name="Rectangle 81"/>
              <p:cNvSpPr>
                <a:spLocks noChangeArrowheads="1"/>
              </p:cNvSpPr>
              <p:nvPr/>
            </p:nvSpPr>
            <p:spPr bwMode="auto">
              <a:xfrm>
                <a:off x="2198" y="1480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SERVICIOS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4" name="Rectangle 82"/>
              <p:cNvSpPr>
                <a:spLocks noChangeArrowheads="1"/>
              </p:cNvSpPr>
              <p:nvPr/>
            </p:nvSpPr>
            <p:spPr bwMode="auto">
              <a:xfrm>
                <a:off x="2195" y="1491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GENERALES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5" name="Freeform 83"/>
              <p:cNvSpPr>
                <a:spLocks/>
              </p:cNvSpPr>
              <p:nvPr/>
            </p:nvSpPr>
            <p:spPr bwMode="auto">
              <a:xfrm>
                <a:off x="2442" y="1604"/>
                <a:ext cx="7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73" y="37"/>
                  </a:cxn>
                  <a:cxn ang="0">
                    <a:pos x="73" y="54"/>
                  </a:cxn>
                </a:cxnLst>
                <a:rect l="0" t="0" r="r" b="b"/>
                <a:pathLst>
                  <a:path w="73" h="54">
                    <a:moveTo>
                      <a:pt x="0" y="0"/>
                    </a:moveTo>
                    <a:lnTo>
                      <a:pt x="0" y="37"/>
                    </a:lnTo>
                    <a:lnTo>
                      <a:pt x="73" y="37"/>
                    </a:lnTo>
                    <a:lnTo>
                      <a:pt x="73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76" name="Freeform 84"/>
              <p:cNvSpPr>
                <a:spLocks/>
              </p:cNvSpPr>
              <p:nvPr/>
            </p:nvSpPr>
            <p:spPr bwMode="auto">
              <a:xfrm>
                <a:off x="2442" y="1604"/>
                <a:ext cx="73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3"/>
                  </a:cxn>
                  <a:cxn ang="0">
                    <a:pos x="73" y="123"/>
                  </a:cxn>
                  <a:cxn ang="0">
                    <a:pos x="73" y="136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lnTo>
                      <a:pt x="0" y="123"/>
                    </a:lnTo>
                    <a:lnTo>
                      <a:pt x="73" y="123"/>
                    </a:lnTo>
                    <a:lnTo>
                      <a:pt x="73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77" name="Freeform 85"/>
              <p:cNvSpPr>
                <a:spLocks/>
              </p:cNvSpPr>
              <p:nvPr/>
            </p:nvSpPr>
            <p:spPr bwMode="auto">
              <a:xfrm>
                <a:off x="2369" y="1604"/>
                <a:ext cx="73" cy="54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37"/>
                  </a:cxn>
                  <a:cxn ang="0">
                    <a:pos x="0" y="37"/>
                  </a:cxn>
                  <a:cxn ang="0">
                    <a:pos x="0" y="54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73" y="37"/>
                    </a:lnTo>
                    <a:lnTo>
                      <a:pt x="0" y="37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78" name="Freeform 86"/>
              <p:cNvSpPr>
                <a:spLocks/>
              </p:cNvSpPr>
              <p:nvPr/>
            </p:nvSpPr>
            <p:spPr bwMode="auto">
              <a:xfrm>
                <a:off x="2369" y="1332"/>
                <a:ext cx="73" cy="54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37"/>
                  </a:cxn>
                  <a:cxn ang="0">
                    <a:pos x="0" y="37"/>
                  </a:cxn>
                  <a:cxn ang="0">
                    <a:pos x="0" y="54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73" y="37"/>
                    </a:lnTo>
                    <a:lnTo>
                      <a:pt x="0" y="37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79" name="Freeform 87"/>
              <p:cNvSpPr>
                <a:spLocks/>
              </p:cNvSpPr>
              <p:nvPr/>
            </p:nvSpPr>
            <p:spPr bwMode="auto">
              <a:xfrm>
                <a:off x="2442" y="1332"/>
                <a:ext cx="7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73" y="37"/>
                  </a:cxn>
                  <a:cxn ang="0">
                    <a:pos x="73" y="54"/>
                  </a:cxn>
                </a:cxnLst>
                <a:rect l="0" t="0" r="r" b="b"/>
                <a:pathLst>
                  <a:path w="73" h="54">
                    <a:moveTo>
                      <a:pt x="0" y="0"/>
                    </a:moveTo>
                    <a:lnTo>
                      <a:pt x="0" y="37"/>
                    </a:lnTo>
                    <a:lnTo>
                      <a:pt x="73" y="37"/>
                    </a:lnTo>
                    <a:lnTo>
                      <a:pt x="73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80" name="Freeform 88"/>
              <p:cNvSpPr>
                <a:spLocks/>
              </p:cNvSpPr>
              <p:nvPr/>
            </p:nvSpPr>
            <p:spPr bwMode="auto">
              <a:xfrm>
                <a:off x="2075" y="1332"/>
                <a:ext cx="74" cy="54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37"/>
                  </a:cxn>
                  <a:cxn ang="0">
                    <a:pos x="0" y="37"/>
                  </a:cxn>
                  <a:cxn ang="0">
                    <a:pos x="0" y="54"/>
                  </a:cxn>
                </a:cxnLst>
                <a:rect l="0" t="0" r="r" b="b"/>
                <a:pathLst>
                  <a:path w="74" h="54">
                    <a:moveTo>
                      <a:pt x="74" y="0"/>
                    </a:moveTo>
                    <a:lnTo>
                      <a:pt x="74" y="37"/>
                    </a:lnTo>
                    <a:lnTo>
                      <a:pt x="0" y="37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81" name="Freeform 89"/>
              <p:cNvSpPr>
                <a:spLocks/>
              </p:cNvSpPr>
              <p:nvPr/>
            </p:nvSpPr>
            <p:spPr bwMode="auto">
              <a:xfrm>
                <a:off x="2149" y="1332"/>
                <a:ext cx="7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73" y="37"/>
                  </a:cxn>
                  <a:cxn ang="0">
                    <a:pos x="73" y="54"/>
                  </a:cxn>
                </a:cxnLst>
                <a:rect l="0" t="0" r="r" b="b"/>
                <a:pathLst>
                  <a:path w="73" h="54">
                    <a:moveTo>
                      <a:pt x="0" y="0"/>
                    </a:moveTo>
                    <a:lnTo>
                      <a:pt x="0" y="37"/>
                    </a:lnTo>
                    <a:lnTo>
                      <a:pt x="73" y="37"/>
                    </a:lnTo>
                    <a:lnTo>
                      <a:pt x="73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82" name="Freeform 90"/>
              <p:cNvSpPr>
                <a:spLocks/>
              </p:cNvSpPr>
              <p:nvPr/>
            </p:nvSpPr>
            <p:spPr bwMode="auto">
              <a:xfrm>
                <a:off x="2149" y="1332"/>
                <a:ext cx="73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2"/>
                  </a:cxn>
                  <a:cxn ang="0">
                    <a:pos x="73" y="122"/>
                  </a:cxn>
                  <a:cxn ang="0">
                    <a:pos x="73" y="136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lnTo>
                      <a:pt x="0" y="122"/>
                    </a:lnTo>
                    <a:lnTo>
                      <a:pt x="73" y="122"/>
                    </a:lnTo>
                    <a:lnTo>
                      <a:pt x="73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83" name="Freeform 91"/>
              <p:cNvSpPr>
                <a:spLocks/>
              </p:cNvSpPr>
              <p:nvPr/>
            </p:nvSpPr>
            <p:spPr bwMode="auto">
              <a:xfrm>
                <a:off x="2295" y="1223"/>
                <a:ext cx="147" cy="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147" y="294"/>
                  </a:cxn>
                  <a:cxn ang="0">
                    <a:pos x="147" y="327"/>
                  </a:cxn>
                </a:cxnLst>
                <a:rect l="0" t="0" r="r" b="b"/>
                <a:pathLst>
                  <a:path w="147" h="327">
                    <a:moveTo>
                      <a:pt x="0" y="0"/>
                    </a:moveTo>
                    <a:lnTo>
                      <a:pt x="0" y="294"/>
                    </a:lnTo>
                    <a:lnTo>
                      <a:pt x="147" y="294"/>
                    </a:lnTo>
                    <a:lnTo>
                      <a:pt x="147" y="32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84" name="Freeform 92"/>
              <p:cNvSpPr>
                <a:spLocks/>
              </p:cNvSpPr>
              <p:nvPr/>
            </p:nvSpPr>
            <p:spPr bwMode="auto">
              <a:xfrm>
                <a:off x="2295" y="1223"/>
                <a:ext cx="147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147" y="38"/>
                  </a:cxn>
                  <a:cxn ang="0">
                    <a:pos x="147" y="55"/>
                  </a:cxn>
                </a:cxnLst>
                <a:rect l="0" t="0" r="r" b="b"/>
                <a:pathLst>
                  <a:path w="147" h="55">
                    <a:moveTo>
                      <a:pt x="0" y="0"/>
                    </a:moveTo>
                    <a:lnTo>
                      <a:pt x="0" y="38"/>
                    </a:lnTo>
                    <a:lnTo>
                      <a:pt x="147" y="38"/>
                    </a:lnTo>
                    <a:lnTo>
                      <a:pt x="147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85" name="Freeform 93"/>
              <p:cNvSpPr>
                <a:spLocks/>
              </p:cNvSpPr>
              <p:nvPr/>
            </p:nvSpPr>
            <p:spPr bwMode="auto">
              <a:xfrm>
                <a:off x="2149" y="1223"/>
                <a:ext cx="146" cy="55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46" y="38"/>
                  </a:cxn>
                  <a:cxn ang="0">
                    <a:pos x="0" y="38"/>
                  </a:cxn>
                  <a:cxn ang="0">
                    <a:pos x="0" y="55"/>
                  </a:cxn>
                </a:cxnLst>
                <a:rect l="0" t="0" r="r" b="b"/>
                <a:pathLst>
                  <a:path w="146" h="55">
                    <a:moveTo>
                      <a:pt x="146" y="0"/>
                    </a:moveTo>
                    <a:lnTo>
                      <a:pt x="146" y="38"/>
                    </a:lnTo>
                    <a:lnTo>
                      <a:pt x="0" y="38"/>
                    </a:lnTo>
                    <a:lnTo>
                      <a:pt x="0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86" name="Rectangle 94"/>
              <p:cNvSpPr>
                <a:spLocks noChangeArrowheads="1"/>
              </p:cNvSpPr>
              <p:nvPr/>
            </p:nvSpPr>
            <p:spPr bwMode="auto">
              <a:xfrm>
                <a:off x="1996" y="2107"/>
                <a:ext cx="153" cy="76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87" name="Rectangle 95"/>
              <p:cNvSpPr>
                <a:spLocks noChangeArrowheads="1"/>
              </p:cNvSpPr>
              <p:nvPr/>
            </p:nvSpPr>
            <p:spPr bwMode="auto">
              <a:xfrm>
                <a:off x="1996" y="2107"/>
                <a:ext cx="153" cy="76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88" name="Rectangle 96"/>
              <p:cNvSpPr>
                <a:spLocks noChangeArrowheads="1"/>
              </p:cNvSpPr>
              <p:nvPr/>
            </p:nvSpPr>
            <p:spPr bwMode="auto">
              <a:xfrm>
                <a:off x="1999" y="2110"/>
                <a:ext cx="147" cy="70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89" name="Rectangle 97"/>
              <p:cNvSpPr>
                <a:spLocks noChangeArrowheads="1"/>
              </p:cNvSpPr>
              <p:nvPr/>
            </p:nvSpPr>
            <p:spPr bwMode="auto">
              <a:xfrm>
                <a:off x="2001" y="2124"/>
                <a:ext cx="2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SUB SECRETARÍA DE ESTADO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0" name="Rectangle 98"/>
              <p:cNvSpPr>
                <a:spLocks noChangeArrowheads="1"/>
              </p:cNvSpPr>
              <p:nvPr/>
            </p:nvSpPr>
            <p:spPr bwMode="auto">
              <a:xfrm>
                <a:off x="2017" y="2135"/>
                <a:ext cx="1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AGRICULTURA AMPLIADA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1" name="Rectangle 99"/>
              <p:cNvSpPr>
                <a:spLocks noChangeArrowheads="1"/>
              </p:cNvSpPr>
              <p:nvPr/>
            </p:nvSpPr>
            <p:spPr bwMode="auto">
              <a:xfrm>
                <a:off x="1804" y="2227"/>
                <a:ext cx="97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92" name="Rectangle 100"/>
              <p:cNvSpPr>
                <a:spLocks noChangeArrowheads="1"/>
              </p:cNvSpPr>
              <p:nvPr/>
            </p:nvSpPr>
            <p:spPr bwMode="auto">
              <a:xfrm>
                <a:off x="1804" y="2227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93" name="Rectangle 101"/>
              <p:cNvSpPr>
                <a:spLocks noChangeArrowheads="1"/>
              </p:cNvSpPr>
              <p:nvPr/>
            </p:nvSpPr>
            <p:spPr bwMode="auto">
              <a:xfrm>
                <a:off x="1806" y="2230"/>
                <a:ext cx="93" cy="49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94" name="Rectangle 102"/>
              <p:cNvSpPr>
                <a:spLocks noChangeArrowheads="1"/>
              </p:cNvSpPr>
              <p:nvPr/>
            </p:nvSpPr>
            <p:spPr bwMode="auto">
              <a:xfrm>
                <a:off x="1807" y="2239"/>
                <a:ext cx="14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RURAL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5" name="Rectangle 103"/>
              <p:cNvSpPr>
                <a:spLocks noChangeArrowheads="1"/>
              </p:cNvSpPr>
              <p:nvPr/>
            </p:nvSpPr>
            <p:spPr bwMode="auto">
              <a:xfrm>
                <a:off x="1823" y="2250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SOSTENIBLE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6" name="Rectangle 104"/>
              <p:cNvSpPr>
                <a:spLocks noChangeArrowheads="1"/>
              </p:cNvSpPr>
              <p:nvPr/>
            </p:nvSpPr>
            <p:spPr bwMode="auto">
              <a:xfrm>
                <a:off x="1823" y="2261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7" name="Rectangle 105"/>
              <p:cNvSpPr>
                <a:spLocks noChangeArrowheads="1"/>
              </p:cNvSpPr>
              <p:nvPr/>
            </p:nvSpPr>
            <p:spPr bwMode="auto">
              <a:xfrm>
                <a:off x="1823" y="2261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PRONADERS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" name="Rectangle 106"/>
              <p:cNvSpPr>
                <a:spLocks noChangeArrowheads="1"/>
              </p:cNvSpPr>
              <p:nvPr/>
            </p:nvSpPr>
            <p:spPr bwMode="auto">
              <a:xfrm>
                <a:off x="1881" y="2261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" name="Rectangle 107"/>
              <p:cNvSpPr>
                <a:spLocks noChangeArrowheads="1"/>
              </p:cNvSpPr>
              <p:nvPr/>
            </p:nvSpPr>
            <p:spPr bwMode="auto">
              <a:xfrm>
                <a:off x="1950" y="2227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00" name="Rectangle 108"/>
              <p:cNvSpPr>
                <a:spLocks noChangeArrowheads="1"/>
              </p:cNvSpPr>
              <p:nvPr/>
            </p:nvSpPr>
            <p:spPr bwMode="auto">
              <a:xfrm>
                <a:off x="1950" y="2227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01" name="Rectangle 109"/>
              <p:cNvSpPr>
                <a:spLocks noChangeArrowheads="1"/>
              </p:cNvSpPr>
              <p:nvPr/>
            </p:nvSpPr>
            <p:spPr bwMode="auto">
              <a:xfrm>
                <a:off x="1972" y="2228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PROGRAMA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2" name="Rectangle 110"/>
              <p:cNvSpPr>
                <a:spLocks noChangeArrowheads="1"/>
              </p:cNvSpPr>
              <p:nvPr/>
            </p:nvSpPr>
            <p:spPr bwMode="auto">
              <a:xfrm>
                <a:off x="1953" y="2239"/>
                <a:ext cx="1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NACIONAL DE PESCA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3" name="Rectangle 111"/>
              <p:cNvSpPr>
                <a:spLocks noChangeArrowheads="1"/>
              </p:cNvSpPr>
              <p:nvPr/>
            </p:nvSpPr>
            <p:spPr bwMode="auto">
              <a:xfrm>
                <a:off x="1962" y="2250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Y AGRICULTURA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4" name="Rectangle 112"/>
              <p:cNvSpPr>
                <a:spLocks noChangeArrowheads="1"/>
              </p:cNvSpPr>
              <p:nvPr/>
            </p:nvSpPr>
            <p:spPr bwMode="auto">
              <a:xfrm>
                <a:off x="2097" y="2217"/>
                <a:ext cx="97" cy="68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05" name="Rectangle 113"/>
              <p:cNvSpPr>
                <a:spLocks noChangeArrowheads="1"/>
              </p:cNvSpPr>
              <p:nvPr/>
            </p:nvSpPr>
            <p:spPr bwMode="auto">
              <a:xfrm>
                <a:off x="2097" y="2217"/>
                <a:ext cx="97" cy="68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06" name="Rectangle 114"/>
              <p:cNvSpPr>
                <a:spLocks noChangeArrowheads="1"/>
              </p:cNvSpPr>
              <p:nvPr/>
            </p:nvSpPr>
            <p:spPr bwMode="auto">
              <a:xfrm>
                <a:off x="2121" y="2221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PROGRAMA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7" name="Rectangle 115"/>
              <p:cNvSpPr>
                <a:spLocks noChangeArrowheads="1"/>
              </p:cNvSpPr>
              <p:nvPr/>
            </p:nvSpPr>
            <p:spPr bwMode="auto">
              <a:xfrm>
                <a:off x="2114" y="2232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NACIONAL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8" name="Rectangle 116"/>
              <p:cNvSpPr>
                <a:spLocks noChangeArrowheads="1"/>
              </p:cNvSpPr>
              <p:nvPr/>
            </p:nvSpPr>
            <p:spPr bwMode="auto">
              <a:xfrm>
                <a:off x="2114" y="2243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9" name="Rectangle 117"/>
              <p:cNvSpPr>
                <a:spLocks noChangeArrowheads="1"/>
              </p:cNvSpPr>
              <p:nvPr/>
            </p:nvSpPr>
            <p:spPr bwMode="auto">
              <a:xfrm>
                <a:off x="2124" y="2254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FORESTAL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0" name="Rectangle 118"/>
              <p:cNvSpPr>
                <a:spLocks noChangeArrowheads="1"/>
              </p:cNvSpPr>
              <p:nvPr/>
            </p:nvSpPr>
            <p:spPr bwMode="auto">
              <a:xfrm>
                <a:off x="3467" y="1143"/>
                <a:ext cx="98" cy="6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11" name="Rectangle 119"/>
              <p:cNvSpPr>
                <a:spLocks noChangeArrowheads="1"/>
              </p:cNvSpPr>
              <p:nvPr/>
            </p:nvSpPr>
            <p:spPr bwMode="auto">
              <a:xfrm>
                <a:off x="3467" y="1143"/>
                <a:ext cx="98" cy="68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12" name="Rectangle 120"/>
              <p:cNvSpPr>
                <a:spLocks noChangeArrowheads="1"/>
              </p:cNvSpPr>
              <p:nvPr/>
            </p:nvSpPr>
            <p:spPr bwMode="auto">
              <a:xfrm>
                <a:off x="3494" y="1156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ORGANOS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3" name="Rectangle 121"/>
              <p:cNvSpPr>
                <a:spLocks noChangeArrowheads="1"/>
              </p:cNvSpPr>
              <p:nvPr/>
            </p:nvSpPr>
            <p:spPr bwMode="auto">
              <a:xfrm>
                <a:off x="3487" y="1171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COLEGIADOS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4" name="Rectangle 122"/>
              <p:cNvSpPr>
                <a:spLocks noChangeArrowheads="1"/>
              </p:cNvSpPr>
              <p:nvPr/>
            </p:nvSpPr>
            <p:spPr bwMode="auto">
              <a:xfrm>
                <a:off x="3478" y="1181"/>
                <a:ext cx="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GAAL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5" name="Rectangle 123"/>
              <p:cNvSpPr>
                <a:spLocks noChangeArrowheads="1"/>
              </p:cNvSpPr>
              <p:nvPr/>
            </p:nvSpPr>
            <p:spPr bwMode="auto">
              <a:xfrm>
                <a:off x="3500" y="1181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6" name="Rectangle 124"/>
              <p:cNvSpPr>
                <a:spLocks noChangeArrowheads="1"/>
              </p:cNvSpPr>
              <p:nvPr/>
            </p:nvSpPr>
            <p:spPr bwMode="auto">
              <a:xfrm>
                <a:off x="3503" y="1181"/>
                <a:ext cx="3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MSA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7" name="Rectangle 125"/>
              <p:cNvSpPr>
                <a:spLocks noChangeArrowheads="1"/>
              </p:cNvSpPr>
              <p:nvPr/>
            </p:nvSpPr>
            <p:spPr bwMode="auto">
              <a:xfrm>
                <a:off x="3523" y="1181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8" name="Rectangle 126"/>
              <p:cNvSpPr>
                <a:spLocks noChangeArrowheads="1"/>
              </p:cNvSpPr>
              <p:nvPr/>
            </p:nvSpPr>
            <p:spPr bwMode="auto">
              <a:xfrm>
                <a:off x="3529" y="1181"/>
                <a:ext cx="4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CODA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9" name="Rectangle 127"/>
              <p:cNvSpPr>
                <a:spLocks noChangeArrowheads="1"/>
              </p:cNvSpPr>
              <p:nvPr/>
            </p:nvSpPr>
            <p:spPr bwMode="auto">
              <a:xfrm>
                <a:off x="3552" y="1181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0" name="Rectangle 128"/>
              <p:cNvSpPr>
                <a:spLocks noChangeArrowheads="1"/>
              </p:cNvSpPr>
              <p:nvPr/>
            </p:nvSpPr>
            <p:spPr bwMode="auto">
              <a:xfrm>
                <a:off x="3490" y="1192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GABINETES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1" name="Rectangle 129"/>
              <p:cNvSpPr>
                <a:spLocks noChangeArrowheads="1"/>
              </p:cNvSpPr>
              <p:nvPr/>
            </p:nvSpPr>
            <p:spPr bwMode="auto">
              <a:xfrm>
                <a:off x="3638" y="1144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2" name="Rectangle 130"/>
              <p:cNvSpPr>
                <a:spLocks noChangeArrowheads="1"/>
              </p:cNvSpPr>
              <p:nvPr/>
            </p:nvSpPr>
            <p:spPr bwMode="auto">
              <a:xfrm>
                <a:off x="3638" y="1144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3" name="Rectangle 131"/>
              <p:cNvSpPr>
                <a:spLocks noChangeArrowheads="1"/>
              </p:cNvSpPr>
              <p:nvPr/>
            </p:nvSpPr>
            <p:spPr bwMode="auto">
              <a:xfrm>
                <a:off x="3658" y="1156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ORGANISMOS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4" name="Rectangle 132"/>
              <p:cNvSpPr>
                <a:spLocks noChangeArrowheads="1"/>
              </p:cNvSpPr>
              <p:nvPr/>
            </p:nvSpPr>
            <p:spPr bwMode="auto">
              <a:xfrm>
                <a:off x="3642" y="1167"/>
                <a:ext cx="14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DESCENTRALIZADOS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5" name="Freeform 133"/>
              <p:cNvSpPr>
                <a:spLocks/>
              </p:cNvSpPr>
              <p:nvPr/>
            </p:nvSpPr>
            <p:spPr bwMode="auto">
              <a:xfrm>
                <a:off x="2048" y="2183"/>
                <a:ext cx="24" cy="7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71"/>
                  </a:cxn>
                  <a:cxn ang="0">
                    <a:pos x="0" y="71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24" y="71"/>
                    </a:lnTo>
                    <a:lnTo>
                      <a:pt x="0" y="71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6" name="Freeform 134"/>
              <p:cNvSpPr>
                <a:spLocks/>
              </p:cNvSpPr>
              <p:nvPr/>
            </p:nvSpPr>
            <p:spPr bwMode="auto">
              <a:xfrm>
                <a:off x="2072" y="2183"/>
                <a:ext cx="25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8"/>
                  </a:cxn>
                  <a:cxn ang="0">
                    <a:pos x="25" y="68"/>
                  </a:cxn>
                </a:cxnLst>
                <a:rect l="0" t="0" r="r" b="b"/>
                <a:pathLst>
                  <a:path w="25" h="68">
                    <a:moveTo>
                      <a:pt x="0" y="0"/>
                    </a:moveTo>
                    <a:lnTo>
                      <a:pt x="0" y="68"/>
                    </a:lnTo>
                    <a:lnTo>
                      <a:pt x="25" y="6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7" name="Freeform 135"/>
              <p:cNvSpPr>
                <a:spLocks noEditPoints="1"/>
              </p:cNvSpPr>
              <p:nvPr/>
            </p:nvSpPr>
            <p:spPr bwMode="auto">
              <a:xfrm>
                <a:off x="2587" y="1052"/>
                <a:ext cx="1102" cy="9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79" y="121"/>
                  </a:cxn>
                  <a:cxn ang="0">
                    <a:pos x="79" y="137"/>
                  </a:cxn>
                  <a:cxn ang="0">
                    <a:pos x="383" y="121"/>
                  </a:cxn>
                  <a:cxn ang="0">
                    <a:pos x="263" y="129"/>
                  </a:cxn>
                  <a:cxn ang="0">
                    <a:pos x="583" y="129"/>
                  </a:cxn>
                  <a:cxn ang="0">
                    <a:pos x="463" y="121"/>
                  </a:cxn>
                  <a:cxn ang="0">
                    <a:pos x="767" y="137"/>
                  </a:cxn>
                  <a:cxn ang="0">
                    <a:pos x="847" y="121"/>
                  </a:cxn>
                  <a:cxn ang="0">
                    <a:pos x="847" y="137"/>
                  </a:cxn>
                  <a:cxn ang="0">
                    <a:pos x="1151" y="121"/>
                  </a:cxn>
                  <a:cxn ang="0">
                    <a:pos x="1031" y="129"/>
                  </a:cxn>
                  <a:cxn ang="0">
                    <a:pos x="1351" y="129"/>
                  </a:cxn>
                  <a:cxn ang="0">
                    <a:pos x="1231" y="121"/>
                  </a:cxn>
                  <a:cxn ang="0">
                    <a:pos x="1535" y="137"/>
                  </a:cxn>
                  <a:cxn ang="0">
                    <a:pos x="1615" y="121"/>
                  </a:cxn>
                  <a:cxn ang="0">
                    <a:pos x="1615" y="137"/>
                  </a:cxn>
                  <a:cxn ang="0">
                    <a:pos x="1919" y="121"/>
                  </a:cxn>
                  <a:cxn ang="0">
                    <a:pos x="1799" y="129"/>
                  </a:cxn>
                  <a:cxn ang="0">
                    <a:pos x="2119" y="129"/>
                  </a:cxn>
                  <a:cxn ang="0">
                    <a:pos x="1999" y="121"/>
                  </a:cxn>
                  <a:cxn ang="0">
                    <a:pos x="2303" y="137"/>
                  </a:cxn>
                  <a:cxn ang="0">
                    <a:pos x="2383" y="121"/>
                  </a:cxn>
                  <a:cxn ang="0">
                    <a:pos x="2383" y="137"/>
                  </a:cxn>
                  <a:cxn ang="0">
                    <a:pos x="2687" y="121"/>
                  </a:cxn>
                  <a:cxn ang="0">
                    <a:pos x="2567" y="129"/>
                  </a:cxn>
                  <a:cxn ang="0">
                    <a:pos x="2887" y="129"/>
                  </a:cxn>
                  <a:cxn ang="0">
                    <a:pos x="2767" y="121"/>
                  </a:cxn>
                  <a:cxn ang="0">
                    <a:pos x="3071" y="137"/>
                  </a:cxn>
                  <a:cxn ang="0">
                    <a:pos x="3151" y="121"/>
                  </a:cxn>
                  <a:cxn ang="0">
                    <a:pos x="3151" y="137"/>
                  </a:cxn>
                  <a:cxn ang="0">
                    <a:pos x="3455" y="121"/>
                  </a:cxn>
                  <a:cxn ang="0">
                    <a:pos x="3335" y="129"/>
                  </a:cxn>
                  <a:cxn ang="0">
                    <a:pos x="3655" y="129"/>
                  </a:cxn>
                  <a:cxn ang="0">
                    <a:pos x="3535" y="121"/>
                  </a:cxn>
                  <a:cxn ang="0">
                    <a:pos x="3839" y="137"/>
                  </a:cxn>
                  <a:cxn ang="0">
                    <a:pos x="3919" y="121"/>
                  </a:cxn>
                  <a:cxn ang="0">
                    <a:pos x="3919" y="137"/>
                  </a:cxn>
                  <a:cxn ang="0">
                    <a:pos x="4223" y="121"/>
                  </a:cxn>
                  <a:cxn ang="0">
                    <a:pos x="4103" y="129"/>
                  </a:cxn>
                  <a:cxn ang="0">
                    <a:pos x="4423" y="129"/>
                  </a:cxn>
                  <a:cxn ang="0">
                    <a:pos x="4303" y="121"/>
                  </a:cxn>
                  <a:cxn ang="0">
                    <a:pos x="4607" y="137"/>
                  </a:cxn>
                  <a:cxn ang="0">
                    <a:pos x="4687" y="121"/>
                  </a:cxn>
                  <a:cxn ang="0">
                    <a:pos x="4687" y="137"/>
                  </a:cxn>
                  <a:cxn ang="0">
                    <a:pos x="4991" y="121"/>
                  </a:cxn>
                  <a:cxn ang="0">
                    <a:pos x="4871" y="129"/>
                  </a:cxn>
                  <a:cxn ang="0">
                    <a:pos x="5191" y="129"/>
                  </a:cxn>
                  <a:cxn ang="0">
                    <a:pos x="5071" y="121"/>
                  </a:cxn>
                  <a:cxn ang="0">
                    <a:pos x="5375" y="137"/>
                  </a:cxn>
                  <a:cxn ang="0">
                    <a:pos x="5459" y="134"/>
                  </a:cxn>
                  <a:cxn ang="0">
                    <a:pos x="5443" y="134"/>
                  </a:cxn>
                  <a:cxn ang="0">
                    <a:pos x="5459" y="409"/>
                  </a:cxn>
                  <a:cxn ang="0">
                    <a:pos x="5451" y="318"/>
                  </a:cxn>
                </a:cxnLst>
                <a:rect l="0" t="0" r="r" b="b"/>
                <a:pathLst>
                  <a:path w="5459" h="417">
                    <a:moveTo>
                      <a:pt x="16" y="8"/>
                    </a:moveTo>
                    <a:lnTo>
                      <a:pt x="16" y="120"/>
                    </a:lnTo>
                    <a:cubicBezTo>
                      <a:pt x="16" y="125"/>
                      <a:pt x="13" y="128"/>
                      <a:pt x="8" y="128"/>
                    </a:cubicBez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6" y="4"/>
                      <a:pt x="16" y="8"/>
                    </a:cubicBezTo>
                    <a:close/>
                    <a:moveTo>
                      <a:pt x="79" y="121"/>
                    </a:moveTo>
                    <a:lnTo>
                      <a:pt x="191" y="121"/>
                    </a:lnTo>
                    <a:cubicBezTo>
                      <a:pt x="196" y="121"/>
                      <a:pt x="199" y="125"/>
                      <a:pt x="199" y="129"/>
                    </a:cubicBezTo>
                    <a:cubicBezTo>
                      <a:pt x="199" y="134"/>
                      <a:pt x="196" y="137"/>
                      <a:pt x="191" y="137"/>
                    </a:cubicBezTo>
                    <a:lnTo>
                      <a:pt x="79" y="137"/>
                    </a:lnTo>
                    <a:cubicBezTo>
                      <a:pt x="75" y="137"/>
                      <a:pt x="71" y="134"/>
                      <a:pt x="71" y="129"/>
                    </a:cubicBezTo>
                    <a:cubicBezTo>
                      <a:pt x="71" y="125"/>
                      <a:pt x="75" y="121"/>
                      <a:pt x="79" y="121"/>
                    </a:cubicBezTo>
                    <a:close/>
                    <a:moveTo>
                      <a:pt x="271" y="121"/>
                    </a:moveTo>
                    <a:lnTo>
                      <a:pt x="383" y="121"/>
                    </a:lnTo>
                    <a:cubicBezTo>
                      <a:pt x="388" y="121"/>
                      <a:pt x="391" y="125"/>
                      <a:pt x="391" y="129"/>
                    </a:cubicBezTo>
                    <a:cubicBezTo>
                      <a:pt x="391" y="134"/>
                      <a:pt x="388" y="137"/>
                      <a:pt x="383" y="137"/>
                    </a:cubicBezTo>
                    <a:lnTo>
                      <a:pt x="271" y="137"/>
                    </a:lnTo>
                    <a:cubicBezTo>
                      <a:pt x="267" y="137"/>
                      <a:pt x="263" y="134"/>
                      <a:pt x="263" y="129"/>
                    </a:cubicBezTo>
                    <a:cubicBezTo>
                      <a:pt x="263" y="125"/>
                      <a:pt x="267" y="121"/>
                      <a:pt x="271" y="121"/>
                    </a:cubicBezTo>
                    <a:close/>
                    <a:moveTo>
                      <a:pt x="463" y="121"/>
                    </a:moveTo>
                    <a:lnTo>
                      <a:pt x="575" y="121"/>
                    </a:lnTo>
                    <a:cubicBezTo>
                      <a:pt x="580" y="121"/>
                      <a:pt x="583" y="125"/>
                      <a:pt x="583" y="129"/>
                    </a:cubicBezTo>
                    <a:cubicBezTo>
                      <a:pt x="583" y="134"/>
                      <a:pt x="580" y="137"/>
                      <a:pt x="575" y="137"/>
                    </a:cubicBezTo>
                    <a:lnTo>
                      <a:pt x="463" y="137"/>
                    </a:lnTo>
                    <a:cubicBezTo>
                      <a:pt x="459" y="137"/>
                      <a:pt x="455" y="134"/>
                      <a:pt x="455" y="129"/>
                    </a:cubicBezTo>
                    <a:cubicBezTo>
                      <a:pt x="455" y="125"/>
                      <a:pt x="459" y="121"/>
                      <a:pt x="463" y="121"/>
                    </a:cubicBezTo>
                    <a:close/>
                    <a:moveTo>
                      <a:pt x="655" y="121"/>
                    </a:moveTo>
                    <a:lnTo>
                      <a:pt x="767" y="121"/>
                    </a:lnTo>
                    <a:cubicBezTo>
                      <a:pt x="772" y="121"/>
                      <a:pt x="775" y="125"/>
                      <a:pt x="775" y="129"/>
                    </a:cubicBezTo>
                    <a:cubicBezTo>
                      <a:pt x="775" y="134"/>
                      <a:pt x="772" y="137"/>
                      <a:pt x="767" y="137"/>
                    </a:cubicBezTo>
                    <a:lnTo>
                      <a:pt x="655" y="137"/>
                    </a:lnTo>
                    <a:cubicBezTo>
                      <a:pt x="651" y="137"/>
                      <a:pt x="647" y="134"/>
                      <a:pt x="647" y="129"/>
                    </a:cubicBezTo>
                    <a:cubicBezTo>
                      <a:pt x="647" y="125"/>
                      <a:pt x="651" y="121"/>
                      <a:pt x="655" y="121"/>
                    </a:cubicBezTo>
                    <a:close/>
                    <a:moveTo>
                      <a:pt x="847" y="121"/>
                    </a:moveTo>
                    <a:lnTo>
                      <a:pt x="959" y="121"/>
                    </a:lnTo>
                    <a:cubicBezTo>
                      <a:pt x="964" y="121"/>
                      <a:pt x="967" y="125"/>
                      <a:pt x="967" y="129"/>
                    </a:cubicBezTo>
                    <a:cubicBezTo>
                      <a:pt x="967" y="134"/>
                      <a:pt x="964" y="137"/>
                      <a:pt x="959" y="137"/>
                    </a:cubicBezTo>
                    <a:lnTo>
                      <a:pt x="847" y="137"/>
                    </a:lnTo>
                    <a:cubicBezTo>
                      <a:pt x="843" y="137"/>
                      <a:pt x="839" y="134"/>
                      <a:pt x="839" y="129"/>
                    </a:cubicBezTo>
                    <a:cubicBezTo>
                      <a:pt x="839" y="125"/>
                      <a:pt x="843" y="121"/>
                      <a:pt x="847" y="121"/>
                    </a:cubicBezTo>
                    <a:close/>
                    <a:moveTo>
                      <a:pt x="1039" y="121"/>
                    </a:moveTo>
                    <a:lnTo>
                      <a:pt x="1151" y="121"/>
                    </a:lnTo>
                    <a:cubicBezTo>
                      <a:pt x="1156" y="121"/>
                      <a:pt x="1159" y="125"/>
                      <a:pt x="1159" y="129"/>
                    </a:cubicBezTo>
                    <a:cubicBezTo>
                      <a:pt x="1159" y="134"/>
                      <a:pt x="1156" y="137"/>
                      <a:pt x="1151" y="137"/>
                    </a:cubicBezTo>
                    <a:lnTo>
                      <a:pt x="1039" y="137"/>
                    </a:lnTo>
                    <a:cubicBezTo>
                      <a:pt x="1035" y="137"/>
                      <a:pt x="1031" y="134"/>
                      <a:pt x="1031" y="129"/>
                    </a:cubicBezTo>
                    <a:cubicBezTo>
                      <a:pt x="1031" y="125"/>
                      <a:pt x="1035" y="121"/>
                      <a:pt x="1039" y="121"/>
                    </a:cubicBezTo>
                    <a:close/>
                    <a:moveTo>
                      <a:pt x="1231" y="121"/>
                    </a:moveTo>
                    <a:lnTo>
                      <a:pt x="1343" y="121"/>
                    </a:lnTo>
                    <a:cubicBezTo>
                      <a:pt x="1348" y="121"/>
                      <a:pt x="1351" y="125"/>
                      <a:pt x="1351" y="129"/>
                    </a:cubicBezTo>
                    <a:cubicBezTo>
                      <a:pt x="1351" y="134"/>
                      <a:pt x="1348" y="137"/>
                      <a:pt x="1343" y="137"/>
                    </a:cubicBezTo>
                    <a:lnTo>
                      <a:pt x="1231" y="137"/>
                    </a:lnTo>
                    <a:cubicBezTo>
                      <a:pt x="1227" y="137"/>
                      <a:pt x="1223" y="134"/>
                      <a:pt x="1223" y="129"/>
                    </a:cubicBezTo>
                    <a:cubicBezTo>
                      <a:pt x="1223" y="125"/>
                      <a:pt x="1227" y="121"/>
                      <a:pt x="1231" y="121"/>
                    </a:cubicBezTo>
                    <a:close/>
                    <a:moveTo>
                      <a:pt x="1423" y="121"/>
                    </a:moveTo>
                    <a:lnTo>
                      <a:pt x="1535" y="121"/>
                    </a:lnTo>
                    <a:cubicBezTo>
                      <a:pt x="1540" y="121"/>
                      <a:pt x="1543" y="125"/>
                      <a:pt x="1543" y="129"/>
                    </a:cubicBezTo>
                    <a:cubicBezTo>
                      <a:pt x="1543" y="134"/>
                      <a:pt x="1540" y="137"/>
                      <a:pt x="1535" y="137"/>
                    </a:cubicBezTo>
                    <a:lnTo>
                      <a:pt x="1423" y="137"/>
                    </a:lnTo>
                    <a:cubicBezTo>
                      <a:pt x="1419" y="137"/>
                      <a:pt x="1415" y="134"/>
                      <a:pt x="1415" y="129"/>
                    </a:cubicBezTo>
                    <a:cubicBezTo>
                      <a:pt x="1415" y="125"/>
                      <a:pt x="1419" y="121"/>
                      <a:pt x="1423" y="121"/>
                    </a:cubicBezTo>
                    <a:close/>
                    <a:moveTo>
                      <a:pt x="1615" y="121"/>
                    </a:moveTo>
                    <a:lnTo>
                      <a:pt x="1727" y="121"/>
                    </a:lnTo>
                    <a:cubicBezTo>
                      <a:pt x="1732" y="121"/>
                      <a:pt x="1735" y="125"/>
                      <a:pt x="1735" y="129"/>
                    </a:cubicBezTo>
                    <a:cubicBezTo>
                      <a:pt x="1735" y="134"/>
                      <a:pt x="1732" y="137"/>
                      <a:pt x="1727" y="137"/>
                    </a:cubicBezTo>
                    <a:lnTo>
                      <a:pt x="1615" y="137"/>
                    </a:lnTo>
                    <a:cubicBezTo>
                      <a:pt x="1611" y="137"/>
                      <a:pt x="1607" y="134"/>
                      <a:pt x="1607" y="129"/>
                    </a:cubicBezTo>
                    <a:cubicBezTo>
                      <a:pt x="1607" y="125"/>
                      <a:pt x="1611" y="121"/>
                      <a:pt x="1615" y="121"/>
                    </a:cubicBezTo>
                    <a:close/>
                    <a:moveTo>
                      <a:pt x="1807" y="121"/>
                    </a:moveTo>
                    <a:lnTo>
                      <a:pt x="1919" y="121"/>
                    </a:lnTo>
                    <a:cubicBezTo>
                      <a:pt x="1924" y="121"/>
                      <a:pt x="1927" y="125"/>
                      <a:pt x="1927" y="129"/>
                    </a:cubicBezTo>
                    <a:cubicBezTo>
                      <a:pt x="1927" y="134"/>
                      <a:pt x="1924" y="137"/>
                      <a:pt x="1919" y="137"/>
                    </a:cubicBezTo>
                    <a:lnTo>
                      <a:pt x="1807" y="137"/>
                    </a:lnTo>
                    <a:cubicBezTo>
                      <a:pt x="1803" y="137"/>
                      <a:pt x="1799" y="134"/>
                      <a:pt x="1799" y="129"/>
                    </a:cubicBezTo>
                    <a:cubicBezTo>
                      <a:pt x="1799" y="125"/>
                      <a:pt x="1803" y="121"/>
                      <a:pt x="1807" y="121"/>
                    </a:cubicBezTo>
                    <a:close/>
                    <a:moveTo>
                      <a:pt x="1999" y="121"/>
                    </a:moveTo>
                    <a:lnTo>
                      <a:pt x="2111" y="121"/>
                    </a:lnTo>
                    <a:cubicBezTo>
                      <a:pt x="2116" y="121"/>
                      <a:pt x="2119" y="125"/>
                      <a:pt x="2119" y="129"/>
                    </a:cubicBezTo>
                    <a:cubicBezTo>
                      <a:pt x="2119" y="134"/>
                      <a:pt x="2116" y="137"/>
                      <a:pt x="2111" y="137"/>
                    </a:cubicBezTo>
                    <a:lnTo>
                      <a:pt x="1999" y="137"/>
                    </a:lnTo>
                    <a:cubicBezTo>
                      <a:pt x="1995" y="137"/>
                      <a:pt x="1991" y="134"/>
                      <a:pt x="1991" y="129"/>
                    </a:cubicBezTo>
                    <a:cubicBezTo>
                      <a:pt x="1991" y="125"/>
                      <a:pt x="1995" y="121"/>
                      <a:pt x="1999" y="121"/>
                    </a:cubicBezTo>
                    <a:close/>
                    <a:moveTo>
                      <a:pt x="2191" y="121"/>
                    </a:moveTo>
                    <a:lnTo>
                      <a:pt x="2303" y="121"/>
                    </a:lnTo>
                    <a:cubicBezTo>
                      <a:pt x="2308" y="121"/>
                      <a:pt x="2311" y="125"/>
                      <a:pt x="2311" y="129"/>
                    </a:cubicBezTo>
                    <a:cubicBezTo>
                      <a:pt x="2311" y="134"/>
                      <a:pt x="2308" y="137"/>
                      <a:pt x="2303" y="137"/>
                    </a:cubicBezTo>
                    <a:lnTo>
                      <a:pt x="2191" y="137"/>
                    </a:lnTo>
                    <a:cubicBezTo>
                      <a:pt x="2187" y="137"/>
                      <a:pt x="2183" y="134"/>
                      <a:pt x="2183" y="129"/>
                    </a:cubicBezTo>
                    <a:cubicBezTo>
                      <a:pt x="2183" y="125"/>
                      <a:pt x="2187" y="121"/>
                      <a:pt x="2191" y="121"/>
                    </a:cubicBezTo>
                    <a:close/>
                    <a:moveTo>
                      <a:pt x="2383" y="121"/>
                    </a:moveTo>
                    <a:lnTo>
                      <a:pt x="2495" y="121"/>
                    </a:lnTo>
                    <a:cubicBezTo>
                      <a:pt x="2500" y="121"/>
                      <a:pt x="2503" y="125"/>
                      <a:pt x="2503" y="129"/>
                    </a:cubicBezTo>
                    <a:cubicBezTo>
                      <a:pt x="2503" y="134"/>
                      <a:pt x="2500" y="137"/>
                      <a:pt x="2495" y="137"/>
                    </a:cubicBezTo>
                    <a:lnTo>
                      <a:pt x="2383" y="137"/>
                    </a:lnTo>
                    <a:cubicBezTo>
                      <a:pt x="2379" y="137"/>
                      <a:pt x="2375" y="134"/>
                      <a:pt x="2375" y="129"/>
                    </a:cubicBezTo>
                    <a:cubicBezTo>
                      <a:pt x="2375" y="125"/>
                      <a:pt x="2379" y="121"/>
                      <a:pt x="2383" y="121"/>
                    </a:cubicBezTo>
                    <a:close/>
                    <a:moveTo>
                      <a:pt x="2575" y="121"/>
                    </a:moveTo>
                    <a:lnTo>
                      <a:pt x="2687" y="121"/>
                    </a:lnTo>
                    <a:cubicBezTo>
                      <a:pt x="2692" y="121"/>
                      <a:pt x="2695" y="125"/>
                      <a:pt x="2695" y="129"/>
                    </a:cubicBezTo>
                    <a:cubicBezTo>
                      <a:pt x="2695" y="134"/>
                      <a:pt x="2692" y="137"/>
                      <a:pt x="2687" y="137"/>
                    </a:cubicBezTo>
                    <a:lnTo>
                      <a:pt x="2575" y="137"/>
                    </a:lnTo>
                    <a:cubicBezTo>
                      <a:pt x="2571" y="137"/>
                      <a:pt x="2567" y="134"/>
                      <a:pt x="2567" y="129"/>
                    </a:cubicBezTo>
                    <a:cubicBezTo>
                      <a:pt x="2567" y="125"/>
                      <a:pt x="2571" y="121"/>
                      <a:pt x="2575" y="121"/>
                    </a:cubicBezTo>
                    <a:close/>
                    <a:moveTo>
                      <a:pt x="2767" y="121"/>
                    </a:moveTo>
                    <a:lnTo>
                      <a:pt x="2879" y="121"/>
                    </a:lnTo>
                    <a:cubicBezTo>
                      <a:pt x="2884" y="121"/>
                      <a:pt x="2887" y="125"/>
                      <a:pt x="2887" y="129"/>
                    </a:cubicBezTo>
                    <a:cubicBezTo>
                      <a:pt x="2887" y="134"/>
                      <a:pt x="2884" y="137"/>
                      <a:pt x="2879" y="137"/>
                    </a:cubicBezTo>
                    <a:lnTo>
                      <a:pt x="2767" y="137"/>
                    </a:lnTo>
                    <a:cubicBezTo>
                      <a:pt x="2763" y="137"/>
                      <a:pt x="2759" y="134"/>
                      <a:pt x="2759" y="129"/>
                    </a:cubicBezTo>
                    <a:cubicBezTo>
                      <a:pt x="2759" y="125"/>
                      <a:pt x="2763" y="121"/>
                      <a:pt x="2767" y="121"/>
                    </a:cubicBezTo>
                    <a:close/>
                    <a:moveTo>
                      <a:pt x="2959" y="121"/>
                    </a:moveTo>
                    <a:lnTo>
                      <a:pt x="3071" y="121"/>
                    </a:lnTo>
                    <a:cubicBezTo>
                      <a:pt x="3076" y="121"/>
                      <a:pt x="3079" y="125"/>
                      <a:pt x="3079" y="129"/>
                    </a:cubicBezTo>
                    <a:cubicBezTo>
                      <a:pt x="3079" y="134"/>
                      <a:pt x="3076" y="137"/>
                      <a:pt x="3071" y="137"/>
                    </a:cubicBezTo>
                    <a:lnTo>
                      <a:pt x="2959" y="137"/>
                    </a:lnTo>
                    <a:cubicBezTo>
                      <a:pt x="2955" y="137"/>
                      <a:pt x="2951" y="134"/>
                      <a:pt x="2951" y="129"/>
                    </a:cubicBezTo>
                    <a:cubicBezTo>
                      <a:pt x="2951" y="125"/>
                      <a:pt x="2955" y="121"/>
                      <a:pt x="2959" y="121"/>
                    </a:cubicBezTo>
                    <a:close/>
                    <a:moveTo>
                      <a:pt x="3151" y="121"/>
                    </a:moveTo>
                    <a:lnTo>
                      <a:pt x="3263" y="121"/>
                    </a:lnTo>
                    <a:cubicBezTo>
                      <a:pt x="3268" y="121"/>
                      <a:pt x="3271" y="125"/>
                      <a:pt x="3271" y="129"/>
                    </a:cubicBezTo>
                    <a:cubicBezTo>
                      <a:pt x="3271" y="134"/>
                      <a:pt x="3268" y="137"/>
                      <a:pt x="3263" y="137"/>
                    </a:cubicBezTo>
                    <a:lnTo>
                      <a:pt x="3151" y="137"/>
                    </a:lnTo>
                    <a:cubicBezTo>
                      <a:pt x="3147" y="137"/>
                      <a:pt x="3143" y="134"/>
                      <a:pt x="3143" y="129"/>
                    </a:cubicBezTo>
                    <a:cubicBezTo>
                      <a:pt x="3143" y="125"/>
                      <a:pt x="3147" y="121"/>
                      <a:pt x="3151" y="121"/>
                    </a:cubicBezTo>
                    <a:close/>
                    <a:moveTo>
                      <a:pt x="3343" y="121"/>
                    </a:moveTo>
                    <a:lnTo>
                      <a:pt x="3455" y="121"/>
                    </a:lnTo>
                    <a:cubicBezTo>
                      <a:pt x="3460" y="121"/>
                      <a:pt x="3463" y="125"/>
                      <a:pt x="3463" y="129"/>
                    </a:cubicBezTo>
                    <a:cubicBezTo>
                      <a:pt x="3463" y="134"/>
                      <a:pt x="3460" y="137"/>
                      <a:pt x="3455" y="137"/>
                    </a:cubicBezTo>
                    <a:lnTo>
                      <a:pt x="3343" y="137"/>
                    </a:lnTo>
                    <a:cubicBezTo>
                      <a:pt x="3339" y="137"/>
                      <a:pt x="3335" y="134"/>
                      <a:pt x="3335" y="129"/>
                    </a:cubicBezTo>
                    <a:cubicBezTo>
                      <a:pt x="3335" y="125"/>
                      <a:pt x="3339" y="121"/>
                      <a:pt x="3343" y="121"/>
                    </a:cubicBezTo>
                    <a:close/>
                    <a:moveTo>
                      <a:pt x="3535" y="121"/>
                    </a:moveTo>
                    <a:lnTo>
                      <a:pt x="3647" y="121"/>
                    </a:lnTo>
                    <a:cubicBezTo>
                      <a:pt x="3652" y="121"/>
                      <a:pt x="3655" y="125"/>
                      <a:pt x="3655" y="129"/>
                    </a:cubicBezTo>
                    <a:cubicBezTo>
                      <a:pt x="3655" y="134"/>
                      <a:pt x="3652" y="137"/>
                      <a:pt x="3647" y="137"/>
                    </a:cubicBezTo>
                    <a:lnTo>
                      <a:pt x="3535" y="137"/>
                    </a:lnTo>
                    <a:cubicBezTo>
                      <a:pt x="3531" y="137"/>
                      <a:pt x="3527" y="134"/>
                      <a:pt x="3527" y="129"/>
                    </a:cubicBezTo>
                    <a:cubicBezTo>
                      <a:pt x="3527" y="125"/>
                      <a:pt x="3531" y="121"/>
                      <a:pt x="3535" y="121"/>
                    </a:cubicBezTo>
                    <a:close/>
                    <a:moveTo>
                      <a:pt x="3727" y="121"/>
                    </a:moveTo>
                    <a:lnTo>
                      <a:pt x="3839" y="121"/>
                    </a:lnTo>
                    <a:cubicBezTo>
                      <a:pt x="3844" y="121"/>
                      <a:pt x="3847" y="125"/>
                      <a:pt x="3847" y="129"/>
                    </a:cubicBezTo>
                    <a:cubicBezTo>
                      <a:pt x="3847" y="134"/>
                      <a:pt x="3844" y="137"/>
                      <a:pt x="3839" y="137"/>
                    </a:cubicBezTo>
                    <a:lnTo>
                      <a:pt x="3727" y="137"/>
                    </a:lnTo>
                    <a:cubicBezTo>
                      <a:pt x="3723" y="137"/>
                      <a:pt x="3719" y="134"/>
                      <a:pt x="3719" y="129"/>
                    </a:cubicBezTo>
                    <a:cubicBezTo>
                      <a:pt x="3719" y="125"/>
                      <a:pt x="3723" y="121"/>
                      <a:pt x="3727" y="121"/>
                    </a:cubicBezTo>
                    <a:close/>
                    <a:moveTo>
                      <a:pt x="3919" y="121"/>
                    </a:moveTo>
                    <a:lnTo>
                      <a:pt x="4031" y="121"/>
                    </a:lnTo>
                    <a:cubicBezTo>
                      <a:pt x="4036" y="121"/>
                      <a:pt x="4039" y="125"/>
                      <a:pt x="4039" y="129"/>
                    </a:cubicBezTo>
                    <a:cubicBezTo>
                      <a:pt x="4039" y="134"/>
                      <a:pt x="4036" y="137"/>
                      <a:pt x="4031" y="137"/>
                    </a:cubicBezTo>
                    <a:lnTo>
                      <a:pt x="3919" y="137"/>
                    </a:lnTo>
                    <a:cubicBezTo>
                      <a:pt x="3915" y="137"/>
                      <a:pt x="3911" y="134"/>
                      <a:pt x="3911" y="129"/>
                    </a:cubicBezTo>
                    <a:cubicBezTo>
                      <a:pt x="3911" y="125"/>
                      <a:pt x="3915" y="121"/>
                      <a:pt x="3919" y="121"/>
                    </a:cubicBezTo>
                    <a:close/>
                    <a:moveTo>
                      <a:pt x="4111" y="121"/>
                    </a:moveTo>
                    <a:lnTo>
                      <a:pt x="4223" y="121"/>
                    </a:lnTo>
                    <a:cubicBezTo>
                      <a:pt x="4228" y="121"/>
                      <a:pt x="4231" y="125"/>
                      <a:pt x="4231" y="129"/>
                    </a:cubicBezTo>
                    <a:cubicBezTo>
                      <a:pt x="4231" y="134"/>
                      <a:pt x="4228" y="137"/>
                      <a:pt x="4223" y="137"/>
                    </a:cubicBezTo>
                    <a:lnTo>
                      <a:pt x="4111" y="137"/>
                    </a:lnTo>
                    <a:cubicBezTo>
                      <a:pt x="4107" y="137"/>
                      <a:pt x="4103" y="134"/>
                      <a:pt x="4103" y="129"/>
                    </a:cubicBezTo>
                    <a:cubicBezTo>
                      <a:pt x="4103" y="125"/>
                      <a:pt x="4107" y="121"/>
                      <a:pt x="4111" y="121"/>
                    </a:cubicBezTo>
                    <a:close/>
                    <a:moveTo>
                      <a:pt x="4303" y="121"/>
                    </a:moveTo>
                    <a:lnTo>
                      <a:pt x="4415" y="121"/>
                    </a:lnTo>
                    <a:cubicBezTo>
                      <a:pt x="4420" y="121"/>
                      <a:pt x="4423" y="125"/>
                      <a:pt x="4423" y="129"/>
                    </a:cubicBezTo>
                    <a:cubicBezTo>
                      <a:pt x="4423" y="134"/>
                      <a:pt x="4420" y="137"/>
                      <a:pt x="4415" y="137"/>
                    </a:cubicBezTo>
                    <a:lnTo>
                      <a:pt x="4303" y="137"/>
                    </a:lnTo>
                    <a:cubicBezTo>
                      <a:pt x="4299" y="137"/>
                      <a:pt x="4295" y="134"/>
                      <a:pt x="4295" y="129"/>
                    </a:cubicBezTo>
                    <a:cubicBezTo>
                      <a:pt x="4295" y="125"/>
                      <a:pt x="4299" y="121"/>
                      <a:pt x="4303" y="121"/>
                    </a:cubicBezTo>
                    <a:close/>
                    <a:moveTo>
                      <a:pt x="4495" y="121"/>
                    </a:moveTo>
                    <a:lnTo>
                      <a:pt x="4607" y="121"/>
                    </a:lnTo>
                    <a:cubicBezTo>
                      <a:pt x="4612" y="121"/>
                      <a:pt x="4615" y="125"/>
                      <a:pt x="4615" y="129"/>
                    </a:cubicBezTo>
                    <a:cubicBezTo>
                      <a:pt x="4615" y="134"/>
                      <a:pt x="4612" y="137"/>
                      <a:pt x="4607" y="137"/>
                    </a:cubicBezTo>
                    <a:lnTo>
                      <a:pt x="4495" y="137"/>
                    </a:lnTo>
                    <a:cubicBezTo>
                      <a:pt x="4491" y="137"/>
                      <a:pt x="4487" y="134"/>
                      <a:pt x="4487" y="129"/>
                    </a:cubicBezTo>
                    <a:cubicBezTo>
                      <a:pt x="4487" y="125"/>
                      <a:pt x="4491" y="121"/>
                      <a:pt x="4495" y="121"/>
                    </a:cubicBezTo>
                    <a:close/>
                    <a:moveTo>
                      <a:pt x="4687" y="121"/>
                    </a:moveTo>
                    <a:lnTo>
                      <a:pt x="4799" y="121"/>
                    </a:lnTo>
                    <a:cubicBezTo>
                      <a:pt x="4804" y="121"/>
                      <a:pt x="4807" y="125"/>
                      <a:pt x="4807" y="129"/>
                    </a:cubicBezTo>
                    <a:cubicBezTo>
                      <a:pt x="4807" y="134"/>
                      <a:pt x="4804" y="137"/>
                      <a:pt x="4799" y="137"/>
                    </a:cubicBezTo>
                    <a:lnTo>
                      <a:pt x="4687" y="137"/>
                    </a:lnTo>
                    <a:cubicBezTo>
                      <a:pt x="4683" y="137"/>
                      <a:pt x="4679" y="134"/>
                      <a:pt x="4679" y="129"/>
                    </a:cubicBezTo>
                    <a:cubicBezTo>
                      <a:pt x="4679" y="125"/>
                      <a:pt x="4683" y="121"/>
                      <a:pt x="4687" y="121"/>
                    </a:cubicBezTo>
                    <a:close/>
                    <a:moveTo>
                      <a:pt x="4879" y="121"/>
                    </a:moveTo>
                    <a:lnTo>
                      <a:pt x="4991" y="121"/>
                    </a:lnTo>
                    <a:cubicBezTo>
                      <a:pt x="4996" y="121"/>
                      <a:pt x="4999" y="125"/>
                      <a:pt x="4999" y="129"/>
                    </a:cubicBezTo>
                    <a:cubicBezTo>
                      <a:pt x="4999" y="134"/>
                      <a:pt x="4996" y="137"/>
                      <a:pt x="4991" y="137"/>
                    </a:cubicBezTo>
                    <a:lnTo>
                      <a:pt x="4879" y="137"/>
                    </a:lnTo>
                    <a:cubicBezTo>
                      <a:pt x="4875" y="137"/>
                      <a:pt x="4871" y="134"/>
                      <a:pt x="4871" y="129"/>
                    </a:cubicBezTo>
                    <a:cubicBezTo>
                      <a:pt x="4871" y="125"/>
                      <a:pt x="4875" y="121"/>
                      <a:pt x="4879" y="121"/>
                    </a:cubicBezTo>
                    <a:close/>
                    <a:moveTo>
                      <a:pt x="5071" y="121"/>
                    </a:moveTo>
                    <a:lnTo>
                      <a:pt x="5183" y="121"/>
                    </a:lnTo>
                    <a:cubicBezTo>
                      <a:pt x="5188" y="121"/>
                      <a:pt x="5191" y="125"/>
                      <a:pt x="5191" y="129"/>
                    </a:cubicBezTo>
                    <a:cubicBezTo>
                      <a:pt x="5191" y="134"/>
                      <a:pt x="5188" y="137"/>
                      <a:pt x="5183" y="137"/>
                    </a:cubicBezTo>
                    <a:lnTo>
                      <a:pt x="5071" y="137"/>
                    </a:lnTo>
                    <a:cubicBezTo>
                      <a:pt x="5067" y="137"/>
                      <a:pt x="5063" y="134"/>
                      <a:pt x="5063" y="129"/>
                    </a:cubicBezTo>
                    <a:cubicBezTo>
                      <a:pt x="5063" y="125"/>
                      <a:pt x="5067" y="121"/>
                      <a:pt x="5071" y="121"/>
                    </a:cubicBezTo>
                    <a:close/>
                    <a:moveTo>
                      <a:pt x="5263" y="121"/>
                    </a:moveTo>
                    <a:lnTo>
                      <a:pt x="5375" y="121"/>
                    </a:lnTo>
                    <a:cubicBezTo>
                      <a:pt x="5380" y="121"/>
                      <a:pt x="5383" y="125"/>
                      <a:pt x="5383" y="129"/>
                    </a:cubicBezTo>
                    <a:cubicBezTo>
                      <a:pt x="5383" y="134"/>
                      <a:pt x="5380" y="137"/>
                      <a:pt x="5375" y="137"/>
                    </a:cubicBezTo>
                    <a:lnTo>
                      <a:pt x="5263" y="137"/>
                    </a:lnTo>
                    <a:cubicBezTo>
                      <a:pt x="5259" y="137"/>
                      <a:pt x="5255" y="134"/>
                      <a:pt x="5255" y="129"/>
                    </a:cubicBezTo>
                    <a:cubicBezTo>
                      <a:pt x="5255" y="125"/>
                      <a:pt x="5259" y="121"/>
                      <a:pt x="5263" y="121"/>
                    </a:cubicBezTo>
                    <a:close/>
                    <a:moveTo>
                      <a:pt x="5459" y="134"/>
                    </a:moveTo>
                    <a:lnTo>
                      <a:pt x="5459" y="246"/>
                    </a:lnTo>
                    <a:cubicBezTo>
                      <a:pt x="5459" y="250"/>
                      <a:pt x="5455" y="254"/>
                      <a:pt x="5451" y="254"/>
                    </a:cubicBezTo>
                    <a:cubicBezTo>
                      <a:pt x="5446" y="254"/>
                      <a:pt x="5443" y="250"/>
                      <a:pt x="5443" y="246"/>
                    </a:cubicBezTo>
                    <a:lnTo>
                      <a:pt x="5443" y="134"/>
                    </a:lnTo>
                    <a:cubicBezTo>
                      <a:pt x="5443" y="130"/>
                      <a:pt x="5446" y="126"/>
                      <a:pt x="5451" y="126"/>
                    </a:cubicBezTo>
                    <a:cubicBezTo>
                      <a:pt x="5455" y="126"/>
                      <a:pt x="5459" y="130"/>
                      <a:pt x="5459" y="134"/>
                    </a:cubicBezTo>
                    <a:close/>
                    <a:moveTo>
                      <a:pt x="5459" y="326"/>
                    </a:moveTo>
                    <a:lnTo>
                      <a:pt x="5459" y="409"/>
                    </a:lnTo>
                    <a:cubicBezTo>
                      <a:pt x="5459" y="414"/>
                      <a:pt x="5455" y="417"/>
                      <a:pt x="5451" y="417"/>
                    </a:cubicBezTo>
                    <a:cubicBezTo>
                      <a:pt x="5446" y="417"/>
                      <a:pt x="5443" y="414"/>
                      <a:pt x="5443" y="409"/>
                    </a:cubicBezTo>
                    <a:lnTo>
                      <a:pt x="5443" y="326"/>
                    </a:lnTo>
                    <a:cubicBezTo>
                      <a:pt x="5443" y="322"/>
                      <a:pt x="5446" y="318"/>
                      <a:pt x="5451" y="318"/>
                    </a:cubicBezTo>
                    <a:cubicBezTo>
                      <a:pt x="5455" y="318"/>
                      <a:pt x="5459" y="322"/>
                      <a:pt x="5459" y="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8" name="Freeform 136"/>
              <p:cNvSpPr>
                <a:spLocks noEditPoints="1"/>
              </p:cNvSpPr>
              <p:nvPr/>
            </p:nvSpPr>
            <p:spPr bwMode="auto">
              <a:xfrm>
                <a:off x="2587" y="1052"/>
                <a:ext cx="931" cy="75"/>
              </a:xfrm>
              <a:custGeom>
                <a:avLst/>
                <a:gdLst/>
                <a:ahLst/>
                <a:cxnLst>
                  <a:cxn ang="0">
                    <a:pos x="8" y="128"/>
                  </a:cxn>
                  <a:cxn ang="0">
                    <a:pos x="8" y="0"/>
                  </a:cxn>
                  <a:cxn ang="0">
                    <a:pos x="191" y="121"/>
                  </a:cxn>
                  <a:cxn ang="0">
                    <a:pos x="79" y="137"/>
                  </a:cxn>
                  <a:cxn ang="0">
                    <a:pos x="271" y="121"/>
                  </a:cxn>
                  <a:cxn ang="0">
                    <a:pos x="383" y="137"/>
                  </a:cxn>
                  <a:cxn ang="0">
                    <a:pos x="271" y="121"/>
                  </a:cxn>
                  <a:cxn ang="0">
                    <a:pos x="583" y="129"/>
                  </a:cxn>
                  <a:cxn ang="0">
                    <a:pos x="455" y="129"/>
                  </a:cxn>
                  <a:cxn ang="0">
                    <a:pos x="767" y="121"/>
                  </a:cxn>
                  <a:cxn ang="0">
                    <a:pos x="655" y="137"/>
                  </a:cxn>
                  <a:cxn ang="0">
                    <a:pos x="847" y="121"/>
                  </a:cxn>
                  <a:cxn ang="0">
                    <a:pos x="959" y="137"/>
                  </a:cxn>
                  <a:cxn ang="0">
                    <a:pos x="847" y="121"/>
                  </a:cxn>
                  <a:cxn ang="0">
                    <a:pos x="1159" y="129"/>
                  </a:cxn>
                  <a:cxn ang="0">
                    <a:pos x="1031" y="129"/>
                  </a:cxn>
                  <a:cxn ang="0">
                    <a:pos x="1343" y="121"/>
                  </a:cxn>
                  <a:cxn ang="0">
                    <a:pos x="1231" y="137"/>
                  </a:cxn>
                  <a:cxn ang="0">
                    <a:pos x="1423" y="121"/>
                  </a:cxn>
                  <a:cxn ang="0">
                    <a:pos x="1535" y="137"/>
                  </a:cxn>
                  <a:cxn ang="0">
                    <a:pos x="1423" y="121"/>
                  </a:cxn>
                  <a:cxn ang="0">
                    <a:pos x="1735" y="129"/>
                  </a:cxn>
                  <a:cxn ang="0">
                    <a:pos x="1607" y="129"/>
                  </a:cxn>
                  <a:cxn ang="0">
                    <a:pos x="1919" y="121"/>
                  </a:cxn>
                  <a:cxn ang="0">
                    <a:pos x="1807" y="137"/>
                  </a:cxn>
                  <a:cxn ang="0">
                    <a:pos x="1999" y="121"/>
                  </a:cxn>
                  <a:cxn ang="0">
                    <a:pos x="2111" y="137"/>
                  </a:cxn>
                  <a:cxn ang="0">
                    <a:pos x="1999" y="121"/>
                  </a:cxn>
                  <a:cxn ang="0">
                    <a:pos x="2311" y="129"/>
                  </a:cxn>
                  <a:cxn ang="0">
                    <a:pos x="2183" y="129"/>
                  </a:cxn>
                  <a:cxn ang="0">
                    <a:pos x="2495" y="121"/>
                  </a:cxn>
                  <a:cxn ang="0">
                    <a:pos x="2383" y="137"/>
                  </a:cxn>
                  <a:cxn ang="0">
                    <a:pos x="2575" y="121"/>
                  </a:cxn>
                  <a:cxn ang="0">
                    <a:pos x="2687" y="137"/>
                  </a:cxn>
                  <a:cxn ang="0">
                    <a:pos x="2575" y="121"/>
                  </a:cxn>
                  <a:cxn ang="0">
                    <a:pos x="2887" y="129"/>
                  </a:cxn>
                  <a:cxn ang="0">
                    <a:pos x="2759" y="129"/>
                  </a:cxn>
                  <a:cxn ang="0">
                    <a:pos x="3071" y="121"/>
                  </a:cxn>
                  <a:cxn ang="0">
                    <a:pos x="2959" y="137"/>
                  </a:cxn>
                  <a:cxn ang="0">
                    <a:pos x="3151" y="121"/>
                  </a:cxn>
                  <a:cxn ang="0">
                    <a:pos x="3263" y="137"/>
                  </a:cxn>
                  <a:cxn ang="0">
                    <a:pos x="3151" y="121"/>
                  </a:cxn>
                  <a:cxn ang="0">
                    <a:pos x="3463" y="129"/>
                  </a:cxn>
                  <a:cxn ang="0">
                    <a:pos x="3335" y="129"/>
                  </a:cxn>
                  <a:cxn ang="0">
                    <a:pos x="3647" y="121"/>
                  </a:cxn>
                  <a:cxn ang="0">
                    <a:pos x="3535" y="137"/>
                  </a:cxn>
                  <a:cxn ang="0">
                    <a:pos x="3727" y="121"/>
                  </a:cxn>
                  <a:cxn ang="0">
                    <a:pos x="3839" y="137"/>
                  </a:cxn>
                  <a:cxn ang="0">
                    <a:pos x="3727" y="121"/>
                  </a:cxn>
                  <a:cxn ang="0">
                    <a:pos x="4039" y="129"/>
                  </a:cxn>
                  <a:cxn ang="0">
                    <a:pos x="3911" y="129"/>
                  </a:cxn>
                  <a:cxn ang="0">
                    <a:pos x="4223" y="121"/>
                  </a:cxn>
                  <a:cxn ang="0">
                    <a:pos x="4111" y="137"/>
                  </a:cxn>
                  <a:cxn ang="0">
                    <a:pos x="4303" y="121"/>
                  </a:cxn>
                  <a:cxn ang="0">
                    <a:pos x="4415" y="137"/>
                  </a:cxn>
                  <a:cxn ang="0">
                    <a:pos x="4303" y="121"/>
                  </a:cxn>
                  <a:cxn ang="0">
                    <a:pos x="4612" y="129"/>
                  </a:cxn>
                  <a:cxn ang="0">
                    <a:pos x="4596" y="133"/>
                  </a:cxn>
                  <a:cxn ang="0">
                    <a:pos x="4495" y="137"/>
                  </a:cxn>
                  <a:cxn ang="0">
                    <a:pos x="4612" y="213"/>
                  </a:cxn>
                  <a:cxn ang="0">
                    <a:pos x="4596" y="325"/>
                  </a:cxn>
                  <a:cxn ang="0">
                    <a:pos x="4612" y="213"/>
                  </a:cxn>
                </a:cxnLst>
                <a:rect l="0" t="0" r="r" b="b"/>
                <a:pathLst>
                  <a:path w="4612" h="333">
                    <a:moveTo>
                      <a:pt x="16" y="8"/>
                    </a:moveTo>
                    <a:lnTo>
                      <a:pt x="16" y="120"/>
                    </a:lnTo>
                    <a:cubicBezTo>
                      <a:pt x="16" y="125"/>
                      <a:pt x="13" y="128"/>
                      <a:pt x="8" y="128"/>
                    </a:cubicBez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6" y="4"/>
                      <a:pt x="16" y="8"/>
                    </a:cubicBezTo>
                    <a:close/>
                    <a:moveTo>
                      <a:pt x="79" y="121"/>
                    </a:moveTo>
                    <a:lnTo>
                      <a:pt x="191" y="121"/>
                    </a:lnTo>
                    <a:cubicBezTo>
                      <a:pt x="196" y="121"/>
                      <a:pt x="199" y="125"/>
                      <a:pt x="199" y="129"/>
                    </a:cubicBezTo>
                    <a:cubicBezTo>
                      <a:pt x="199" y="134"/>
                      <a:pt x="196" y="137"/>
                      <a:pt x="191" y="137"/>
                    </a:cubicBezTo>
                    <a:lnTo>
                      <a:pt x="79" y="137"/>
                    </a:lnTo>
                    <a:cubicBezTo>
                      <a:pt x="75" y="137"/>
                      <a:pt x="71" y="134"/>
                      <a:pt x="71" y="129"/>
                    </a:cubicBezTo>
                    <a:cubicBezTo>
                      <a:pt x="71" y="125"/>
                      <a:pt x="75" y="121"/>
                      <a:pt x="79" y="121"/>
                    </a:cubicBezTo>
                    <a:close/>
                    <a:moveTo>
                      <a:pt x="271" y="121"/>
                    </a:moveTo>
                    <a:lnTo>
                      <a:pt x="383" y="121"/>
                    </a:lnTo>
                    <a:cubicBezTo>
                      <a:pt x="388" y="121"/>
                      <a:pt x="391" y="125"/>
                      <a:pt x="391" y="129"/>
                    </a:cubicBezTo>
                    <a:cubicBezTo>
                      <a:pt x="391" y="134"/>
                      <a:pt x="388" y="137"/>
                      <a:pt x="383" y="137"/>
                    </a:cubicBezTo>
                    <a:lnTo>
                      <a:pt x="271" y="137"/>
                    </a:lnTo>
                    <a:cubicBezTo>
                      <a:pt x="267" y="137"/>
                      <a:pt x="263" y="134"/>
                      <a:pt x="263" y="129"/>
                    </a:cubicBezTo>
                    <a:cubicBezTo>
                      <a:pt x="263" y="125"/>
                      <a:pt x="267" y="121"/>
                      <a:pt x="271" y="121"/>
                    </a:cubicBezTo>
                    <a:close/>
                    <a:moveTo>
                      <a:pt x="463" y="121"/>
                    </a:moveTo>
                    <a:lnTo>
                      <a:pt x="575" y="121"/>
                    </a:lnTo>
                    <a:cubicBezTo>
                      <a:pt x="580" y="121"/>
                      <a:pt x="583" y="125"/>
                      <a:pt x="583" y="129"/>
                    </a:cubicBezTo>
                    <a:cubicBezTo>
                      <a:pt x="583" y="134"/>
                      <a:pt x="580" y="137"/>
                      <a:pt x="575" y="137"/>
                    </a:cubicBezTo>
                    <a:lnTo>
                      <a:pt x="463" y="137"/>
                    </a:lnTo>
                    <a:cubicBezTo>
                      <a:pt x="459" y="137"/>
                      <a:pt x="455" y="134"/>
                      <a:pt x="455" y="129"/>
                    </a:cubicBezTo>
                    <a:cubicBezTo>
                      <a:pt x="455" y="125"/>
                      <a:pt x="459" y="121"/>
                      <a:pt x="463" y="121"/>
                    </a:cubicBezTo>
                    <a:close/>
                    <a:moveTo>
                      <a:pt x="655" y="121"/>
                    </a:moveTo>
                    <a:lnTo>
                      <a:pt x="767" y="121"/>
                    </a:lnTo>
                    <a:cubicBezTo>
                      <a:pt x="772" y="121"/>
                      <a:pt x="775" y="125"/>
                      <a:pt x="775" y="129"/>
                    </a:cubicBezTo>
                    <a:cubicBezTo>
                      <a:pt x="775" y="134"/>
                      <a:pt x="772" y="137"/>
                      <a:pt x="767" y="137"/>
                    </a:cubicBezTo>
                    <a:lnTo>
                      <a:pt x="655" y="137"/>
                    </a:lnTo>
                    <a:cubicBezTo>
                      <a:pt x="651" y="137"/>
                      <a:pt x="647" y="134"/>
                      <a:pt x="647" y="129"/>
                    </a:cubicBezTo>
                    <a:cubicBezTo>
                      <a:pt x="647" y="125"/>
                      <a:pt x="651" y="121"/>
                      <a:pt x="655" y="121"/>
                    </a:cubicBezTo>
                    <a:close/>
                    <a:moveTo>
                      <a:pt x="847" y="121"/>
                    </a:moveTo>
                    <a:lnTo>
                      <a:pt x="959" y="121"/>
                    </a:lnTo>
                    <a:cubicBezTo>
                      <a:pt x="964" y="121"/>
                      <a:pt x="967" y="125"/>
                      <a:pt x="967" y="129"/>
                    </a:cubicBezTo>
                    <a:cubicBezTo>
                      <a:pt x="967" y="134"/>
                      <a:pt x="964" y="137"/>
                      <a:pt x="959" y="137"/>
                    </a:cubicBezTo>
                    <a:lnTo>
                      <a:pt x="847" y="137"/>
                    </a:lnTo>
                    <a:cubicBezTo>
                      <a:pt x="843" y="137"/>
                      <a:pt x="839" y="134"/>
                      <a:pt x="839" y="129"/>
                    </a:cubicBezTo>
                    <a:cubicBezTo>
                      <a:pt x="839" y="125"/>
                      <a:pt x="843" y="121"/>
                      <a:pt x="847" y="121"/>
                    </a:cubicBezTo>
                    <a:close/>
                    <a:moveTo>
                      <a:pt x="1039" y="121"/>
                    </a:moveTo>
                    <a:lnTo>
                      <a:pt x="1151" y="121"/>
                    </a:lnTo>
                    <a:cubicBezTo>
                      <a:pt x="1156" y="121"/>
                      <a:pt x="1159" y="125"/>
                      <a:pt x="1159" y="129"/>
                    </a:cubicBezTo>
                    <a:cubicBezTo>
                      <a:pt x="1159" y="134"/>
                      <a:pt x="1156" y="137"/>
                      <a:pt x="1151" y="137"/>
                    </a:cubicBezTo>
                    <a:lnTo>
                      <a:pt x="1039" y="137"/>
                    </a:lnTo>
                    <a:cubicBezTo>
                      <a:pt x="1035" y="137"/>
                      <a:pt x="1031" y="134"/>
                      <a:pt x="1031" y="129"/>
                    </a:cubicBezTo>
                    <a:cubicBezTo>
                      <a:pt x="1031" y="125"/>
                      <a:pt x="1035" y="121"/>
                      <a:pt x="1039" y="121"/>
                    </a:cubicBezTo>
                    <a:close/>
                    <a:moveTo>
                      <a:pt x="1231" y="121"/>
                    </a:moveTo>
                    <a:lnTo>
                      <a:pt x="1343" y="121"/>
                    </a:lnTo>
                    <a:cubicBezTo>
                      <a:pt x="1348" y="121"/>
                      <a:pt x="1351" y="125"/>
                      <a:pt x="1351" y="129"/>
                    </a:cubicBezTo>
                    <a:cubicBezTo>
                      <a:pt x="1351" y="134"/>
                      <a:pt x="1348" y="137"/>
                      <a:pt x="1343" y="137"/>
                    </a:cubicBezTo>
                    <a:lnTo>
                      <a:pt x="1231" y="137"/>
                    </a:lnTo>
                    <a:cubicBezTo>
                      <a:pt x="1227" y="137"/>
                      <a:pt x="1223" y="134"/>
                      <a:pt x="1223" y="129"/>
                    </a:cubicBezTo>
                    <a:cubicBezTo>
                      <a:pt x="1223" y="125"/>
                      <a:pt x="1227" y="121"/>
                      <a:pt x="1231" y="121"/>
                    </a:cubicBezTo>
                    <a:close/>
                    <a:moveTo>
                      <a:pt x="1423" y="121"/>
                    </a:moveTo>
                    <a:lnTo>
                      <a:pt x="1535" y="121"/>
                    </a:lnTo>
                    <a:cubicBezTo>
                      <a:pt x="1540" y="121"/>
                      <a:pt x="1543" y="125"/>
                      <a:pt x="1543" y="129"/>
                    </a:cubicBezTo>
                    <a:cubicBezTo>
                      <a:pt x="1543" y="134"/>
                      <a:pt x="1540" y="137"/>
                      <a:pt x="1535" y="137"/>
                    </a:cubicBezTo>
                    <a:lnTo>
                      <a:pt x="1423" y="137"/>
                    </a:lnTo>
                    <a:cubicBezTo>
                      <a:pt x="1419" y="137"/>
                      <a:pt x="1415" y="134"/>
                      <a:pt x="1415" y="129"/>
                    </a:cubicBezTo>
                    <a:cubicBezTo>
                      <a:pt x="1415" y="125"/>
                      <a:pt x="1419" y="121"/>
                      <a:pt x="1423" y="121"/>
                    </a:cubicBezTo>
                    <a:close/>
                    <a:moveTo>
                      <a:pt x="1615" y="121"/>
                    </a:moveTo>
                    <a:lnTo>
                      <a:pt x="1727" y="121"/>
                    </a:lnTo>
                    <a:cubicBezTo>
                      <a:pt x="1732" y="121"/>
                      <a:pt x="1735" y="125"/>
                      <a:pt x="1735" y="129"/>
                    </a:cubicBezTo>
                    <a:cubicBezTo>
                      <a:pt x="1735" y="134"/>
                      <a:pt x="1732" y="137"/>
                      <a:pt x="1727" y="137"/>
                    </a:cubicBezTo>
                    <a:lnTo>
                      <a:pt x="1615" y="137"/>
                    </a:lnTo>
                    <a:cubicBezTo>
                      <a:pt x="1611" y="137"/>
                      <a:pt x="1607" y="134"/>
                      <a:pt x="1607" y="129"/>
                    </a:cubicBezTo>
                    <a:cubicBezTo>
                      <a:pt x="1607" y="125"/>
                      <a:pt x="1611" y="121"/>
                      <a:pt x="1615" y="121"/>
                    </a:cubicBezTo>
                    <a:close/>
                    <a:moveTo>
                      <a:pt x="1807" y="121"/>
                    </a:moveTo>
                    <a:lnTo>
                      <a:pt x="1919" y="121"/>
                    </a:lnTo>
                    <a:cubicBezTo>
                      <a:pt x="1924" y="121"/>
                      <a:pt x="1927" y="125"/>
                      <a:pt x="1927" y="129"/>
                    </a:cubicBezTo>
                    <a:cubicBezTo>
                      <a:pt x="1927" y="134"/>
                      <a:pt x="1924" y="137"/>
                      <a:pt x="1919" y="137"/>
                    </a:cubicBezTo>
                    <a:lnTo>
                      <a:pt x="1807" y="137"/>
                    </a:lnTo>
                    <a:cubicBezTo>
                      <a:pt x="1803" y="137"/>
                      <a:pt x="1799" y="134"/>
                      <a:pt x="1799" y="129"/>
                    </a:cubicBezTo>
                    <a:cubicBezTo>
                      <a:pt x="1799" y="125"/>
                      <a:pt x="1803" y="121"/>
                      <a:pt x="1807" y="121"/>
                    </a:cubicBezTo>
                    <a:close/>
                    <a:moveTo>
                      <a:pt x="1999" y="121"/>
                    </a:moveTo>
                    <a:lnTo>
                      <a:pt x="2111" y="121"/>
                    </a:lnTo>
                    <a:cubicBezTo>
                      <a:pt x="2116" y="121"/>
                      <a:pt x="2119" y="125"/>
                      <a:pt x="2119" y="129"/>
                    </a:cubicBezTo>
                    <a:cubicBezTo>
                      <a:pt x="2119" y="134"/>
                      <a:pt x="2116" y="137"/>
                      <a:pt x="2111" y="137"/>
                    </a:cubicBezTo>
                    <a:lnTo>
                      <a:pt x="1999" y="137"/>
                    </a:lnTo>
                    <a:cubicBezTo>
                      <a:pt x="1995" y="137"/>
                      <a:pt x="1991" y="134"/>
                      <a:pt x="1991" y="129"/>
                    </a:cubicBezTo>
                    <a:cubicBezTo>
                      <a:pt x="1991" y="125"/>
                      <a:pt x="1995" y="121"/>
                      <a:pt x="1999" y="121"/>
                    </a:cubicBezTo>
                    <a:close/>
                    <a:moveTo>
                      <a:pt x="2191" y="121"/>
                    </a:moveTo>
                    <a:lnTo>
                      <a:pt x="2303" y="121"/>
                    </a:lnTo>
                    <a:cubicBezTo>
                      <a:pt x="2308" y="121"/>
                      <a:pt x="2311" y="125"/>
                      <a:pt x="2311" y="129"/>
                    </a:cubicBezTo>
                    <a:cubicBezTo>
                      <a:pt x="2311" y="134"/>
                      <a:pt x="2308" y="137"/>
                      <a:pt x="2303" y="137"/>
                    </a:cubicBezTo>
                    <a:lnTo>
                      <a:pt x="2191" y="137"/>
                    </a:lnTo>
                    <a:cubicBezTo>
                      <a:pt x="2187" y="137"/>
                      <a:pt x="2183" y="134"/>
                      <a:pt x="2183" y="129"/>
                    </a:cubicBezTo>
                    <a:cubicBezTo>
                      <a:pt x="2183" y="125"/>
                      <a:pt x="2187" y="121"/>
                      <a:pt x="2191" y="121"/>
                    </a:cubicBezTo>
                    <a:close/>
                    <a:moveTo>
                      <a:pt x="2383" y="121"/>
                    </a:moveTo>
                    <a:lnTo>
                      <a:pt x="2495" y="121"/>
                    </a:lnTo>
                    <a:cubicBezTo>
                      <a:pt x="2500" y="121"/>
                      <a:pt x="2503" y="125"/>
                      <a:pt x="2503" y="129"/>
                    </a:cubicBezTo>
                    <a:cubicBezTo>
                      <a:pt x="2503" y="134"/>
                      <a:pt x="2500" y="137"/>
                      <a:pt x="2495" y="137"/>
                    </a:cubicBezTo>
                    <a:lnTo>
                      <a:pt x="2383" y="137"/>
                    </a:lnTo>
                    <a:cubicBezTo>
                      <a:pt x="2379" y="137"/>
                      <a:pt x="2375" y="134"/>
                      <a:pt x="2375" y="129"/>
                    </a:cubicBezTo>
                    <a:cubicBezTo>
                      <a:pt x="2375" y="125"/>
                      <a:pt x="2379" y="121"/>
                      <a:pt x="2383" y="121"/>
                    </a:cubicBezTo>
                    <a:close/>
                    <a:moveTo>
                      <a:pt x="2575" y="121"/>
                    </a:moveTo>
                    <a:lnTo>
                      <a:pt x="2687" y="121"/>
                    </a:lnTo>
                    <a:cubicBezTo>
                      <a:pt x="2692" y="121"/>
                      <a:pt x="2695" y="125"/>
                      <a:pt x="2695" y="129"/>
                    </a:cubicBezTo>
                    <a:cubicBezTo>
                      <a:pt x="2695" y="134"/>
                      <a:pt x="2692" y="137"/>
                      <a:pt x="2687" y="137"/>
                    </a:cubicBezTo>
                    <a:lnTo>
                      <a:pt x="2575" y="137"/>
                    </a:lnTo>
                    <a:cubicBezTo>
                      <a:pt x="2571" y="137"/>
                      <a:pt x="2567" y="134"/>
                      <a:pt x="2567" y="129"/>
                    </a:cubicBezTo>
                    <a:cubicBezTo>
                      <a:pt x="2567" y="125"/>
                      <a:pt x="2571" y="121"/>
                      <a:pt x="2575" y="121"/>
                    </a:cubicBezTo>
                    <a:close/>
                    <a:moveTo>
                      <a:pt x="2767" y="121"/>
                    </a:moveTo>
                    <a:lnTo>
                      <a:pt x="2879" y="121"/>
                    </a:lnTo>
                    <a:cubicBezTo>
                      <a:pt x="2884" y="121"/>
                      <a:pt x="2887" y="125"/>
                      <a:pt x="2887" y="129"/>
                    </a:cubicBezTo>
                    <a:cubicBezTo>
                      <a:pt x="2887" y="134"/>
                      <a:pt x="2884" y="137"/>
                      <a:pt x="2879" y="137"/>
                    </a:cubicBezTo>
                    <a:lnTo>
                      <a:pt x="2767" y="137"/>
                    </a:lnTo>
                    <a:cubicBezTo>
                      <a:pt x="2763" y="137"/>
                      <a:pt x="2759" y="134"/>
                      <a:pt x="2759" y="129"/>
                    </a:cubicBezTo>
                    <a:cubicBezTo>
                      <a:pt x="2759" y="125"/>
                      <a:pt x="2763" y="121"/>
                      <a:pt x="2767" y="121"/>
                    </a:cubicBezTo>
                    <a:close/>
                    <a:moveTo>
                      <a:pt x="2959" y="121"/>
                    </a:moveTo>
                    <a:lnTo>
                      <a:pt x="3071" y="121"/>
                    </a:lnTo>
                    <a:cubicBezTo>
                      <a:pt x="3076" y="121"/>
                      <a:pt x="3079" y="125"/>
                      <a:pt x="3079" y="129"/>
                    </a:cubicBezTo>
                    <a:cubicBezTo>
                      <a:pt x="3079" y="134"/>
                      <a:pt x="3076" y="137"/>
                      <a:pt x="3071" y="137"/>
                    </a:cubicBezTo>
                    <a:lnTo>
                      <a:pt x="2959" y="137"/>
                    </a:lnTo>
                    <a:cubicBezTo>
                      <a:pt x="2955" y="137"/>
                      <a:pt x="2951" y="134"/>
                      <a:pt x="2951" y="129"/>
                    </a:cubicBezTo>
                    <a:cubicBezTo>
                      <a:pt x="2951" y="125"/>
                      <a:pt x="2955" y="121"/>
                      <a:pt x="2959" y="121"/>
                    </a:cubicBezTo>
                    <a:close/>
                    <a:moveTo>
                      <a:pt x="3151" y="121"/>
                    </a:moveTo>
                    <a:lnTo>
                      <a:pt x="3263" y="121"/>
                    </a:lnTo>
                    <a:cubicBezTo>
                      <a:pt x="3268" y="121"/>
                      <a:pt x="3271" y="125"/>
                      <a:pt x="3271" y="129"/>
                    </a:cubicBezTo>
                    <a:cubicBezTo>
                      <a:pt x="3271" y="134"/>
                      <a:pt x="3268" y="137"/>
                      <a:pt x="3263" y="137"/>
                    </a:cubicBezTo>
                    <a:lnTo>
                      <a:pt x="3151" y="137"/>
                    </a:lnTo>
                    <a:cubicBezTo>
                      <a:pt x="3147" y="137"/>
                      <a:pt x="3143" y="134"/>
                      <a:pt x="3143" y="129"/>
                    </a:cubicBezTo>
                    <a:cubicBezTo>
                      <a:pt x="3143" y="125"/>
                      <a:pt x="3147" y="121"/>
                      <a:pt x="3151" y="121"/>
                    </a:cubicBezTo>
                    <a:close/>
                    <a:moveTo>
                      <a:pt x="3343" y="121"/>
                    </a:moveTo>
                    <a:lnTo>
                      <a:pt x="3455" y="121"/>
                    </a:lnTo>
                    <a:cubicBezTo>
                      <a:pt x="3460" y="121"/>
                      <a:pt x="3463" y="125"/>
                      <a:pt x="3463" y="129"/>
                    </a:cubicBezTo>
                    <a:cubicBezTo>
                      <a:pt x="3463" y="134"/>
                      <a:pt x="3460" y="137"/>
                      <a:pt x="3455" y="137"/>
                    </a:cubicBezTo>
                    <a:lnTo>
                      <a:pt x="3343" y="137"/>
                    </a:lnTo>
                    <a:cubicBezTo>
                      <a:pt x="3339" y="137"/>
                      <a:pt x="3335" y="134"/>
                      <a:pt x="3335" y="129"/>
                    </a:cubicBezTo>
                    <a:cubicBezTo>
                      <a:pt x="3335" y="125"/>
                      <a:pt x="3339" y="121"/>
                      <a:pt x="3343" y="121"/>
                    </a:cubicBezTo>
                    <a:close/>
                    <a:moveTo>
                      <a:pt x="3535" y="121"/>
                    </a:moveTo>
                    <a:lnTo>
                      <a:pt x="3647" y="121"/>
                    </a:lnTo>
                    <a:cubicBezTo>
                      <a:pt x="3652" y="121"/>
                      <a:pt x="3655" y="125"/>
                      <a:pt x="3655" y="129"/>
                    </a:cubicBezTo>
                    <a:cubicBezTo>
                      <a:pt x="3655" y="134"/>
                      <a:pt x="3652" y="137"/>
                      <a:pt x="3647" y="137"/>
                    </a:cubicBezTo>
                    <a:lnTo>
                      <a:pt x="3535" y="137"/>
                    </a:lnTo>
                    <a:cubicBezTo>
                      <a:pt x="3531" y="137"/>
                      <a:pt x="3527" y="134"/>
                      <a:pt x="3527" y="129"/>
                    </a:cubicBezTo>
                    <a:cubicBezTo>
                      <a:pt x="3527" y="125"/>
                      <a:pt x="3531" y="121"/>
                      <a:pt x="3535" y="121"/>
                    </a:cubicBezTo>
                    <a:close/>
                    <a:moveTo>
                      <a:pt x="3727" y="121"/>
                    </a:moveTo>
                    <a:lnTo>
                      <a:pt x="3839" y="121"/>
                    </a:lnTo>
                    <a:cubicBezTo>
                      <a:pt x="3844" y="121"/>
                      <a:pt x="3847" y="125"/>
                      <a:pt x="3847" y="129"/>
                    </a:cubicBezTo>
                    <a:cubicBezTo>
                      <a:pt x="3847" y="134"/>
                      <a:pt x="3844" y="137"/>
                      <a:pt x="3839" y="137"/>
                    </a:cubicBezTo>
                    <a:lnTo>
                      <a:pt x="3727" y="137"/>
                    </a:lnTo>
                    <a:cubicBezTo>
                      <a:pt x="3723" y="137"/>
                      <a:pt x="3719" y="134"/>
                      <a:pt x="3719" y="129"/>
                    </a:cubicBezTo>
                    <a:cubicBezTo>
                      <a:pt x="3719" y="125"/>
                      <a:pt x="3723" y="121"/>
                      <a:pt x="3727" y="121"/>
                    </a:cubicBezTo>
                    <a:close/>
                    <a:moveTo>
                      <a:pt x="3919" y="121"/>
                    </a:moveTo>
                    <a:lnTo>
                      <a:pt x="4031" y="121"/>
                    </a:lnTo>
                    <a:cubicBezTo>
                      <a:pt x="4036" y="121"/>
                      <a:pt x="4039" y="125"/>
                      <a:pt x="4039" y="129"/>
                    </a:cubicBezTo>
                    <a:cubicBezTo>
                      <a:pt x="4039" y="134"/>
                      <a:pt x="4036" y="137"/>
                      <a:pt x="4031" y="137"/>
                    </a:cubicBezTo>
                    <a:lnTo>
                      <a:pt x="3919" y="137"/>
                    </a:lnTo>
                    <a:cubicBezTo>
                      <a:pt x="3915" y="137"/>
                      <a:pt x="3911" y="134"/>
                      <a:pt x="3911" y="129"/>
                    </a:cubicBezTo>
                    <a:cubicBezTo>
                      <a:pt x="3911" y="125"/>
                      <a:pt x="3915" y="121"/>
                      <a:pt x="3919" y="121"/>
                    </a:cubicBezTo>
                    <a:close/>
                    <a:moveTo>
                      <a:pt x="4111" y="121"/>
                    </a:moveTo>
                    <a:lnTo>
                      <a:pt x="4223" y="121"/>
                    </a:lnTo>
                    <a:cubicBezTo>
                      <a:pt x="4228" y="121"/>
                      <a:pt x="4231" y="125"/>
                      <a:pt x="4231" y="129"/>
                    </a:cubicBezTo>
                    <a:cubicBezTo>
                      <a:pt x="4231" y="134"/>
                      <a:pt x="4228" y="137"/>
                      <a:pt x="4223" y="137"/>
                    </a:cubicBezTo>
                    <a:lnTo>
                      <a:pt x="4111" y="137"/>
                    </a:lnTo>
                    <a:cubicBezTo>
                      <a:pt x="4107" y="137"/>
                      <a:pt x="4103" y="134"/>
                      <a:pt x="4103" y="129"/>
                    </a:cubicBezTo>
                    <a:cubicBezTo>
                      <a:pt x="4103" y="125"/>
                      <a:pt x="4107" y="121"/>
                      <a:pt x="4111" y="121"/>
                    </a:cubicBezTo>
                    <a:close/>
                    <a:moveTo>
                      <a:pt x="4303" y="121"/>
                    </a:moveTo>
                    <a:lnTo>
                      <a:pt x="4415" y="121"/>
                    </a:lnTo>
                    <a:cubicBezTo>
                      <a:pt x="4420" y="121"/>
                      <a:pt x="4423" y="125"/>
                      <a:pt x="4423" y="129"/>
                    </a:cubicBezTo>
                    <a:cubicBezTo>
                      <a:pt x="4423" y="134"/>
                      <a:pt x="4420" y="137"/>
                      <a:pt x="4415" y="137"/>
                    </a:cubicBezTo>
                    <a:lnTo>
                      <a:pt x="4303" y="137"/>
                    </a:lnTo>
                    <a:cubicBezTo>
                      <a:pt x="4299" y="137"/>
                      <a:pt x="4295" y="134"/>
                      <a:pt x="4295" y="129"/>
                    </a:cubicBezTo>
                    <a:cubicBezTo>
                      <a:pt x="4295" y="125"/>
                      <a:pt x="4299" y="121"/>
                      <a:pt x="4303" y="121"/>
                    </a:cubicBezTo>
                    <a:close/>
                    <a:moveTo>
                      <a:pt x="4495" y="121"/>
                    </a:moveTo>
                    <a:lnTo>
                      <a:pt x="4604" y="121"/>
                    </a:lnTo>
                    <a:cubicBezTo>
                      <a:pt x="4608" y="121"/>
                      <a:pt x="4612" y="125"/>
                      <a:pt x="4612" y="129"/>
                    </a:cubicBezTo>
                    <a:lnTo>
                      <a:pt x="4612" y="133"/>
                    </a:lnTo>
                    <a:cubicBezTo>
                      <a:pt x="4612" y="137"/>
                      <a:pt x="4608" y="141"/>
                      <a:pt x="4604" y="141"/>
                    </a:cubicBezTo>
                    <a:cubicBezTo>
                      <a:pt x="4600" y="141"/>
                      <a:pt x="4596" y="137"/>
                      <a:pt x="4596" y="133"/>
                    </a:cubicBezTo>
                    <a:lnTo>
                      <a:pt x="4596" y="129"/>
                    </a:lnTo>
                    <a:lnTo>
                      <a:pt x="4604" y="137"/>
                    </a:lnTo>
                    <a:lnTo>
                      <a:pt x="4495" y="137"/>
                    </a:lnTo>
                    <a:cubicBezTo>
                      <a:pt x="4491" y="137"/>
                      <a:pt x="4487" y="134"/>
                      <a:pt x="4487" y="129"/>
                    </a:cubicBezTo>
                    <a:cubicBezTo>
                      <a:pt x="4487" y="125"/>
                      <a:pt x="4491" y="121"/>
                      <a:pt x="4495" y="121"/>
                    </a:cubicBezTo>
                    <a:close/>
                    <a:moveTo>
                      <a:pt x="4612" y="213"/>
                    </a:moveTo>
                    <a:lnTo>
                      <a:pt x="4612" y="325"/>
                    </a:lnTo>
                    <a:cubicBezTo>
                      <a:pt x="4612" y="329"/>
                      <a:pt x="4608" y="333"/>
                      <a:pt x="4604" y="333"/>
                    </a:cubicBezTo>
                    <a:cubicBezTo>
                      <a:pt x="4600" y="333"/>
                      <a:pt x="4596" y="329"/>
                      <a:pt x="4596" y="325"/>
                    </a:cubicBezTo>
                    <a:lnTo>
                      <a:pt x="4596" y="213"/>
                    </a:lnTo>
                    <a:cubicBezTo>
                      <a:pt x="4596" y="208"/>
                      <a:pt x="4600" y="205"/>
                      <a:pt x="4604" y="205"/>
                    </a:cubicBezTo>
                    <a:cubicBezTo>
                      <a:pt x="4608" y="205"/>
                      <a:pt x="4612" y="208"/>
                      <a:pt x="4612" y="2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9" name="Rectangle 137"/>
              <p:cNvSpPr>
                <a:spLocks noChangeArrowheads="1"/>
              </p:cNvSpPr>
              <p:nvPr/>
            </p:nvSpPr>
            <p:spPr bwMode="auto">
              <a:xfrm>
                <a:off x="1660" y="1169"/>
                <a:ext cx="98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0" name="Rectangle 138"/>
              <p:cNvSpPr>
                <a:spLocks noChangeArrowheads="1"/>
              </p:cNvSpPr>
              <p:nvPr/>
            </p:nvSpPr>
            <p:spPr bwMode="auto">
              <a:xfrm>
                <a:off x="1660" y="1169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1" name="Rectangle 139"/>
              <p:cNvSpPr>
                <a:spLocks noChangeArrowheads="1"/>
              </p:cNvSpPr>
              <p:nvPr/>
            </p:nvSpPr>
            <p:spPr bwMode="auto">
              <a:xfrm>
                <a:off x="1663" y="1172"/>
                <a:ext cx="92" cy="48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2" name="Rectangle 140"/>
              <p:cNvSpPr>
                <a:spLocks noChangeArrowheads="1"/>
              </p:cNvSpPr>
              <p:nvPr/>
            </p:nvSpPr>
            <p:spPr bwMode="auto">
              <a:xfrm>
                <a:off x="1684" y="1181"/>
                <a:ext cx="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INFO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3" name="Rectangle 141"/>
              <p:cNvSpPr>
                <a:spLocks noChangeArrowheads="1"/>
              </p:cNvSpPr>
              <p:nvPr/>
            </p:nvSpPr>
            <p:spPr bwMode="auto">
              <a:xfrm>
                <a:off x="1704" y="1181"/>
                <a:ext cx="1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@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4" name="Rectangle 142"/>
              <p:cNvSpPr>
                <a:spLocks noChangeArrowheads="1"/>
              </p:cNvSpPr>
              <p:nvPr/>
            </p:nvSpPr>
            <p:spPr bwMode="auto">
              <a:xfrm>
                <a:off x="1713" y="1181"/>
                <a:ext cx="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GRO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5" name="Rectangle 143"/>
              <p:cNvSpPr>
                <a:spLocks noChangeArrowheads="1"/>
              </p:cNvSpPr>
              <p:nvPr/>
            </p:nvSpPr>
            <p:spPr bwMode="auto">
              <a:xfrm>
                <a:off x="1684" y="1192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DIRECCIÓN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6" name="Freeform 144"/>
              <p:cNvSpPr>
                <a:spLocks/>
              </p:cNvSpPr>
              <p:nvPr/>
            </p:nvSpPr>
            <p:spPr bwMode="auto">
              <a:xfrm>
                <a:off x="1709" y="1054"/>
                <a:ext cx="879" cy="115"/>
              </a:xfrm>
              <a:custGeom>
                <a:avLst/>
                <a:gdLst/>
                <a:ahLst/>
                <a:cxnLst>
                  <a:cxn ang="0">
                    <a:pos x="4354" y="0"/>
                  </a:cxn>
                  <a:cxn ang="0">
                    <a:pos x="4354" y="409"/>
                  </a:cxn>
                  <a:cxn ang="0">
                    <a:pos x="1499" y="409"/>
                  </a:cxn>
                  <a:cxn ang="0">
                    <a:pos x="1482" y="392"/>
                  </a:cxn>
                  <a:cxn ang="0">
                    <a:pos x="1465" y="409"/>
                  </a:cxn>
                  <a:cxn ang="0">
                    <a:pos x="0" y="409"/>
                  </a:cxn>
                  <a:cxn ang="0">
                    <a:pos x="0" y="509"/>
                  </a:cxn>
                </a:cxnLst>
                <a:rect l="0" t="0" r="r" b="b"/>
                <a:pathLst>
                  <a:path w="4354" h="509">
                    <a:moveTo>
                      <a:pt x="4354" y="0"/>
                    </a:moveTo>
                    <a:lnTo>
                      <a:pt x="4354" y="409"/>
                    </a:lnTo>
                    <a:lnTo>
                      <a:pt x="1499" y="409"/>
                    </a:lnTo>
                    <a:cubicBezTo>
                      <a:pt x="1499" y="399"/>
                      <a:pt x="1491" y="392"/>
                      <a:pt x="1482" y="392"/>
                    </a:cubicBezTo>
                    <a:cubicBezTo>
                      <a:pt x="1472" y="392"/>
                      <a:pt x="1465" y="399"/>
                      <a:pt x="1465" y="409"/>
                    </a:cubicBezTo>
                    <a:lnTo>
                      <a:pt x="0" y="409"/>
                    </a:lnTo>
                    <a:lnTo>
                      <a:pt x="0" y="50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7" name="Rectangle 145"/>
              <p:cNvSpPr>
                <a:spLocks noChangeArrowheads="1"/>
              </p:cNvSpPr>
              <p:nvPr/>
            </p:nvSpPr>
            <p:spPr bwMode="auto">
              <a:xfrm>
                <a:off x="3724" y="1455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8" name="Rectangle 146"/>
              <p:cNvSpPr>
                <a:spLocks noChangeArrowheads="1"/>
              </p:cNvSpPr>
              <p:nvPr/>
            </p:nvSpPr>
            <p:spPr bwMode="auto">
              <a:xfrm>
                <a:off x="3724" y="1455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9" name="Rectangle 147"/>
              <p:cNvSpPr>
                <a:spLocks noChangeArrowheads="1"/>
              </p:cNvSpPr>
              <p:nvPr/>
            </p:nvSpPr>
            <p:spPr bwMode="auto">
              <a:xfrm>
                <a:off x="3742" y="1466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INFORMÁTICA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0" name="Rectangle 148"/>
              <p:cNvSpPr>
                <a:spLocks noChangeArrowheads="1"/>
              </p:cNvSpPr>
              <p:nvPr/>
            </p:nvSpPr>
            <p:spPr bwMode="auto">
              <a:xfrm>
                <a:off x="3695" y="2734"/>
                <a:ext cx="97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41" name="Rectangle 149"/>
              <p:cNvSpPr>
                <a:spLocks noChangeArrowheads="1"/>
              </p:cNvSpPr>
              <p:nvPr/>
            </p:nvSpPr>
            <p:spPr bwMode="auto">
              <a:xfrm>
                <a:off x="3695" y="2734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42" name="Rectangle 150"/>
              <p:cNvSpPr>
                <a:spLocks noChangeArrowheads="1"/>
              </p:cNvSpPr>
              <p:nvPr/>
            </p:nvSpPr>
            <p:spPr bwMode="auto">
              <a:xfrm>
                <a:off x="3697" y="2739"/>
                <a:ext cx="13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DIVISIÓN INOCUIDAD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3" name="Rectangle 151"/>
              <p:cNvSpPr>
                <a:spLocks noChangeArrowheads="1"/>
              </p:cNvSpPr>
              <p:nvPr/>
            </p:nvSpPr>
            <p:spPr bwMode="auto">
              <a:xfrm>
                <a:off x="3713" y="2754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ALIMENTARIA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4" name="Rectangle 152"/>
              <p:cNvSpPr>
                <a:spLocks noChangeArrowheads="1"/>
              </p:cNvSpPr>
              <p:nvPr/>
            </p:nvSpPr>
            <p:spPr bwMode="auto">
              <a:xfrm>
                <a:off x="3431" y="2652"/>
                <a:ext cx="98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45" name="Rectangle 153"/>
              <p:cNvSpPr>
                <a:spLocks noChangeArrowheads="1"/>
              </p:cNvSpPr>
              <p:nvPr/>
            </p:nvSpPr>
            <p:spPr bwMode="auto">
              <a:xfrm>
                <a:off x="3431" y="2652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46" name="Rectangle 154"/>
              <p:cNvSpPr>
                <a:spLocks noChangeArrowheads="1"/>
              </p:cNvSpPr>
              <p:nvPr/>
            </p:nvSpPr>
            <p:spPr bwMode="auto">
              <a:xfrm>
                <a:off x="3461" y="2664"/>
                <a:ext cx="6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DIVISIÓN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7" name="Rectangle 155"/>
              <p:cNvSpPr>
                <a:spLocks noChangeArrowheads="1"/>
              </p:cNvSpPr>
              <p:nvPr/>
            </p:nvSpPr>
            <p:spPr bwMode="auto">
              <a:xfrm>
                <a:off x="3445" y="2675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LABORATORIOS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8" name="Rectangle 156"/>
              <p:cNvSpPr>
                <a:spLocks noChangeArrowheads="1"/>
              </p:cNvSpPr>
              <p:nvPr/>
            </p:nvSpPr>
            <p:spPr bwMode="auto">
              <a:xfrm>
                <a:off x="3199" y="2652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49" name="Rectangle 157"/>
              <p:cNvSpPr>
                <a:spLocks noChangeArrowheads="1"/>
              </p:cNvSpPr>
              <p:nvPr/>
            </p:nvSpPr>
            <p:spPr bwMode="auto">
              <a:xfrm>
                <a:off x="3199" y="2652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50" name="Rectangle 158"/>
              <p:cNvSpPr>
                <a:spLocks noChangeArrowheads="1"/>
              </p:cNvSpPr>
              <p:nvPr/>
            </p:nvSpPr>
            <p:spPr bwMode="auto">
              <a:xfrm>
                <a:off x="3200" y="2660"/>
                <a:ext cx="15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UNIDAD DE ASESORÍA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1" name="Rectangle 159"/>
              <p:cNvSpPr>
                <a:spLocks noChangeArrowheads="1"/>
              </p:cNvSpPr>
              <p:nvPr/>
            </p:nvSpPr>
            <p:spPr bwMode="auto">
              <a:xfrm>
                <a:off x="3235" y="2671"/>
                <a:ext cx="5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LEGAL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2" name="Rectangle 160"/>
              <p:cNvSpPr>
                <a:spLocks noChangeArrowheads="1"/>
              </p:cNvSpPr>
              <p:nvPr/>
            </p:nvSpPr>
            <p:spPr bwMode="auto">
              <a:xfrm>
                <a:off x="3480" y="1373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53" name="Rectangle 161"/>
              <p:cNvSpPr>
                <a:spLocks noChangeArrowheads="1"/>
              </p:cNvSpPr>
              <p:nvPr/>
            </p:nvSpPr>
            <p:spPr bwMode="auto">
              <a:xfrm>
                <a:off x="3480" y="1373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54" name="Rectangle 162"/>
              <p:cNvSpPr>
                <a:spLocks noChangeArrowheads="1"/>
              </p:cNvSpPr>
              <p:nvPr/>
            </p:nvSpPr>
            <p:spPr bwMode="auto">
              <a:xfrm>
                <a:off x="3503" y="1383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UNIDAD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5" name="Rectangle 163"/>
              <p:cNvSpPr>
                <a:spLocks noChangeArrowheads="1"/>
              </p:cNvSpPr>
              <p:nvPr/>
            </p:nvSpPr>
            <p:spPr bwMode="auto">
              <a:xfrm>
                <a:off x="3490" y="1397"/>
                <a:ext cx="12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ADMINISTRACIÓN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6" name="Rectangle 164"/>
              <p:cNvSpPr>
                <a:spLocks noChangeArrowheads="1"/>
              </p:cNvSpPr>
              <p:nvPr/>
            </p:nvSpPr>
            <p:spPr bwMode="auto">
              <a:xfrm>
                <a:off x="3497" y="1809"/>
                <a:ext cx="97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57" name="Rectangle 165"/>
              <p:cNvSpPr>
                <a:spLocks noChangeArrowheads="1"/>
              </p:cNvSpPr>
              <p:nvPr/>
            </p:nvSpPr>
            <p:spPr bwMode="auto">
              <a:xfrm>
                <a:off x="3497" y="1809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58" name="Rectangle 166"/>
              <p:cNvSpPr>
                <a:spLocks noChangeArrowheads="1"/>
              </p:cNvSpPr>
              <p:nvPr/>
            </p:nvSpPr>
            <p:spPr bwMode="auto">
              <a:xfrm>
                <a:off x="3500" y="1815"/>
                <a:ext cx="13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UNIDAD DE RIESGOS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9" name="Rectangle 167"/>
              <p:cNvSpPr>
                <a:spLocks noChangeArrowheads="1"/>
              </p:cNvSpPr>
              <p:nvPr/>
            </p:nvSpPr>
            <p:spPr bwMode="auto">
              <a:xfrm>
                <a:off x="3500" y="1829"/>
                <a:ext cx="1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FITOZOOSANITARIOS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0" name="Rectangle 168"/>
              <p:cNvSpPr>
                <a:spLocks noChangeArrowheads="1"/>
              </p:cNvSpPr>
              <p:nvPr/>
            </p:nvSpPr>
            <p:spPr bwMode="auto">
              <a:xfrm>
                <a:off x="3651" y="1809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61" name="Rectangle 169"/>
              <p:cNvSpPr>
                <a:spLocks noChangeArrowheads="1"/>
              </p:cNvSpPr>
              <p:nvPr/>
            </p:nvSpPr>
            <p:spPr bwMode="auto">
              <a:xfrm>
                <a:off x="3651" y="1809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62" name="Rectangle 170"/>
              <p:cNvSpPr>
                <a:spLocks noChangeArrowheads="1"/>
              </p:cNvSpPr>
              <p:nvPr/>
            </p:nvSpPr>
            <p:spPr bwMode="auto">
              <a:xfrm>
                <a:off x="3675" y="1818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UNIDAD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3" name="Rectangle 171"/>
              <p:cNvSpPr>
                <a:spLocks noChangeArrowheads="1"/>
              </p:cNvSpPr>
              <p:nvPr/>
            </p:nvSpPr>
            <p:spPr bwMode="auto">
              <a:xfrm>
                <a:off x="3665" y="1833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PLANIFICACIÓN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4" name="Rectangle 172"/>
              <p:cNvSpPr>
                <a:spLocks noChangeArrowheads="1"/>
              </p:cNvSpPr>
              <p:nvPr/>
            </p:nvSpPr>
            <p:spPr bwMode="auto">
              <a:xfrm>
                <a:off x="3870" y="1373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65" name="Rectangle 173"/>
              <p:cNvSpPr>
                <a:spLocks noChangeArrowheads="1"/>
              </p:cNvSpPr>
              <p:nvPr/>
            </p:nvSpPr>
            <p:spPr bwMode="auto">
              <a:xfrm>
                <a:off x="3870" y="1373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66" name="Rectangle 174"/>
              <p:cNvSpPr>
                <a:spLocks noChangeArrowheads="1"/>
              </p:cNvSpPr>
              <p:nvPr/>
            </p:nvSpPr>
            <p:spPr bwMode="auto">
              <a:xfrm>
                <a:off x="3894" y="1383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DIVISIÓN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7" name="Rectangle 175"/>
              <p:cNvSpPr>
                <a:spLocks noChangeArrowheads="1"/>
              </p:cNvSpPr>
              <p:nvPr/>
            </p:nvSpPr>
            <p:spPr bwMode="auto">
              <a:xfrm>
                <a:off x="3891" y="1397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SISTEMAS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8" name="Rectangle 176"/>
              <p:cNvSpPr>
                <a:spLocks noChangeArrowheads="1"/>
              </p:cNvSpPr>
              <p:nvPr/>
            </p:nvSpPr>
            <p:spPr bwMode="auto">
              <a:xfrm>
                <a:off x="3888" y="1408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INFORMACION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9" name="Rectangle 177"/>
              <p:cNvSpPr>
                <a:spLocks noChangeArrowheads="1"/>
              </p:cNvSpPr>
              <p:nvPr/>
            </p:nvSpPr>
            <p:spPr bwMode="auto">
              <a:xfrm>
                <a:off x="4017" y="1646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70" name="Rectangle 178"/>
              <p:cNvSpPr>
                <a:spLocks noChangeArrowheads="1"/>
              </p:cNvSpPr>
              <p:nvPr/>
            </p:nvSpPr>
            <p:spPr bwMode="auto">
              <a:xfrm>
                <a:off x="4017" y="1646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71" name="Rectangle 179"/>
              <p:cNvSpPr>
                <a:spLocks noChangeArrowheads="1"/>
              </p:cNvSpPr>
              <p:nvPr/>
            </p:nvSpPr>
            <p:spPr bwMode="auto">
              <a:xfrm>
                <a:off x="4027" y="1656"/>
                <a:ext cx="13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GEOREFERENCIAS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2" name="Rectangle 180"/>
              <p:cNvSpPr>
                <a:spLocks noChangeArrowheads="1"/>
              </p:cNvSpPr>
              <p:nvPr/>
            </p:nvSpPr>
            <p:spPr bwMode="auto">
              <a:xfrm>
                <a:off x="4017" y="1455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73" name="Rectangle 181"/>
              <p:cNvSpPr>
                <a:spLocks noChangeArrowheads="1"/>
              </p:cNvSpPr>
              <p:nvPr/>
            </p:nvSpPr>
            <p:spPr bwMode="auto">
              <a:xfrm>
                <a:off x="4017" y="1455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74" name="Rectangle 182"/>
              <p:cNvSpPr>
                <a:spLocks noChangeArrowheads="1"/>
              </p:cNvSpPr>
              <p:nvPr/>
            </p:nvSpPr>
            <p:spPr bwMode="auto">
              <a:xfrm>
                <a:off x="4033" y="1466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DIVULGACIÓN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5" name="Rectangle 183"/>
              <p:cNvSpPr>
                <a:spLocks noChangeArrowheads="1"/>
              </p:cNvSpPr>
              <p:nvPr/>
            </p:nvSpPr>
            <p:spPr bwMode="auto">
              <a:xfrm>
                <a:off x="4030" y="1476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COMUNICACIÓN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6" name="Rectangle 184"/>
              <p:cNvSpPr>
                <a:spLocks noChangeArrowheads="1"/>
              </p:cNvSpPr>
              <p:nvPr/>
            </p:nvSpPr>
            <p:spPr bwMode="auto">
              <a:xfrm>
                <a:off x="3724" y="1646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77" name="Rectangle 185"/>
              <p:cNvSpPr>
                <a:spLocks noChangeArrowheads="1"/>
              </p:cNvSpPr>
              <p:nvPr/>
            </p:nvSpPr>
            <p:spPr bwMode="auto">
              <a:xfrm>
                <a:off x="3724" y="1646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78" name="Rectangle 186"/>
              <p:cNvSpPr>
                <a:spLocks noChangeArrowheads="1"/>
              </p:cNvSpPr>
              <p:nvPr/>
            </p:nvSpPr>
            <p:spPr bwMode="auto">
              <a:xfrm>
                <a:off x="3752" y="1656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COMPUTO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9" name="Rectangle 187"/>
              <p:cNvSpPr>
                <a:spLocks noChangeArrowheads="1"/>
              </p:cNvSpPr>
              <p:nvPr/>
            </p:nvSpPr>
            <p:spPr bwMode="auto">
              <a:xfrm>
                <a:off x="3768" y="2842"/>
                <a:ext cx="98" cy="55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80" name="Rectangle 188"/>
              <p:cNvSpPr>
                <a:spLocks noChangeArrowheads="1"/>
              </p:cNvSpPr>
              <p:nvPr/>
            </p:nvSpPr>
            <p:spPr bwMode="auto">
              <a:xfrm>
                <a:off x="3768" y="2842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81" name="Rectangle 189"/>
              <p:cNvSpPr>
                <a:spLocks noChangeArrowheads="1"/>
              </p:cNvSpPr>
              <p:nvPr/>
            </p:nvSpPr>
            <p:spPr bwMode="auto">
              <a:xfrm>
                <a:off x="3784" y="2851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CERTIFICACIÓN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2" name="Rectangle 190"/>
              <p:cNvSpPr>
                <a:spLocks noChangeArrowheads="1"/>
              </p:cNvSpPr>
              <p:nvPr/>
            </p:nvSpPr>
            <p:spPr bwMode="auto">
              <a:xfrm>
                <a:off x="3801" y="2862"/>
                <a:ext cx="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ANIMAL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3" name="Rectangle 191"/>
              <p:cNvSpPr>
                <a:spLocks noChangeArrowheads="1"/>
              </p:cNvSpPr>
              <p:nvPr/>
            </p:nvSpPr>
            <p:spPr bwMode="auto">
              <a:xfrm>
                <a:off x="3504" y="2734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84" name="Rectangle 192"/>
              <p:cNvSpPr>
                <a:spLocks noChangeArrowheads="1"/>
              </p:cNvSpPr>
              <p:nvPr/>
            </p:nvSpPr>
            <p:spPr bwMode="auto">
              <a:xfrm>
                <a:off x="3504" y="2734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85" name="Rectangle 193"/>
              <p:cNvSpPr>
                <a:spLocks noChangeArrowheads="1"/>
              </p:cNvSpPr>
              <p:nvPr/>
            </p:nvSpPr>
            <p:spPr bwMode="auto">
              <a:xfrm>
                <a:off x="3529" y="2747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RESIDUOS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6" name="Rectangle 194"/>
              <p:cNvSpPr>
                <a:spLocks noChangeArrowheads="1"/>
              </p:cNvSpPr>
              <p:nvPr/>
            </p:nvSpPr>
            <p:spPr bwMode="auto">
              <a:xfrm>
                <a:off x="3768" y="3087"/>
                <a:ext cx="98" cy="55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87" name="Rectangle 195"/>
              <p:cNvSpPr>
                <a:spLocks noChangeArrowheads="1"/>
              </p:cNvSpPr>
              <p:nvPr/>
            </p:nvSpPr>
            <p:spPr bwMode="auto">
              <a:xfrm>
                <a:off x="3768" y="3087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88" name="Rectangle 196"/>
              <p:cNvSpPr>
                <a:spLocks noChangeArrowheads="1"/>
              </p:cNvSpPr>
              <p:nvPr/>
            </p:nvSpPr>
            <p:spPr bwMode="auto">
              <a:xfrm>
                <a:off x="3784" y="3096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CERTIFIACIÓN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9" name="Rectangle 197"/>
              <p:cNvSpPr>
                <a:spLocks noChangeArrowheads="1"/>
              </p:cNvSpPr>
              <p:nvPr/>
            </p:nvSpPr>
            <p:spPr bwMode="auto">
              <a:xfrm>
                <a:off x="3797" y="3106"/>
                <a:ext cx="6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VEGETAL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" name="Rectangle 198"/>
              <p:cNvSpPr>
                <a:spLocks noChangeArrowheads="1"/>
              </p:cNvSpPr>
              <p:nvPr/>
            </p:nvSpPr>
            <p:spPr bwMode="auto">
              <a:xfrm>
                <a:off x="3358" y="2734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91" name="Rectangle 199"/>
              <p:cNvSpPr>
                <a:spLocks noChangeArrowheads="1"/>
              </p:cNvSpPr>
              <p:nvPr/>
            </p:nvSpPr>
            <p:spPr bwMode="auto">
              <a:xfrm>
                <a:off x="3358" y="2734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92" name="Rectangle 200"/>
              <p:cNvSpPr>
                <a:spLocks noChangeArrowheads="1"/>
              </p:cNvSpPr>
              <p:nvPr/>
            </p:nvSpPr>
            <p:spPr bwMode="auto">
              <a:xfrm>
                <a:off x="3374" y="2747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BOMATOLOGIA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" name="Rectangle 201"/>
              <p:cNvSpPr>
                <a:spLocks noChangeArrowheads="1"/>
              </p:cNvSpPr>
              <p:nvPr/>
            </p:nvSpPr>
            <p:spPr bwMode="auto">
              <a:xfrm>
                <a:off x="3358" y="2815"/>
                <a:ext cx="97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94" name="Rectangle 202"/>
              <p:cNvSpPr>
                <a:spLocks noChangeArrowheads="1"/>
              </p:cNvSpPr>
              <p:nvPr/>
            </p:nvSpPr>
            <p:spPr bwMode="auto">
              <a:xfrm>
                <a:off x="3358" y="2815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95" name="Rectangle 203"/>
              <p:cNvSpPr>
                <a:spLocks noChangeArrowheads="1"/>
              </p:cNvSpPr>
              <p:nvPr/>
            </p:nvSpPr>
            <p:spPr bwMode="auto">
              <a:xfrm>
                <a:off x="3387" y="2829"/>
                <a:ext cx="6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VEGETAL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6" name="Rectangle 204"/>
              <p:cNvSpPr>
                <a:spLocks noChangeArrowheads="1"/>
              </p:cNvSpPr>
              <p:nvPr/>
            </p:nvSpPr>
            <p:spPr bwMode="auto">
              <a:xfrm>
                <a:off x="3504" y="2815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5116523" y="2008201"/>
              <a:ext cx="1800229" cy="3108344"/>
              <a:chOff x="3223" y="1265"/>
              <a:chExt cx="1134" cy="1958"/>
            </a:xfrm>
          </p:grpSpPr>
          <p:sp>
            <p:nvSpPr>
              <p:cNvPr id="897" name="Rectangle 206"/>
              <p:cNvSpPr>
                <a:spLocks noChangeArrowheads="1"/>
              </p:cNvSpPr>
              <p:nvPr/>
            </p:nvSpPr>
            <p:spPr bwMode="auto">
              <a:xfrm>
                <a:off x="3504" y="2815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98" name="Rectangle 207"/>
              <p:cNvSpPr>
                <a:spLocks noChangeArrowheads="1"/>
              </p:cNvSpPr>
              <p:nvPr/>
            </p:nvSpPr>
            <p:spPr bwMode="auto">
              <a:xfrm>
                <a:off x="3532" y="2829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SEMILLAS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9" name="Rectangle 208"/>
              <p:cNvSpPr>
                <a:spLocks noChangeArrowheads="1"/>
              </p:cNvSpPr>
              <p:nvPr/>
            </p:nvSpPr>
            <p:spPr bwMode="auto">
              <a:xfrm>
                <a:off x="3358" y="2897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00" name="Rectangle 209"/>
              <p:cNvSpPr>
                <a:spLocks noChangeArrowheads="1"/>
              </p:cNvSpPr>
              <p:nvPr/>
            </p:nvSpPr>
            <p:spPr bwMode="auto">
              <a:xfrm>
                <a:off x="3358" y="2897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01" name="Rectangle 210"/>
              <p:cNvSpPr>
                <a:spLocks noChangeArrowheads="1"/>
              </p:cNvSpPr>
              <p:nvPr/>
            </p:nvSpPr>
            <p:spPr bwMode="auto">
              <a:xfrm>
                <a:off x="3387" y="2909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2" name="Rectangle 211"/>
              <p:cNvSpPr>
                <a:spLocks noChangeArrowheads="1"/>
              </p:cNvSpPr>
              <p:nvPr/>
            </p:nvSpPr>
            <p:spPr bwMode="auto">
              <a:xfrm>
                <a:off x="3394" y="2909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3" name="Rectangle 212"/>
              <p:cNvSpPr>
                <a:spLocks noChangeArrowheads="1"/>
              </p:cNvSpPr>
              <p:nvPr/>
            </p:nvSpPr>
            <p:spPr bwMode="auto">
              <a:xfrm>
                <a:off x="3394" y="2909"/>
                <a:ext cx="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H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4" name="Rectangle 213"/>
              <p:cNvSpPr>
                <a:spLocks noChangeArrowheads="1"/>
              </p:cNvSpPr>
              <p:nvPr/>
            </p:nvSpPr>
            <p:spPr bwMode="auto">
              <a:xfrm>
                <a:off x="3400" y="2909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5" name="Rectangle 214"/>
              <p:cNvSpPr>
                <a:spLocks noChangeArrowheads="1"/>
              </p:cNvSpPr>
              <p:nvPr/>
            </p:nvSpPr>
            <p:spPr bwMode="auto">
              <a:xfrm>
                <a:off x="3403" y="2909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6" name="Rectangle 215"/>
              <p:cNvSpPr>
                <a:spLocks noChangeArrowheads="1"/>
              </p:cNvSpPr>
              <p:nvPr/>
            </p:nvSpPr>
            <p:spPr bwMode="auto">
              <a:xfrm>
                <a:off x="3406" y="2909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7" name="Rectangle 216"/>
              <p:cNvSpPr>
                <a:spLocks noChangeArrowheads="1"/>
              </p:cNvSpPr>
              <p:nvPr/>
            </p:nvSpPr>
            <p:spPr bwMode="auto">
              <a:xfrm>
                <a:off x="3406" y="2909"/>
                <a:ext cx="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8" name="Rectangle 217"/>
              <p:cNvSpPr>
                <a:spLocks noChangeArrowheads="1"/>
              </p:cNvSpPr>
              <p:nvPr/>
            </p:nvSpPr>
            <p:spPr bwMode="auto">
              <a:xfrm>
                <a:off x="3416" y="2909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9" name="Rectangle 218"/>
              <p:cNvSpPr>
                <a:spLocks noChangeArrowheads="1"/>
              </p:cNvSpPr>
              <p:nvPr/>
            </p:nvSpPr>
            <p:spPr bwMode="auto">
              <a:xfrm>
                <a:off x="3416" y="2909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0" name="Rectangle 219"/>
              <p:cNvSpPr>
                <a:spLocks noChangeArrowheads="1"/>
              </p:cNvSpPr>
              <p:nvPr/>
            </p:nvSpPr>
            <p:spPr bwMode="auto">
              <a:xfrm>
                <a:off x="3423" y="2909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" name="Rectangle 220"/>
              <p:cNvSpPr>
                <a:spLocks noChangeArrowheads="1"/>
              </p:cNvSpPr>
              <p:nvPr/>
            </p:nvSpPr>
            <p:spPr bwMode="auto">
              <a:xfrm>
                <a:off x="3504" y="2897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12" name="Rectangle 221"/>
              <p:cNvSpPr>
                <a:spLocks noChangeArrowheads="1"/>
              </p:cNvSpPr>
              <p:nvPr/>
            </p:nvSpPr>
            <p:spPr bwMode="auto">
              <a:xfrm>
                <a:off x="3504" y="2897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13" name="Rectangle 222"/>
              <p:cNvSpPr>
                <a:spLocks noChangeArrowheads="1"/>
              </p:cNvSpPr>
              <p:nvPr/>
            </p:nvSpPr>
            <p:spPr bwMode="auto">
              <a:xfrm>
                <a:off x="3526" y="2905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PATOLOGIA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4" name="Rectangle 223"/>
              <p:cNvSpPr>
                <a:spLocks noChangeArrowheads="1"/>
              </p:cNvSpPr>
              <p:nvPr/>
            </p:nvSpPr>
            <p:spPr bwMode="auto">
              <a:xfrm>
                <a:off x="3529" y="2916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ACUATICA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5" name="Rectangle 224"/>
              <p:cNvSpPr>
                <a:spLocks noChangeArrowheads="1"/>
              </p:cNvSpPr>
              <p:nvPr/>
            </p:nvSpPr>
            <p:spPr bwMode="auto">
              <a:xfrm>
                <a:off x="3504" y="2978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16" name="Rectangle 225"/>
              <p:cNvSpPr>
                <a:spLocks noChangeArrowheads="1"/>
              </p:cNvSpPr>
              <p:nvPr/>
            </p:nvSpPr>
            <p:spPr bwMode="auto">
              <a:xfrm>
                <a:off x="3504" y="2978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17" name="Rectangle 226"/>
              <p:cNvSpPr>
                <a:spLocks noChangeArrowheads="1"/>
              </p:cNvSpPr>
              <p:nvPr/>
            </p:nvSpPr>
            <p:spPr bwMode="auto">
              <a:xfrm>
                <a:off x="3529" y="2991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GENÉTICA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8" name="Rectangle 227"/>
              <p:cNvSpPr>
                <a:spLocks noChangeArrowheads="1"/>
              </p:cNvSpPr>
              <p:nvPr/>
            </p:nvSpPr>
            <p:spPr bwMode="auto">
              <a:xfrm>
                <a:off x="3651" y="1537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19" name="Rectangle 228"/>
              <p:cNvSpPr>
                <a:spLocks noChangeArrowheads="1"/>
              </p:cNvSpPr>
              <p:nvPr/>
            </p:nvSpPr>
            <p:spPr bwMode="auto">
              <a:xfrm>
                <a:off x="3651" y="1537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20" name="Rectangle 229"/>
              <p:cNvSpPr>
                <a:spLocks noChangeArrowheads="1"/>
              </p:cNvSpPr>
              <p:nvPr/>
            </p:nvSpPr>
            <p:spPr bwMode="auto">
              <a:xfrm>
                <a:off x="3665" y="1548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BASE DE DATOS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1" name="Rectangle 230"/>
              <p:cNvSpPr>
                <a:spLocks noChangeArrowheads="1"/>
              </p:cNvSpPr>
              <p:nvPr/>
            </p:nvSpPr>
            <p:spPr bwMode="auto">
              <a:xfrm>
                <a:off x="3797" y="1537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22" name="Rectangle 231"/>
              <p:cNvSpPr>
                <a:spLocks noChangeArrowheads="1"/>
              </p:cNvSpPr>
              <p:nvPr/>
            </p:nvSpPr>
            <p:spPr bwMode="auto">
              <a:xfrm>
                <a:off x="3797" y="1537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23" name="Rectangle 232"/>
              <p:cNvSpPr>
                <a:spLocks noChangeArrowheads="1"/>
              </p:cNvSpPr>
              <p:nvPr/>
            </p:nvSpPr>
            <p:spPr bwMode="auto">
              <a:xfrm>
                <a:off x="3817" y="1548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ESTADISTICA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4" name="Rectangle 233"/>
              <p:cNvSpPr>
                <a:spLocks noChangeArrowheads="1"/>
              </p:cNvSpPr>
              <p:nvPr/>
            </p:nvSpPr>
            <p:spPr bwMode="auto">
              <a:xfrm>
                <a:off x="3944" y="1727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25" name="Rectangle 234"/>
              <p:cNvSpPr>
                <a:spLocks noChangeArrowheads="1"/>
              </p:cNvSpPr>
              <p:nvPr/>
            </p:nvSpPr>
            <p:spPr bwMode="auto">
              <a:xfrm>
                <a:off x="3944" y="1727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26" name="Rectangle 235"/>
              <p:cNvSpPr>
                <a:spLocks noChangeArrowheads="1"/>
              </p:cNvSpPr>
              <p:nvPr/>
            </p:nvSpPr>
            <p:spPr bwMode="auto">
              <a:xfrm>
                <a:off x="3975" y="1739"/>
                <a:ext cx="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FINCAS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" name="Rectangle 236"/>
              <p:cNvSpPr>
                <a:spLocks noChangeArrowheads="1"/>
              </p:cNvSpPr>
              <p:nvPr/>
            </p:nvSpPr>
            <p:spPr bwMode="auto">
              <a:xfrm>
                <a:off x="4090" y="1727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28" name="Rectangle 237"/>
              <p:cNvSpPr>
                <a:spLocks noChangeArrowheads="1"/>
              </p:cNvSpPr>
              <p:nvPr/>
            </p:nvSpPr>
            <p:spPr bwMode="auto">
              <a:xfrm>
                <a:off x="4090" y="1727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29" name="Rectangle 238"/>
              <p:cNvSpPr>
                <a:spLocks noChangeArrowheads="1"/>
              </p:cNvSpPr>
              <p:nvPr/>
            </p:nvSpPr>
            <p:spPr bwMode="auto">
              <a:xfrm>
                <a:off x="4095" y="1739"/>
                <a:ext cx="1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ESTABLECIMIENTOS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" name="Rectangle 239"/>
              <p:cNvSpPr>
                <a:spLocks noChangeArrowheads="1"/>
              </p:cNvSpPr>
              <p:nvPr/>
            </p:nvSpPr>
            <p:spPr bwMode="auto">
              <a:xfrm>
                <a:off x="3944" y="1537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31" name="Rectangle 240"/>
              <p:cNvSpPr>
                <a:spLocks noChangeArrowheads="1"/>
              </p:cNvSpPr>
              <p:nvPr/>
            </p:nvSpPr>
            <p:spPr bwMode="auto">
              <a:xfrm>
                <a:off x="3944" y="1537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32" name="Rectangle 241"/>
              <p:cNvSpPr>
                <a:spLocks noChangeArrowheads="1"/>
              </p:cNvSpPr>
              <p:nvPr/>
            </p:nvSpPr>
            <p:spPr bwMode="auto">
              <a:xfrm>
                <a:off x="3959" y="1548"/>
                <a:ext cx="1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PUBLICACIONES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3" name="Rectangle 242"/>
              <p:cNvSpPr>
                <a:spLocks noChangeArrowheads="1"/>
              </p:cNvSpPr>
              <p:nvPr/>
            </p:nvSpPr>
            <p:spPr bwMode="auto">
              <a:xfrm>
                <a:off x="4090" y="1537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34" name="Rectangle 243"/>
              <p:cNvSpPr>
                <a:spLocks noChangeArrowheads="1"/>
              </p:cNvSpPr>
              <p:nvPr/>
            </p:nvSpPr>
            <p:spPr bwMode="auto">
              <a:xfrm>
                <a:off x="4090" y="1537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35" name="Rectangle 244"/>
              <p:cNvSpPr>
                <a:spLocks noChangeArrowheads="1"/>
              </p:cNvSpPr>
              <p:nvPr/>
            </p:nvSpPr>
            <p:spPr bwMode="auto">
              <a:xfrm>
                <a:off x="4111" y="1548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PAGINA WEB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6" name="Rectangle 245"/>
              <p:cNvSpPr>
                <a:spLocks noChangeArrowheads="1"/>
              </p:cNvSpPr>
              <p:nvPr/>
            </p:nvSpPr>
            <p:spPr bwMode="auto">
              <a:xfrm>
                <a:off x="3651" y="1727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37" name="Rectangle 246"/>
              <p:cNvSpPr>
                <a:spLocks noChangeArrowheads="1"/>
              </p:cNvSpPr>
              <p:nvPr/>
            </p:nvSpPr>
            <p:spPr bwMode="auto">
              <a:xfrm>
                <a:off x="3651" y="1727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38" name="Rectangle 247"/>
              <p:cNvSpPr>
                <a:spLocks noChangeArrowheads="1"/>
              </p:cNvSpPr>
              <p:nvPr/>
            </p:nvSpPr>
            <p:spPr bwMode="auto">
              <a:xfrm>
                <a:off x="3665" y="1739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PROGRAMACIÓN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9" name="Rectangle 248"/>
              <p:cNvSpPr>
                <a:spLocks noChangeArrowheads="1"/>
              </p:cNvSpPr>
              <p:nvPr/>
            </p:nvSpPr>
            <p:spPr bwMode="auto">
              <a:xfrm>
                <a:off x="3797" y="1727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40" name="Rectangle 249"/>
              <p:cNvSpPr>
                <a:spLocks noChangeArrowheads="1"/>
              </p:cNvSpPr>
              <p:nvPr/>
            </p:nvSpPr>
            <p:spPr bwMode="auto">
              <a:xfrm>
                <a:off x="3797" y="1727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41" name="Rectangle 250"/>
              <p:cNvSpPr>
                <a:spLocks noChangeArrowheads="1"/>
              </p:cNvSpPr>
              <p:nvPr/>
            </p:nvSpPr>
            <p:spPr bwMode="auto">
              <a:xfrm>
                <a:off x="3804" y="1739"/>
                <a:ext cx="1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SOPORTE TÉCNICO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2" name="Rectangle 251"/>
              <p:cNvSpPr>
                <a:spLocks noChangeArrowheads="1"/>
              </p:cNvSpPr>
              <p:nvPr/>
            </p:nvSpPr>
            <p:spPr bwMode="auto">
              <a:xfrm>
                <a:off x="3841" y="2924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43" name="Rectangle 252"/>
              <p:cNvSpPr>
                <a:spLocks noChangeArrowheads="1"/>
              </p:cNvSpPr>
              <p:nvPr/>
            </p:nvSpPr>
            <p:spPr bwMode="auto">
              <a:xfrm>
                <a:off x="3841" y="2924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44" name="Rectangle 253"/>
              <p:cNvSpPr>
                <a:spLocks noChangeArrowheads="1"/>
              </p:cNvSpPr>
              <p:nvPr/>
            </p:nvSpPr>
            <p:spPr bwMode="auto">
              <a:xfrm>
                <a:off x="3868" y="2937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CARNICOS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5" name="Rectangle 254"/>
              <p:cNvSpPr>
                <a:spLocks noChangeArrowheads="1"/>
              </p:cNvSpPr>
              <p:nvPr/>
            </p:nvSpPr>
            <p:spPr bwMode="auto">
              <a:xfrm>
                <a:off x="3695" y="2924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46" name="Rectangle 255"/>
              <p:cNvSpPr>
                <a:spLocks noChangeArrowheads="1"/>
              </p:cNvSpPr>
              <p:nvPr/>
            </p:nvSpPr>
            <p:spPr bwMode="auto">
              <a:xfrm>
                <a:off x="3695" y="2924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47" name="Rectangle 256"/>
              <p:cNvSpPr>
                <a:spLocks noChangeArrowheads="1"/>
              </p:cNvSpPr>
              <p:nvPr/>
            </p:nvSpPr>
            <p:spPr bwMode="auto">
              <a:xfrm>
                <a:off x="3723" y="2937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LACTEOS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" name="Rectangle 257"/>
              <p:cNvSpPr>
                <a:spLocks noChangeArrowheads="1"/>
              </p:cNvSpPr>
              <p:nvPr/>
            </p:nvSpPr>
            <p:spPr bwMode="auto">
              <a:xfrm>
                <a:off x="3841" y="3005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49" name="Rectangle 258"/>
              <p:cNvSpPr>
                <a:spLocks noChangeArrowheads="1"/>
              </p:cNvSpPr>
              <p:nvPr/>
            </p:nvSpPr>
            <p:spPr bwMode="auto">
              <a:xfrm>
                <a:off x="3841" y="3005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50" name="Rectangle 259"/>
              <p:cNvSpPr>
                <a:spLocks noChangeArrowheads="1"/>
              </p:cNvSpPr>
              <p:nvPr/>
            </p:nvSpPr>
            <p:spPr bwMode="auto">
              <a:xfrm>
                <a:off x="3846" y="3020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PECES Y MARISCOS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" name="Rectangle 260"/>
              <p:cNvSpPr>
                <a:spLocks noChangeArrowheads="1"/>
              </p:cNvSpPr>
              <p:nvPr/>
            </p:nvSpPr>
            <p:spPr bwMode="auto">
              <a:xfrm>
                <a:off x="3841" y="3169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52" name="Rectangle 261"/>
              <p:cNvSpPr>
                <a:spLocks noChangeArrowheads="1"/>
              </p:cNvSpPr>
              <p:nvPr/>
            </p:nvSpPr>
            <p:spPr bwMode="auto">
              <a:xfrm>
                <a:off x="3841" y="3169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53" name="Rectangle 262"/>
              <p:cNvSpPr>
                <a:spLocks noChangeArrowheads="1"/>
              </p:cNvSpPr>
              <p:nvPr/>
            </p:nvSpPr>
            <p:spPr bwMode="auto">
              <a:xfrm>
                <a:off x="3868" y="3182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FRESCOS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" name="Rectangle 263"/>
              <p:cNvSpPr>
                <a:spLocks noChangeArrowheads="1"/>
              </p:cNvSpPr>
              <p:nvPr/>
            </p:nvSpPr>
            <p:spPr bwMode="auto">
              <a:xfrm>
                <a:off x="3695" y="3169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55" name="Rectangle 264"/>
              <p:cNvSpPr>
                <a:spLocks noChangeArrowheads="1"/>
              </p:cNvSpPr>
              <p:nvPr/>
            </p:nvSpPr>
            <p:spPr bwMode="auto">
              <a:xfrm>
                <a:off x="3695" y="3169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56" name="Rectangle 265"/>
              <p:cNvSpPr>
                <a:spLocks noChangeArrowheads="1"/>
              </p:cNvSpPr>
              <p:nvPr/>
            </p:nvSpPr>
            <p:spPr bwMode="auto">
              <a:xfrm>
                <a:off x="3713" y="3182"/>
                <a:ext cx="9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PROCESADOS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" name="Rectangle 266"/>
              <p:cNvSpPr>
                <a:spLocks noChangeArrowheads="1"/>
              </p:cNvSpPr>
              <p:nvPr/>
            </p:nvSpPr>
            <p:spPr bwMode="auto">
              <a:xfrm>
                <a:off x="3223" y="2761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58" name="Rectangle 267"/>
              <p:cNvSpPr>
                <a:spLocks noChangeArrowheads="1"/>
              </p:cNvSpPr>
              <p:nvPr/>
            </p:nvSpPr>
            <p:spPr bwMode="auto">
              <a:xfrm>
                <a:off x="3223" y="2761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59" name="Rectangle 268"/>
              <p:cNvSpPr>
                <a:spLocks noChangeArrowheads="1"/>
              </p:cNvSpPr>
              <p:nvPr/>
            </p:nvSpPr>
            <p:spPr bwMode="auto">
              <a:xfrm>
                <a:off x="3245" y="2768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PROTOCOLO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0" name="Rectangle 269"/>
              <p:cNvSpPr>
                <a:spLocks noChangeArrowheads="1"/>
              </p:cNvSpPr>
              <p:nvPr/>
            </p:nvSpPr>
            <p:spPr bwMode="auto">
              <a:xfrm>
                <a:off x="3251" y="2779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NACIONAL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1" name="Rectangle 270"/>
              <p:cNvSpPr>
                <a:spLocks noChangeArrowheads="1"/>
              </p:cNvSpPr>
              <p:nvPr/>
            </p:nvSpPr>
            <p:spPr bwMode="auto">
              <a:xfrm>
                <a:off x="3223" y="2842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62" name="Rectangle 271"/>
              <p:cNvSpPr>
                <a:spLocks noChangeArrowheads="1"/>
              </p:cNvSpPr>
              <p:nvPr/>
            </p:nvSpPr>
            <p:spPr bwMode="auto">
              <a:xfrm>
                <a:off x="3223" y="2842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63" name="Rectangle 272"/>
              <p:cNvSpPr>
                <a:spLocks noChangeArrowheads="1"/>
              </p:cNvSpPr>
              <p:nvPr/>
            </p:nvSpPr>
            <p:spPr bwMode="auto">
              <a:xfrm>
                <a:off x="3245" y="2851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PROTOCOLO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4" name="Rectangle 273"/>
              <p:cNvSpPr>
                <a:spLocks noChangeArrowheads="1"/>
              </p:cNvSpPr>
              <p:nvPr/>
            </p:nvSpPr>
            <p:spPr bwMode="auto">
              <a:xfrm>
                <a:off x="3238" y="2862"/>
                <a:ext cx="1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INTERNACIONAL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5" name="Rectangle 274"/>
              <p:cNvSpPr>
                <a:spLocks noChangeArrowheads="1"/>
              </p:cNvSpPr>
              <p:nvPr/>
            </p:nvSpPr>
            <p:spPr bwMode="auto">
              <a:xfrm>
                <a:off x="3504" y="1482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66" name="Rectangle 275"/>
              <p:cNvSpPr>
                <a:spLocks noChangeArrowheads="1"/>
              </p:cNvSpPr>
              <p:nvPr/>
            </p:nvSpPr>
            <p:spPr bwMode="auto">
              <a:xfrm>
                <a:off x="3504" y="1482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67" name="Rectangle 276"/>
              <p:cNvSpPr>
                <a:spLocks noChangeArrowheads="1"/>
              </p:cNvSpPr>
              <p:nvPr/>
            </p:nvSpPr>
            <p:spPr bwMode="auto">
              <a:xfrm>
                <a:off x="3516" y="1494"/>
                <a:ext cx="12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CONTABILIDAD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8" name="Rectangle 277"/>
              <p:cNvSpPr>
                <a:spLocks noChangeArrowheads="1"/>
              </p:cNvSpPr>
              <p:nvPr/>
            </p:nvSpPr>
            <p:spPr bwMode="auto">
              <a:xfrm>
                <a:off x="3520" y="1505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PRESUPUESTO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9" name="Rectangle 278"/>
              <p:cNvSpPr>
                <a:spLocks noChangeArrowheads="1"/>
              </p:cNvSpPr>
              <p:nvPr/>
            </p:nvSpPr>
            <p:spPr bwMode="auto">
              <a:xfrm>
                <a:off x="3504" y="1564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70" name="Rectangle 279"/>
              <p:cNvSpPr>
                <a:spLocks noChangeArrowheads="1"/>
              </p:cNvSpPr>
              <p:nvPr/>
            </p:nvSpPr>
            <p:spPr bwMode="auto">
              <a:xfrm>
                <a:off x="3504" y="1564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71" name="Rectangle 280"/>
              <p:cNvSpPr>
                <a:spLocks noChangeArrowheads="1"/>
              </p:cNvSpPr>
              <p:nvPr/>
            </p:nvSpPr>
            <p:spPr bwMode="auto">
              <a:xfrm>
                <a:off x="3507" y="1574"/>
                <a:ext cx="1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RECURSOS HUMANOS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2" name="Rectangle 281"/>
              <p:cNvSpPr>
                <a:spLocks noChangeArrowheads="1"/>
              </p:cNvSpPr>
              <p:nvPr/>
            </p:nvSpPr>
            <p:spPr bwMode="auto">
              <a:xfrm>
                <a:off x="3504" y="1646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73" name="Rectangle 282"/>
              <p:cNvSpPr>
                <a:spLocks noChangeArrowheads="1"/>
              </p:cNvSpPr>
              <p:nvPr/>
            </p:nvSpPr>
            <p:spPr bwMode="auto">
              <a:xfrm>
                <a:off x="3504" y="1646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74" name="Rectangle 283"/>
              <p:cNvSpPr>
                <a:spLocks noChangeArrowheads="1"/>
              </p:cNvSpPr>
              <p:nvPr/>
            </p:nvSpPr>
            <p:spPr bwMode="auto">
              <a:xfrm>
                <a:off x="3529" y="1656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SERVICIOS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5" name="Rectangle 284"/>
              <p:cNvSpPr>
                <a:spLocks noChangeArrowheads="1"/>
              </p:cNvSpPr>
              <p:nvPr/>
            </p:nvSpPr>
            <p:spPr bwMode="auto">
              <a:xfrm>
                <a:off x="3526" y="1667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GENERALES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6" name="Rectangle 285"/>
              <p:cNvSpPr>
                <a:spLocks noChangeArrowheads="1"/>
              </p:cNvSpPr>
              <p:nvPr/>
            </p:nvSpPr>
            <p:spPr bwMode="auto">
              <a:xfrm>
                <a:off x="3675" y="1917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77" name="Rectangle 286"/>
              <p:cNvSpPr>
                <a:spLocks noChangeArrowheads="1"/>
              </p:cNvSpPr>
              <p:nvPr/>
            </p:nvSpPr>
            <p:spPr bwMode="auto">
              <a:xfrm>
                <a:off x="3675" y="1917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78" name="Rectangle 287"/>
              <p:cNvSpPr>
                <a:spLocks noChangeArrowheads="1"/>
              </p:cNvSpPr>
              <p:nvPr/>
            </p:nvSpPr>
            <p:spPr bwMode="auto">
              <a:xfrm>
                <a:off x="3694" y="1930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9" name="Rectangle 288"/>
              <p:cNvSpPr>
                <a:spLocks noChangeArrowheads="1"/>
              </p:cNvSpPr>
              <p:nvPr/>
            </p:nvSpPr>
            <p:spPr bwMode="auto">
              <a:xfrm>
                <a:off x="3691" y="1941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INSTITUCIONAL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0" name="Rectangle 289"/>
              <p:cNvSpPr>
                <a:spLocks noChangeArrowheads="1"/>
              </p:cNvSpPr>
              <p:nvPr/>
            </p:nvSpPr>
            <p:spPr bwMode="auto">
              <a:xfrm>
                <a:off x="3675" y="1999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81" name="Rectangle 290"/>
              <p:cNvSpPr>
                <a:spLocks noChangeArrowheads="1"/>
              </p:cNvSpPr>
              <p:nvPr/>
            </p:nvSpPr>
            <p:spPr bwMode="auto">
              <a:xfrm>
                <a:off x="3675" y="1999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82" name="Rectangle 291"/>
              <p:cNvSpPr>
                <a:spLocks noChangeArrowheads="1"/>
              </p:cNvSpPr>
              <p:nvPr/>
            </p:nvSpPr>
            <p:spPr bwMode="auto">
              <a:xfrm>
                <a:off x="3694" y="2009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MONITOREO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3" name="Rectangle 292"/>
              <p:cNvSpPr>
                <a:spLocks noChangeArrowheads="1"/>
              </p:cNvSpPr>
              <p:nvPr/>
            </p:nvSpPr>
            <p:spPr bwMode="auto">
              <a:xfrm>
                <a:off x="3697" y="2023"/>
                <a:ext cx="9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EVALUACIÓN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4" name="Rectangle 293"/>
              <p:cNvSpPr>
                <a:spLocks noChangeArrowheads="1"/>
              </p:cNvSpPr>
              <p:nvPr/>
            </p:nvSpPr>
            <p:spPr bwMode="auto">
              <a:xfrm>
                <a:off x="3521" y="1917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85" name="Rectangle 294"/>
              <p:cNvSpPr>
                <a:spLocks noChangeArrowheads="1"/>
              </p:cNvSpPr>
              <p:nvPr/>
            </p:nvSpPr>
            <p:spPr bwMode="auto">
              <a:xfrm>
                <a:off x="3521" y="1917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86" name="Rectangle 295"/>
              <p:cNvSpPr>
                <a:spLocks noChangeArrowheads="1"/>
              </p:cNvSpPr>
              <p:nvPr/>
            </p:nvSpPr>
            <p:spPr bwMode="auto">
              <a:xfrm>
                <a:off x="3549" y="1930"/>
                <a:ext cx="6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ANÁLISIS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7" name="Rectangle 296"/>
              <p:cNvSpPr>
                <a:spLocks noChangeArrowheads="1"/>
              </p:cNvSpPr>
              <p:nvPr/>
            </p:nvSpPr>
            <p:spPr bwMode="auto">
              <a:xfrm>
                <a:off x="3521" y="1999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88" name="Rectangle 297"/>
              <p:cNvSpPr>
                <a:spLocks noChangeArrowheads="1"/>
              </p:cNvSpPr>
              <p:nvPr/>
            </p:nvSpPr>
            <p:spPr bwMode="auto">
              <a:xfrm>
                <a:off x="3521" y="1999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89" name="Rectangle 298"/>
              <p:cNvSpPr>
                <a:spLocks noChangeArrowheads="1"/>
              </p:cNvSpPr>
              <p:nvPr/>
            </p:nvSpPr>
            <p:spPr bwMode="auto">
              <a:xfrm>
                <a:off x="3539" y="2013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TRAZABILIDAD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0" name="Rectangle 299"/>
              <p:cNvSpPr>
                <a:spLocks noChangeArrowheads="1"/>
              </p:cNvSpPr>
              <p:nvPr/>
            </p:nvSpPr>
            <p:spPr bwMode="auto">
              <a:xfrm>
                <a:off x="3577" y="1265"/>
                <a:ext cx="98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91" name="Rectangle 300"/>
              <p:cNvSpPr>
                <a:spLocks noChangeArrowheads="1"/>
              </p:cNvSpPr>
              <p:nvPr/>
            </p:nvSpPr>
            <p:spPr bwMode="auto">
              <a:xfrm>
                <a:off x="3577" y="1265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92" name="Rectangle 301"/>
              <p:cNvSpPr>
                <a:spLocks noChangeArrowheads="1"/>
              </p:cNvSpPr>
              <p:nvPr/>
            </p:nvSpPr>
            <p:spPr bwMode="auto">
              <a:xfrm>
                <a:off x="3580" y="1267"/>
                <a:ext cx="93" cy="49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93" name="Rectangle 302"/>
              <p:cNvSpPr>
                <a:spLocks noChangeArrowheads="1"/>
              </p:cNvSpPr>
              <p:nvPr/>
            </p:nvSpPr>
            <p:spPr bwMode="auto">
              <a:xfrm>
                <a:off x="3607" y="1275"/>
                <a:ext cx="5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SENASA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4" name="Rectangle 303"/>
              <p:cNvSpPr>
                <a:spLocks noChangeArrowheads="1"/>
              </p:cNvSpPr>
              <p:nvPr/>
            </p:nvSpPr>
            <p:spPr bwMode="auto">
              <a:xfrm>
                <a:off x="3584" y="1286"/>
                <a:ext cx="1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DIRECCIÓN SENASA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5" name="Rectangle 304"/>
              <p:cNvSpPr>
                <a:spLocks noChangeArrowheads="1"/>
              </p:cNvSpPr>
              <p:nvPr/>
            </p:nvSpPr>
            <p:spPr bwMode="auto">
              <a:xfrm>
                <a:off x="3968" y="2189"/>
                <a:ext cx="98" cy="55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96" name="Rectangle 305"/>
              <p:cNvSpPr>
                <a:spLocks noChangeArrowheads="1"/>
              </p:cNvSpPr>
              <p:nvPr/>
            </p:nvSpPr>
            <p:spPr bwMode="auto">
              <a:xfrm>
                <a:off x="3968" y="2189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97" name="Rectangle 306"/>
              <p:cNvSpPr>
                <a:spLocks noChangeArrowheads="1"/>
              </p:cNvSpPr>
              <p:nvPr/>
            </p:nvSpPr>
            <p:spPr bwMode="auto">
              <a:xfrm>
                <a:off x="3982" y="2200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SUB DIRECCIÓN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8" name="Rectangle 307"/>
              <p:cNvSpPr>
                <a:spLocks noChangeArrowheads="1"/>
              </p:cNvSpPr>
              <p:nvPr/>
            </p:nvSpPr>
            <p:spPr bwMode="auto">
              <a:xfrm>
                <a:off x="3969" y="2211"/>
                <a:ext cx="1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TÉCNICA DE SANIDAD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9" name="Rectangle 308"/>
              <p:cNvSpPr>
                <a:spLocks noChangeArrowheads="1"/>
              </p:cNvSpPr>
              <p:nvPr/>
            </p:nvSpPr>
            <p:spPr bwMode="auto">
              <a:xfrm>
                <a:off x="3998" y="2225"/>
                <a:ext cx="6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VEGETAL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0" name="Rectangle 309"/>
              <p:cNvSpPr>
                <a:spLocks noChangeArrowheads="1"/>
              </p:cNvSpPr>
              <p:nvPr/>
            </p:nvSpPr>
            <p:spPr bwMode="auto">
              <a:xfrm>
                <a:off x="3419" y="2081"/>
                <a:ext cx="97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01" name="Rectangle 310"/>
              <p:cNvSpPr>
                <a:spLocks noChangeArrowheads="1"/>
              </p:cNvSpPr>
              <p:nvPr/>
            </p:nvSpPr>
            <p:spPr bwMode="auto">
              <a:xfrm>
                <a:off x="3419" y="2081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02" name="Rectangle 311"/>
              <p:cNvSpPr>
                <a:spLocks noChangeArrowheads="1"/>
              </p:cNvSpPr>
              <p:nvPr/>
            </p:nvSpPr>
            <p:spPr bwMode="auto">
              <a:xfrm>
                <a:off x="3436" y="2092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SUBDIRECCIÓN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3" name="Rectangle 312"/>
              <p:cNvSpPr>
                <a:spLocks noChangeArrowheads="1"/>
              </p:cNvSpPr>
              <p:nvPr/>
            </p:nvSpPr>
            <p:spPr bwMode="auto">
              <a:xfrm>
                <a:off x="3426" y="2103"/>
                <a:ext cx="1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TÉCNICA DE SALUD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4" name="Rectangle 313"/>
              <p:cNvSpPr>
                <a:spLocks noChangeArrowheads="1"/>
              </p:cNvSpPr>
              <p:nvPr/>
            </p:nvSpPr>
            <p:spPr bwMode="auto">
              <a:xfrm>
                <a:off x="3452" y="2113"/>
                <a:ext cx="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ANIMAL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5" name="Rectangle 314"/>
              <p:cNvSpPr>
                <a:spLocks noChangeArrowheads="1"/>
              </p:cNvSpPr>
              <p:nvPr/>
            </p:nvSpPr>
            <p:spPr bwMode="auto">
              <a:xfrm>
                <a:off x="3492" y="2353"/>
                <a:ext cx="98" cy="63"/>
              </a:xfrm>
              <a:prstGeom prst="rect">
                <a:avLst/>
              </a:prstGeom>
              <a:solidFill>
                <a:srgbClr val="3475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06" name="Rectangle 315"/>
              <p:cNvSpPr>
                <a:spLocks noChangeArrowheads="1"/>
              </p:cNvSpPr>
              <p:nvPr/>
            </p:nvSpPr>
            <p:spPr bwMode="auto">
              <a:xfrm>
                <a:off x="3492" y="2353"/>
                <a:ext cx="98" cy="63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07" name="Rectangle 316"/>
              <p:cNvSpPr>
                <a:spLocks noChangeArrowheads="1"/>
              </p:cNvSpPr>
              <p:nvPr/>
            </p:nvSpPr>
            <p:spPr bwMode="auto">
              <a:xfrm>
                <a:off x="3494" y="2369"/>
                <a:ext cx="14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CUARENTENA ANIMAL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8" name="Rectangle 317"/>
              <p:cNvSpPr>
                <a:spLocks noChangeArrowheads="1"/>
              </p:cNvSpPr>
              <p:nvPr/>
            </p:nvSpPr>
            <p:spPr bwMode="auto">
              <a:xfrm>
                <a:off x="4163" y="2265"/>
                <a:ext cx="98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09" name="Rectangle 318"/>
              <p:cNvSpPr>
                <a:spLocks noChangeArrowheads="1"/>
              </p:cNvSpPr>
              <p:nvPr/>
            </p:nvSpPr>
            <p:spPr bwMode="auto">
              <a:xfrm>
                <a:off x="4163" y="2265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10" name="Rectangle 319"/>
              <p:cNvSpPr>
                <a:spLocks noChangeArrowheads="1"/>
              </p:cNvSpPr>
              <p:nvPr/>
            </p:nvSpPr>
            <p:spPr bwMode="auto">
              <a:xfrm>
                <a:off x="4182" y="2272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CUARENTENA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1" name="Rectangle 320"/>
              <p:cNvSpPr>
                <a:spLocks noChangeArrowheads="1"/>
              </p:cNvSpPr>
              <p:nvPr/>
            </p:nvSpPr>
            <p:spPr bwMode="auto">
              <a:xfrm>
                <a:off x="4192" y="2282"/>
                <a:ext cx="6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VEGETAL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2" name="Rectangle 321"/>
              <p:cNvSpPr>
                <a:spLocks noChangeArrowheads="1"/>
              </p:cNvSpPr>
              <p:nvPr/>
            </p:nvSpPr>
            <p:spPr bwMode="auto">
              <a:xfrm>
                <a:off x="3822" y="2461"/>
                <a:ext cx="97" cy="68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13" name="Rectangle 322"/>
              <p:cNvSpPr>
                <a:spLocks noChangeArrowheads="1"/>
              </p:cNvSpPr>
              <p:nvPr/>
            </p:nvSpPr>
            <p:spPr bwMode="auto">
              <a:xfrm>
                <a:off x="3822" y="2461"/>
                <a:ext cx="97" cy="68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14" name="Rectangle 323"/>
              <p:cNvSpPr>
                <a:spLocks noChangeArrowheads="1"/>
              </p:cNvSpPr>
              <p:nvPr/>
            </p:nvSpPr>
            <p:spPr bwMode="auto">
              <a:xfrm>
                <a:off x="3823" y="2462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REGISTRO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5" name="Rectangle 324"/>
              <p:cNvSpPr>
                <a:spLocks noChangeArrowheads="1"/>
              </p:cNvSpPr>
              <p:nvPr/>
            </p:nvSpPr>
            <p:spPr bwMode="auto">
              <a:xfrm>
                <a:off x="3868" y="2462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6" name="Rectangle 325"/>
              <p:cNvSpPr>
                <a:spLocks noChangeArrowheads="1"/>
              </p:cNvSpPr>
              <p:nvPr/>
            </p:nvSpPr>
            <p:spPr bwMode="auto">
              <a:xfrm>
                <a:off x="3875" y="2462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CONTROL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7" name="Rectangle 326"/>
              <p:cNvSpPr>
                <a:spLocks noChangeArrowheads="1"/>
              </p:cNvSpPr>
              <p:nvPr/>
            </p:nvSpPr>
            <p:spPr bwMode="auto">
              <a:xfrm>
                <a:off x="3830" y="2477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Y USO DE INSUMOS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8" name="Rectangle 327"/>
              <p:cNvSpPr>
                <a:spLocks noChangeArrowheads="1"/>
              </p:cNvSpPr>
              <p:nvPr/>
            </p:nvSpPr>
            <p:spPr bwMode="auto">
              <a:xfrm>
                <a:off x="3833" y="2488"/>
                <a:ext cx="3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FITO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9" name="Rectangle 328"/>
              <p:cNvSpPr>
                <a:spLocks noChangeArrowheads="1"/>
              </p:cNvSpPr>
              <p:nvPr/>
            </p:nvSpPr>
            <p:spPr bwMode="auto">
              <a:xfrm>
                <a:off x="3852" y="2488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0" name="Rectangle 329"/>
              <p:cNvSpPr>
                <a:spLocks noChangeArrowheads="1"/>
              </p:cNvSpPr>
              <p:nvPr/>
            </p:nvSpPr>
            <p:spPr bwMode="auto">
              <a:xfrm>
                <a:off x="3856" y="2488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SANITARIOS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1" name="Rectangle 330"/>
              <p:cNvSpPr>
                <a:spLocks noChangeArrowheads="1"/>
              </p:cNvSpPr>
              <p:nvPr/>
            </p:nvSpPr>
            <p:spPr bwMode="auto">
              <a:xfrm>
                <a:off x="3836" y="2498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PARA CULTIVOS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2" name="Rectangle 331"/>
              <p:cNvSpPr>
                <a:spLocks noChangeArrowheads="1"/>
              </p:cNvSpPr>
              <p:nvPr/>
            </p:nvSpPr>
            <p:spPr bwMode="auto">
              <a:xfrm>
                <a:off x="3565" y="2176"/>
                <a:ext cx="98" cy="68"/>
              </a:xfrm>
              <a:prstGeom prst="rect">
                <a:avLst/>
              </a:prstGeom>
              <a:solidFill>
                <a:srgbClr val="3475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23" name="Rectangle 332"/>
              <p:cNvSpPr>
                <a:spLocks noChangeArrowheads="1"/>
              </p:cNvSpPr>
              <p:nvPr/>
            </p:nvSpPr>
            <p:spPr bwMode="auto">
              <a:xfrm>
                <a:off x="3565" y="2176"/>
                <a:ext cx="98" cy="68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24" name="Rectangle 333"/>
              <p:cNvSpPr>
                <a:spLocks noChangeArrowheads="1"/>
              </p:cNvSpPr>
              <p:nvPr/>
            </p:nvSpPr>
            <p:spPr bwMode="auto">
              <a:xfrm>
                <a:off x="3568" y="2178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REGISTRO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5" name="Rectangle 334"/>
              <p:cNvSpPr>
                <a:spLocks noChangeArrowheads="1"/>
              </p:cNvSpPr>
              <p:nvPr/>
            </p:nvSpPr>
            <p:spPr bwMode="auto">
              <a:xfrm>
                <a:off x="3613" y="2178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6" name="Rectangle 335"/>
              <p:cNvSpPr>
                <a:spLocks noChangeArrowheads="1"/>
              </p:cNvSpPr>
              <p:nvPr/>
            </p:nvSpPr>
            <p:spPr bwMode="auto">
              <a:xfrm>
                <a:off x="3616" y="2178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CONTROL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7" name="Rectangle 336"/>
              <p:cNvSpPr>
                <a:spLocks noChangeArrowheads="1"/>
              </p:cNvSpPr>
              <p:nvPr/>
            </p:nvSpPr>
            <p:spPr bwMode="auto">
              <a:xfrm>
                <a:off x="3571" y="2189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Y USO DE INSUMOS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8" name="Rectangle 337"/>
              <p:cNvSpPr>
                <a:spLocks noChangeArrowheads="1"/>
              </p:cNvSpPr>
              <p:nvPr/>
            </p:nvSpPr>
            <p:spPr bwMode="auto">
              <a:xfrm>
                <a:off x="3578" y="2203"/>
                <a:ext cx="3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ZOO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" name="Rectangle 338"/>
              <p:cNvSpPr>
                <a:spLocks noChangeArrowheads="1"/>
              </p:cNvSpPr>
              <p:nvPr/>
            </p:nvSpPr>
            <p:spPr bwMode="auto">
              <a:xfrm>
                <a:off x="3594" y="2203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0" name="Rectangle 339"/>
              <p:cNvSpPr>
                <a:spLocks noChangeArrowheads="1"/>
              </p:cNvSpPr>
              <p:nvPr/>
            </p:nvSpPr>
            <p:spPr bwMode="auto">
              <a:xfrm>
                <a:off x="3597" y="2203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SANITARIOS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1" name="Rectangle 340"/>
              <p:cNvSpPr>
                <a:spLocks noChangeArrowheads="1"/>
              </p:cNvSpPr>
              <p:nvPr/>
            </p:nvSpPr>
            <p:spPr bwMode="auto">
              <a:xfrm>
                <a:off x="3578" y="2214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PARA ANIMALES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2" name="Rectangle 341"/>
              <p:cNvSpPr>
                <a:spLocks noChangeArrowheads="1"/>
              </p:cNvSpPr>
              <p:nvPr/>
            </p:nvSpPr>
            <p:spPr bwMode="auto">
              <a:xfrm>
                <a:off x="3345" y="2353"/>
                <a:ext cx="98" cy="63"/>
              </a:xfrm>
              <a:prstGeom prst="rect">
                <a:avLst/>
              </a:prstGeom>
              <a:solidFill>
                <a:srgbClr val="3475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33" name="Rectangle 342"/>
              <p:cNvSpPr>
                <a:spLocks noChangeArrowheads="1"/>
              </p:cNvSpPr>
              <p:nvPr/>
            </p:nvSpPr>
            <p:spPr bwMode="auto">
              <a:xfrm>
                <a:off x="3345" y="2353"/>
                <a:ext cx="98" cy="63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34" name="Rectangle 343"/>
              <p:cNvSpPr>
                <a:spLocks noChangeArrowheads="1"/>
              </p:cNvSpPr>
              <p:nvPr/>
            </p:nvSpPr>
            <p:spPr bwMode="auto">
              <a:xfrm>
                <a:off x="3361" y="2354"/>
                <a:ext cx="9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DIAGNÓSTICO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Rectangle 344"/>
              <p:cNvSpPr>
                <a:spLocks noChangeArrowheads="1"/>
              </p:cNvSpPr>
              <p:nvPr/>
            </p:nvSpPr>
            <p:spPr bwMode="auto">
              <a:xfrm>
                <a:off x="3423" y="2354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6" name="Rectangle 345"/>
              <p:cNvSpPr>
                <a:spLocks noChangeArrowheads="1"/>
              </p:cNvSpPr>
              <p:nvPr/>
            </p:nvSpPr>
            <p:spPr bwMode="auto">
              <a:xfrm>
                <a:off x="3364" y="2365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VIGILANCIA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Rectangle 346"/>
              <p:cNvSpPr>
                <a:spLocks noChangeArrowheads="1"/>
              </p:cNvSpPr>
              <p:nvPr/>
            </p:nvSpPr>
            <p:spPr bwMode="auto">
              <a:xfrm>
                <a:off x="3368" y="2376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CAMPAÑAS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Rectangle 347"/>
              <p:cNvSpPr>
                <a:spLocks noChangeArrowheads="1"/>
              </p:cNvSpPr>
              <p:nvPr/>
            </p:nvSpPr>
            <p:spPr bwMode="auto">
              <a:xfrm>
                <a:off x="3358" y="2387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ZOOSANITARIAS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Rectangle 348"/>
              <p:cNvSpPr>
                <a:spLocks noChangeArrowheads="1"/>
              </p:cNvSpPr>
              <p:nvPr/>
            </p:nvSpPr>
            <p:spPr bwMode="auto">
              <a:xfrm>
                <a:off x="3429" y="2387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Rectangle 349"/>
              <p:cNvSpPr>
                <a:spLocks noChangeArrowheads="1"/>
              </p:cNvSpPr>
              <p:nvPr/>
            </p:nvSpPr>
            <p:spPr bwMode="auto">
              <a:xfrm>
                <a:off x="3638" y="2264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41" name="Rectangle 350"/>
              <p:cNvSpPr>
                <a:spLocks noChangeArrowheads="1"/>
              </p:cNvSpPr>
              <p:nvPr/>
            </p:nvSpPr>
            <p:spPr bwMode="auto">
              <a:xfrm>
                <a:off x="3638" y="2264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42" name="Rectangle 351"/>
              <p:cNvSpPr>
                <a:spLocks noChangeArrowheads="1"/>
              </p:cNvSpPr>
              <p:nvPr/>
            </p:nvSpPr>
            <p:spPr bwMode="auto">
              <a:xfrm>
                <a:off x="3655" y="2279"/>
                <a:ext cx="9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IMPORTACIÓN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352"/>
              <p:cNvSpPr>
                <a:spLocks noChangeArrowheads="1"/>
              </p:cNvSpPr>
              <p:nvPr/>
            </p:nvSpPr>
            <p:spPr bwMode="auto">
              <a:xfrm>
                <a:off x="3492" y="2264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44" name="Rectangle 353"/>
              <p:cNvSpPr>
                <a:spLocks noChangeArrowheads="1"/>
              </p:cNvSpPr>
              <p:nvPr/>
            </p:nvSpPr>
            <p:spPr bwMode="auto">
              <a:xfrm>
                <a:off x="3492" y="2264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45" name="Rectangle 354"/>
              <p:cNvSpPr>
                <a:spLocks noChangeArrowheads="1"/>
              </p:cNvSpPr>
              <p:nvPr/>
            </p:nvSpPr>
            <p:spPr bwMode="auto">
              <a:xfrm>
                <a:off x="3510" y="2279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EXPORTACIÓN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Rectangle 355"/>
              <p:cNvSpPr>
                <a:spLocks noChangeArrowheads="1"/>
              </p:cNvSpPr>
              <p:nvPr/>
            </p:nvSpPr>
            <p:spPr bwMode="auto">
              <a:xfrm>
                <a:off x="3516" y="2466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47" name="Rectangle 356"/>
              <p:cNvSpPr>
                <a:spLocks noChangeArrowheads="1"/>
              </p:cNvSpPr>
              <p:nvPr/>
            </p:nvSpPr>
            <p:spPr bwMode="auto">
              <a:xfrm>
                <a:off x="3516" y="2466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48" name="Rectangle 357"/>
              <p:cNvSpPr>
                <a:spLocks noChangeArrowheads="1"/>
              </p:cNvSpPr>
              <p:nvPr/>
            </p:nvSpPr>
            <p:spPr bwMode="auto">
              <a:xfrm>
                <a:off x="3542" y="2480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REGISTRO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Rectangle 358"/>
              <p:cNvSpPr>
                <a:spLocks noChangeArrowheads="1"/>
              </p:cNvSpPr>
              <p:nvPr/>
            </p:nvSpPr>
            <p:spPr bwMode="auto">
              <a:xfrm>
                <a:off x="3516" y="2548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50" name="Rectangle 359"/>
              <p:cNvSpPr>
                <a:spLocks noChangeArrowheads="1"/>
              </p:cNvSpPr>
              <p:nvPr/>
            </p:nvSpPr>
            <p:spPr bwMode="auto">
              <a:xfrm>
                <a:off x="3516" y="2548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51" name="Rectangle 360"/>
              <p:cNvSpPr>
                <a:spLocks noChangeArrowheads="1"/>
              </p:cNvSpPr>
              <p:nvPr/>
            </p:nvSpPr>
            <p:spPr bwMode="auto">
              <a:xfrm>
                <a:off x="3532" y="2560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FISCALIZACIÓN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Rectangle 361"/>
              <p:cNvSpPr>
                <a:spLocks noChangeArrowheads="1"/>
              </p:cNvSpPr>
              <p:nvPr/>
            </p:nvSpPr>
            <p:spPr bwMode="auto">
              <a:xfrm>
                <a:off x="3370" y="2466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53" name="Rectangle 362"/>
              <p:cNvSpPr>
                <a:spLocks noChangeArrowheads="1"/>
              </p:cNvSpPr>
              <p:nvPr/>
            </p:nvSpPr>
            <p:spPr bwMode="auto">
              <a:xfrm>
                <a:off x="3370" y="2466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54" name="Rectangle 363"/>
              <p:cNvSpPr>
                <a:spLocks noChangeArrowheads="1"/>
              </p:cNvSpPr>
              <p:nvPr/>
            </p:nvSpPr>
            <p:spPr bwMode="auto">
              <a:xfrm>
                <a:off x="3394" y="2473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VIGILANCIA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Rectangle 364"/>
              <p:cNvSpPr>
                <a:spLocks noChangeArrowheads="1"/>
              </p:cNvSpPr>
              <p:nvPr/>
            </p:nvSpPr>
            <p:spPr bwMode="auto">
              <a:xfrm>
                <a:off x="3384" y="2484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EPIDEMIOLÓGIA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Rectangle 365"/>
              <p:cNvSpPr>
                <a:spLocks noChangeArrowheads="1"/>
              </p:cNvSpPr>
              <p:nvPr/>
            </p:nvSpPr>
            <p:spPr bwMode="auto">
              <a:xfrm>
                <a:off x="3370" y="2548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57" name="Rectangle 366"/>
              <p:cNvSpPr>
                <a:spLocks noChangeArrowheads="1"/>
              </p:cNvSpPr>
              <p:nvPr/>
            </p:nvSpPr>
            <p:spPr bwMode="auto">
              <a:xfrm>
                <a:off x="3370" y="2548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58" name="Rectangle 367"/>
              <p:cNvSpPr>
                <a:spLocks noChangeArrowheads="1"/>
              </p:cNvSpPr>
              <p:nvPr/>
            </p:nvSpPr>
            <p:spPr bwMode="auto">
              <a:xfrm>
                <a:off x="3394" y="2560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CAMPAÑAS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Rectangle 368"/>
              <p:cNvSpPr>
                <a:spLocks noChangeArrowheads="1"/>
              </p:cNvSpPr>
              <p:nvPr/>
            </p:nvSpPr>
            <p:spPr bwMode="auto">
              <a:xfrm>
                <a:off x="4115" y="2461"/>
                <a:ext cx="97" cy="68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60" name="Rectangle 369"/>
              <p:cNvSpPr>
                <a:spLocks noChangeArrowheads="1"/>
              </p:cNvSpPr>
              <p:nvPr/>
            </p:nvSpPr>
            <p:spPr bwMode="auto">
              <a:xfrm>
                <a:off x="4115" y="2461"/>
                <a:ext cx="97" cy="68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61" name="Rectangle 370"/>
              <p:cNvSpPr>
                <a:spLocks noChangeArrowheads="1"/>
              </p:cNvSpPr>
              <p:nvPr/>
            </p:nvSpPr>
            <p:spPr bwMode="auto">
              <a:xfrm>
                <a:off x="4133" y="2462"/>
                <a:ext cx="9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DIAGNÓSTICO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2" name="Rectangle 371"/>
              <p:cNvSpPr>
                <a:spLocks noChangeArrowheads="1"/>
              </p:cNvSpPr>
              <p:nvPr/>
            </p:nvSpPr>
            <p:spPr bwMode="auto">
              <a:xfrm>
                <a:off x="4192" y="2462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3" name="Rectangle 372"/>
              <p:cNvSpPr>
                <a:spLocks noChangeArrowheads="1"/>
              </p:cNvSpPr>
              <p:nvPr/>
            </p:nvSpPr>
            <p:spPr bwMode="auto">
              <a:xfrm>
                <a:off x="4133" y="2477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VIGILANCIA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Rectangle 373"/>
              <p:cNvSpPr>
                <a:spLocks noChangeArrowheads="1"/>
              </p:cNvSpPr>
              <p:nvPr/>
            </p:nvSpPr>
            <p:spPr bwMode="auto">
              <a:xfrm>
                <a:off x="4140" y="2488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CAMPAÑAS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Rectangle 374"/>
              <p:cNvSpPr>
                <a:spLocks noChangeArrowheads="1"/>
              </p:cNvSpPr>
              <p:nvPr/>
            </p:nvSpPr>
            <p:spPr bwMode="auto">
              <a:xfrm>
                <a:off x="4127" y="2498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FITOSANITARIAS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6" name="Rectangle 375"/>
              <p:cNvSpPr>
                <a:spLocks noChangeArrowheads="1"/>
              </p:cNvSpPr>
              <p:nvPr/>
            </p:nvSpPr>
            <p:spPr bwMode="auto">
              <a:xfrm>
                <a:off x="3895" y="2652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67" name="Rectangle 376"/>
              <p:cNvSpPr>
                <a:spLocks noChangeArrowheads="1"/>
              </p:cNvSpPr>
              <p:nvPr/>
            </p:nvSpPr>
            <p:spPr bwMode="auto">
              <a:xfrm>
                <a:off x="3895" y="2652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68" name="Rectangle 377"/>
              <p:cNvSpPr>
                <a:spLocks noChangeArrowheads="1"/>
              </p:cNvSpPr>
              <p:nvPr/>
            </p:nvSpPr>
            <p:spPr bwMode="auto">
              <a:xfrm>
                <a:off x="3904" y="2660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CERTIFICACIÓN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9" name="Rectangle 378"/>
              <p:cNvSpPr>
                <a:spLocks noChangeArrowheads="1"/>
              </p:cNvSpPr>
              <p:nvPr/>
            </p:nvSpPr>
            <p:spPr bwMode="auto">
              <a:xfrm>
                <a:off x="3923" y="2671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SEMILLAS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0" name="Rectangle 379"/>
              <p:cNvSpPr>
                <a:spLocks noChangeArrowheads="1"/>
              </p:cNvSpPr>
              <p:nvPr/>
            </p:nvSpPr>
            <p:spPr bwMode="auto">
              <a:xfrm>
                <a:off x="4041" y="2652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71" name="Rectangle 380"/>
              <p:cNvSpPr>
                <a:spLocks noChangeArrowheads="1"/>
              </p:cNvSpPr>
              <p:nvPr/>
            </p:nvSpPr>
            <p:spPr bwMode="auto">
              <a:xfrm>
                <a:off x="4041" y="2652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72" name="Rectangle 381"/>
              <p:cNvSpPr>
                <a:spLocks noChangeArrowheads="1"/>
              </p:cNvSpPr>
              <p:nvPr/>
            </p:nvSpPr>
            <p:spPr bwMode="auto">
              <a:xfrm>
                <a:off x="4056" y="2660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CERTIFICACIÓN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Rectangle 382"/>
              <p:cNvSpPr>
                <a:spLocks noChangeArrowheads="1"/>
              </p:cNvSpPr>
              <p:nvPr/>
            </p:nvSpPr>
            <p:spPr bwMode="auto">
              <a:xfrm>
                <a:off x="4066" y="2671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ORGÁNICA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Rectangle 383"/>
              <p:cNvSpPr>
                <a:spLocks noChangeArrowheads="1"/>
              </p:cNvSpPr>
              <p:nvPr/>
            </p:nvSpPr>
            <p:spPr bwMode="auto">
              <a:xfrm>
                <a:off x="4244" y="2339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75" name="Rectangle 384"/>
              <p:cNvSpPr>
                <a:spLocks noChangeArrowheads="1"/>
              </p:cNvSpPr>
              <p:nvPr/>
            </p:nvSpPr>
            <p:spPr bwMode="auto">
              <a:xfrm>
                <a:off x="4244" y="2339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76" name="Rectangle 385"/>
              <p:cNvSpPr>
                <a:spLocks noChangeArrowheads="1"/>
              </p:cNvSpPr>
              <p:nvPr/>
            </p:nvSpPr>
            <p:spPr bwMode="auto">
              <a:xfrm>
                <a:off x="4263" y="2351"/>
                <a:ext cx="9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IMPORTACIÓN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7" name="Rectangle 386"/>
              <p:cNvSpPr>
                <a:spLocks noChangeArrowheads="1"/>
              </p:cNvSpPr>
              <p:nvPr/>
            </p:nvSpPr>
            <p:spPr bwMode="auto">
              <a:xfrm>
                <a:off x="3748" y="2550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78" name="Rectangle 387"/>
              <p:cNvSpPr>
                <a:spLocks noChangeArrowheads="1"/>
              </p:cNvSpPr>
              <p:nvPr/>
            </p:nvSpPr>
            <p:spPr bwMode="auto">
              <a:xfrm>
                <a:off x="3748" y="2550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79" name="Rectangle 388"/>
              <p:cNvSpPr>
                <a:spLocks noChangeArrowheads="1"/>
              </p:cNvSpPr>
              <p:nvPr/>
            </p:nvSpPr>
            <p:spPr bwMode="auto">
              <a:xfrm>
                <a:off x="3775" y="2563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REGISTRO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0" name="Rectangle 389"/>
              <p:cNvSpPr>
                <a:spLocks noChangeArrowheads="1"/>
              </p:cNvSpPr>
              <p:nvPr/>
            </p:nvSpPr>
            <p:spPr bwMode="auto">
              <a:xfrm>
                <a:off x="3895" y="2550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81" name="Rectangle 390"/>
              <p:cNvSpPr>
                <a:spLocks noChangeArrowheads="1"/>
              </p:cNvSpPr>
              <p:nvPr/>
            </p:nvSpPr>
            <p:spPr bwMode="auto">
              <a:xfrm>
                <a:off x="3895" y="2550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82" name="Rectangle 391"/>
              <p:cNvSpPr>
                <a:spLocks noChangeArrowheads="1"/>
              </p:cNvSpPr>
              <p:nvPr/>
            </p:nvSpPr>
            <p:spPr bwMode="auto">
              <a:xfrm>
                <a:off x="3910" y="2563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FISCALIZACIÓN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3" name="Rectangle 392"/>
              <p:cNvSpPr>
                <a:spLocks noChangeArrowheads="1"/>
              </p:cNvSpPr>
              <p:nvPr/>
            </p:nvSpPr>
            <p:spPr bwMode="auto">
              <a:xfrm>
                <a:off x="4041" y="2577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84" name="Rectangle 393"/>
              <p:cNvSpPr>
                <a:spLocks noChangeArrowheads="1"/>
              </p:cNvSpPr>
              <p:nvPr/>
            </p:nvSpPr>
            <p:spPr bwMode="auto">
              <a:xfrm>
                <a:off x="4041" y="2577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85" name="Rectangle 394"/>
              <p:cNvSpPr>
                <a:spLocks noChangeArrowheads="1"/>
              </p:cNvSpPr>
              <p:nvPr/>
            </p:nvSpPr>
            <p:spPr bwMode="auto">
              <a:xfrm>
                <a:off x="4066" y="2592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VIGILANCIA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6" name="Rectangle 395"/>
              <p:cNvSpPr>
                <a:spLocks noChangeArrowheads="1"/>
              </p:cNvSpPr>
              <p:nvPr/>
            </p:nvSpPr>
            <p:spPr bwMode="auto">
              <a:xfrm>
                <a:off x="4188" y="2577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87" name="Rectangle 396"/>
              <p:cNvSpPr>
                <a:spLocks noChangeArrowheads="1"/>
              </p:cNvSpPr>
              <p:nvPr/>
            </p:nvSpPr>
            <p:spPr bwMode="auto">
              <a:xfrm>
                <a:off x="4188" y="2577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88" name="Rectangle 397"/>
              <p:cNvSpPr>
                <a:spLocks noChangeArrowheads="1"/>
              </p:cNvSpPr>
              <p:nvPr/>
            </p:nvSpPr>
            <p:spPr bwMode="auto">
              <a:xfrm>
                <a:off x="4211" y="2592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CAMPAÑAS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9" name="Rectangle 398"/>
              <p:cNvSpPr>
                <a:spLocks noChangeArrowheads="1"/>
              </p:cNvSpPr>
              <p:nvPr/>
            </p:nvSpPr>
            <p:spPr bwMode="auto">
              <a:xfrm>
                <a:off x="3651" y="2081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90" name="Rectangle 399"/>
              <p:cNvSpPr>
                <a:spLocks noChangeArrowheads="1"/>
              </p:cNvSpPr>
              <p:nvPr/>
            </p:nvSpPr>
            <p:spPr bwMode="auto">
              <a:xfrm>
                <a:off x="3651" y="2081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91" name="Rectangle 400"/>
              <p:cNvSpPr>
                <a:spLocks noChangeArrowheads="1"/>
              </p:cNvSpPr>
              <p:nvPr/>
            </p:nvSpPr>
            <p:spPr bwMode="auto">
              <a:xfrm>
                <a:off x="3678" y="2092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OFICINAS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2" name="Rectangle 401"/>
              <p:cNvSpPr>
                <a:spLocks noChangeArrowheads="1"/>
              </p:cNvSpPr>
              <p:nvPr/>
            </p:nvSpPr>
            <p:spPr bwMode="auto">
              <a:xfrm>
                <a:off x="3671" y="2103"/>
                <a:ext cx="9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REGIONALES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Freeform 402"/>
              <p:cNvSpPr>
                <a:spLocks/>
              </p:cNvSpPr>
              <p:nvPr/>
            </p:nvSpPr>
            <p:spPr bwMode="auto">
              <a:xfrm>
                <a:off x="3248" y="1319"/>
                <a:ext cx="378" cy="1333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378" y="20"/>
                  </a:cxn>
                  <a:cxn ang="0">
                    <a:pos x="85" y="20"/>
                  </a:cxn>
                  <a:cxn ang="0">
                    <a:pos x="85" y="1304"/>
                  </a:cxn>
                  <a:cxn ang="0">
                    <a:pos x="0" y="1304"/>
                  </a:cxn>
                  <a:cxn ang="0">
                    <a:pos x="0" y="1333"/>
                  </a:cxn>
                </a:cxnLst>
                <a:rect l="0" t="0" r="r" b="b"/>
                <a:pathLst>
                  <a:path w="378" h="1333">
                    <a:moveTo>
                      <a:pt x="378" y="0"/>
                    </a:moveTo>
                    <a:lnTo>
                      <a:pt x="378" y="20"/>
                    </a:lnTo>
                    <a:lnTo>
                      <a:pt x="85" y="20"/>
                    </a:lnTo>
                    <a:lnTo>
                      <a:pt x="85" y="1304"/>
                    </a:lnTo>
                    <a:lnTo>
                      <a:pt x="0" y="1304"/>
                    </a:lnTo>
                    <a:lnTo>
                      <a:pt x="0" y="1333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94" name="Freeform 403"/>
              <p:cNvSpPr>
                <a:spLocks/>
              </p:cNvSpPr>
              <p:nvPr/>
            </p:nvSpPr>
            <p:spPr bwMode="auto">
              <a:xfrm>
                <a:off x="3529" y="1319"/>
                <a:ext cx="97" cy="54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97" y="20"/>
                  </a:cxn>
                  <a:cxn ang="0">
                    <a:pos x="0" y="20"/>
                  </a:cxn>
                  <a:cxn ang="0">
                    <a:pos x="0" y="54"/>
                  </a:cxn>
                </a:cxnLst>
                <a:rect l="0" t="0" r="r" b="b"/>
                <a:pathLst>
                  <a:path w="97" h="54">
                    <a:moveTo>
                      <a:pt x="97" y="0"/>
                    </a:moveTo>
                    <a:lnTo>
                      <a:pt x="97" y="20"/>
                    </a:lnTo>
                    <a:lnTo>
                      <a:pt x="0" y="20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95" name="Freeform 404"/>
              <p:cNvSpPr>
                <a:spLocks/>
              </p:cNvSpPr>
              <p:nvPr/>
            </p:nvSpPr>
            <p:spPr bwMode="auto">
              <a:xfrm>
                <a:off x="3626" y="1319"/>
                <a:ext cx="73" cy="4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76"/>
                  </a:cxn>
                  <a:cxn ang="0">
                    <a:pos x="73" y="476"/>
                  </a:cxn>
                  <a:cxn ang="0">
                    <a:pos x="73" y="490"/>
                  </a:cxn>
                </a:cxnLst>
                <a:rect l="0" t="0" r="r" b="b"/>
                <a:pathLst>
                  <a:path w="73" h="490">
                    <a:moveTo>
                      <a:pt x="0" y="0"/>
                    </a:moveTo>
                    <a:lnTo>
                      <a:pt x="0" y="476"/>
                    </a:lnTo>
                    <a:lnTo>
                      <a:pt x="73" y="476"/>
                    </a:lnTo>
                    <a:lnTo>
                      <a:pt x="73" y="49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96" name="Freeform 405"/>
              <p:cNvSpPr>
                <a:spLocks/>
              </p:cNvSpPr>
              <p:nvPr/>
            </p:nvSpPr>
            <p:spPr bwMode="auto">
              <a:xfrm>
                <a:off x="3546" y="1319"/>
                <a:ext cx="80" cy="49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422"/>
                  </a:cxn>
                  <a:cxn ang="0">
                    <a:pos x="0" y="422"/>
                  </a:cxn>
                  <a:cxn ang="0">
                    <a:pos x="0" y="490"/>
                  </a:cxn>
                </a:cxnLst>
                <a:rect l="0" t="0" r="r" b="b"/>
                <a:pathLst>
                  <a:path w="80" h="490">
                    <a:moveTo>
                      <a:pt x="80" y="0"/>
                    </a:moveTo>
                    <a:lnTo>
                      <a:pt x="80" y="422"/>
                    </a:lnTo>
                    <a:lnTo>
                      <a:pt x="0" y="422"/>
                    </a:lnTo>
                    <a:lnTo>
                      <a:pt x="0" y="49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1363667" y="1846264"/>
              <a:ext cx="5362581" cy="3227393"/>
              <a:chOff x="859" y="1163"/>
              <a:chExt cx="3378" cy="2033"/>
            </a:xfrm>
          </p:grpSpPr>
          <p:sp>
            <p:nvSpPr>
              <p:cNvPr id="697" name="Freeform 407"/>
              <p:cNvSpPr>
                <a:spLocks/>
              </p:cNvSpPr>
              <p:nvPr/>
            </p:nvSpPr>
            <p:spPr bwMode="auto">
              <a:xfrm>
                <a:off x="3333" y="1319"/>
                <a:ext cx="293" cy="1333"/>
              </a:xfrm>
              <a:custGeom>
                <a:avLst/>
                <a:gdLst/>
                <a:ahLst/>
                <a:cxnLst>
                  <a:cxn ang="0">
                    <a:pos x="293" y="0"/>
                  </a:cxn>
                  <a:cxn ang="0">
                    <a:pos x="293" y="20"/>
                  </a:cxn>
                  <a:cxn ang="0">
                    <a:pos x="0" y="20"/>
                  </a:cxn>
                  <a:cxn ang="0">
                    <a:pos x="0" y="1303"/>
                  </a:cxn>
                  <a:cxn ang="0">
                    <a:pos x="147" y="1303"/>
                  </a:cxn>
                  <a:cxn ang="0">
                    <a:pos x="147" y="1333"/>
                  </a:cxn>
                </a:cxnLst>
                <a:rect l="0" t="0" r="r" b="b"/>
                <a:pathLst>
                  <a:path w="293" h="1333">
                    <a:moveTo>
                      <a:pt x="293" y="0"/>
                    </a:moveTo>
                    <a:lnTo>
                      <a:pt x="293" y="20"/>
                    </a:lnTo>
                    <a:lnTo>
                      <a:pt x="0" y="20"/>
                    </a:lnTo>
                    <a:lnTo>
                      <a:pt x="0" y="1303"/>
                    </a:lnTo>
                    <a:lnTo>
                      <a:pt x="147" y="1303"/>
                    </a:lnTo>
                    <a:lnTo>
                      <a:pt x="147" y="1333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98" name="Freeform 408"/>
              <p:cNvSpPr>
                <a:spLocks/>
              </p:cNvSpPr>
              <p:nvPr/>
            </p:nvSpPr>
            <p:spPr bwMode="auto">
              <a:xfrm>
                <a:off x="3626" y="1319"/>
                <a:ext cx="391" cy="8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35"/>
                  </a:cxn>
                  <a:cxn ang="0">
                    <a:pos x="391" y="835"/>
                  </a:cxn>
                  <a:cxn ang="0">
                    <a:pos x="391" y="870"/>
                  </a:cxn>
                </a:cxnLst>
                <a:rect l="0" t="0" r="r" b="b"/>
                <a:pathLst>
                  <a:path w="391" h="870">
                    <a:moveTo>
                      <a:pt x="0" y="0"/>
                    </a:moveTo>
                    <a:lnTo>
                      <a:pt x="0" y="835"/>
                    </a:lnTo>
                    <a:lnTo>
                      <a:pt x="391" y="835"/>
                    </a:lnTo>
                    <a:lnTo>
                      <a:pt x="391" y="87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99" name="Freeform 409"/>
              <p:cNvSpPr>
                <a:spLocks/>
              </p:cNvSpPr>
              <p:nvPr/>
            </p:nvSpPr>
            <p:spPr bwMode="auto">
              <a:xfrm>
                <a:off x="3467" y="1319"/>
                <a:ext cx="159" cy="762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9" y="422"/>
                  </a:cxn>
                  <a:cxn ang="0">
                    <a:pos x="0" y="422"/>
                  </a:cxn>
                  <a:cxn ang="0">
                    <a:pos x="0" y="762"/>
                  </a:cxn>
                </a:cxnLst>
                <a:rect l="0" t="0" r="r" b="b"/>
                <a:pathLst>
                  <a:path w="159" h="762">
                    <a:moveTo>
                      <a:pt x="159" y="0"/>
                    </a:moveTo>
                    <a:lnTo>
                      <a:pt x="159" y="422"/>
                    </a:lnTo>
                    <a:lnTo>
                      <a:pt x="0" y="422"/>
                    </a:lnTo>
                    <a:lnTo>
                      <a:pt x="0" y="762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0" name="Freeform 410"/>
              <p:cNvSpPr>
                <a:spLocks/>
              </p:cNvSpPr>
              <p:nvPr/>
            </p:nvSpPr>
            <p:spPr bwMode="auto">
              <a:xfrm>
                <a:off x="4017" y="2244"/>
                <a:ext cx="98" cy="2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1"/>
                  </a:cxn>
                  <a:cxn ang="0">
                    <a:pos x="98" y="251"/>
                  </a:cxn>
                </a:cxnLst>
                <a:rect l="0" t="0" r="r" b="b"/>
                <a:pathLst>
                  <a:path w="98" h="251">
                    <a:moveTo>
                      <a:pt x="0" y="0"/>
                    </a:moveTo>
                    <a:lnTo>
                      <a:pt x="0" y="251"/>
                    </a:lnTo>
                    <a:lnTo>
                      <a:pt x="98" y="251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1" name="Freeform 411"/>
              <p:cNvSpPr>
                <a:spLocks/>
              </p:cNvSpPr>
              <p:nvPr/>
            </p:nvSpPr>
            <p:spPr bwMode="auto">
              <a:xfrm>
                <a:off x="4017" y="2244"/>
                <a:ext cx="24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5"/>
                  </a:cxn>
                  <a:cxn ang="0">
                    <a:pos x="24" y="435"/>
                  </a:cxn>
                </a:cxnLst>
                <a:rect l="0" t="0" r="r" b="b"/>
                <a:pathLst>
                  <a:path w="24" h="435">
                    <a:moveTo>
                      <a:pt x="0" y="0"/>
                    </a:moveTo>
                    <a:lnTo>
                      <a:pt x="0" y="435"/>
                    </a:lnTo>
                    <a:lnTo>
                      <a:pt x="24" y="43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2" name="Freeform 412"/>
              <p:cNvSpPr>
                <a:spLocks/>
              </p:cNvSpPr>
              <p:nvPr/>
            </p:nvSpPr>
            <p:spPr bwMode="auto">
              <a:xfrm>
                <a:off x="3992" y="2244"/>
                <a:ext cx="25" cy="43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435"/>
                  </a:cxn>
                  <a:cxn ang="0">
                    <a:pos x="0" y="435"/>
                  </a:cxn>
                </a:cxnLst>
                <a:rect l="0" t="0" r="r" b="b"/>
                <a:pathLst>
                  <a:path w="25" h="435">
                    <a:moveTo>
                      <a:pt x="25" y="0"/>
                    </a:moveTo>
                    <a:lnTo>
                      <a:pt x="25" y="435"/>
                    </a:lnTo>
                    <a:lnTo>
                      <a:pt x="0" y="43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3" name="Freeform 413"/>
              <p:cNvSpPr>
                <a:spLocks/>
              </p:cNvSpPr>
              <p:nvPr/>
            </p:nvSpPr>
            <p:spPr bwMode="auto">
              <a:xfrm>
                <a:off x="3467" y="2135"/>
                <a:ext cx="25" cy="2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9"/>
                  </a:cxn>
                  <a:cxn ang="0">
                    <a:pos x="25" y="249"/>
                  </a:cxn>
                </a:cxnLst>
                <a:rect l="0" t="0" r="r" b="b"/>
                <a:pathLst>
                  <a:path w="25" h="249">
                    <a:moveTo>
                      <a:pt x="0" y="0"/>
                    </a:moveTo>
                    <a:lnTo>
                      <a:pt x="0" y="249"/>
                    </a:lnTo>
                    <a:lnTo>
                      <a:pt x="25" y="24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4" name="Freeform 414"/>
              <p:cNvSpPr>
                <a:spLocks/>
              </p:cNvSpPr>
              <p:nvPr/>
            </p:nvSpPr>
            <p:spPr bwMode="auto">
              <a:xfrm>
                <a:off x="3443" y="2135"/>
                <a:ext cx="24" cy="24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249"/>
                  </a:cxn>
                  <a:cxn ang="0">
                    <a:pos x="0" y="249"/>
                  </a:cxn>
                </a:cxnLst>
                <a:rect l="0" t="0" r="r" b="b"/>
                <a:pathLst>
                  <a:path w="24" h="249">
                    <a:moveTo>
                      <a:pt x="24" y="0"/>
                    </a:moveTo>
                    <a:lnTo>
                      <a:pt x="24" y="249"/>
                    </a:lnTo>
                    <a:lnTo>
                      <a:pt x="0" y="24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5" name="Freeform 415"/>
              <p:cNvSpPr>
                <a:spLocks/>
              </p:cNvSpPr>
              <p:nvPr/>
            </p:nvSpPr>
            <p:spPr bwMode="auto">
              <a:xfrm>
                <a:off x="3626" y="1319"/>
                <a:ext cx="73" cy="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48"/>
                  </a:cxn>
                  <a:cxn ang="0">
                    <a:pos x="73" y="748"/>
                  </a:cxn>
                  <a:cxn ang="0">
                    <a:pos x="73" y="762"/>
                  </a:cxn>
                </a:cxnLst>
                <a:rect l="0" t="0" r="r" b="b"/>
                <a:pathLst>
                  <a:path w="73" h="762">
                    <a:moveTo>
                      <a:pt x="0" y="0"/>
                    </a:moveTo>
                    <a:lnTo>
                      <a:pt x="0" y="748"/>
                    </a:lnTo>
                    <a:lnTo>
                      <a:pt x="73" y="748"/>
                    </a:lnTo>
                    <a:lnTo>
                      <a:pt x="73" y="762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6" name="Freeform 416"/>
              <p:cNvSpPr>
                <a:spLocks/>
              </p:cNvSpPr>
              <p:nvPr/>
            </p:nvSpPr>
            <p:spPr bwMode="auto">
              <a:xfrm>
                <a:off x="3208" y="2706"/>
                <a:ext cx="40" cy="8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82"/>
                  </a:cxn>
                  <a:cxn ang="0">
                    <a:pos x="15" y="82"/>
                  </a:cxn>
                </a:cxnLst>
                <a:rect l="0" t="0" r="r" b="b"/>
                <a:pathLst>
                  <a:path w="40" h="82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82"/>
                    </a:lnTo>
                    <a:lnTo>
                      <a:pt x="15" y="82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7" name="Freeform 417"/>
              <p:cNvSpPr>
                <a:spLocks/>
              </p:cNvSpPr>
              <p:nvPr/>
            </p:nvSpPr>
            <p:spPr bwMode="auto">
              <a:xfrm>
                <a:off x="3208" y="2706"/>
                <a:ext cx="40" cy="16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163"/>
                  </a:cxn>
                  <a:cxn ang="0">
                    <a:pos x="15" y="163"/>
                  </a:cxn>
                </a:cxnLst>
                <a:rect l="0" t="0" r="r" b="b"/>
                <a:pathLst>
                  <a:path w="40" h="163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163"/>
                    </a:lnTo>
                    <a:lnTo>
                      <a:pt x="15" y="163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8" name="Freeform 418"/>
              <p:cNvSpPr>
                <a:spLocks/>
              </p:cNvSpPr>
              <p:nvPr/>
            </p:nvSpPr>
            <p:spPr bwMode="auto">
              <a:xfrm>
                <a:off x="3489" y="1428"/>
                <a:ext cx="40" cy="8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81"/>
                  </a:cxn>
                  <a:cxn ang="0">
                    <a:pos x="15" y="81"/>
                  </a:cxn>
                </a:cxnLst>
                <a:rect l="0" t="0" r="r" b="b"/>
                <a:pathLst>
                  <a:path w="40" h="81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81"/>
                    </a:lnTo>
                    <a:lnTo>
                      <a:pt x="15" y="81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9" name="Freeform 419"/>
              <p:cNvSpPr>
                <a:spLocks/>
              </p:cNvSpPr>
              <p:nvPr/>
            </p:nvSpPr>
            <p:spPr bwMode="auto">
              <a:xfrm>
                <a:off x="3489" y="1428"/>
                <a:ext cx="40" cy="16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163"/>
                  </a:cxn>
                  <a:cxn ang="0">
                    <a:pos x="15" y="163"/>
                  </a:cxn>
                </a:cxnLst>
                <a:rect l="0" t="0" r="r" b="b"/>
                <a:pathLst>
                  <a:path w="40" h="163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163"/>
                    </a:lnTo>
                    <a:lnTo>
                      <a:pt x="15" y="163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10" name="Freeform 420"/>
              <p:cNvSpPr>
                <a:spLocks/>
              </p:cNvSpPr>
              <p:nvPr/>
            </p:nvSpPr>
            <p:spPr bwMode="auto">
              <a:xfrm>
                <a:off x="3489" y="1428"/>
                <a:ext cx="40" cy="24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245"/>
                  </a:cxn>
                  <a:cxn ang="0">
                    <a:pos x="15" y="245"/>
                  </a:cxn>
                </a:cxnLst>
                <a:rect l="0" t="0" r="r" b="b"/>
                <a:pathLst>
                  <a:path w="40" h="245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245"/>
                    </a:lnTo>
                    <a:lnTo>
                      <a:pt x="15" y="24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11" name="Freeform 421"/>
              <p:cNvSpPr>
                <a:spLocks/>
              </p:cNvSpPr>
              <p:nvPr/>
            </p:nvSpPr>
            <p:spPr bwMode="auto">
              <a:xfrm>
                <a:off x="3660" y="1863"/>
                <a:ext cx="39" cy="8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7"/>
                  </a:cxn>
                  <a:cxn ang="0">
                    <a:pos x="0" y="17"/>
                  </a:cxn>
                  <a:cxn ang="0">
                    <a:pos x="0" y="82"/>
                  </a:cxn>
                  <a:cxn ang="0">
                    <a:pos x="15" y="82"/>
                  </a:cxn>
                </a:cxnLst>
                <a:rect l="0" t="0" r="r" b="b"/>
                <a:pathLst>
                  <a:path w="39" h="82">
                    <a:moveTo>
                      <a:pt x="39" y="0"/>
                    </a:moveTo>
                    <a:lnTo>
                      <a:pt x="39" y="17"/>
                    </a:lnTo>
                    <a:lnTo>
                      <a:pt x="0" y="17"/>
                    </a:lnTo>
                    <a:lnTo>
                      <a:pt x="0" y="82"/>
                    </a:lnTo>
                    <a:lnTo>
                      <a:pt x="15" y="82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12" name="Freeform 422"/>
              <p:cNvSpPr>
                <a:spLocks/>
              </p:cNvSpPr>
              <p:nvPr/>
            </p:nvSpPr>
            <p:spPr bwMode="auto">
              <a:xfrm>
                <a:off x="3660" y="1863"/>
                <a:ext cx="39" cy="163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7"/>
                  </a:cxn>
                  <a:cxn ang="0">
                    <a:pos x="0" y="17"/>
                  </a:cxn>
                  <a:cxn ang="0">
                    <a:pos x="0" y="163"/>
                  </a:cxn>
                  <a:cxn ang="0">
                    <a:pos x="15" y="163"/>
                  </a:cxn>
                </a:cxnLst>
                <a:rect l="0" t="0" r="r" b="b"/>
                <a:pathLst>
                  <a:path w="39" h="163">
                    <a:moveTo>
                      <a:pt x="39" y="0"/>
                    </a:moveTo>
                    <a:lnTo>
                      <a:pt x="39" y="17"/>
                    </a:lnTo>
                    <a:lnTo>
                      <a:pt x="0" y="17"/>
                    </a:lnTo>
                    <a:lnTo>
                      <a:pt x="0" y="163"/>
                    </a:lnTo>
                    <a:lnTo>
                      <a:pt x="15" y="163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13" name="Freeform 423"/>
              <p:cNvSpPr>
                <a:spLocks/>
              </p:cNvSpPr>
              <p:nvPr/>
            </p:nvSpPr>
            <p:spPr bwMode="auto">
              <a:xfrm>
                <a:off x="3506" y="1863"/>
                <a:ext cx="40" cy="8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82"/>
                  </a:cxn>
                  <a:cxn ang="0">
                    <a:pos x="15" y="82"/>
                  </a:cxn>
                </a:cxnLst>
                <a:rect l="0" t="0" r="r" b="b"/>
                <a:pathLst>
                  <a:path w="40" h="82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82"/>
                    </a:lnTo>
                    <a:lnTo>
                      <a:pt x="15" y="82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14" name="Freeform 424"/>
              <p:cNvSpPr>
                <a:spLocks/>
              </p:cNvSpPr>
              <p:nvPr/>
            </p:nvSpPr>
            <p:spPr bwMode="auto">
              <a:xfrm>
                <a:off x="3506" y="1863"/>
                <a:ext cx="40" cy="16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163"/>
                  </a:cxn>
                  <a:cxn ang="0">
                    <a:pos x="15" y="163"/>
                  </a:cxn>
                </a:cxnLst>
                <a:rect l="0" t="0" r="r" b="b"/>
                <a:pathLst>
                  <a:path w="40" h="163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163"/>
                    </a:lnTo>
                    <a:lnTo>
                      <a:pt x="15" y="163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15" name="Freeform 425"/>
              <p:cNvSpPr>
                <a:spLocks/>
              </p:cNvSpPr>
              <p:nvPr/>
            </p:nvSpPr>
            <p:spPr bwMode="auto">
              <a:xfrm>
                <a:off x="3870" y="2529"/>
                <a:ext cx="2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25" y="48"/>
                  </a:cxn>
                </a:cxnLst>
                <a:rect l="0" t="0" r="r" b="b"/>
                <a:pathLst>
                  <a:path w="25" h="48">
                    <a:moveTo>
                      <a:pt x="0" y="0"/>
                    </a:moveTo>
                    <a:lnTo>
                      <a:pt x="0" y="48"/>
                    </a:lnTo>
                    <a:lnTo>
                      <a:pt x="25" y="4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16" name="Freeform 426"/>
              <p:cNvSpPr>
                <a:spLocks/>
              </p:cNvSpPr>
              <p:nvPr/>
            </p:nvSpPr>
            <p:spPr bwMode="auto">
              <a:xfrm>
                <a:off x="4090" y="2529"/>
                <a:ext cx="73" cy="48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31"/>
                  </a:cxn>
                  <a:cxn ang="0">
                    <a:pos x="0" y="31"/>
                  </a:cxn>
                  <a:cxn ang="0">
                    <a:pos x="0" y="48"/>
                  </a:cxn>
                </a:cxnLst>
                <a:rect l="0" t="0" r="r" b="b"/>
                <a:pathLst>
                  <a:path w="73" h="48">
                    <a:moveTo>
                      <a:pt x="73" y="0"/>
                    </a:moveTo>
                    <a:lnTo>
                      <a:pt x="73" y="31"/>
                    </a:lnTo>
                    <a:lnTo>
                      <a:pt x="0" y="31"/>
                    </a:lnTo>
                    <a:lnTo>
                      <a:pt x="0" y="4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17" name="Freeform 427"/>
              <p:cNvSpPr>
                <a:spLocks/>
              </p:cNvSpPr>
              <p:nvPr/>
            </p:nvSpPr>
            <p:spPr bwMode="auto">
              <a:xfrm>
                <a:off x="4163" y="2529"/>
                <a:ext cx="74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"/>
                  </a:cxn>
                  <a:cxn ang="0">
                    <a:pos x="74" y="31"/>
                  </a:cxn>
                  <a:cxn ang="0">
                    <a:pos x="74" y="48"/>
                  </a:cxn>
                </a:cxnLst>
                <a:rect l="0" t="0" r="r" b="b"/>
                <a:pathLst>
                  <a:path w="74" h="48">
                    <a:moveTo>
                      <a:pt x="0" y="0"/>
                    </a:moveTo>
                    <a:lnTo>
                      <a:pt x="0" y="31"/>
                    </a:lnTo>
                    <a:lnTo>
                      <a:pt x="74" y="31"/>
                    </a:lnTo>
                    <a:lnTo>
                      <a:pt x="74" y="4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18" name="Freeform 428"/>
              <p:cNvSpPr>
                <a:spLocks/>
              </p:cNvSpPr>
              <p:nvPr/>
            </p:nvSpPr>
            <p:spPr bwMode="auto">
              <a:xfrm>
                <a:off x="4041" y="1700"/>
                <a:ext cx="25" cy="5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54"/>
                  </a:cxn>
                  <a:cxn ang="0">
                    <a:pos x="0" y="54"/>
                  </a:cxn>
                </a:cxnLst>
                <a:rect l="0" t="0" r="r" b="b"/>
                <a:pathLst>
                  <a:path w="25" h="54">
                    <a:moveTo>
                      <a:pt x="25" y="0"/>
                    </a:moveTo>
                    <a:lnTo>
                      <a:pt x="25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19" name="Freeform 429"/>
              <p:cNvSpPr>
                <a:spLocks/>
              </p:cNvSpPr>
              <p:nvPr/>
            </p:nvSpPr>
            <p:spPr bwMode="auto">
              <a:xfrm>
                <a:off x="4066" y="1700"/>
                <a:ext cx="24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24" y="54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54"/>
                    </a:lnTo>
                    <a:lnTo>
                      <a:pt x="24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20" name="Freeform 430"/>
              <p:cNvSpPr>
                <a:spLocks/>
              </p:cNvSpPr>
              <p:nvPr/>
            </p:nvSpPr>
            <p:spPr bwMode="auto">
              <a:xfrm>
                <a:off x="4041" y="1509"/>
                <a:ext cx="25" cy="5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55"/>
                  </a:cxn>
                  <a:cxn ang="0">
                    <a:pos x="0" y="55"/>
                  </a:cxn>
                </a:cxnLst>
                <a:rect l="0" t="0" r="r" b="b"/>
                <a:pathLst>
                  <a:path w="25" h="55">
                    <a:moveTo>
                      <a:pt x="25" y="0"/>
                    </a:moveTo>
                    <a:lnTo>
                      <a:pt x="25" y="55"/>
                    </a:lnTo>
                    <a:lnTo>
                      <a:pt x="0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21" name="Freeform 431"/>
              <p:cNvSpPr>
                <a:spLocks/>
              </p:cNvSpPr>
              <p:nvPr/>
            </p:nvSpPr>
            <p:spPr bwMode="auto">
              <a:xfrm>
                <a:off x="4066" y="1509"/>
                <a:ext cx="24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5"/>
                  </a:cxn>
                  <a:cxn ang="0">
                    <a:pos x="24" y="55"/>
                  </a:cxn>
                </a:cxnLst>
                <a:rect l="0" t="0" r="r" b="b"/>
                <a:pathLst>
                  <a:path w="24" h="55">
                    <a:moveTo>
                      <a:pt x="0" y="0"/>
                    </a:moveTo>
                    <a:lnTo>
                      <a:pt x="0" y="55"/>
                    </a:lnTo>
                    <a:lnTo>
                      <a:pt x="24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22" name="Freeform 432"/>
              <p:cNvSpPr>
                <a:spLocks/>
              </p:cNvSpPr>
              <p:nvPr/>
            </p:nvSpPr>
            <p:spPr bwMode="auto">
              <a:xfrm>
                <a:off x="3748" y="1700"/>
                <a:ext cx="25" cy="5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54"/>
                  </a:cxn>
                  <a:cxn ang="0">
                    <a:pos x="0" y="54"/>
                  </a:cxn>
                </a:cxnLst>
                <a:rect l="0" t="0" r="r" b="b"/>
                <a:pathLst>
                  <a:path w="25" h="54">
                    <a:moveTo>
                      <a:pt x="25" y="0"/>
                    </a:moveTo>
                    <a:lnTo>
                      <a:pt x="25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23" name="Freeform 433"/>
              <p:cNvSpPr>
                <a:spLocks/>
              </p:cNvSpPr>
              <p:nvPr/>
            </p:nvSpPr>
            <p:spPr bwMode="auto">
              <a:xfrm>
                <a:off x="3773" y="1700"/>
                <a:ext cx="24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24" y="54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54"/>
                    </a:lnTo>
                    <a:lnTo>
                      <a:pt x="24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24" name="Freeform 434"/>
              <p:cNvSpPr>
                <a:spLocks/>
              </p:cNvSpPr>
              <p:nvPr/>
            </p:nvSpPr>
            <p:spPr bwMode="auto">
              <a:xfrm>
                <a:off x="3748" y="1509"/>
                <a:ext cx="25" cy="5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55"/>
                  </a:cxn>
                  <a:cxn ang="0">
                    <a:pos x="0" y="55"/>
                  </a:cxn>
                </a:cxnLst>
                <a:rect l="0" t="0" r="r" b="b"/>
                <a:pathLst>
                  <a:path w="25" h="55">
                    <a:moveTo>
                      <a:pt x="25" y="0"/>
                    </a:moveTo>
                    <a:lnTo>
                      <a:pt x="25" y="55"/>
                    </a:lnTo>
                    <a:lnTo>
                      <a:pt x="0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25" name="Freeform 435"/>
              <p:cNvSpPr>
                <a:spLocks/>
              </p:cNvSpPr>
              <p:nvPr/>
            </p:nvSpPr>
            <p:spPr bwMode="auto">
              <a:xfrm>
                <a:off x="3773" y="1509"/>
                <a:ext cx="24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5"/>
                  </a:cxn>
                  <a:cxn ang="0">
                    <a:pos x="24" y="55"/>
                  </a:cxn>
                </a:cxnLst>
                <a:rect l="0" t="0" r="r" b="b"/>
                <a:pathLst>
                  <a:path w="24" h="55">
                    <a:moveTo>
                      <a:pt x="0" y="0"/>
                    </a:moveTo>
                    <a:lnTo>
                      <a:pt x="0" y="55"/>
                    </a:lnTo>
                    <a:lnTo>
                      <a:pt x="24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26" name="Freeform 436"/>
              <p:cNvSpPr>
                <a:spLocks/>
              </p:cNvSpPr>
              <p:nvPr/>
            </p:nvSpPr>
            <p:spPr bwMode="auto">
              <a:xfrm>
                <a:off x="3817" y="2897"/>
                <a:ext cx="24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24" y="54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54"/>
                    </a:lnTo>
                    <a:lnTo>
                      <a:pt x="24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27" name="Freeform 437"/>
              <p:cNvSpPr>
                <a:spLocks/>
              </p:cNvSpPr>
              <p:nvPr/>
            </p:nvSpPr>
            <p:spPr bwMode="auto">
              <a:xfrm>
                <a:off x="3792" y="2897"/>
                <a:ext cx="25" cy="54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21" y="242"/>
                  </a:cxn>
                  <a:cxn ang="0">
                    <a:pos x="67" y="242"/>
                  </a:cxn>
                  <a:cxn ang="0">
                    <a:pos x="50" y="226"/>
                  </a:cxn>
                  <a:cxn ang="0">
                    <a:pos x="33" y="242"/>
                  </a:cxn>
                  <a:cxn ang="0">
                    <a:pos x="33" y="242"/>
                  </a:cxn>
                  <a:cxn ang="0">
                    <a:pos x="0" y="242"/>
                  </a:cxn>
                </a:cxnLst>
                <a:rect l="0" t="0" r="r" b="b"/>
                <a:pathLst>
                  <a:path w="121" h="242">
                    <a:moveTo>
                      <a:pt x="121" y="0"/>
                    </a:moveTo>
                    <a:lnTo>
                      <a:pt x="121" y="242"/>
                    </a:lnTo>
                    <a:lnTo>
                      <a:pt x="67" y="242"/>
                    </a:lnTo>
                    <a:cubicBezTo>
                      <a:pt x="67" y="233"/>
                      <a:pt x="59" y="226"/>
                      <a:pt x="50" y="226"/>
                    </a:cubicBezTo>
                    <a:cubicBezTo>
                      <a:pt x="41" y="226"/>
                      <a:pt x="33" y="233"/>
                      <a:pt x="33" y="242"/>
                    </a:cubicBezTo>
                    <a:lnTo>
                      <a:pt x="33" y="242"/>
                    </a:lnTo>
                    <a:lnTo>
                      <a:pt x="0" y="242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28" name="Freeform 438"/>
              <p:cNvSpPr>
                <a:spLocks/>
              </p:cNvSpPr>
              <p:nvPr/>
            </p:nvSpPr>
            <p:spPr bwMode="auto">
              <a:xfrm>
                <a:off x="3817" y="2897"/>
                <a:ext cx="24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6"/>
                  </a:cxn>
                  <a:cxn ang="0">
                    <a:pos x="24" y="136"/>
                  </a:cxn>
                </a:cxnLst>
                <a:rect l="0" t="0" r="r" b="b"/>
                <a:pathLst>
                  <a:path w="24" h="136">
                    <a:moveTo>
                      <a:pt x="0" y="0"/>
                    </a:moveTo>
                    <a:lnTo>
                      <a:pt x="0" y="136"/>
                    </a:lnTo>
                    <a:lnTo>
                      <a:pt x="24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29" name="Freeform 439"/>
              <p:cNvSpPr>
                <a:spLocks/>
              </p:cNvSpPr>
              <p:nvPr/>
            </p:nvSpPr>
            <p:spPr bwMode="auto">
              <a:xfrm>
                <a:off x="3817" y="3142"/>
                <a:ext cx="24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24" y="54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54"/>
                    </a:lnTo>
                    <a:lnTo>
                      <a:pt x="24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0" name="Freeform 440"/>
              <p:cNvSpPr>
                <a:spLocks/>
              </p:cNvSpPr>
              <p:nvPr/>
            </p:nvSpPr>
            <p:spPr bwMode="auto">
              <a:xfrm>
                <a:off x="3792" y="3142"/>
                <a:ext cx="25" cy="5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54"/>
                  </a:cxn>
                  <a:cxn ang="0">
                    <a:pos x="0" y="54"/>
                  </a:cxn>
                </a:cxnLst>
                <a:rect l="0" t="0" r="r" b="b"/>
                <a:pathLst>
                  <a:path w="25" h="54">
                    <a:moveTo>
                      <a:pt x="25" y="0"/>
                    </a:moveTo>
                    <a:lnTo>
                      <a:pt x="25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1" name="Freeform 441"/>
              <p:cNvSpPr>
                <a:spLocks/>
              </p:cNvSpPr>
              <p:nvPr/>
            </p:nvSpPr>
            <p:spPr bwMode="auto">
              <a:xfrm>
                <a:off x="3480" y="2706"/>
                <a:ext cx="24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5"/>
                  </a:cxn>
                  <a:cxn ang="0">
                    <a:pos x="24" y="55"/>
                  </a:cxn>
                </a:cxnLst>
                <a:rect l="0" t="0" r="r" b="b"/>
                <a:pathLst>
                  <a:path w="24" h="55">
                    <a:moveTo>
                      <a:pt x="0" y="0"/>
                    </a:moveTo>
                    <a:lnTo>
                      <a:pt x="0" y="55"/>
                    </a:lnTo>
                    <a:lnTo>
                      <a:pt x="24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2" name="Freeform 442"/>
              <p:cNvSpPr>
                <a:spLocks/>
              </p:cNvSpPr>
              <p:nvPr/>
            </p:nvSpPr>
            <p:spPr bwMode="auto">
              <a:xfrm>
                <a:off x="3455" y="2706"/>
                <a:ext cx="25" cy="5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55"/>
                  </a:cxn>
                  <a:cxn ang="0">
                    <a:pos x="0" y="55"/>
                  </a:cxn>
                </a:cxnLst>
                <a:rect l="0" t="0" r="r" b="b"/>
                <a:pathLst>
                  <a:path w="25" h="55">
                    <a:moveTo>
                      <a:pt x="25" y="0"/>
                    </a:moveTo>
                    <a:lnTo>
                      <a:pt x="25" y="55"/>
                    </a:lnTo>
                    <a:lnTo>
                      <a:pt x="0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3" name="Freeform 443"/>
              <p:cNvSpPr>
                <a:spLocks/>
              </p:cNvSpPr>
              <p:nvPr/>
            </p:nvSpPr>
            <p:spPr bwMode="auto">
              <a:xfrm>
                <a:off x="3455" y="2706"/>
                <a:ext cx="25" cy="13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136"/>
                  </a:cxn>
                  <a:cxn ang="0">
                    <a:pos x="0" y="136"/>
                  </a:cxn>
                </a:cxnLst>
                <a:rect l="0" t="0" r="r" b="b"/>
                <a:pathLst>
                  <a:path w="25" h="136">
                    <a:moveTo>
                      <a:pt x="25" y="0"/>
                    </a:moveTo>
                    <a:lnTo>
                      <a:pt x="25" y="136"/>
                    </a:lnTo>
                    <a:lnTo>
                      <a:pt x="0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4" name="Freeform 444"/>
              <p:cNvSpPr>
                <a:spLocks/>
              </p:cNvSpPr>
              <p:nvPr/>
            </p:nvSpPr>
            <p:spPr bwMode="auto">
              <a:xfrm>
                <a:off x="3480" y="2706"/>
                <a:ext cx="24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6"/>
                  </a:cxn>
                  <a:cxn ang="0">
                    <a:pos x="24" y="136"/>
                  </a:cxn>
                </a:cxnLst>
                <a:rect l="0" t="0" r="r" b="b"/>
                <a:pathLst>
                  <a:path w="24" h="136">
                    <a:moveTo>
                      <a:pt x="0" y="0"/>
                    </a:moveTo>
                    <a:lnTo>
                      <a:pt x="0" y="136"/>
                    </a:lnTo>
                    <a:lnTo>
                      <a:pt x="24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5" name="Freeform 445"/>
              <p:cNvSpPr>
                <a:spLocks/>
              </p:cNvSpPr>
              <p:nvPr/>
            </p:nvSpPr>
            <p:spPr bwMode="auto">
              <a:xfrm>
                <a:off x="3455" y="2706"/>
                <a:ext cx="25" cy="21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218"/>
                  </a:cxn>
                  <a:cxn ang="0">
                    <a:pos x="0" y="218"/>
                  </a:cxn>
                </a:cxnLst>
                <a:rect l="0" t="0" r="r" b="b"/>
                <a:pathLst>
                  <a:path w="25" h="218">
                    <a:moveTo>
                      <a:pt x="25" y="0"/>
                    </a:moveTo>
                    <a:lnTo>
                      <a:pt x="25" y="218"/>
                    </a:lnTo>
                    <a:lnTo>
                      <a:pt x="0" y="21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6" name="Freeform 446"/>
              <p:cNvSpPr>
                <a:spLocks/>
              </p:cNvSpPr>
              <p:nvPr/>
            </p:nvSpPr>
            <p:spPr bwMode="auto">
              <a:xfrm>
                <a:off x="3480" y="2706"/>
                <a:ext cx="24" cy="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24" y="218"/>
                  </a:cxn>
                </a:cxnLst>
                <a:rect l="0" t="0" r="r" b="b"/>
                <a:pathLst>
                  <a:path w="24" h="218">
                    <a:moveTo>
                      <a:pt x="0" y="0"/>
                    </a:moveTo>
                    <a:lnTo>
                      <a:pt x="0" y="218"/>
                    </a:lnTo>
                    <a:lnTo>
                      <a:pt x="24" y="21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7" name="Freeform 447"/>
              <p:cNvSpPr>
                <a:spLocks/>
              </p:cNvSpPr>
              <p:nvPr/>
            </p:nvSpPr>
            <p:spPr bwMode="auto">
              <a:xfrm>
                <a:off x="3480" y="2706"/>
                <a:ext cx="24" cy="2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9"/>
                  </a:cxn>
                  <a:cxn ang="0">
                    <a:pos x="24" y="299"/>
                  </a:cxn>
                </a:cxnLst>
                <a:rect l="0" t="0" r="r" b="b"/>
                <a:pathLst>
                  <a:path w="24" h="299">
                    <a:moveTo>
                      <a:pt x="0" y="0"/>
                    </a:moveTo>
                    <a:lnTo>
                      <a:pt x="0" y="299"/>
                    </a:lnTo>
                    <a:lnTo>
                      <a:pt x="24" y="29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8" name="Freeform 448"/>
              <p:cNvSpPr>
                <a:spLocks/>
              </p:cNvSpPr>
              <p:nvPr/>
            </p:nvSpPr>
            <p:spPr bwMode="auto">
              <a:xfrm>
                <a:off x="3501" y="2416"/>
                <a:ext cx="40" cy="7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77"/>
                  </a:cxn>
                  <a:cxn ang="0">
                    <a:pos x="15" y="77"/>
                  </a:cxn>
                </a:cxnLst>
                <a:rect l="0" t="0" r="r" b="b"/>
                <a:pathLst>
                  <a:path w="40" h="77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77"/>
                    </a:lnTo>
                    <a:lnTo>
                      <a:pt x="15" y="7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9" name="Freeform 449"/>
              <p:cNvSpPr>
                <a:spLocks/>
              </p:cNvSpPr>
              <p:nvPr/>
            </p:nvSpPr>
            <p:spPr bwMode="auto">
              <a:xfrm>
                <a:off x="3501" y="2416"/>
                <a:ext cx="40" cy="15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159"/>
                  </a:cxn>
                  <a:cxn ang="0">
                    <a:pos x="15" y="159"/>
                  </a:cxn>
                </a:cxnLst>
                <a:rect l="0" t="0" r="r" b="b"/>
                <a:pathLst>
                  <a:path w="40" h="159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159"/>
                    </a:lnTo>
                    <a:lnTo>
                      <a:pt x="15" y="15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0" name="Freeform 450"/>
              <p:cNvSpPr>
                <a:spLocks/>
              </p:cNvSpPr>
              <p:nvPr/>
            </p:nvSpPr>
            <p:spPr bwMode="auto">
              <a:xfrm>
                <a:off x="3355" y="2416"/>
                <a:ext cx="39" cy="7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7"/>
                  </a:cxn>
                  <a:cxn ang="0">
                    <a:pos x="0" y="17"/>
                  </a:cxn>
                  <a:cxn ang="0">
                    <a:pos x="0" y="77"/>
                  </a:cxn>
                  <a:cxn ang="0">
                    <a:pos x="15" y="77"/>
                  </a:cxn>
                </a:cxnLst>
                <a:rect l="0" t="0" r="r" b="b"/>
                <a:pathLst>
                  <a:path w="39" h="77">
                    <a:moveTo>
                      <a:pt x="39" y="0"/>
                    </a:moveTo>
                    <a:lnTo>
                      <a:pt x="39" y="17"/>
                    </a:lnTo>
                    <a:lnTo>
                      <a:pt x="0" y="17"/>
                    </a:lnTo>
                    <a:lnTo>
                      <a:pt x="0" y="77"/>
                    </a:lnTo>
                    <a:lnTo>
                      <a:pt x="15" y="7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1" name="Freeform 451"/>
              <p:cNvSpPr>
                <a:spLocks/>
              </p:cNvSpPr>
              <p:nvPr/>
            </p:nvSpPr>
            <p:spPr bwMode="auto">
              <a:xfrm>
                <a:off x="3355" y="2416"/>
                <a:ext cx="39" cy="15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7"/>
                  </a:cxn>
                  <a:cxn ang="0">
                    <a:pos x="0" y="17"/>
                  </a:cxn>
                  <a:cxn ang="0">
                    <a:pos x="0" y="159"/>
                  </a:cxn>
                  <a:cxn ang="0">
                    <a:pos x="15" y="159"/>
                  </a:cxn>
                </a:cxnLst>
                <a:rect l="0" t="0" r="r" b="b"/>
                <a:pathLst>
                  <a:path w="39" h="159">
                    <a:moveTo>
                      <a:pt x="39" y="0"/>
                    </a:moveTo>
                    <a:lnTo>
                      <a:pt x="39" y="17"/>
                    </a:lnTo>
                    <a:lnTo>
                      <a:pt x="0" y="17"/>
                    </a:lnTo>
                    <a:lnTo>
                      <a:pt x="0" y="159"/>
                    </a:lnTo>
                    <a:lnTo>
                      <a:pt x="15" y="15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2" name="Freeform 452"/>
              <p:cNvSpPr>
                <a:spLocks/>
              </p:cNvSpPr>
              <p:nvPr/>
            </p:nvSpPr>
            <p:spPr bwMode="auto">
              <a:xfrm>
                <a:off x="3919" y="1428"/>
                <a:ext cx="147" cy="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  <a:cxn ang="0">
                    <a:pos x="147" y="200"/>
                  </a:cxn>
                  <a:cxn ang="0">
                    <a:pos x="147" y="218"/>
                  </a:cxn>
                </a:cxnLst>
                <a:rect l="0" t="0" r="r" b="b"/>
                <a:pathLst>
                  <a:path w="147" h="218">
                    <a:moveTo>
                      <a:pt x="0" y="0"/>
                    </a:moveTo>
                    <a:lnTo>
                      <a:pt x="0" y="200"/>
                    </a:lnTo>
                    <a:lnTo>
                      <a:pt x="147" y="200"/>
                    </a:lnTo>
                    <a:lnTo>
                      <a:pt x="147" y="21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3" name="Freeform 453"/>
              <p:cNvSpPr>
                <a:spLocks/>
              </p:cNvSpPr>
              <p:nvPr/>
            </p:nvSpPr>
            <p:spPr bwMode="auto">
              <a:xfrm>
                <a:off x="3773" y="1428"/>
                <a:ext cx="146" cy="218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46" y="200"/>
                  </a:cxn>
                  <a:cxn ang="0">
                    <a:pos x="0" y="200"/>
                  </a:cxn>
                  <a:cxn ang="0">
                    <a:pos x="0" y="218"/>
                  </a:cxn>
                </a:cxnLst>
                <a:rect l="0" t="0" r="r" b="b"/>
                <a:pathLst>
                  <a:path w="146" h="218">
                    <a:moveTo>
                      <a:pt x="146" y="0"/>
                    </a:moveTo>
                    <a:lnTo>
                      <a:pt x="146" y="200"/>
                    </a:lnTo>
                    <a:lnTo>
                      <a:pt x="0" y="200"/>
                    </a:lnTo>
                    <a:lnTo>
                      <a:pt x="0" y="21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4" name="Freeform 454"/>
              <p:cNvSpPr>
                <a:spLocks/>
              </p:cNvSpPr>
              <p:nvPr/>
            </p:nvSpPr>
            <p:spPr bwMode="auto">
              <a:xfrm>
                <a:off x="3743" y="2788"/>
                <a:ext cx="25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25" y="82"/>
                  </a:cxn>
                </a:cxnLst>
                <a:rect l="0" t="0" r="r" b="b"/>
                <a:pathLst>
                  <a:path w="25" h="82">
                    <a:moveTo>
                      <a:pt x="0" y="0"/>
                    </a:moveTo>
                    <a:lnTo>
                      <a:pt x="0" y="82"/>
                    </a:lnTo>
                    <a:lnTo>
                      <a:pt x="25" y="82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5" name="Freeform 455"/>
              <p:cNvSpPr>
                <a:spLocks/>
              </p:cNvSpPr>
              <p:nvPr/>
            </p:nvSpPr>
            <p:spPr bwMode="auto">
              <a:xfrm>
                <a:off x="3743" y="2788"/>
                <a:ext cx="59" cy="3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5"/>
                  </a:cxn>
                  <a:cxn ang="0">
                    <a:pos x="59" y="125"/>
                  </a:cxn>
                  <a:cxn ang="0">
                    <a:pos x="59" y="288"/>
                  </a:cxn>
                  <a:cxn ang="0">
                    <a:pos x="15" y="288"/>
                  </a:cxn>
                  <a:cxn ang="0">
                    <a:pos x="15" y="326"/>
                  </a:cxn>
                  <a:cxn ang="0">
                    <a:pos x="25" y="326"/>
                  </a:cxn>
                </a:cxnLst>
                <a:rect l="0" t="0" r="r" b="b"/>
                <a:pathLst>
                  <a:path w="59" h="326">
                    <a:moveTo>
                      <a:pt x="0" y="0"/>
                    </a:moveTo>
                    <a:lnTo>
                      <a:pt x="0" y="125"/>
                    </a:lnTo>
                    <a:lnTo>
                      <a:pt x="59" y="125"/>
                    </a:lnTo>
                    <a:lnTo>
                      <a:pt x="59" y="288"/>
                    </a:lnTo>
                    <a:lnTo>
                      <a:pt x="15" y="288"/>
                    </a:lnTo>
                    <a:lnTo>
                      <a:pt x="15" y="326"/>
                    </a:lnTo>
                    <a:lnTo>
                      <a:pt x="25" y="32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6" name="Freeform 456"/>
              <p:cNvSpPr>
                <a:spLocks/>
              </p:cNvSpPr>
              <p:nvPr/>
            </p:nvSpPr>
            <p:spPr bwMode="auto">
              <a:xfrm>
                <a:off x="3626" y="1319"/>
                <a:ext cx="117" cy="1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35"/>
                  </a:cxn>
                  <a:cxn ang="0">
                    <a:pos x="117" y="835"/>
                  </a:cxn>
                  <a:cxn ang="0">
                    <a:pos x="117" y="1415"/>
                  </a:cxn>
                </a:cxnLst>
                <a:rect l="0" t="0" r="r" b="b"/>
                <a:pathLst>
                  <a:path w="117" h="1415">
                    <a:moveTo>
                      <a:pt x="0" y="0"/>
                    </a:moveTo>
                    <a:lnTo>
                      <a:pt x="0" y="835"/>
                    </a:lnTo>
                    <a:lnTo>
                      <a:pt x="117" y="835"/>
                    </a:lnTo>
                    <a:lnTo>
                      <a:pt x="117" y="141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7" name="Freeform 457"/>
              <p:cNvSpPr>
                <a:spLocks/>
              </p:cNvSpPr>
              <p:nvPr/>
            </p:nvSpPr>
            <p:spPr bwMode="auto">
              <a:xfrm>
                <a:off x="3919" y="1428"/>
                <a:ext cx="98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98" y="54"/>
                  </a:cxn>
                </a:cxnLst>
                <a:rect l="0" t="0" r="r" b="b"/>
                <a:pathLst>
                  <a:path w="98" h="54">
                    <a:moveTo>
                      <a:pt x="0" y="0"/>
                    </a:moveTo>
                    <a:lnTo>
                      <a:pt x="0" y="54"/>
                    </a:lnTo>
                    <a:lnTo>
                      <a:pt x="98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8" name="Freeform 458"/>
              <p:cNvSpPr>
                <a:spLocks/>
              </p:cNvSpPr>
              <p:nvPr/>
            </p:nvSpPr>
            <p:spPr bwMode="auto">
              <a:xfrm>
                <a:off x="3626" y="1319"/>
                <a:ext cx="29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"/>
                  </a:cxn>
                  <a:cxn ang="0">
                    <a:pos x="293" y="20"/>
                  </a:cxn>
                  <a:cxn ang="0">
                    <a:pos x="293" y="54"/>
                  </a:cxn>
                </a:cxnLst>
                <a:rect l="0" t="0" r="r" b="b"/>
                <a:pathLst>
                  <a:path w="293" h="54">
                    <a:moveTo>
                      <a:pt x="0" y="0"/>
                    </a:moveTo>
                    <a:lnTo>
                      <a:pt x="0" y="20"/>
                    </a:lnTo>
                    <a:lnTo>
                      <a:pt x="293" y="20"/>
                    </a:lnTo>
                    <a:lnTo>
                      <a:pt x="293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9" name="Freeform 459"/>
              <p:cNvSpPr>
                <a:spLocks/>
              </p:cNvSpPr>
              <p:nvPr/>
            </p:nvSpPr>
            <p:spPr bwMode="auto">
              <a:xfrm>
                <a:off x="3822" y="1428"/>
                <a:ext cx="97" cy="54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97" y="54"/>
                  </a:cxn>
                  <a:cxn ang="0">
                    <a:pos x="0" y="54"/>
                  </a:cxn>
                </a:cxnLst>
                <a:rect l="0" t="0" r="r" b="b"/>
                <a:pathLst>
                  <a:path w="97" h="54">
                    <a:moveTo>
                      <a:pt x="97" y="0"/>
                    </a:moveTo>
                    <a:lnTo>
                      <a:pt x="97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50" name="Freeform 460"/>
              <p:cNvSpPr>
                <a:spLocks/>
              </p:cNvSpPr>
              <p:nvPr/>
            </p:nvSpPr>
            <p:spPr bwMode="auto">
              <a:xfrm>
                <a:off x="4017" y="2244"/>
                <a:ext cx="146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146" y="48"/>
                  </a:cxn>
                </a:cxnLst>
                <a:rect l="0" t="0" r="r" b="b"/>
                <a:pathLst>
                  <a:path w="146" h="48">
                    <a:moveTo>
                      <a:pt x="0" y="0"/>
                    </a:moveTo>
                    <a:lnTo>
                      <a:pt x="0" y="48"/>
                    </a:lnTo>
                    <a:lnTo>
                      <a:pt x="146" y="4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51" name="Freeform 461"/>
              <p:cNvSpPr>
                <a:spLocks/>
              </p:cNvSpPr>
              <p:nvPr/>
            </p:nvSpPr>
            <p:spPr bwMode="auto">
              <a:xfrm>
                <a:off x="3919" y="2244"/>
                <a:ext cx="98" cy="251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98" y="251"/>
                  </a:cxn>
                  <a:cxn ang="0">
                    <a:pos x="0" y="251"/>
                  </a:cxn>
                </a:cxnLst>
                <a:rect l="0" t="0" r="r" b="b"/>
                <a:pathLst>
                  <a:path w="98" h="251">
                    <a:moveTo>
                      <a:pt x="98" y="0"/>
                    </a:moveTo>
                    <a:lnTo>
                      <a:pt x="98" y="251"/>
                    </a:lnTo>
                    <a:lnTo>
                      <a:pt x="0" y="251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52" name="Freeform 462"/>
              <p:cNvSpPr>
                <a:spLocks/>
              </p:cNvSpPr>
              <p:nvPr/>
            </p:nvSpPr>
            <p:spPr bwMode="auto">
              <a:xfrm>
                <a:off x="3846" y="2529"/>
                <a:ext cx="24" cy="4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48"/>
                  </a:cxn>
                  <a:cxn ang="0">
                    <a:pos x="0" y="48"/>
                  </a:cxn>
                </a:cxnLst>
                <a:rect l="0" t="0" r="r" b="b"/>
                <a:pathLst>
                  <a:path w="24" h="48">
                    <a:moveTo>
                      <a:pt x="24" y="0"/>
                    </a:moveTo>
                    <a:lnTo>
                      <a:pt x="24" y="48"/>
                    </a:lnTo>
                    <a:lnTo>
                      <a:pt x="0" y="4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53" name="Freeform 463"/>
              <p:cNvSpPr>
                <a:spLocks/>
              </p:cNvSpPr>
              <p:nvPr/>
            </p:nvSpPr>
            <p:spPr bwMode="auto">
              <a:xfrm>
                <a:off x="3614" y="2244"/>
                <a:ext cx="24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7"/>
                  </a:cxn>
                  <a:cxn ang="0">
                    <a:pos x="24" y="47"/>
                  </a:cxn>
                </a:cxnLst>
                <a:rect l="0" t="0" r="r" b="b"/>
                <a:pathLst>
                  <a:path w="24" h="47">
                    <a:moveTo>
                      <a:pt x="0" y="0"/>
                    </a:moveTo>
                    <a:lnTo>
                      <a:pt x="0" y="47"/>
                    </a:lnTo>
                    <a:lnTo>
                      <a:pt x="24" y="4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54" name="Freeform 464"/>
              <p:cNvSpPr>
                <a:spLocks/>
              </p:cNvSpPr>
              <p:nvPr/>
            </p:nvSpPr>
            <p:spPr bwMode="auto">
              <a:xfrm>
                <a:off x="3467" y="2135"/>
                <a:ext cx="98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5"/>
                  </a:cxn>
                  <a:cxn ang="0">
                    <a:pos x="98" y="75"/>
                  </a:cxn>
                </a:cxnLst>
                <a:rect l="0" t="0" r="r" b="b"/>
                <a:pathLst>
                  <a:path w="98" h="75">
                    <a:moveTo>
                      <a:pt x="0" y="0"/>
                    </a:moveTo>
                    <a:lnTo>
                      <a:pt x="0" y="75"/>
                    </a:lnTo>
                    <a:lnTo>
                      <a:pt x="98" y="7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55" name="Freeform 465"/>
              <p:cNvSpPr>
                <a:spLocks/>
              </p:cNvSpPr>
              <p:nvPr/>
            </p:nvSpPr>
            <p:spPr bwMode="auto">
              <a:xfrm>
                <a:off x="3590" y="2244"/>
                <a:ext cx="24" cy="4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47"/>
                  </a:cxn>
                  <a:cxn ang="0">
                    <a:pos x="0" y="47"/>
                  </a:cxn>
                </a:cxnLst>
                <a:rect l="0" t="0" r="r" b="b"/>
                <a:pathLst>
                  <a:path w="24" h="47">
                    <a:moveTo>
                      <a:pt x="24" y="0"/>
                    </a:moveTo>
                    <a:lnTo>
                      <a:pt x="24" y="47"/>
                    </a:lnTo>
                    <a:lnTo>
                      <a:pt x="0" y="4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56" name="Freeform 466"/>
              <p:cNvSpPr>
                <a:spLocks/>
              </p:cNvSpPr>
              <p:nvPr/>
            </p:nvSpPr>
            <p:spPr bwMode="auto">
              <a:xfrm>
                <a:off x="3260" y="1218"/>
                <a:ext cx="366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366" y="33"/>
                  </a:cxn>
                  <a:cxn ang="0">
                    <a:pos x="366" y="47"/>
                  </a:cxn>
                </a:cxnLst>
                <a:rect l="0" t="0" r="r" b="b"/>
                <a:pathLst>
                  <a:path w="366" h="47">
                    <a:moveTo>
                      <a:pt x="0" y="0"/>
                    </a:moveTo>
                    <a:lnTo>
                      <a:pt x="0" y="33"/>
                    </a:lnTo>
                    <a:lnTo>
                      <a:pt x="366" y="33"/>
                    </a:lnTo>
                    <a:lnTo>
                      <a:pt x="366" y="4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57" name="Rectangle 467"/>
              <p:cNvSpPr>
                <a:spLocks noChangeArrowheads="1"/>
              </p:cNvSpPr>
              <p:nvPr/>
            </p:nvSpPr>
            <p:spPr bwMode="auto">
              <a:xfrm>
                <a:off x="1733" y="1278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58" name="Rectangle 468"/>
              <p:cNvSpPr>
                <a:spLocks noChangeArrowheads="1"/>
              </p:cNvSpPr>
              <p:nvPr/>
            </p:nvSpPr>
            <p:spPr bwMode="auto">
              <a:xfrm>
                <a:off x="1733" y="1278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59" name="Rectangle 469"/>
              <p:cNvSpPr>
                <a:spLocks noChangeArrowheads="1"/>
              </p:cNvSpPr>
              <p:nvPr/>
            </p:nvSpPr>
            <p:spPr bwMode="auto">
              <a:xfrm>
                <a:off x="1746" y="1289"/>
                <a:ext cx="12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ADMINISTRACIÓN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0" name="Rectangle 470"/>
              <p:cNvSpPr>
                <a:spLocks noChangeArrowheads="1"/>
              </p:cNvSpPr>
              <p:nvPr/>
            </p:nvSpPr>
            <p:spPr bwMode="auto">
              <a:xfrm>
                <a:off x="1807" y="1631"/>
                <a:ext cx="98" cy="55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61" name="Rectangle 471"/>
              <p:cNvSpPr>
                <a:spLocks noChangeArrowheads="1"/>
              </p:cNvSpPr>
              <p:nvPr/>
            </p:nvSpPr>
            <p:spPr bwMode="auto">
              <a:xfrm>
                <a:off x="1807" y="1631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62" name="Rectangle 472"/>
              <p:cNvSpPr>
                <a:spLocks noChangeArrowheads="1"/>
              </p:cNvSpPr>
              <p:nvPr/>
            </p:nvSpPr>
            <p:spPr bwMode="auto">
              <a:xfrm>
                <a:off x="1817" y="1642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INFOTECNOLOGÍA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3" name="Rectangle 473"/>
              <p:cNvSpPr>
                <a:spLocks noChangeArrowheads="1"/>
              </p:cNvSpPr>
              <p:nvPr/>
            </p:nvSpPr>
            <p:spPr bwMode="auto">
              <a:xfrm>
                <a:off x="1514" y="1278"/>
                <a:ext cx="97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64" name="Rectangle 474"/>
              <p:cNvSpPr>
                <a:spLocks noChangeArrowheads="1"/>
              </p:cNvSpPr>
              <p:nvPr/>
            </p:nvSpPr>
            <p:spPr bwMode="auto">
              <a:xfrm>
                <a:off x="1514" y="1278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65" name="Rectangle 475"/>
              <p:cNvSpPr>
                <a:spLocks noChangeArrowheads="1"/>
              </p:cNvSpPr>
              <p:nvPr/>
            </p:nvSpPr>
            <p:spPr bwMode="auto">
              <a:xfrm>
                <a:off x="1533" y="1289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INFORMACIÓN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6" name="Rectangle 476"/>
              <p:cNvSpPr>
                <a:spLocks noChangeArrowheads="1"/>
              </p:cNvSpPr>
              <p:nvPr/>
            </p:nvSpPr>
            <p:spPr bwMode="auto">
              <a:xfrm>
                <a:off x="1520" y="1300"/>
                <a:ext cx="13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AGROALIMENTARIA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7" name="Rectangle 477"/>
              <p:cNvSpPr>
                <a:spLocks noChangeArrowheads="1"/>
              </p:cNvSpPr>
              <p:nvPr/>
            </p:nvSpPr>
            <p:spPr bwMode="auto">
              <a:xfrm>
                <a:off x="1587" y="1386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68" name="Rectangle 478"/>
              <p:cNvSpPr>
                <a:spLocks noChangeArrowheads="1"/>
              </p:cNvSpPr>
              <p:nvPr/>
            </p:nvSpPr>
            <p:spPr bwMode="auto">
              <a:xfrm>
                <a:off x="1587" y="1386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69" name="Rectangle 479"/>
              <p:cNvSpPr>
                <a:spLocks noChangeArrowheads="1"/>
              </p:cNvSpPr>
              <p:nvPr/>
            </p:nvSpPr>
            <p:spPr bwMode="auto">
              <a:xfrm>
                <a:off x="1597" y="1394"/>
                <a:ext cx="5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SOCIO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0" name="Rectangle 480"/>
              <p:cNvSpPr>
                <a:spLocks noChangeArrowheads="1"/>
              </p:cNvSpPr>
              <p:nvPr/>
            </p:nvSpPr>
            <p:spPr bwMode="auto">
              <a:xfrm>
                <a:off x="1626" y="1394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1" name="Rectangle 481"/>
              <p:cNvSpPr>
                <a:spLocks noChangeArrowheads="1"/>
              </p:cNvSpPr>
              <p:nvPr/>
            </p:nvSpPr>
            <p:spPr bwMode="auto">
              <a:xfrm>
                <a:off x="1626" y="1394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ECONOMÍA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2" name="Rectangle 482"/>
              <p:cNvSpPr>
                <a:spLocks noChangeArrowheads="1"/>
              </p:cNvSpPr>
              <p:nvPr/>
            </p:nvSpPr>
            <p:spPr bwMode="auto">
              <a:xfrm>
                <a:off x="1620" y="1404"/>
                <a:ext cx="5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RURAL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3" name="Rectangle 483"/>
              <p:cNvSpPr>
                <a:spLocks noChangeArrowheads="1"/>
              </p:cNvSpPr>
              <p:nvPr/>
            </p:nvSpPr>
            <p:spPr bwMode="auto">
              <a:xfrm>
                <a:off x="1440" y="1468"/>
                <a:ext cx="98" cy="6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74" name="Rectangle 484"/>
              <p:cNvSpPr>
                <a:spLocks noChangeArrowheads="1"/>
              </p:cNvSpPr>
              <p:nvPr/>
            </p:nvSpPr>
            <p:spPr bwMode="auto">
              <a:xfrm>
                <a:off x="1440" y="1468"/>
                <a:ext cx="98" cy="62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75" name="Rectangle 485"/>
              <p:cNvSpPr>
                <a:spLocks noChangeArrowheads="1"/>
              </p:cNvSpPr>
              <p:nvPr/>
            </p:nvSpPr>
            <p:spPr bwMode="auto">
              <a:xfrm>
                <a:off x="1458" y="1469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PRODUCCIÓN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6" name="Rectangle 486"/>
              <p:cNvSpPr>
                <a:spLocks noChangeArrowheads="1"/>
              </p:cNvSpPr>
              <p:nvPr/>
            </p:nvSpPr>
            <p:spPr bwMode="auto">
              <a:xfrm>
                <a:off x="1445" y="1480"/>
                <a:ext cx="15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TRANSFORMACIÓN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7" name="Rectangle 487"/>
              <p:cNvSpPr>
                <a:spLocks noChangeArrowheads="1"/>
              </p:cNvSpPr>
              <p:nvPr/>
            </p:nvSpPr>
            <p:spPr bwMode="auto">
              <a:xfrm>
                <a:off x="1465" y="1491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MERCADOS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8" name="Rectangle 488"/>
              <p:cNvSpPr>
                <a:spLocks noChangeArrowheads="1"/>
              </p:cNvSpPr>
              <p:nvPr/>
            </p:nvSpPr>
            <p:spPr bwMode="auto">
              <a:xfrm>
                <a:off x="1461" y="1502"/>
                <a:ext cx="8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AGRÍCOLAS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9" name="Rectangle 489"/>
              <p:cNvSpPr>
                <a:spLocks noChangeArrowheads="1"/>
              </p:cNvSpPr>
              <p:nvPr/>
            </p:nvSpPr>
            <p:spPr bwMode="auto">
              <a:xfrm>
                <a:off x="1513" y="1502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0" name="Rectangle 490"/>
              <p:cNvSpPr>
                <a:spLocks noChangeArrowheads="1"/>
              </p:cNvSpPr>
              <p:nvPr/>
            </p:nvSpPr>
            <p:spPr bwMode="auto">
              <a:xfrm>
                <a:off x="1440" y="1386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81" name="Rectangle 491"/>
              <p:cNvSpPr>
                <a:spLocks noChangeArrowheads="1"/>
              </p:cNvSpPr>
              <p:nvPr/>
            </p:nvSpPr>
            <p:spPr bwMode="auto">
              <a:xfrm>
                <a:off x="1440" y="1386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82" name="Rectangle 492"/>
              <p:cNvSpPr>
                <a:spLocks noChangeArrowheads="1"/>
              </p:cNvSpPr>
              <p:nvPr/>
            </p:nvSpPr>
            <p:spPr bwMode="auto">
              <a:xfrm>
                <a:off x="1458" y="1401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CAPACITACIÓN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3" name="Rectangle 493"/>
              <p:cNvSpPr>
                <a:spLocks noChangeArrowheads="1"/>
              </p:cNvSpPr>
              <p:nvPr/>
            </p:nvSpPr>
            <p:spPr bwMode="auto">
              <a:xfrm>
                <a:off x="1587" y="1550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84" name="Rectangle 494"/>
              <p:cNvSpPr>
                <a:spLocks noChangeArrowheads="1"/>
              </p:cNvSpPr>
              <p:nvPr/>
            </p:nvSpPr>
            <p:spPr bwMode="auto">
              <a:xfrm>
                <a:off x="1587" y="1550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85" name="Rectangle 495"/>
              <p:cNvSpPr>
                <a:spLocks noChangeArrowheads="1"/>
              </p:cNvSpPr>
              <p:nvPr/>
            </p:nvSpPr>
            <p:spPr bwMode="auto">
              <a:xfrm>
                <a:off x="1591" y="1563"/>
                <a:ext cx="14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BIOFÍSICA AGRÍCOLA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" name="Rectangle 496"/>
              <p:cNvSpPr>
                <a:spLocks noChangeArrowheads="1"/>
              </p:cNvSpPr>
              <p:nvPr/>
            </p:nvSpPr>
            <p:spPr bwMode="auto">
              <a:xfrm>
                <a:off x="1587" y="1468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87" name="Rectangle 497"/>
              <p:cNvSpPr>
                <a:spLocks noChangeArrowheads="1"/>
              </p:cNvSpPr>
              <p:nvPr/>
            </p:nvSpPr>
            <p:spPr bwMode="auto">
              <a:xfrm>
                <a:off x="1587" y="1468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88" name="Rectangle 498"/>
              <p:cNvSpPr>
                <a:spLocks noChangeArrowheads="1"/>
              </p:cNvSpPr>
              <p:nvPr/>
            </p:nvSpPr>
            <p:spPr bwMode="auto">
              <a:xfrm>
                <a:off x="1613" y="1476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CIENCIA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9" name="Rectangle 499"/>
              <p:cNvSpPr>
                <a:spLocks noChangeArrowheads="1"/>
              </p:cNvSpPr>
              <p:nvPr/>
            </p:nvSpPr>
            <p:spPr bwMode="auto">
              <a:xfrm>
                <a:off x="1607" y="1487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TECNOLOGÍA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0" name="Rectangle 500"/>
              <p:cNvSpPr>
                <a:spLocks noChangeArrowheads="1"/>
              </p:cNvSpPr>
              <p:nvPr/>
            </p:nvSpPr>
            <p:spPr bwMode="auto">
              <a:xfrm>
                <a:off x="1587" y="1631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91" name="Rectangle 501"/>
              <p:cNvSpPr>
                <a:spLocks noChangeArrowheads="1"/>
              </p:cNvSpPr>
              <p:nvPr/>
            </p:nvSpPr>
            <p:spPr bwMode="auto">
              <a:xfrm>
                <a:off x="1587" y="1631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92" name="Rectangle 502"/>
              <p:cNvSpPr>
                <a:spLocks noChangeArrowheads="1"/>
              </p:cNvSpPr>
              <p:nvPr/>
            </p:nvSpPr>
            <p:spPr bwMode="auto">
              <a:xfrm>
                <a:off x="1607" y="1635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CENTROS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" name="Rectangle 503"/>
              <p:cNvSpPr>
                <a:spLocks noChangeArrowheads="1"/>
              </p:cNvSpPr>
              <p:nvPr/>
            </p:nvSpPr>
            <p:spPr bwMode="auto">
              <a:xfrm>
                <a:off x="1604" y="1646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INFORMACIÓN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" name="Rectangle 504"/>
              <p:cNvSpPr>
                <a:spLocks noChangeArrowheads="1"/>
              </p:cNvSpPr>
              <p:nvPr/>
            </p:nvSpPr>
            <p:spPr bwMode="auto">
              <a:xfrm>
                <a:off x="1613" y="1656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AGRÍCOLA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5" name="Rectangle 505"/>
              <p:cNvSpPr>
                <a:spLocks noChangeArrowheads="1"/>
              </p:cNvSpPr>
              <p:nvPr/>
            </p:nvSpPr>
            <p:spPr bwMode="auto">
              <a:xfrm>
                <a:off x="1880" y="1903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96" name="Rectangle 506"/>
              <p:cNvSpPr>
                <a:spLocks noChangeArrowheads="1"/>
              </p:cNvSpPr>
              <p:nvPr/>
            </p:nvSpPr>
            <p:spPr bwMode="auto">
              <a:xfrm>
                <a:off x="1880" y="1903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97" name="Rectangle 507"/>
              <p:cNvSpPr>
                <a:spLocks noChangeArrowheads="1"/>
              </p:cNvSpPr>
              <p:nvPr/>
            </p:nvSpPr>
            <p:spPr bwMode="auto">
              <a:xfrm>
                <a:off x="1904" y="1912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MANEJO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" name="Rectangle 508"/>
              <p:cNvSpPr>
                <a:spLocks noChangeArrowheads="1"/>
              </p:cNvSpPr>
              <p:nvPr/>
            </p:nvSpPr>
            <p:spPr bwMode="auto">
              <a:xfrm>
                <a:off x="1881" y="1923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INFORMACIÓN E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9" name="Rectangle 509"/>
              <p:cNvSpPr>
                <a:spLocks noChangeArrowheads="1"/>
              </p:cNvSpPr>
              <p:nvPr/>
            </p:nvSpPr>
            <p:spPr bwMode="auto">
              <a:xfrm>
                <a:off x="1953" y="1923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" name="Rectangle 510"/>
              <p:cNvSpPr>
                <a:spLocks noChangeArrowheads="1"/>
              </p:cNvSpPr>
              <p:nvPr/>
            </p:nvSpPr>
            <p:spPr bwMode="auto">
              <a:xfrm>
                <a:off x="1956" y="1923"/>
                <a:ext cx="3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SAG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" name="Rectangle 511"/>
              <p:cNvSpPr>
                <a:spLocks noChangeArrowheads="1"/>
              </p:cNvSpPr>
              <p:nvPr/>
            </p:nvSpPr>
            <p:spPr bwMode="auto">
              <a:xfrm>
                <a:off x="1880" y="1740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02" name="Rectangle 512"/>
              <p:cNvSpPr>
                <a:spLocks noChangeArrowheads="1"/>
              </p:cNvSpPr>
              <p:nvPr/>
            </p:nvSpPr>
            <p:spPr bwMode="auto">
              <a:xfrm>
                <a:off x="1880" y="1740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03" name="Rectangle 513"/>
              <p:cNvSpPr>
                <a:spLocks noChangeArrowheads="1"/>
              </p:cNvSpPr>
              <p:nvPr/>
            </p:nvSpPr>
            <p:spPr bwMode="auto">
              <a:xfrm>
                <a:off x="1891" y="1754"/>
                <a:ext cx="1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ADMINISTRACIÓN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4" name="Rectangle 514"/>
              <p:cNvSpPr>
                <a:spLocks noChangeArrowheads="1"/>
              </p:cNvSpPr>
              <p:nvPr/>
            </p:nvSpPr>
            <p:spPr bwMode="auto">
              <a:xfrm>
                <a:off x="1901" y="1764"/>
                <a:ext cx="8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PÁGINA WEB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5" name="Rectangle 515"/>
              <p:cNvSpPr>
                <a:spLocks noChangeArrowheads="1"/>
              </p:cNvSpPr>
              <p:nvPr/>
            </p:nvSpPr>
            <p:spPr bwMode="auto">
              <a:xfrm>
                <a:off x="1880" y="1830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06" name="Rectangle 516"/>
              <p:cNvSpPr>
                <a:spLocks noChangeArrowheads="1"/>
              </p:cNvSpPr>
              <p:nvPr/>
            </p:nvSpPr>
            <p:spPr bwMode="auto">
              <a:xfrm>
                <a:off x="1880" y="1830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07" name="Rectangle 517"/>
              <p:cNvSpPr>
                <a:spLocks noChangeArrowheads="1"/>
              </p:cNvSpPr>
              <p:nvPr/>
            </p:nvSpPr>
            <p:spPr bwMode="auto">
              <a:xfrm>
                <a:off x="1885" y="1836"/>
                <a:ext cx="1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ADMINISTRACIÓN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8" name="Rectangle 518"/>
              <p:cNvSpPr>
                <a:spLocks noChangeArrowheads="1"/>
              </p:cNvSpPr>
              <p:nvPr/>
            </p:nvSpPr>
            <p:spPr bwMode="auto">
              <a:xfrm>
                <a:off x="1891" y="1847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BASES DE DATOS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9" name="Rectangle 519"/>
              <p:cNvSpPr>
                <a:spLocks noChangeArrowheads="1"/>
              </p:cNvSpPr>
              <p:nvPr/>
            </p:nvSpPr>
            <p:spPr bwMode="auto">
              <a:xfrm>
                <a:off x="1733" y="1740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10" name="Rectangle 520"/>
              <p:cNvSpPr>
                <a:spLocks noChangeArrowheads="1"/>
              </p:cNvSpPr>
              <p:nvPr/>
            </p:nvSpPr>
            <p:spPr bwMode="auto">
              <a:xfrm>
                <a:off x="1733" y="1740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11" name="Rectangle 521"/>
              <p:cNvSpPr>
                <a:spLocks noChangeArrowheads="1"/>
              </p:cNvSpPr>
              <p:nvPr/>
            </p:nvSpPr>
            <p:spPr bwMode="auto">
              <a:xfrm>
                <a:off x="1739" y="1754"/>
                <a:ext cx="1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SOPORTE TÉCNICO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2" name="Rectangle 522"/>
              <p:cNvSpPr>
                <a:spLocks noChangeArrowheads="1"/>
              </p:cNvSpPr>
              <p:nvPr/>
            </p:nvSpPr>
            <p:spPr bwMode="auto">
              <a:xfrm>
                <a:off x="1733" y="1903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13" name="Rectangle 523"/>
              <p:cNvSpPr>
                <a:spLocks noChangeArrowheads="1"/>
              </p:cNvSpPr>
              <p:nvPr/>
            </p:nvSpPr>
            <p:spPr bwMode="auto">
              <a:xfrm>
                <a:off x="1733" y="1903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14" name="Rectangle 524"/>
              <p:cNvSpPr>
                <a:spLocks noChangeArrowheads="1"/>
              </p:cNvSpPr>
              <p:nvPr/>
            </p:nvSpPr>
            <p:spPr bwMode="auto">
              <a:xfrm>
                <a:off x="1752" y="1912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INGENIERÍA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5" name="Rectangle 525"/>
              <p:cNvSpPr>
                <a:spLocks noChangeArrowheads="1"/>
              </p:cNvSpPr>
              <p:nvPr/>
            </p:nvSpPr>
            <p:spPr bwMode="auto">
              <a:xfrm>
                <a:off x="1762" y="1923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SISTEMAS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6" name="Rectangle 526"/>
              <p:cNvSpPr>
                <a:spLocks noChangeArrowheads="1"/>
              </p:cNvSpPr>
              <p:nvPr/>
            </p:nvSpPr>
            <p:spPr bwMode="auto">
              <a:xfrm>
                <a:off x="1729" y="1816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17" name="Rectangle 527"/>
              <p:cNvSpPr>
                <a:spLocks noChangeArrowheads="1"/>
              </p:cNvSpPr>
              <p:nvPr/>
            </p:nvSpPr>
            <p:spPr bwMode="auto">
              <a:xfrm>
                <a:off x="1729" y="1816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18" name="Rectangle 528"/>
              <p:cNvSpPr>
                <a:spLocks noChangeArrowheads="1"/>
              </p:cNvSpPr>
              <p:nvPr/>
            </p:nvSpPr>
            <p:spPr bwMode="auto">
              <a:xfrm>
                <a:off x="1733" y="1822"/>
                <a:ext cx="14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ADMINISTRACIÓN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" name="Rectangle 529"/>
              <p:cNvSpPr>
                <a:spLocks noChangeArrowheads="1"/>
              </p:cNvSpPr>
              <p:nvPr/>
            </p:nvSpPr>
            <p:spPr bwMode="auto">
              <a:xfrm>
                <a:off x="1762" y="1836"/>
                <a:ext cx="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REDES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" name="Freeform 530"/>
              <p:cNvSpPr>
                <a:spLocks/>
              </p:cNvSpPr>
              <p:nvPr/>
            </p:nvSpPr>
            <p:spPr bwMode="auto">
              <a:xfrm>
                <a:off x="1709" y="1223"/>
                <a:ext cx="73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73" y="38"/>
                  </a:cxn>
                  <a:cxn ang="0">
                    <a:pos x="73" y="55"/>
                  </a:cxn>
                </a:cxnLst>
                <a:rect l="0" t="0" r="r" b="b"/>
                <a:pathLst>
                  <a:path w="73" h="55">
                    <a:moveTo>
                      <a:pt x="0" y="0"/>
                    </a:moveTo>
                    <a:lnTo>
                      <a:pt x="0" y="38"/>
                    </a:lnTo>
                    <a:lnTo>
                      <a:pt x="73" y="38"/>
                    </a:lnTo>
                    <a:lnTo>
                      <a:pt x="73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1" name="Freeform 531"/>
              <p:cNvSpPr>
                <a:spLocks/>
              </p:cNvSpPr>
              <p:nvPr/>
            </p:nvSpPr>
            <p:spPr bwMode="auto">
              <a:xfrm>
                <a:off x="1709" y="1223"/>
                <a:ext cx="147" cy="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91"/>
                  </a:cxn>
                  <a:cxn ang="0">
                    <a:pos x="147" y="391"/>
                  </a:cxn>
                  <a:cxn ang="0">
                    <a:pos x="147" y="408"/>
                  </a:cxn>
                </a:cxnLst>
                <a:rect l="0" t="0" r="r" b="b"/>
                <a:pathLst>
                  <a:path w="147" h="408">
                    <a:moveTo>
                      <a:pt x="0" y="0"/>
                    </a:moveTo>
                    <a:lnTo>
                      <a:pt x="0" y="391"/>
                    </a:lnTo>
                    <a:lnTo>
                      <a:pt x="147" y="391"/>
                    </a:lnTo>
                    <a:lnTo>
                      <a:pt x="147" y="40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2" name="Freeform 532"/>
              <p:cNvSpPr>
                <a:spLocks/>
              </p:cNvSpPr>
              <p:nvPr/>
            </p:nvSpPr>
            <p:spPr bwMode="auto">
              <a:xfrm>
                <a:off x="1562" y="1223"/>
                <a:ext cx="147" cy="55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47" y="38"/>
                  </a:cxn>
                  <a:cxn ang="0">
                    <a:pos x="0" y="38"/>
                  </a:cxn>
                  <a:cxn ang="0">
                    <a:pos x="0" y="55"/>
                  </a:cxn>
                </a:cxnLst>
                <a:rect l="0" t="0" r="r" b="b"/>
                <a:pathLst>
                  <a:path w="147" h="55">
                    <a:moveTo>
                      <a:pt x="147" y="0"/>
                    </a:moveTo>
                    <a:lnTo>
                      <a:pt x="147" y="38"/>
                    </a:lnTo>
                    <a:lnTo>
                      <a:pt x="0" y="38"/>
                    </a:lnTo>
                    <a:lnTo>
                      <a:pt x="0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3" name="Freeform 533"/>
              <p:cNvSpPr>
                <a:spLocks/>
              </p:cNvSpPr>
              <p:nvPr/>
            </p:nvSpPr>
            <p:spPr bwMode="auto">
              <a:xfrm>
                <a:off x="1562" y="1332"/>
                <a:ext cx="74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74" y="37"/>
                  </a:cxn>
                  <a:cxn ang="0">
                    <a:pos x="74" y="54"/>
                  </a:cxn>
                </a:cxnLst>
                <a:rect l="0" t="0" r="r" b="b"/>
                <a:pathLst>
                  <a:path w="74" h="54">
                    <a:moveTo>
                      <a:pt x="0" y="0"/>
                    </a:moveTo>
                    <a:lnTo>
                      <a:pt x="0" y="37"/>
                    </a:lnTo>
                    <a:lnTo>
                      <a:pt x="74" y="37"/>
                    </a:lnTo>
                    <a:lnTo>
                      <a:pt x="74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4" name="Freeform 534"/>
              <p:cNvSpPr>
                <a:spLocks/>
              </p:cNvSpPr>
              <p:nvPr/>
            </p:nvSpPr>
            <p:spPr bwMode="auto">
              <a:xfrm>
                <a:off x="1489" y="1332"/>
                <a:ext cx="73" cy="136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122"/>
                  </a:cxn>
                  <a:cxn ang="0">
                    <a:pos x="0" y="122"/>
                  </a:cxn>
                  <a:cxn ang="0">
                    <a:pos x="0" y="136"/>
                  </a:cxn>
                </a:cxnLst>
                <a:rect l="0" t="0" r="r" b="b"/>
                <a:pathLst>
                  <a:path w="73" h="136">
                    <a:moveTo>
                      <a:pt x="73" y="0"/>
                    </a:moveTo>
                    <a:lnTo>
                      <a:pt x="73" y="122"/>
                    </a:lnTo>
                    <a:lnTo>
                      <a:pt x="0" y="122"/>
                    </a:lnTo>
                    <a:lnTo>
                      <a:pt x="0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5" name="Freeform 535"/>
              <p:cNvSpPr>
                <a:spLocks/>
              </p:cNvSpPr>
              <p:nvPr/>
            </p:nvSpPr>
            <p:spPr bwMode="auto">
              <a:xfrm>
                <a:off x="1489" y="1332"/>
                <a:ext cx="73" cy="54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37"/>
                  </a:cxn>
                  <a:cxn ang="0">
                    <a:pos x="0" y="37"/>
                  </a:cxn>
                  <a:cxn ang="0">
                    <a:pos x="0" y="54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73" y="37"/>
                    </a:lnTo>
                    <a:lnTo>
                      <a:pt x="0" y="37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6" name="Freeform 536"/>
              <p:cNvSpPr>
                <a:spLocks/>
              </p:cNvSpPr>
              <p:nvPr/>
            </p:nvSpPr>
            <p:spPr bwMode="auto">
              <a:xfrm>
                <a:off x="1562" y="1332"/>
                <a:ext cx="74" cy="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4"/>
                  </a:cxn>
                  <a:cxn ang="0">
                    <a:pos x="74" y="204"/>
                  </a:cxn>
                  <a:cxn ang="0">
                    <a:pos x="74" y="218"/>
                  </a:cxn>
                </a:cxnLst>
                <a:rect l="0" t="0" r="r" b="b"/>
                <a:pathLst>
                  <a:path w="74" h="218">
                    <a:moveTo>
                      <a:pt x="0" y="0"/>
                    </a:moveTo>
                    <a:lnTo>
                      <a:pt x="0" y="204"/>
                    </a:lnTo>
                    <a:lnTo>
                      <a:pt x="74" y="204"/>
                    </a:lnTo>
                    <a:lnTo>
                      <a:pt x="74" y="21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7" name="Freeform 537"/>
              <p:cNvSpPr>
                <a:spLocks/>
              </p:cNvSpPr>
              <p:nvPr/>
            </p:nvSpPr>
            <p:spPr bwMode="auto">
              <a:xfrm>
                <a:off x="1562" y="1332"/>
                <a:ext cx="74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2"/>
                  </a:cxn>
                  <a:cxn ang="0">
                    <a:pos x="74" y="122"/>
                  </a:cxn>
                  <a:cxn ang="0">
                    <a:pos x="74" y="136"/>
                  </a:cxn>
                </a:cxnLst>
                <a:rect l="0" t="0" r="r" b="b"/>
                <a:pathLst>
                  <a:path w="74" h="136">
                    <a:moveTo>
                      <a:pt x="0" y="0"/>
                    </a:moveTo>
                    <a:lnTo>
                      <a:pt x="0" y="122"/>
                    </a:lnTo>
                    <a:lnTo>
                      <a:pt x="74" y="122"/>
                    </a:lnTo>
                    <a:lnTo>
                      <a:pt x="74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8" name="Freeform 538"/>
              <p:cNvSpPr>
                <a:spLocks/>
              </p:cNvSpPr>
              <p:nvPr/>
            </p:nvSpPr>
            <p:spPr bwMode="auto">
              <a:xfrm>
                <a:off x="1636" y="1223"/>
                <a:ext cx="73" cy="408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391"/>
                  </a:cxn>
                  <a:cxn ang="0">
                    <a:pos x="0" y="391"/>
                  </a:cxn>
                  <a:cxn ang="0">
                    <a:pos x="0" y="408"/>
                  </a:cxn>
                </a:cxnLst>
                <a:rect l="0" t="0" r="r" b="b"/>
                <a:pathLst>
                  <a:path w="73" h="408">
                    <a:moveTo>
                      <a:pt x="73" y="0"/>
                    </a:moveTo>
                    <a:lnTo>
                      <a:pt x="73" y="391"/>
                    </a:lnTo>
                    <a:lnTo>
                      <a:pt x="0" y="391"/>
                    </a:lnTo>
                    <a:lnTo>
                      <a:pt x="0" y="40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29" name="Freeform 539"/>
              <p:cNvSpPr>
                <a:spLocks/>
              </p:cNvSpPr>
              <p:nvPr/>
            </p:nvSpPr>
            <p:spPr bwMode="auto">
              <a:xfrm>
                <a:off x="1856" y="1686"/>
                <a:ext cx="7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73" y="37"/>
                  </a:cxn>
                  <a:cxn ang="0">
                    <a:pos x="73" y="54"/>
                  </a:cxn>
                </a:cxnLst>
                <a:rect l="0" t="0" r="r" b="b"/>
                <a:pathLst>
                  <a:path w="73" h="54">
                    <a:moveTo>
                      <a:pt x="0" y="0"/>
                    </a:moveTo>
                    <a:lnTo>
                      <a:pt x="0" y="37"/>
                    </a:lnTo>
                    <a:lnTo>
                      <a:pt x="73" y="37"/>
                    </a:lnTo>
                    <a:lnTo>
                      <a:pt x="73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0" name="Freeform 540"/>
              <p:cNvSpPr>
                <a:spLocks/>
              </p:cNvSpPr>
              <p:nvPr/>
            </p:nvSpPr>
            <p:spPr bwMode="auto">
              <a:xfrm>
                <a:off x="1856" y="1686"/>
                <a:ext cx="73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7"/>
                  </a:cxn>
                  <a:cxn ang="0">
                    <a:pos x="73" y="127"/>
                  </a:cxn>
                  <a:cxn ang="0">
                    <a:pos x="73" y="144"/>
                  </a:cxn>
                </a:cxnLst>
                <a:rect l="0" t="0" r="r" b="b"/>
                <a:pathLst>
                  <a:path w="73" h="144">
                    <a:moveTo>
                      <a:pt x="0" y="0"/>
                    </a:moveTo>
                    <a:lnTo>
                      <a:pt x="0" y="127"/>
                    </a:lnTo>
                    <a:lnTo>
                      <a:pt x="73" y="127"/>
                    </a:lnTo>
                    <a:lnTo>
                      <a:pt x="73" y="14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1" name="Freeform 541"/>
              <p:cNvSpPr>
                <a:spLocks/>
              </p:cNvSpPr>
              <p:nvPr/>
            </p:nvSpPr>
            <p:spPr bwMode="auto">
              <a:xfrm>
                <a:off x="1856" y="1686"/>
                <a:ext cx="73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6"/>
                  </a:cxn>
                  <a:cxn ang="0">
                    <a:pos x="73" y="206"/>
                  </a:cxn>
                  <a:cxn ang="0">
                    <a:pos x="73" y="217"/>
                  </a:cxn>
                </a:cxnLst>
                <a:rect l="0" t="0" r="r" b="b"/>
                <a:pathLst>
                  <a:path w="73" h="217">
                    <a:moveTo>
                      <a:pt x="0" y="0"/>
                    </a:moveTo>
                    <a:lnTo>
                      <a:pt x="0" y="206"/>
                    </a:lnTo>
                    <a:lnTo>
                      <a:pt x="73" y="206"/>
                    </a:lnTo>
                    <a:lnTo>
                      <a:pt x="73" y="2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2" name="Freeform 542"/>
              <p:cNvSpPr>
                <a:spLocks/>
              </p:cNvSpPr>
              <p:nvPr/>
            </p:nvSpPr>
            <p:spPr bwMode="auto">
              <a:xfrm>
                <a:off x="1782" y="1686"/>
                <a:ext cx="74" cy="54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37"/>
                  </a:cxn>
                  <a:cxn ang="0">
                    <a:pos x="0" y="37"/>
                  </a:cxn>
                  <a:cxn ang="0">
                    <a:pos x="0" y="54"/>
                  </a:cxn>
                </a:cxnLst>
                <a:rect l="0" t="0" r="r" b="b"/>
                <a:pathLst>
                  <a:path w="74" h="54">
                    <a:moveTo>
                      <a:pt x="74" y="0"/>
                    </a:moveTo>
                    <a:lnTo>
                      <a:pt x="74" y="37"/>
                    </a:lnTo>
                    <a:lnTo>
                      <a:pt x="0" y="37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3" name="Freeform 543"/>
              <p:cNvSpPr>
                <a:spLocks/>
              </p:cNvSpPr>
              <p:nvPr/>
            </p:nvSpPr>
            <p:spPr bwMode="auto">
              <a:xfrm>
                <a:off x="1831" y="1723"/>
                <a:ext cx="98" cy="207"/>
              </a:xfrm>
              <a:custGeom>
                <a:avLst/>
                <a:gdLst/>
                <a:ahLst/>
                <a:cxnLst>
                  <a:cxn ang="0">
                    <a:pos x="98" y="17"/>
                  </a:cxn>
                  <a:cxn ang="0">
                    <a:pos x="98" y="0"/>
                  </a:cxn>
                  <a:cxn ang="0">
                    <a:pos x="25" y="0"/>
                  </a:cxn>
                  <a:cxn ang="0">
                    <a:pos x="25" y="207"/>
                  </a:cxn>
                  <a:cxn ang="0">
                    <a:pos x="0" y="207"/>
                  </a:cxn>
                </a:cxnLst>
                <a:rect l="0" t="0" r="r" b="b"/>
                <a:pathLst>
                  <a:path w="98" h="207">
                    <a:moveTo>
                      <a:pt x="98" y="17"/>
                    </a:moveTo>
                    <a:lnTo>
                      <a:pt x="98" y="0"/>
                    </a:lnTo>
                    <a:lnTo>
                      <a:pt x="25" y="0"/>
                    </a:lnTo>
                    <a:lnTo>
                      <a:pt x="25" y="207"/>
                    </a:lnTo>
                    <a:lnTo>
                      <a:pt x="0" y="20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4" name="Freeform 544"/>
              <p:cNvSpPr>
                <a:spLocks/>
              </p:cNvSpPr>
              <p:nvPr/>
            </p:nvSpPr>
            <p:spPr bwMode="auto">
              <a:xfrm>
                <a:off x="1778" y="1686"/>
                <a:ext cx="78" cy="130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8" y="127"/>
                  </a:cxn>
                  <a:cxn ang="0">
                    <a:pos x="0" y="127"/>
                  </a:cxn>
                  <a:cxn ang="0">
                    <a:pos x="0" y="130"/>
                  </a:cxn>
                </a:cxnLst>
                <a:rect l="0" t="0" r="r" b="b"/>
                <a:pathLst>
                  <a:path w="78" h="130">
                    <a:moveTo>
                      <a:pt x="78" y="0"/>
                    </a:moveTo>
                    <a:lnTo>
                      <a:pt x="78" y="127"/>
                    </a:lnTo>
                    <a:lnTo>
                      <a:pt x="0" y="127"/>
                    </a:lnTo>
                    <a:lnTo>
                      <a:pt x="0" y="13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5" name="Rectangle 545"/>
              <p:cNvSpPr>
                <a:spLocks noChangeArrowheads="1"/>
              </p:cNvSpPr>
              <p:nvPr/>
            </p:nvSpPr>
            <p:spPr bwMode="auto">
              <a:xfrm>
                <a:off x="1079" y="1163"/>
                <a:ext cx="98" cy="55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6" name="Rectangle 546"/>
              <p:cNvSpPr>
                <a:spLocks noChangeArrowheads="1"/>
              </p:cNvSpPr>
              <p:nvPr/>
            </p:nvSpPr>
            <p:spPr bwMode="auto">
              <a:xfrm>
                <a:off x="1079" y="1163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7" name="Rectangle 547"/>
              <p:cNvSpPr>
                <a:spLocks noChangeArrowheads="1"/>
              </p:cNvSpPr>
              <p:nvPr/>
            </p:nvSpPr>
            <p:spPr bwMode="auto">
              <a:xfrm>
                <a:off x="1081" y="1166"/>
                <a:ext cx="93" cy="49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38" name="Rectangle 548"/>
              <p:cNvSpPr>
                <a:spLocks noChangeArrowheads="1"/>
              </p:cNvSpPr>
              <p:nvPr/>
            </p:nvSpPr>
            <p:spPr bwMode="auto">
              <a:xfrm>
                <a:off x="1093" y="1178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DIRECTOR UPEG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" name="Rectangle 549"/>
              <p:cNvSpPr>
                <a:spLocks noChangeArrowheads="1"/>
              </p:cNvSpPr>
              <p:nvPr/>
            </p:nvSpPr>
            <p:spPr bwMode="auto">
              <a:xfrm>
                <a:off x="1006" y="2007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0" name="Rectangle 550"/>
              <p:cNvSpPr>
                <a:spLocks noChangeArrowheads="1"/>
              </p:cNvSpPr>
              <p:nvPr/>
            </p:nvSpPr>
            <p:spPr bwMode="auto">
              <a:xfrm>
                <a:off x="1006" y="2007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1" name="Rectangle 551"/>
              <p:cNvSpPr>
                <a:spLocks noChangeArrowheads="1"/>
              </p:cNvSpPr>
              <p:nvPr/>
            </p:nvSpPr>
            <p:spPr bwMode="auto">
              <a:xfrm>
                <a:off x="1022" y="2013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SECREATARIO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2" name="Rectangle 552"/>
              <p:cNvSpPr>
                <a:spLocks noChangeArrowheads="1"/>
              </p:cNvSpPr>
              <p:nvPr/>
            </p:nvSpPr>
            <p:spPr bwMode="auto">
              <a:xfrm>
                <a:off x="1035" y="2027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TÉCNICO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3" name="Rectangle 553"/>
              <p:cNvSpPr>
                <a:spLocks noChangeArrowheads="1"/>
              </p:cNvSpPr>
              <p:nvPr/>
            </p:nvSpPr>
            <p:spPr bwMode="auto">
              <a:xfrm>
                <a:off x="1006" y="1272"/>
                <a:ext cx="97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4" name="Rectangle 554"/>
              <p:cNvSpPr>
                <a:spLocks noChangeArrowheads="1"/>
              </p:cNvSpPr>
              <p:nvPr/>
            </p:nvSpPr>
            <p:spPr bwMode="auto">
              <a:xfrm>
                <a:off x="1006" y="1272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5" name="Rectangle 555"/>
              <p:cNvSpPr>
                <a:spLocks noChangeArrowheads="1"/>
              </p:cNvSpPr>
              <p:nvPr/>
            </p:nvSpPr>
            <p:spPr bwMode="auto">
              <a:xfrm>
                <a:off x="1016" y="1286"/>
                <a:ext cx="1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ADMINISTRACIÓN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" name="Rectangle 556"/>
              <p:cNvSpPr>
                <a:spLocks noChangeArrowheads="1"/>
              </p:cNvSpPr>
              <p:nvPr/>
            </p:nvSpPr>
            <p:spPr bwMode="auto">
              <a:xfrm>
                <a:off x="1225" y="1272"/>
                <a:ext cx="98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7" name="Rectangle 557"/>
              <p:cNvSpPr>
                <a:spLocks noChangeArrowheads="1"/>
              </p:cNvSpPr>
              <p:nvPr/>
            </p:nvSpPr>
            <p:spPr bwMode="auto">
              <a:xfrm>
                <a:off x="1225" y="1272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48" name="Rectangle 558"/>
              <p:cNvSpPr>
                <a:spLocks noChangeArrowheads="1"/>
              </p:cNvSpPr>
              <p:nvPr/>
            </p:nvSpPr>
            <p:spPr bwMode="auto">
              <a:xfrm>
                <a:off x="1235" y="1286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GESTIÓN PÚBLICA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" name="Rectangle 559"/>
              <p:cNvSpPr>
                <a:spLocks noChangeArrowheads="1"/>
              </p:cNvSpPr>
              <p:nvPr/>
            </p:nvSpPr>
            <p:spPr bwMode="auto">
              <a:xfrm>
                <a:off x="1225" y="1435"/>
                <a:ext cx="98" cy="55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0" name="Rectangle 560"/>
              <p:cNvSpPr>
                <a:spLocks noChangeArrowheads="1"/>
              </p:cNvSpPr>
              <p:nvPr/>
            </p:nvSpPr>
            <p:spPr bwMode="auto">
              <a:xfrm>
                <a:off x="1225" y="1435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1" name="Rectangle 561"/>
              <p:cNvSpPr>
                <a:spLocks noChangeArrowheads="1"/>
              </p:cNvSpPr>
              <p:nvPr/>
            </p:nvSpPr>
            <p:spPr bwMode="auto">
              <a:xfrm>
                <a:off x="1248" y="1448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PROYECTOS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" name="Rectangle 562"/>
              <p:cNvSpPr>
                <a:spLocks noChangeArrowheads="1"/>
              </p:cNvSpPr>
              <p:nvPr/>
            </p:nvSpPr>
            <p:spPr bwMode="auto">
              <a:xfrm>
                <a:off x="932" y="1435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3" name="Rectangle 563"/>
              <p:cNvSpPr>
                <a:spLocks noChangeArrowheads="1"/>
              </p:cNvSpPr>
              <p:nvPr/>
            </p:nvSpPr>
            <p:spPr bwMode="auto">
              <a:xfrm>
                <a:off x="932" y="1435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4" name="Rectangle 564"/>
              <p:cNvSpPr>
                <a:spLocks noChangeArrowheads="1"/>
              </p:cNvSpPr>
              <p:nvPr/>
            </p:nvSpPr>
            <p:spPr bwMode="auto">
              <a:xfrm>
                <a:off x="957" y="1448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POLÍTICAS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" name="Rectangle 565"/>
              <p:cNvSpPr>
                <a:spLocks noChangeArrowheads="1"/>
              </p:cNvSpPr>
              <p:nvPr/>
            </p:nvSpPr>
            <p:spPr bwMode="auto">
              <a:xfrm>
                <a:off x="1006" y="1925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6" name="Rectangle 566"/>
              <p:cNvSpPr>
                <a:spLocks noChangeArrowheads="1"/>
              </p:cNvSpPr>
              <p:nvPr/>
            </p:nvSpPr>
            <p:spPr bwMode="auto">
              <a:xfrm>
                <a:off x="1006" y="1925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57" name="Rectangle 567"/>
              <p:cNvSpPr>
                <a:spLocks noChangeArrowheads="1"/>
              </p:cNvSpPr>
              <p:nvPr/>
            </p:nvSpPr>
            <p:spPr bwMode="auto">
              <a:xfrm>
                <a:off x="1016" y="1933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FINANCIAMIENTO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" name="Rectangle 568"/>
              <p:cNvSpPr>
                <a:spLocks noChangeArrowheads="1"/>
              </p:cNvSpPr>
              <p:nvPr/>
            </p:nvSpPr>
            <p:spPr bwMode="auto">
              <a:xfrm>
                <a:off x="1038" y="1944"/>
                <a:ext cx="5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RURAL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" name="Rectangle 569"/>
              <p:cNvSpPr>
                <a:spLocks noChangeArrowheads="1"/>
              </p:cNvSpPr>
              <p:nvPr/>
            </p:nvSpPr>
            <p:spPr bwMode="auto">
              <a:xfrm>
                <a:off x="1172" y="2007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60" name="Rectangle 570"/>
              <p:cNvSpPr>
                <a:spLocks noChangeArrowheads="1"/>
              </p:cNvSpPr>
              <p:nvPr/>
            </p:nvSpPr>
            <p:spPr bwMode="auto">
              <a:xfrm>
                <a:off x="1172" y="2007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61" name="Rectangle 571"/>
              <p:cNvSpPr>
                <a:spLocks noChangeArrowheads="1"/>
              </p:cNvSpPr>
              <p:nvPr/>
            </p:nvSpPr>
            <p:spPr bwMode="auto">
              <a:xfrm>
                <a:off x="1193" y="2013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ECONOMÍA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" name="Rectangle 572"/>
              <p:cNvSpPr>
                <a:spLocks noChangeArrowheads="1"/>
              </p:cNvSpPr>
              <p:nvPr/>
            </p:nvSpPr>
            <p:spPr bwMode="auto">
              <a:xfrm>
                <a:off x="1197" y="2027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MERCADOS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" name="Rectangle 573"/>
              <p:cNvSpPr>
                <a:spLocks noChangeArrowheads="1"/>
              </p:cNvSpPr>
              <p:nvPr/>
            </p:nvSpPr>
            <p:spPr bwMode="auto">
              <a:xfrm>
                <a:off x="1299" y="1354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64" name="Rectangle 574"/>
              <p:cNvSpPr>
                <a:spLocks noChangeArrowheads="1"/>
              </p:cNvSpPr>
              <p:nvPr/>
            </p:nvSpPr>
            <p:spPr bwMode="auto">
              <a:xfrm>
                <a:off x="1299" y="1354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65" name="Rectangle 575"/>
              <p:cNvSpPr>
                <a:spLocks noChangeArrowheads="1"/>
              </p:cNvSpPr>
              <p:nvPr/>
            </p:nvSpPr>
            <p:spPr bwMode="auto">
              <a:xfrm>
                <a:off x="1335" y="1368"/>
                <a:ext cx="4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OSEP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" name="Rectangle 576"/>
              <p:cNvSpPr>
                <a:spLocks noChangeArrowheads="1"/>
              </p:cNvSpPr>
              <p:nvPr/>
            </p:nvSpPr>
            <p:spPr bwMode="auto">
              <a:xfrm>
                <a:off x="1152" y="1354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67" name="Rectangle 577"/>
              <p:cNvSpPr>
                <a:spLocks noChangeArrowheads="1"/>
              </p:cNvSpPr>
              <p:nvPr/>
            </p:nvSpPr>
            <p:spPr bwMode="auto">
              <a:xfrm>
                <a:off x="1152" y="1354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68" name="Rectangle 578"/>
              <p:cNvSpPr>
                <a:spLocks noChangeArrowheads="1"/>
              </p:cNvSpPr>
              <p:nvPr/>
            </p:nvSpPr>
            <p:spPr bwMode="auto">
              <a:xfrm>
                <a:off x="1193" y="1368"/>
                <a:ext cx="3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POA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" name="Rectangle 579"/>
              <p:cNvSpPr>
                <a:spLocks noChangeArrowheads="1"/>
              </p:cNvSpPr>
              <p:nvPr/>
            </p:nvSpPr>
            <p:spPr bwMode="auto">
              <a:xfrm>
                <a:off x="1167" y="1379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PRESUPUESTO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" name="Rectangle 580"/>
              <p:cNvSpPr>
                <a:spLocks noChangeArrowheads="1"/>
              </p:cNvSpPr>
              <p:nvPr/>
            </p:nvSpPr>
            <p:spPr bwMode="auto">
              <a:xfrm>
                <a:off x="1152" y="1517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71" name="Rectangle 581"/>
              <p:cNvSpPr>
                <a:spLocks noChangeArrowheads="1"/>
              </p:cNvSpPr>
              <p:nvPr/>
            </p:nvSpPr>
            <p:spPr bwMode="auto">
              <a:xfrm>
                <a:off x="1152" y="1517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72" name="Rectangle 582"/>
              <p:cNvSpPr>
                <a:spLocks noChangeArrowheads="1"/>
              </p:cNvSpPr>
              <p:nvPr/>
            </p:nvSpPr>
            <p:spPr bwMode="auto">
              <a:xfrm>
                <a:off x="1177" y="1530"/>
                <a:ext cx="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USDA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" name="Rectangle 583"/>
              <p:cNvSpPr>
                <a:spLocks noChangeArrowheads="1"/>
              </p:cNvSpPr>
              <p:nvPr/>
            </p:nvSpPr>
            <p:spPr bwMode="auto">
              <a:xfrm>
                <a:off x="1203" y="1530"/>
                <a:ext cx="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/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" name="Rectangle 584"/>
              <p:cNvSpPr>
                <a:spLocks noChangeArrowheads="1"/>
              </p:cNvSpPr>
              <p:nvPr/>
            </p:nvSpPr>
            <p:spPr bwMode="auto">
              <a:xfrm>
                <a:off x="1206" y="1530"/>
                <a:ext cx="3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CAP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" name="Rectangle 585"/>
              <p:cNvSpPr>
                <a:spLocks noChangeArrowheads="1"/>
              </p:cNvSpPr>
              <p:nvPr/>
            </p:nvSpPr>
            <p:spPr bwMode="auto">
              <a:xfrm>
                <a:off x="1299" y="1517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76" name="Rectangle 586"/>
              <p:cNvSpPr>
                <a:spLocks noChangeArrowheads="1"/>
              </p:cNvSpPr>
              <p:nvPr/>
            </p:nvSpPr>
            <p:spPr bwMode="auto">
              <a:xfrm>
                <a:off x="1299" y="1517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77" name="Rectangle 587"/>
              <p:cNvSpPr>
                <a:spLocks noChangeArrowheads="1"/>
              </p:cNvSpPr>
              <p:nvPr/>
            </p:nvSpPr>
            <p:spPr bwMode="auto">
              <a:xfrm>
                <a:off x="1339" y="1530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" name="Rectangle 588"/>
              <p:cNvSpPr>
                <a:spLocks noChangeArrowheads="1"/>
              </p:cNvSpPr>
              <p:nvPr/>
            </p:nvSpPr>
            <p:spPr bwMode="auto">
              <a:xfrm>
                <a:off x="1345" y="1530"/>
                <a:ext cx="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KR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" name="Rectangle 589"/>
              <p:cNvSpPr>
                <a:spLocks noChangeArrowheads="1"/>
              </p:cNvSpPr>
              <p:nvPr/>
            </p:nvSpPr>
            <p:spPr bwMode="auto">
              <a:xfrm>
                <a:off x="1299" y="1598"/>
                <a:ext cx="97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80" name="Rectangle 590"/>
              <p:cNvSpPr>
                <a:spLocks noChangeArrowheads="1"/>
              </p:cNvSpPr>
              <p:nvPr/>
            </p:nvSpPr>
            <p:spPr bwMode="auto">
              <a:xfrm>
                <a:off x="1299" y="1598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81" name="Rectangle 591"/>
              <p:cNvSpPr>
                <a:spLocks noChangeArrowheads="1"/>
              </p:cNvSpPr>
              <p:nvPr/>
            </p:nvSpPr>
            <p:spPr bwMode="auto">
              <a:xfrm>
                <a:off x="1339" y="1613"/>
                <a:ext cx="3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ERP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" name="Rectangle 592"/>
              <p:cNvSpPr>
                <a:spLocks noChangeArrowheads="1"/>
              </p:cNvSpPr>
              <p:nvPr/>
            </p:nvSpPr>
            <p:spPr bwMode="auto">
              <a:xfrm>
                <a:off x="859" y="1517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83" name="Rectangle 593"/>
              <p:cNvSpPr>
                <a:spLocks noChangeArrowheads="1"/>
              </p:cNvSpPr>
              <p:nvPr/>
            </p:nvSpPr>
            <p:spPr bwMode="auto">
              <a:xfrm>
                <a:off x="859" y="1517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84" name="Rectangle 594"/>
              <p:cNvSpPr>
                <a:spLocks noChangeArrowheads="1"/>
              </p:cNvSpPr>
              <p:nvPr/>
            </p:nvSpPr>
            <p:spPr bwMode="auto">
              <a:xfrm>
                <a:off x="861" y="1530"/>
                <a:ext cx="15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COMERCIO AGRÍCOLA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" name="Rectangle 595"/>
              <p:cNvSpPr>
                <a:spLocks noChangeArrowheads="1"/>
              </p:cNvSpPr>
              <p:nvPr/>
            </p:nvSpPr>
            <p:spPr bwMode="auto">
              <a:xfrm>
                <a:off x="1006" y="1517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86" name="Rectangle 596"/>
              <p:cNvSpPr>
                <a:spLocks noChangeArrowheads="1"/>
              </p:cNvSpPr>
              <p:nvPr/>
            </p:nvSpPr>
            <p:spPr bwMode="auto">
              <a:xfrm>
                <a:off x="1006" y="1517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87" name="Rectangle 597"/>
              <p:cNvSpPr>
                <a:spLocks noChangeArrowheads="1"/>
              </p:cNvSpPr>
              <p:nvPr/>
            </p:nvSpPr>
            <p:spPr bwMode="auto">
              <a:xfrm>
                <a:off x="1025" y="1530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TECNOLOGÍA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" name="Rectangle 598"/>
              <p:cNvSpPr>
                <a:spLocks noChangeArrowheads="1"/>
              </p:cNvSpPr>
              <p:nvPr/>
            </p:nvSpPr>
            <p:spPr bwMode="auto">
              <a:xfrm>
                <a:off x="859" y="1598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89" name="Rectangle 599"/>
              <p:cNvSpPr>
                <a:spLocks noChangeArrowheads="1"/>
              </p:cNvSpPr>
              <p:nvPr/>
            </p:nvSpPr>
            <p:spPr bwMode="auto">
              <a:xfrm>
                <a:off x="859" y="1598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90" name="Rectangle 600"/>
              <p:cNvSpPr>
                <a:spLocks noChangeArrowheads="1"/>
              </p:cNvSpPr>
              <p:nvPr/>
            </p:nvSpPr>
            <p:spPr bwMode="auto">
              <a:xfrm>
                <a:off x="873" y="1606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" name="Rectangle 601"/>
              <p:cNvSpPr>
                <a:spLocks noChangeArrowheads="1"/>
              </p:cNvSpPr>
              <p:nvPr/>
            </p:nvSpPr>
            <p:spPr bwMode="auto">
              <a:xfrm>
                <a:off x="877" y="1617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CAPACITACIÓN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" name="Rectangle 602"/>
              <p:cNvSpPr>
                <a:spLocks noChangeArrowheads="1"/>
              </p:cNvSpPr>
              <p:nvPr/>
            </p:nvSpPr>
            <p:spPr bwMode="auto">
              <a:xfrm>
                <a:off x="1006" y="1598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93" name="Rectangle 603"/>
              <p:cNvSpPr>
                <a:spLocks noChangeArrowheads="1"/>
              </p:cNvSpPr>
              <p:nvPr/>
            </p:nvSpPr>
            <p:spPr bwMode="auto">
              <a:xfrm>
                <a:off x="1006" y="1598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94" name="Rectangle 604"/>
              <p:cNvSpPr>
                <a:spLocks noChangeArrowheads="1"/>
              </p:cNvSpPr>
              <p:nvPr/>
            </p:nvSpPr>
            <p:spPr bwMode="auto">
              <a:xfrm>
                <a:off x="1009" y="1613"/>
                <a:ext cx="15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ACCESO A LA TIERRA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" name="Rectangle 605"/>
              <p:cNvSpPr>
                <a:spLocks noChangeArrowheads="1"/>
              </p:cNvSpPr>
              <p:nvPr/>
            </p:nvSpPr>
            <p:spPr bwMode="auto">
              <a:xfrm>
                <a:off x="859" y="1680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96" name="Rectangle 606"/>
              <p:cNvSpPr>
                <a:spLocks noChangeArrowheads="1"/>
              </p:cNvSpPr>
              <p:nvPr/>
            </p:nvSpPr>
            <p:spPr bwMode="auto">
              <a:xfrm>
                <a:off x="859" y="1680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9" name="Group 808"/>
            <p:cNvGrpSpPr>
              <a:grpSpLocks/>
            </p:cNvGrpSpPr>
            <p:nvPr/>
          </p:nvGrpSpPr>
          <p:grpSpPr bwMode="auto">
            <a:xfrm>
              <a:off x="1363669" y="1933602"/>
              <a:ext cx="3978290" cy="2260633"/>
              <a:chOff x="859" y="1218"/>
              <a:chExt cx="2506" cy="1424"/>
            </a:xfrm>
          </p:grpSpPr>
          <p:sp>
            <p:nvSpPr>
              <p:cNvPr id="497" name="Rectangle 608"/>
              <p:cNvSpPr>
                <a:spLocks noChangeArrowheads="1"/>
              </p:cNvSpPr>
              <p:nvPr/>
            </p:nvSpPr>
            <p:spPr bwMode="auto">
              <a:xfrm>
                <a:off x="890" y="1689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SANIDAD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8" name="Rectangle 609"/>
              <p:cNvSpPr>
                <a:spLocks noChangeArrowheads="1"/>
              </p:cNvSpPr>
              <p:nvPr/>
            </p:nvSpPr>
            <p:spPr bwMode="auto">
              <a:xfrm>
                <a:off x="873" y="1700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AGROPECUARIA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9" name="Rectangle 610"/>
              <p:cNvSpPr>
                <a:spLocks noChangeArrowheads="1"/>
              </p:cNvSpPr>
              <p:nvPr/>
            </p:nvSpPr>
            <p:spPr bwMode="auto">
              <a:xfrm>
                <a:off x="1006" y="1680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00" name="Rectangle 611"/>
              <p:cNvSpPr>
                <a:spLocks noChangeArrowheads="1"/>
              </p:cNvSpPr>
              <p:nvPr/>
            </p:nvSpPr>
            <p:spPr bwMode="auto">
              <a:xfrm>
                <a:off x="1006" y="1680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01" name="Rectangle 612"/>
              <p:cNvSpPr>
                <a:spLocks noChangeArrowheads="1"/>
              </p:cNvSpPr>
              <p:nvPr/>
            </p:nvSpPr>
            <p:spPr bwMode="auto">
              <a:xfrm>
                <a:off x="1019" y="1692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FINANCIAMIENTO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" name="Rectangle 613"/>
              <p:cNvSpPr>
                <a:spLocks noChangeArrowheads="1"/>
              </p:cNvSpPr>
              <p:nvPr/>
            </p:nvSpPr>
            <p:spPr bwMode="auto">
              <a:xfrm>
                <a:off x="859" y="1762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03" name="Rectangle 614"/>
              <p:cNvSpPr>
                <a:spLocks noChangeArrowheads="1"/>
              </p:cNvSpPr>
              <p:nvPr/>
            </p:nvSpPr>
            <p:spPr bwMode="auto">
              <a:xfrm>
                <a:off x="859" y="1762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04" name="Rectangle 615"/>
              <p:cNvSpPr>
                <a:spLocks noChangeArrowheads="1"/>
              </p:cNvSpPr>
              <p:nvPr/>
            </p:nvSpPr>
            <p:spPr bwMode="auto">
              <a:xfrm>
                <a:off x="867" y="1775"/>
                <a:ext cx="1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INFRAESTRUCTURA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5" name="Rectangle 616"/>
              <p:cNvSpPr>
                <a:spLocks noChangeArrowheads="1"/>
              </p:cNvSpPr>
              <p:nvPr/>
            </p:nvSpPr>
            <p:spPr bwMode="auto">
              <a:xfrm>
                <a:off x="1006" y="1762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06" name="Rectangle 617"/>
              <p:cNvSpPr>
                <a:spLocks noChangeArrowheads="1"/>
              </p:cNvSpPr>
              <p:nvPr/>
            </p:nvSpPr>
            <p:spPr bwMode="auto">
              <a:xfrm>
                <a:off x="1006" y="1762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07" name="Rectangle 618"/>
              <p:cNvSpPr>
                <a:spLocks noChangeArrowheads="1"/>
              </p:cNvSpPr>
              <p:nvPr/>
            </p:nvSpPr>
            <p:spPr bwMode="auto">
              <a:xfrm>
                <a:off x="1009" y="1775"/>
                <a:ext cx="15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RURAL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8" name="Rectangle 619"/>
              <p:cNvSpPr>
                <a:spLocks noChangeArrowheads="1"/>
              </p:cNvSpPr>
              <p:nvPr/>
            </p:nvSpPr>
            <p:spPr bwMode="auto">
              <a:xfrm>
                <a:off x="859" y="1843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09" name="Rectangle 620"/>
              <p:cNvSpPr>
                <a:spLocks noChangeArrowheads="1"/>
              </p:cNvSpPr>
              <p:nvPr/>
            </p:nvSpPr>
            <p:spPr bwMode="auto">
              <a:xfrm>
                <a:off x="859" y="1843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10" name="Rectangle 621"/>
              <p:cNvSpPr>
                <a:spLocks noChangeArrowheads="1"/>
              </p:cNvSpPr>
              <p:nvPr/>
            </p:nvSpPr>
            <p:spPr bwMode="auto">
              <a:xfrm>
                <a:off x="861" y="1851"/>
                <a:ext cx="1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MANEJO SOSTENIBLE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1" name="Rectangle 622"/>
              <p:cNvSpPr>
                <a:spLocks noChangeArrowheads="1"/>
              </p:cNvSpPr>
              <p:nvPr/>
            </p:nvSpPr>
            <p:spPr bwMode="auto">
              <a:xfrm>
                <a:off x="867" y="1861"/>
                <a:ext cx="1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 LOS RECURSOS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" name="Rectangle 623"/>
              <p:cNvSpPr>
                <a:spLocks noChangeArrowheads="1"/>
              </p:cNvSpPr>
              <p:nvPr/>
            </p:nvSpPr>
            <p:spPr bwMode="auto">
              <a:xfrm>
                <a:off x="1006" y="1843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13" name="Rectangle 624"/>
              <p:cNvSpPr>
                <a:spLocks noChangeArrowheads="1"/>
              </p:cNvSpPr>
              <p:nvPr/>
            </p:nvSpPr>
            <p:spPr bwMode="auto">
              <a:xfrm>
                <a:off x="1006" y="1843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14" name="Rectangle 625"/>
              <p:cNvSpPr>
                <a:spLocks noChangeArrowheads="1"/>
              </p:cNvSpPr>
              <p:nvPr/>
            </p:nvSpPr>
            <p:spPr bwMode="auto">
              <a:xfrm>
                <a:off x="1025" y="1851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" name="Rectangle 626"/>
              <p:cNvSpPr>
                <a:spLocks noChangeArrowheads="1"/>
              </p:cNvSpPr>
              <p:nvPr/>
            </p:nvSpPr>
            <p:spPr bwMode="auto">
              <a:xfrm>
                <a:off x="1022" y="1861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INSTITUCIONAL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" name="Rectangle 627"/>
              <p:cNvSpPr>
                <a:spLocks noChangeArrowheads="1"/>
              </p:cNvSpPr>
              <p:nvPr/>
            </p:nvSpPr>
            <p:spPr bwMode="auto">
              <a:xfrm>
                <a:off x="1099" y="2088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17" name="Rectangle 628"/>
              <p:cNvSpPr>
                <a:spLocks noChangeArrowheads="1"/>
              </p:cNvSpPr>
              <p:nvPr/>
            </p:nvSpPr>
            <p:spPr bwMode="auto">
              <a:xfrm>
                <a:off x="1099" y="2088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18" name="Rectangle 629"/>
              <p:cNvSpPr>
                <a:spLocks noChangeArrowheads="1"/>
              </p:cNvSpPr>
              <p:nvPr/>
            </p:nvSpPr>
            <p:spPr bwMode="auto">
              <a:xfrm>
                <a:off x="1129" y="2095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ANÁLISIS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9" name="Rectangle 630"/>
              <p:cNvSpPr>
                <a:spLocks noChangeArrowheads="1"/>
              </p:cNvSpPr>
              <p:nvPr/>
            </p:nvSpPr>
            <p:spPr bwMode="auto">
              <a:xfrm>
                <a:off x="1119" y="2106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ESTADÍSTICO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0" name="Rectangle 631"/>
              <p:cNvSpPr>
                <a:spLocks noChangeArrowheads="1"/>
              </p:cNvSpPr>
              <p:nvPr/>
            </p:nvSpPr>
            <p:spPr bwMode="auto">
              <a:xfrm>
                <a:off x="1245" y="2088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21" name="Rectangle 632"/>
              <p:cNvSpPr>
                <a:spLocks noChangeArrowheads="1"/>
              </p:cNvSpPr>
              <p:nvPr/>
            </p:nvSpPr>
            <p:spPr bwMode="auto">
              <a:xfrm>
                <a:off x="1245" y="2088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22" name="Rectangle 633"/>
              <p:cNvSpPr>
                <a:spLocks noChangeArrowheads="1"/>
              </p:cNvSpPr>
              <p:nvPr/>
            </p:nvSpPr>
            <p:spPr bwMode="auto">
              <a:xfrm>
                <a:off x="1258" y="2095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PRONÓSTICO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3" name="Rectangle 634"/>
              <p:cNvSpPr>
                <a:spLocks noChangeArrowheads="1"/>
              </p:cNvSpPr>
              <p:nvPr/>
            </p:nvSpPr>
            <p:spPr bwMode="auto">
              <a:xfrm>
                <a:off x="1268" y="2106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CONSECHAS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4" name="Rectangle 635"/>
              <p:cNvSpPr>
                <a:spLocks noChangeArrowheads="1"/>
              </p:cNvSpPr>
              <p:nvPr/>
            </p:nvSpPr>
            <p:spPr bwMode="auto">
              <a:xfrm>
                <a:off x="1245" y="2170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25" name="Rectangle 636"/>
              <p:cNvSpPr>
                <a:spLocks noChangeArrowheads="1"/>
              </p:cNvSpPr>
              <p:nvPr/>
            </p:nvSpPr>
            <p:spPr bwMode="auto">
              <a:xfrm>
                <a:off x="1245" y="2170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26" name="Rectangle 637"/>
              <p:cNvSpPr>
                <a:spLocks noChangeArrowheads="1"/>
              </p:cNvSpPr>
              <p:nvPr/>
            </p:nvSpPr>
            <p:spPr bwMode="auto">
              <a:xfrm>
                <a:off x="1274" y="2178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CADENAS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" name="Rectangle 638"/>
              <p:cNvSpPr>
                <a:spLocks noChangeArrowheads="1"/>
              </p:cNvSpPr>
              <p:nvPr/>
            </p:nvSpPr>
            <p:spPr bwMode="auto">
              <a:xfrm>
                <a:off x="1248" y="2189"/>
                <a:ext cx="14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AGROALIMENTARIAS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" name="Freeform 639"/>
              <p:cNvSpPr>
                <a:spLocks/>
              </p:cNvSpPr>
              <p:nvPr/>
            </p:nvSpPr>
            <p:spPr bwMode="auto">
              <a:xfrm>
                <a:off x="1103" y="1218"/>
                <a:ext cx="25" cy="8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81"/>
                  </a:cxn>
                  <a:cxn ang="0">
                    <a:pos x="0" y="81"/>
                  </a:cxn>
                </a:cxnLst>
                <a:rect l="0" t="0" r="r" b="b"/>
                <a:pathLst>
                  <a:path w="25" h="81">
                    <a:moveTo>
                      <a:pt x="25" y="0"/>
                    </a:moveTo>
                    <a:lnTo>
                      <a:pt x="25" y="81"/>
                    </a:lnTo>
                    <a:lnTo>
                      <a:pt x="0" y="81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29" name="Freeform 640"/>
              <p:cNvSpPr>
                <a:spLocks/>
              </p:cNvSpPr>
              <p:nvPr/>
            </p:nvSpPr>
            <p:spPr bwMode="auto">
              <a:xfrm>
                <a:off x="1128" y="1218"/>
                <a:ext cx="97" cy="2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4"/>
                  </a:cxn>
                  <a:cxn ang="0">
                    <a:pos x="97" y="244"/>
                  </a:cxn>
                </a:cxnLst>
                <a:rect l="0" t="0" r="r" b="b"/>
                <a:pathLst>
                  <a:path w="97" h="244">
                    <a:moveTo>
                      <a:pt x="0" y="0"/>
                    </a:moveTo>
                    <a:lnTo>
                      <a:pt x="0" y="244"/>
                    </a:lnTo>
                    <a:lnTo>
                      <a:pt x="97" y="24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0" name="Freeform 641"/>
              <p:cNvSpPr>
                <a:spLocks/>
              </p:cNvSpPr>
              <p:nvPr/>
            </p:nvSpPr>
            <p:spPr bwMode="auto">
              <a:xfrm>
                <a:off x="1030" y="1218"/>
                <a:ext cx="98" cy="244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98" y="244"/>
                  </a:cxn>
                  <a:cxn ang="0">
                    <a:pos x="0" y="244"/>
                  </a:cxn>
                </a:cxnLst>
                <a:rect l="0" t="0" r="r" b="b"/>
                <a:pathLst>
                  <a:path w="98" h="244">
                    <a:moveTo>
                      <a:pt x="98" y="0"/>
                    </a:moveTo>
                    <a:lnTo>
                      <a:pt x="98" y="244"/>
                    </a:lnTo>
                    <a:lnTo>
                      <a:pt x="0" y="24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1" name="Freeform 642"/>
              <p:cNvSpPr>
                <a:spLocks/>
              </p:cNvSpPr>
              <p:nvPr/>
            </p:nvSpPr>
            <p:spPr bwMode="auto">
              <a:xfrm>
                <a:off x="1103" y="1218"/>
                <a:ext cx="25" cy="73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734"/>
                  </a:cxn>
                  <a:cxn ang="0">
                    <a:pos x="0" y="734"/>
                  </a:cxn>
                </a:cxnLst>
                <a:rect l="0" t="0" r="r" b="b"/>
                <a:pathLst>
                  <a:path w="25" h="734">
                    <a:moveTo>
                      <a:pt x="25" y="0"/>
                    </a:moveTo>
                    <a:lnTo>
                      <a:pt x="25" y="734"/>
                    </a:lnTo>
                    <a:lnTo>
                      <a:pt x="0" y="73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2" name="Freeform 643"/>
              <p:cNvSpPr>
                <a:spLocks/>
              </p:cNvSpPr>
              <p:nvPr/>
            </p:nvSpPr>
            <p:spPr bwMode="auto">
              <a:xfrm>
                <a:off x="1128" y="1218"/>
                <a:ext cx="44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6"/>
                  </a:cxn>
                  <a:cxn ang="0">
                    <a:pos x="44" y="816"/>
                  </a:cxn>
                </a:cxnLst>
                <a:rect l="0" t="0" r="r" b="b"/>
                <a:pathLst>
                  <a:path w="44" h="816">
                    <a:moveTo>
                      <a:pt x="0" y="0"/>
                    </a:moveTo>
                    <a:lnTo>
                      <a:pt x="0" y="816"/>
                    </a:lnTo>
                    <a:lnTo>
                      <a:pt x="44" y="81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3" name="Freeform 644"/>
              <p:cNvSpPr>
                <a:spLocks/>
              </p:cNvSpPr>
              <p:nvPr/>
            </p:nvSpPr>
            <p:spPr bwMode="auto">
              <a:xfrm>
                <a:off x="1103" y="1218"/>
                <a:ext cx="25" cy="81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816"/>
                  </a:cxn>
                  <a:cxn ang="0">
                    <a:pos x="0" y="816"/>
                  </a:cxn>
                </a:cxnLst>
                <a:rect l="0" t="0" r="r" b="b"/>
                <a:pathLst>
                  <a:path w="25" h="816">
                    <a:moveTo>
                      <a:pt x="25" y="0"/>
                    </a:moveTo>
                    <a:lnTo>
                      <a:pt x="25" y="816"/>
                    </a:lnTo>
                    <a:lnTo>
                      <a:pt x="0" y="81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4" name="Freeform 645"/>
              <p:cNvSpPr>
                <a:spLocks/>
              </p:cNvSpPr>
              <p:nvPr/>
            </p:nvSpPr>
            <p:spPr bwMode="auto">
              <a:xfrm>
                <a:off x="1250" y="1490"/>
                <a:ext cx="24" cy="5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54"/>
                  </a:cxn>
                  <a:cxn ang="0">
                    <a:pos x="0" y="54"/>
                  </a:cxn>
                </a:cxnLst>
                <a:rect l="0" t="0" r="r" b="b"/>
                <a:pathLst>
                  <a:path w="24" h="54">
                    <a:moveTo>
                      <a:pt x="24" y="0"/>
                    </a:move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5" name="Freeform 646"/>
              <p:cNvSpPr>
                <a:spLocks/>
              </p:cNvSpPr>
              <p:nvPr/>
            </p:nvSpPr>
            <p:spPr bwMode="auto">
              <a:xfrm>
                <a:off x="1250" y="1326"/>
                <a:ext cx="24" cy="5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55"/>
                  </a:cxn>
                  <a:cxn ang="0">
                    <a:pos x="0" y="55"/>
                  </a:cxn>
                </a:cxnLst>
                <a:rect l="0" t="0" r="r" b="b"/>
                <a:pathLst>
                  <a:path w="24" h="55">
                    <a:moveTo>
                      <a:pt x="24" y="0"/>
                    </a:moveTo>
                    <a:lnTo>
                      <a:pt x="24" y="55"/>
                    </a:lnTo>
                    <a:lnTo>
                      <a:pt x="0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6" name="Freeform 647"/>
              <p:cNvSpPr>
                <a:spLocks/>
              </p:cNvSpPr>
              <p:nvPr/>
            </p:nvSpPr>
            <p:spPr bwMode="auto">
              <a:xfrm>
                <a:off x="1274" y="1326"/>
                <a:ext cx="25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5"/>
                  </a:cxn>
                  <a:cxn ang="0">
                    <a:pos x="25" y="55"/>
                  </a:cxn>
                </a:cxnLst>
                <a:rect l="0" t="0" r="r" b="b"/>
                <a:pathLst>
                  <a:path w="25" h="55">
                    <a:moveTo>
                      <a:pt x="0" y="0"/>
                    </a:moveTo>
                    <a:lnTo>
                      <a:pt x="0" y="55"/>
                    </a:lnTo>
                    <a:lnTo>
                      <a:pt x="25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7" name="Freeform 648"/>
              <p:cNvSpPr>
                <a:spLocks/>
              </p:cNvSpPr>
              <p:nvPr/>
            </p:nvSpPr>
            <p:spPr bwMode="auto">
              <a:xfrm>
                <a:off x="1128" y="1218"/>
                <a:ext cx="97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"/>
                  </a:cxn>
                  <a:cxn ang="0">
                    <a:pos x="97" y="81"/>
                  </a:cxn>
                </a:cxnLst>
                <a:rect l="0" t="0" r="r" b="b"/>
                <a:pathLst>
                  <a:path w="97" h="81">
                    <a:moveTo>
                      <a:pt x="0" y="0"/>
                    </a:moveTo>
                    <a:lnTo>
                      <a:pt x="0" y="81"/>
                    </a:lnTo>
                    <a:lnTo>
                      <a:pt x="97" y="81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8" name="Freeform 649"/>
              <p:cNvSpPr>
                <a:spLocks/>
              </p:cNvSpPr>
              <p:nvPr/>
            </p:nvSpPr>
            <p:spPr bwMode="auto">
              <a:xfrm>
                <a:off x="957" y="1490"/>
                <a:ext cx="24" cy="5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54"/>
                  </a:cxn>
                  <a:cxn ang="0">
                    <a:pos x="0" y="54"/>
                  </a:cxn>
                </a:cxnLst>
                <a:rect l="0" t="0" r="r" b="b"/>
                <a:pathLst>
                  <a:path w="24" h="54">
                    <a:moveTo>
                      <a:pt x="24" y="0"/>
                    </a:move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9" name="Freeform 650"/>
              <p:cNvSpPr>
                <a:spLocks/>
              </p:cNvSpPr>
              <p:nvPr/>
            </p:nvSpPr>
            <p:spPr bwMode="auto">
              <a:xfrm>
                <a:off x="1274" y="1490"/>
                <a:ext cx="25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6"/>
                  </a:cxn>
                  <a:cxn ang="0">
                    <a:pos x="25" y="136"/>
                  </a:cxn>
                </a:cxnLst>
                <a:rect l="0" t="0" r="r" b="b"/>
                <a:pathLst>
                  <a:path w="25" h="136">
                    <a:moveTo>
                      <a:pt x="0" y="0"/>
                    </a:moveTo>
                    <a:lnTo>
                      <a:pt x="0" y="136"/>
                    </a:lnTo>
                    <a:lnTo>
                      <a:pt x="25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0" name="Freeform 651"/>
              <p:cNvSpPr>
                <a:spLocks/>
              </p:cNvSpPr>
              <p:nvPr/>
            </p:nvSpPr>
            <p:spPr bwMode="auto">
              <a:xfrm>
                <a:off x="1274" y="1490"/>
                <a:ext cx="25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25" y="54"/>
                  </a:cxn>
                </a:cxnLst>
                <a:rect l="0" t="0" r="r" b="b"/>
                <a:pathLst>
                  <a:path w="25" h="54">
                    <a:moveTo>
                      <a:pt x="0" y="0"/>
                    </a:moveTo>
                    <a:lnTo>
                      <a:pt x="0" y="54"/>
                    </a:lnTo>
                    <a:lnTo>
                      <a:pt x="25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1" name="Freeform 652"/>
              <p:cNvSpPr>
                <a:spLocks/>
              </p:cNvSpPr>
              <p:nvPr/>
            </p:nvSpPr>
            <p:spPr bwMode="auto">
              <a:xfrm>
                <a:off x="981" y="1490"/>
                <a:ext cx="25" cy="2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9"/>
                  </a:cxn>
                  <a:cxn ang="0">
                    <a:pos x="25" y="299"/>
                  </a:cxn>
                </a:cxnLst>
                <a:rect l="0" t="0" r="r" b="b"/>
                <a:pathLst>
                  <a:path w="25" h="299">
                    <a:moveTo>
                      <a:pt x="0" y="0"/>
                    </a:moveTo>
                    <a:lnTo>
                      <a:pt x="0" y="299"/>
                    </a:lnTo>
                    <a:lnTo>
                      <a:pt x="25" y="29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2" name="Freeform 653"/>
              <p:cNvSpPr>
                <a:spLocks/>
              </p:cNvSpPr>
              <p:nvPr/>
            </p:nvSpPr>
            <p:spPr bwMode="auto">
              <a:xfrm>
                <a:off x="957" y="1490"/>
                <a:ext cx="24" cy="29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299"/>
                  </a:cxn>
                  <a:cxn ang="0">
                    <a:pos x="0" y="299"/>
                  </a:cxn>
                </a:cxnLst>
                <a:rect l="0" t="0" r="r" b="b"/>
                <a:pathLst>
                  <a:path w="24" h="299">
                    <a:moveTo>
                      <a:pt x="24" y="0"/>
                    </a:moveTo>
                    <a:lnTo>
                      <a:pt x="24" y="299"/>
                    </a:lnTo>
                    <a:lnTo>
                      <a:pt x="0" y="29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3" name="Freeform 654"/>
              <p:cNvSpPr>
                <a:spLocks/>
              </p:cNvSpPr>
              <p:nvPr/>
            </p:nvSpPr>
            <p:spPr bwMode="auto">
              <a:xfrm>
                <a:off x="957" y="1490"/>
                <a:ext cx="24" cy="29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299"/>
                  </a:cxn>
                  <a:cxn ang="0">
                    <a:pos x="0" y="299"/>
                  </a:cxn>
                </a:cxnLst>
                <a:rect l="0" t="0" r="r" b="b"/>
                <a:pathLst>
                  <a:path w="24" h="299">
                    <a:moveTo>
                      <a:pt x="24" y="0"/>
                    </a:moveTo>
                    <a:lnTo>
                      <a:pt x="24" y="299"/>
                    </a:lnTo>
                    <a:lnTo>
                      <a:pt x="0" y="29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4" name="Freeform 655"/>
              <p:cNvSpPr>
                <a:spLocks/>
              </p:cNvSpPr>
              <p:nvPr/>
            </p:nvSpPr>
            <p:spPr bwMode="auto">
              <a:xfrm>
                <a:off x="981" y="1490"/>
                <a:ext cx="25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  <a:cxn ang="0">
                    <a:pos x="25" y="217"/>
                  </a:cxn>
                </a:cxnLst>
                <a:rect l="0" t="0" r="r" b="b"/>
                <a:pathLst>
                  <a:path w="25" h="217">
                    <a:moveTo>
                      <a:pt x="0" y="0"/>
                    </a:moveTo>
                    <a:lnTo>
                      <a:pt x="0" y="217"/>
                    </a:lnTo>
                    <a:lnTo>
                      <a:pt x="25" y="2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5" name="Freeform 656"/>
              <p:cNvSpPr>
                <a:spLocks/>
              </p:cNvSpPr>
              <p:nvPr/>
            </p:nvSpPr>
            <p:spPr bwMode="auto">
              <a:xfrm>
                <a:off x="981" y="1490"/>
                <a:ext cx="25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  <a:cxn ang="0">
                    <a:pos x="25" y="217"/>
                  </a:cxn>
                </a:cxnLst>
                <a:rect l="0" t="0" r="r" b="b"/>
                <a:pathLst>
                  <a:path w="25" h="217">
                    <a:moveTo>
                      <a:pt x="0" y="0"/>
                    </a:moveTo>
                    <a:lnTo>
                      <a:pt x="0" y="217"/>
                    </a:lnTo>
                    <a:lnTo>
                      <a:pt x="25" y="2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6" name="Freeform 657"/>
              <p:cNvSpPr>
                <a:spLocks/>
              </p:cNvSpPr>
              <p:nvPr/>
            </p:nvSpPr>
            <p:spPr bwMode="auto">
              <a:xfrm>
                <a:off x="957" y="1490"/>
                <a:ext cx="24" cy="21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217"/>
                  </a:cxn>
                  <a:cxn ang="0">
                    <a:pos x="0" y="217"/>
                  </a:cxn>
                </a:cxnLst>
                <a:rect l="0" t="0" r="r" b="b"/>
                <a:pathLst>
                  <a:path w="24" h="217">
                    <a:moveTo>
                      <a:pt x="24" y="0"/>
                    </a:moveTo>
                    <a:lnTo>
                      <a:pt x="24" y="217"/>
                    </a:lnTo>
                    <a:lnTo>
                      <a:pt x="0" y="2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7" name="Freeform 658"/>
              <p:cNvSpPr>
                <a:spLocks/>
              </p:cNvSpPr>
              <p:nvPr/>
            </p:nvSpPr>
            <p:spPr bwMode="auto">
              <a:xfrm>
                <a:off x="981" y="1490"/>
                <a:ext cx="25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6"/>
                  </a:cxn>
                  <a:cxn ang="0">
                    <a:pos x="25" y="136"/>
                  </a:cxn>
                </a:cxnLst>
                <a:rect l="0" t="0" r="r" b="b"/>
                <a:pathLst>
                  <a:path w="25" h="136">
                    <a:moveTo>
                      <a:pt x="0" y="0"/>
                    </a:moveTo>
                    <a:lnTo>
                      <a:pt x="0" y="136"/>
                    </a:lnTo>
                    <a:lnTo>
                      <a:pt x="25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8" name="Freeform 659"/>
              <p:cNvSpPr>
                <a:spLocks/>
              </p:cNvSpPr>
              <p:nvPr/>
            </p:nvSpPr>
            <p:spPr bwMode="auto">
              <a:xfrm>
                <a:off x="957" y="1490"/>
                <a:ext cx="24" cy="13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36"/>
                  </a:cxn>
                  <a:cxn ang="0">
                    <a:pos x="0" y="136"/>
                  </a:cxn>
                </a:cxnLst>
                <a:rect l="0" t="0" r="r" b="b"/>
                <a:pathLst>
                  <a:path w="24" h="136">
                    <a:moveTo>
                      <a:pt x="24" y="0"/>
                    </a:moveTo>
                    <a:lnTo>
                      <a:pt x="24" y="136"/>
                    </a:lnTo>
                    <a:lnTo>
                      <a:pt x="0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9" name="Freeform 660"/>
              <p:cNvSpPr>
                <a:spLocks/>
              </p:cNvSpPr>
              <p:nvPr/>
            </p:nvSpPr>
            <p:spPr bwMode="auto">
              <a:xfrm>
                <a:off x="981" y="1490"/>
                <a:ext cx="25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25" y="54"/>
                  </a:cxn>
                </a:cxnLst>
                <a:rect l="0" t="0" r="r" b="b"/>
                <a:pathLst>
                  <a:path w="25" h="54">
                    <a:moveTo>
                      <a:pt x="0" y="0"/>
                    </a:moveTo>
                    <a:lnTo>
                      <a:pt x="0" y="54"/>
                    </a:lnTo>
                    <a:lnTo>
                      <a:pt x="25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0" name="Freeform 661"/>
              <p:cNvSpPr>
                <a:spLocks/>
              </p:cNvSpPr>
              <p:nvPr/>
            </p:nvSpPr>
            <p:spPr bwMode="auto">
              <a:xfrm>
                <a:off x="981" y="1490"/>
                <a:ext cx="25" cy="2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9"/>
                  </a:cxn>
                  <a:cxn ang="0">
                    <a:pos x="25" y="299"/>
                  </a:cxn>
                </a:cxnLst>
                <a:rect l="0" t="0" r="r" b="b"/>
                <a:pathLst>
                  <a:path w="25" h="299">
                    <a:moveTo>
                      <a:pt x="0" y="0"/>
                    </a:moveTo>
                    <a:lnTo>
                      <a:pt x="0" y="299"/>
                    </a:lnTo>
                    <a:lnTo>
                      <a:pt x="25" y="29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1" name="Freeform 662"/>
              <p:cNvSpPr>
                <a:spLocks/>
              </p:cNvSpPr>
              <p:nvPr/>
            </p:nvSpPr>
            <p:spPr bwMode="auto">
              <a:xfrm>
                <a:off x="981" y="1490"/>
                <a:ext cx="25" cy="2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9"/>
                  </a:cxn>
                  <a:cxn ang="0">
                    <a:pos x="25" y="299"/>
                  </a:cxn>
                </a:cxnLst>
                <a:rect l="0" t="0" r="r" b="b"/>
                <a:pathLst>
                  <a:path w="25" h="299">
                    <a:moveTo>
                      <a:pt x="0" y="0"/>
                    </a:moveTo>
                    <a:lnTo>
                      <a:pt x="0" y="299"/>
                    </a:lnTo>
                    <a:lnTo>
                      <a:pt x="25" y="29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2" name="Freeform 663"/>
              <p:cNvSpPr>
                <a:spLocks/>
              </p:cNvSpPr>
              <p:nvPr/>
            </p:nvSpPr>
            <p:spPr bwMode="auto">
              <a:xfrm>
                <a:off x="981" y="1490"/>
                <a:ext cx="25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25" y="380"/>
                  </a:cxn>
                </a:cxnLst>
                <a:rect l="0" t="0" r="r" b="b"/>
                <a:pathLst>
                  <a:path w="25" h="380">
                    <a:moveTo>
                      <a:pt x="0" y="0"/>
                    </a:moveTo>
                    <a:lnTo>
                      <a:pt x="0" y="380"/>
                    </a:lnTo>
                    <a:lnTo>
                      <a:pt x="25" y="38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3" name="Freeform 664"/>
              <p:cNvSpPr>
                <a:spLocks/>
              </p:cNvSpPr>
              <p:nvPr/>
            </p:nvSpPr>
            <p:spPr bwMode="auto">
              <a:xfrm>
                <a:off x="957" y="1490"/>
                <a:ext cx="24" cy="38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380"/>
                  </a:cxn>
                  <a:cxn ang="0">
                    <a:pos x="0" y="380"/>
                  </a:cxn>
                </a:cxnLst>
                <a:rect l="0" t="0" r="r" b="b"/>
                <a:pathLst>
                  <a:path w="24" h="380">
                    <a:moveTo>
                      <a:pt x="24" y="0"/>
                    </a:moveTo>
                    <a:lnTo>
                      <a:pt x="24" y="380"/>
                    </a:lnTo>
                    <a:lnTo>
                      <a:pt x="0" y="38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4" name="Freeform 665"/>
              <p:cNvSpPr>
                <a:spLocks/>
              </p:cNvSpPr>
              <p:nvPr/>
            </p:nvSpPr>
            <p:spPr bwMode="auto">
              <a:xfrm>
                <a:off x="1196" y="2061"/>
                <a:ext cx="25" cy="5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54"/>
                  </a:cxn>
                  <a:cxn ang="0">
                    <a:pos x="0" y="54"/>
                  </a:cxn>
                </a:cxnLst>
                <a:rect l="0" t="0" r="r" b="b"/>
                <a:pathLst>
                  <a:path w="25" h="54">
                    <a:moveTo>
                      <a:pt x="25" y="0"/>
                    </a:moveTo>
                    <a:lnTo>
                      <a:pt x="25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5" name="Freeform 666"/>
              <p:cNvSpPr>
                <a:spLocks/>
              </p:cNvSpPr>
              <p:nvPr/>
            </p:nvSpPr>
            <p:spPr bwMode="auto">
              <a:xfrm>
                <a:off x="1221" y="2061"/>
                <a:ext cx="24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24" y="54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54"/>
                    </a:lnTo>
                    <a:lnTo>
                      <a:pt x="24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6" name="Freeform 667"/>
              <p:cNvSpPr>
                <a:spLocks/>
              </p:cNvSpPr>
              <p:nvPr/>
            </p:nvSpPr>
            <p:spPr bwMode="auto">
              <a:xfrm>
                <a:off x="1221" y="2061"/>
                <a:ext cx="24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6"/>
                  </a:cxn>
                  <a:cxn ang="0">
                    <a:pos x="24" y="136"/>
                  </a:cxn>
                </a:cxnLst>
                <a:rect l="0" t="0" r="r" b="b"/>
                <a:pathLst>
                  <a:path w="24" h="136">
                    <a:moveTo>
                      <a:pt x="0" y="0"/>
                    </a:moveTo>
                    <a:lnTo>
                      <a:pt x="0" y="136"/>
                    </a:lnTo>
                    <a:lnTo>
                      <a:pt x="24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7" name="Rectangle 668"/>
              <p:cNvSpPr>
                <a:spLocks noChangeArrowheads="1"/>
              </p:cNvSpPr>
              <p:nvPr/>
            </p:nvSpPr>
            <p:spPr bwMode="auto">
              <a:xfrm>
                <a:off x="1950" y="2315"/>
                <a:ext cx="98" cy="55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8" name="Rectangle 669"/>
              <p:cNvSpPr>
                <a:spLocks noChangeArrowheads="1"/>
              </p:cNvSpPr>
              <p:nvPr/>
            </p:nvSpPr>
            <p:spPr bwMode="auto">
              <a:xfrm>
                <a:off x="1950" y="2315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9" name="Rectangle 670"/>
              <p:cNvSpPr>
                <a:spLocks noChangeArrowheads="1"/>
              </p:cNvSpPr>
              <p:nvPr/>
            </p:nvSpPr>
            <p:spPr bwMode="auto">
              <a:xfrm>
                <a:off x="1953" y="2318"/>
                <a:ext cx="92" cy="49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60" name="Rectangle 671"/>
              <p:cNvSpPr>
                <a:spLocks noChangeArrowheads="1"/>
              </p:cNvSpPr>
              <p:nvPr/>
            </p:nvSpPr>
            <p:spPr bwMode="auto">
              <a:xfrm>
                <a:off x="1956" y="2326"/>
                <a:ext cx="1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DIRECCIÓN SEDUCA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1" name="Rectangle 672"/>
              <p:cNvSpPr>
                <a:spLocks noChangeArrowheads="1"/>
              </p:cNvSpPr>
              <p:nvPr/>
            </p:nvSpPr>
            <p:spPr bwMode="auto">
              <a:xfrm>
                <a:off x="1877" y="2506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62" name="Rectangle 673"/>
              <p:cNvSpPr>
                <a:spLocks noChangeArrowheads="1"/>
              </p:cNvSpPr>
              <p:nvPr/>
            </p:nvSpPr>
            <p:spPr bwMode="auto">
              <a:xfrm>
                <a:off x="1877" y="2506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63" name="Rectangle 674"/>
              <p:cNvSpPr>
                <a:spLocks noChangeArrowheads="1"/>
              </p:cNvSpPr>
              <p:nvPr/>
            </p:nvSpPr>
            <p:spPr bwMode="auto">
              <a:xfrm>
                <a:off x="1888" y="2516"/>
                <a:ext cx="12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ADMINIDTRACIÓN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" name="Rectangle 675"/>
              <p:cNvSpPr>
                <a:spLocks noChangeArrowheads="1"/>
              </p:cNvSpPr>
              <p:nvPr/>
            </p:nvSpPr>
            <p:spPr bwMode="auto">
              <a:xfrm>
                <a:off x="1874" y="2414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65" name="Rectangle 676"/>
              <p:cNvSpPr>
                <a:spLocks noChangeArrowheads="1"/>
              </p:cNvSpPr>
              <p:nvPr/>
            </p:nvSpPr>
            <p:spPr bwMode="auto">
              <a:xfrm>
                <a:off x="1874" y="2414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66" name="Rectangle 677"/>
              <p:cNvSpPr>
                <a:spLocks noChangeArrowheads="1"/>
              </p:cNvSpPr>
              <p:nvPr/>
            </p:nvSpPr>
            <p:spPr bwMode="auto">
              <a:xfrm>
                <a:off x="1894" y="2416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COMISIÓN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" name="Rectangle 678"/>
              <p:cNvSpPr>
                <a:spLocks noChangeArrowheads="1"/>
              </p:cNvSpPr>
              <p:nvPr/>
            </p:nvSpPr>
            <p:spPr bwMode="auto">
              <a:xfrm>
                <a:off x="1875" y="2426"/>
                <a:ext cx="16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DE LOS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" name="Rectangle 679"/>
              <p:cNvSpPr>
                <a:spLocks noChangeArrowheads="1"/>
              </p:cNvSpPr>
              <p:nvPr/>
            </p:nvSpPr>
            <p:spPr bwMode="auto">
              <a:xfrm>
                <a:off x="1875" y="2441"/>
                <a:ext cx="1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RECURSOS HUMANOS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9" name="Rectangle 680"/>
              <p:cNvSpPr>
                <a:spLocks noChangeArrowheads="1"/>
              </p:cNvSpPr>
              <p:nvPr/>
            </p:nvSpPr>
            <p:spPr bwMode="auto">
              <a:xfrm>
                <a:off x="1875" y="2452"/>
                <a:ext cx="14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INTERINSTITUCIONAL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0" name="Rectangle 681"/>
              <p:cNvSpPr>
                <a:spLocks noChangeArrowheads="1"/>
              </p:cNvSpPr>
              <p:nvPr/>
            </p:nvSpPr>
            <p:spPr bwMode="auto">
              <a:xfrm>
                <a:off x="2023" y="2587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71" name="Rectangle 682"/>
              <p:cNvSpPr>
                <a:spLocks noChangeArrowheads="1"/>
              </p:cNvSpPr>
              <p:nvPr/>
            </p:nvSpPr>
            <p:spPr bwMode="auto">
              <a:xfrm>
                <a:off x="2023" y="2587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72" name="Rectangle 683"/>
              <p:cNvSpPr>
                <a:spLocks noChangeArrowheads="1"/>
              </p:cNvSpPr>
              <p:nvPr/>
            </p:nvSpPr>
            <p:spPr bwMode="auto">
              <a:xfrm>
                <a:off x="2037" y="2588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COMUNICACIÓN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" name="Rectangle 684"/>
              <p:cNvSpPr>
                <a:spLocks noChangeArrowheads="1"/>
              </p:cNvSpPr>
              <p:nvPr/>
            </p:nvSpPr>
            <p:spPr bwMode="auto">
              <a:xfrm>
                <a:off x="2030" y="2599"/>
                <a:ext cx="13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AGRÍCOLA PARA EL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4" name="Rectangle 685"/>
              <p:cNvSpPr>
                <a:spLocks noChangeArrowheads="1"/>
              </p:cNvSpPr>
              <p:nvPr/>
            </p:nvSpPr>
            <p:spPr bwMode="auto">
              <a:xfrm>
                <a:off x="2043" y="2614"/>
                <a:ext cx="9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5" name="Rectangle 686"/>
              <p:cNvSpPr>
                <a:spLocks noChangeArrowheads="1"/>
              </p:cNvSpPr>
              <p:nvPr/>
            </p:nvSpPr>
            <p:spPr bwMode="auto">
              <a:xfrm>
                <a:off x="2023" y="2506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76" name="Rectangle 687"/>
              <p:cNvSpPr>
                <a:spLocks noChangeArrowheads="1"/>
              </p:cNvSpPr>
              <p:nvPr/>
            </p:nvSpPr>
            <p:spPr bwMode="auto">
              <a:xfrm>
                <a:off x="2023" y="2506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77" name="Rectangle 688"/>
              <p:cNvSpPr>
                <a:spLocks noChangeArrowheads="1"/>
              </p:cNvSpPr>
              <p:nvPr/>
            </p:nvSpPr>
            <p:spPr bwMode="auto">
              <a:xfrm>
                <a:off x="2037" y="2506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CAPACITACIÓN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8" name="Rectangle 689"/>
              <p:cNvSpPr>
                <a:spLocks noChangeArrowheads="1"/>
              </p:cNvSpPr>
              <p:nvPr/>
            </p:nvSpPr>
            <p:spPr bwMode="auto">
              <a:xfrm>
                <a:off x="2043" y="2520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9" name="Rectangle 690"/>
              <p:cNvSpPr>
                <a:spLocks noChangeArrowheads="1"/>
              </p:cNvSpPr>
              <p:nvPr/>
            </p:nvSpPr>
            <p:spPr bwMode="auto">
              <a:xfrm>
                <a:off x="2027" y="2531"/>
                <a:ext cx="13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AGROEMPRESARIAL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" name="Rectangle 691"/>
              <p:cNvSpPr>
                <a:spLocks noChangeArrowheads="1"/>
              </p:cNvSpPr>
              <p:nvPr/>
            </p:nvSpPr>
            <p:spPr bwMode="auto">
              <a:xfrm>
                <a:off x="2023" y="2424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81" name="Rectangle 692"/>
              <p:cNvSpPr>
                <a:spLocks noChangeArrowheads="1"/>
              </p:cNvSpPr>
              <p:nvPr/>
            </p:nvSpPr>
            <p:spPr bwMode="auto">
              <a:xfrm>
                <a:off x="2023" y="2424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82" name="Rectangle 693"/>
              <p:cNvSpPr>
                <a:spLocks noChangeArrowheads="1"/>
              </p:cNvSpPr>
              <p:nvPr/>
            </p:nvSpPr>
            <p:spPr bwMode="auto">
              <a:xfrm>
                <a:off x="2046" y="2430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EDUCACIÓN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" name="Rectangle 694"/>
              <p:cNvSpPr>
                <a:spLocks noChangeArrowheads="1"/>
              </p:cNvSpPr>
              <p:nvPr/>
            </p:nvSpPr>
            <p:spPr bwMode="auto">
              <a:xfrm>
                <a:off x="2049" y="2444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AGRÍCOLA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" name="Rectangle 695"/>
              <p:cNvSpPr>
                <a:spLocks noChangeArrowheads="1"/>
              </p:cNvSpPr>
              <p:nvPr/>
            </p:nvSpPr>
            <p:spPr bwMode="auto">
              <a:xfrm>
                <a:off x="1877" y="2587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85" name="Rectangle 696"/>
              <p:cNvSpPr>
                <a:spLocks noChangeArrowheads="1"/>
              </p:cNvSpPr>
              <p:nvPr/>
            </p:nvSpPr>
            <p:spPr bwMode="auto">
              <a:xfrm>
                <a:off x="1877" y="2587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86" name="Rectangle 697"/>
              <p:cNvSpPr>
                <a:spLocks noChangeArrowheads="1"/>
              </p:cNvSpPr>
              <p:nvPr/>
            </p:nvSpPr>
            <p:spPr bwMode="auto">
              <a:xfrm>
                <a:off x="1891" y="2599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PLANIFICADORA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" name="Freeform 698"/>
              <p:cNvSpPr>
                <a:spLocks/>
              </p:cNvSpPr>
              <p:nvPr/>
            </p:nvSpPr>
            <p:spPr bwMode="auto">
              <a:xfrm>
                <a:off x="1926" y="2370"/>
                <a:ext cx="73" cy="136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119"/>
                  </a:cxn>
                  <a:cxn ang="0">
                    <a:pos x="0" y="119"/>
                  </a:cxn>
                  <a:cxn ang="0">
                    <a:pos x="0" y="136"/>
                  </a:cxn>
                </a:cxnLst>
                <a:rect l="0" t="0" r="r" b="b"/>
                <a:pathLst>
                  <a:path w="73" h="136">
                    <a:moveTo>
                      <a:pt x="73" y="0"/>
                    </a:moveTo>
                    <a:lnTo>
                      <a:pt x="73" y="119"/>
                    </a:lnTo>
                    <a:lnTo>
                      <a:pt x="0" y="119"/>
                    </a:lnTo>
                    <a:lnTo>
                      <a:pt x="0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88" name="Freeform 699"/>
              <p:cNvSpPr>
                <a:spLocks/>
              </p:cNvSpPr>
              <p:nvPr/>
            </p:nvSpPr>
            <p:spPr bwMode="auto">
              <a:xfrm>
                <a:off x="1999" y="2370"/>
                <a:ext cx="73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4"/>
                  </a:cxn>
                  <a:cxn ang="0">
                    <a:pos x="73" y="204"/>
                  </a:cxn>
                  <a:cxn ang="0">
                    <a:pos x="73" y="217"/>
                  </a:cxn>
                </a:cxnLst>
                <a:rect l="0" t="0" r="r" b="b"/>
                <a:pathLst>
                  <a:path w="73" h="217">
                    <a:moveTo>
                      <a:pt x="0" y="0"/>
                    </a:moveTo>
                    <a:lnTo>
                      <a:pt x="0" y="204"/>
                    </a:lnTo>
                    <a:lnTo>
                      <a:pt x="73" y="204"/>
                    </a:lnTo>
                    <a:lnTo>
                      <a:pt x="73" y="2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89" name="Freeform 700"/>
              <p:cNvSpPr>
                <a:spLocks/>
              </p:cNvSpPr>
              <p:nvPr/>
            </p:nvSpPr>
            <p:spPr bwMode="auto">
              <a:xfrm>
                <a:off x="1999" y="2370"/>
                <a:ext cx="73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9"/>
                  </a:cxn>
                  <a:cxn ang="0">
                    <a:pos x="73" y="119"/>
                  </a:cxn>
                  <a:cxn ang="0">
                    <a:pos x="73" y="136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lnTo>
                      <a:pt x="0" y="119"/>
                    </a:lnTo>
                    <a:lnTo>
                      <a:pt x="73" y="119"/>
                    </a:lnTo>
                    <a:lnTo>
                      <a:pt x="73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90" name="Freeform 701"/>
              <p:cNvSpPr>
                <a:spLocks/>
              </p:cNvSpPr>
              <p:nvPr/>
            </p:nvSpPr>
            <p:spPr bwMode="auto">
              <a:xfrm>
                <a:off x="1999" y="2370"/>
                <a:ext cx="7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73" y="37"/>
                  </a:cxn>
                  <a:cxn ang="0">
                    <a:pos x="73" y="54"/>
                  </a:cxn>
                </a:cxnLst>
                <a:rect l="0" t="0" r="r" b="b"/>
                <a:pathLst>
                  <a:path w="73" h="54">
                    <a:moveTo>
                      <a:pt x="0" y="0"/>
                    </a:moveTo>
                    <a:lnTo>
                      <a:pt x="0" y="37"/>
                    </a:lnTo>
                    <a:lnTo>
                      <a:pt x="73" y="37"/>
                    </a:lnTo>
                    <a:lnTo>
                      <a:pt x="73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91" name="Freeform 702"/>
              <p:cNvSpPr>
                <a:spLocks/>
              </p:cNvSpPr>
              <p:nvPr/>
            </p:nvSpPr>
            <p:spPr bwMode="auto">
              <a:xfrm>
                <a:off x="1926" y="2370"/>
                <a:ext cx="73" cy="217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204"/>
                  </a:cxn>
                  <a:cxn ang="0">
                    <a:pos x="0" y="204"/>
                  </a:cxn>
                  <a:cxn ang="0">
                    <a:pos x="0" y="217"/>
                  </a:cxn>
                </a:cxnLst>
                <a:rect l="0" t="0" r="r" b="b"/>
                <a:pathLst>
                  <a:path w="73" h="217">
                    <a:moveTo>
                      <a:pt x="73" y="0"/>
                    </a:moveTo>
                    <a:lnTo>
                      <a:pt x="73" y="204"/>
                    </a:lnTo>
                    <a:lnTo>
                      <a:pt x="0" y="204"/>
                    </a:lnTo>
                    <a:lnTo>
                      <a:pt x="0" y="2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92" name="Freeform 703"/>
              <p:cNvSpPr>
                <a:spLocks noEditPoints="1"/>
              </p:cNvSpPr>
              <p:nvPr/>
            </p:nvSpPr>
            <p:spPr bwMode="auto">
              <a:xfrm>
                <a:off x="1921" y="2368"/>
                <a:ext cx="80" cy="48"/>
              </a:xfrm>
              <a:custGeom>
                <a:avLst/>
                <a:gdLst/>
                <a:ahLst/>
                <a:cxnLst>
                  <a:cxn ang="0">
                    <a:pos x="396" y="8"/>
                  </a:cxn>
                  <a:cxn ang="0">
                    <a:pos x="396" y="120"/>
                  </a:cxn>
                  <a:cxn ang="0">
                    <a:pos x="388" y="128"/>
                  </a:cxn>
                  <a:cxn ang="0">
                    <a:pos x="380" y="120"/>
                  </a:cxn>
                  <a:cxn ang="0">
                    <a:pos x="380" y="8"/>
                  </a:cxn>
                  <a:cxn ang="0">
                    <a:pos x="388" y="0"/>
                  </a:cxn>
                  <a:cxn ang="0">
                    <a:pos x="396" y="8"/>
                  </a:cxn>
                  <a:cxn ang="0">
                    <a:pos x="363" y="182"/>
                  </a:cxn>
                  <a:cxn ang="0">
                    <a:pos x="251" y="182"/>
                  </a:cxn>
                  <a:cxn ang="0">
                    <a:pos x="243" y="174"/>
                  </a:cxn>
                  <a:cxn ang="0">
                    <a:pos x="251" y="166"/>
                  </a:cxn>
                  <a:cxn ang="0">
                    <a:pos x="363" y="166"/>
                  </a:cxn>
                  <a:cxn ang="0">
                    <a:pos x="371" y="174"/>
                  </a:cxn>
                  <a:cxn ang="0">
                    <a:pos x="363" y="182"/>
                  </a:cxn>
                  <a:cxn ang="0">
                    <a:pos x="171" y="182"/>
                  </a:cxn>
                  <a:cxn ang="0">
                    <a:pos x="59" y="182"/>
                  </a:cxn>
                  <a:cxn ang="0">
                    <a:pos x="51" y="174"/>
                  </a:cxn>
                  <a:cxn ang="0">
                    <a:pos x="59" y="166"/>
                  </a:cxn>
                  <a:cxn ang="0">
                    <a:pos x="171" y="166"/>
                  </a:cxn>
                  <a:cxn ang="0">
                    <a:pos x="179" y="174"/>
                  </a:cxn>
                  <a:cxn ang="0">
                    <a:pos x="171" y="182"/>
                  </a:cxn>
                  <a:cxn ang="0">
                    <a:pos x="16" y="204"/>
                  </a:cxn>
                  <a:cxn ang="0">
                    <a:pos x="16" y="207"/>
                  </a:cxn>
                  <a:cxn ang="0">
                    <a:pos x="8" y="215"/>
                  </a:cxn>
                  <a:cxn ang="0">
                    <a:pos x="0" y="207"/>
                  </a:cxn>
                  <a:cxn ang="0">
                    <a:pos x="0" y="204"/>
                  </a:cxn>
                  <a:cxn ang="0">
                    <a:pos x="8" y="196"/>
                  </a:cxn>
                  <a:cxn ang="0">
                    <a:pos x="16" y="204"/>
                  </a:cxn>
                </a:cxnLst>
                <a:rect l="0" t="0" r="r" b="b"/>
                <a:pathLst>
                  <a:path w="396" h="215">
                    <a:moveTo>
                      <a:pt x="396" y="8"/>
                    </a:moveTo>
                    <a:lnTo>
                      <a:pt x="396" y="120"/>
                    </a:lnTo>
                    <a:cubicBezTo>
                      <a:pt x="396" y="124"/>
                      <a:pt x="393" y="128"/>
                      <a:pt x="388" y="128"/>
                    </a:cubicBezTo>
                    <a:cubicBezTo>
                      <a:pt x="384" y="128"/>
                      <a:pt x="380" y="124"/>
                      <a:pt x="380" y="120"/>
                    </a:cubicBezTo>
                    <a:lnTo>
                      <a:pt x="380" y="8"/>
                    </a:lnTo>
                    <a:cubicBezTo>
                      <a:pt x="380" y="3"/>
                      <a:pt x="384" y="0"/>
                      <a:pt x="388" y="0"/>
                    </a:cubicBezTo>
                    <a:cubicBezTo>
                      <a:pt x="393" y="0"/>
                      <a:pt x="396" y="3"/>
                      <a:pt x="396" y="8"/>
                    </a:cubicBezTo>
                    <a:close/>
                    <a:moveTo>
                      <a:pt x="363" y="182"/>
                    </a:moveTo>
                    <a:lnTo>
                      <a:pt x="251" y="182"/>
                    </a:lnTo>
                    <a:cubicBezTo>
                      <a:pt x="246" y="182"/>
                      <a:pt x="243" y="178"/>
                      <a:pt x="243" y="174"/>
                    </a:cubicBezTo>
                    <a:cubicBezTo>
                      <a:pt x="243" y="170"/>
                      <a:pt x="246" y="166"/>
                      <a:pt x="251" y="166"/>
                    </a:cubicBezTo>
                    <a:lnTo>
                      <a:pt x="363" y="166"/>
                    </a:lnTo>
                    <a:cubicBezTo>
                      <a:pt x="367" y="166"/>
                      <a:pt x="371" y="170"/>
                      <a:pt x="371" y="174"/>
                    </a:cubicBezTo>
                    <a:cubicBezTo>
                      <a:pt x="371" y="178"/>
                      <a:pt x="367" y="182"/>
                      <a:pt x="363" y="182"/>
                    </a:cubicBezTo>
                    <a:close/>
                    <a:moveTo>
                      <a:pt x="171" y="182"/>
                    </a:moveTo>
                    <a:lnTo>
                      <a:pt x="59" y="182"/>
                    </a:lnTo>
                    <a:cubicBezTo>
                      <a:pt x="54" y="182"/>
                      <a:pt x="51" y="178"/>
                      <a:pt x="51" y="174"/>
                    </a:cubicBezTo>
                    <a:cubicBezTo>
                      <a:pt x="51" y="170"/>
                      <a:pt x="54" y="166"/>
                      <a:pt x="59" y="166"/>
                    </a:cubicBezTo>
                    <a:lnTo>
                      <a:pt x="171" y="166"/>
                    </a:lnTo>
                    <a:cubicBezTo>
                      <a:pt x="175" y="166"/>
                      <a:pt x="179" y="170"/>
                      <a:pt x="179" y="174"/>
                    </a:cubicBezTo>
                    <a:cubicBezTo>
                      <a:pt x="179" y="178"/>
                      <a:pt x="175" y="182"/>
                      <a:pt x="171" y="182"/>
                    </a:cubicBezTo>
                    <a:close/>
                    <a:moveTo>
                      <a:pt x="16" y="204"/>
                    </a:moveTo>
                    <a:lnTo>
                      <a:pt x="16" y="207"/>
                    </a:lnTo>
                    <a:cubicBezTo>
                      <a:pt x="16" y="211"/>
                      <a:pt x="13" y="215"/>
                      <a:pt x="8" y="215"/>
                    </a:cubicBezTo>
                    <a:cubicBezTo>
                      <a:pt x="4" y="215"/>
                      <a:pt x="0" y="211"/>
                      <a:pt x="0" y="207"/>
                    </a:cubicBezTo>
                    <a:lnTo>
                      <a:pt x="0" y="204"/>
                    </a:lnTo>
                    <a:cubicBezTo>
                      <a:pt x="0" y="199"/>
                      <a:pt x="4" y="196"/>
                      <a:pt x="8" y="196"/>
                    </a:cubicBezTo>
                    <a:cubicBezTo>
                      <a:pt x="13" y="196"/>
                      <a:pt x="16" y="199"/>
                      <a:pt x="16" y="2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93" name="Rectangle 704"/>
              <p:cNvSpPr>
                <a:spLocks noChangeArrowheads="1"/>
              </p:cNvSpPr>
              <p:nvPr/>
            </p:nvSpPr>
            <p:spPr bwMode="auto">
              <a:xfrm>
                <a:off x="3040" y="1441"/>
                <a:ext cx="98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94" name="Rectangle 705"/>
              <p:cNvSpPr>
                <a:spLocks noChangeArrowheads="1"/>
              </p:cNvSpPr>
              <p:nvPr/>
            </p:nvSpPr>
            <p:spPr bwMode="auto">
              <a:xfrm>
                <a:off x="3040" y="1441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95" name="Rectangle 706"/>
              <p:cNvSpPr>
                <a:spLocks noChangeArrowheads="1"/>
              </p:cNvSpPr>
              <p:nvPr/>
            </p:nvSpPr>
            <p:spPr bwMode="auto">
              <a:xfrm>
                <a:off x="3041" y="1451"/>
                <a:ext cx="1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DIRECCIÓN GENERAL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6" name="Rectangle 707"/>
              <p:cNvSpPr>
                <a:spLocks noChangeArrowheads="1"/>
              </p:cNvSpPr>
              <p:nvPr/>
            </p:nvSpPr>
            <p:spPr bwMode="auto">
              <a:xfrm>
                <a:off x="3041" y="1462"/>
                <a:ext cx="1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 RIEGO Y DRENAJE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7" name="Rectangle 708"/>
              <p:cNvSpPr>
                <a:spLocks noChangeArrowheads="1"/>
              </p:cNvSpPr>
              <p:nvPr/>
            </p:nvSpPr>
            <p:spPr bwMode="auto">
              <a:xfrm>
                <a:off x="3077" y="1476"/>
                <a:ext cx="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DGRD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8" name="Rectangle 709"/>
              <p:cNvSpPr>
                <a:spLocks noChangeArrowheads="1"/>
              </p:cNvSpPr>
              <p:nvPr/>
            </p:nvSpPr>
            <p:spPr bwMode="auto">
              <a:xfrm>
                <a:off x="2979" y="1617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99" name="Rectangle 710"/>
              <p:cNvSpPr>
                <a:spLocks noChangeArrowheads="1"/>
              </p:cNvSpPr>
              <p:nvPr/>
            </p:nvSpPr>
            <p:spPr bwMode="auto">
              <a:xfrm>
                <a:off x="2979" y="1617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00" name="Rectangle 711"/>
              <p:cNvSpPr>
                <a:spLocks noChangeArrowheads="1"/>
              </p:cNvSpPr>
              <p:nvPr/>
            </p:nvSpPr>
            <p:spPr bwMode="auto">
              <a:xfrm>
                <a:off x="2999" y="1624"/>
                <a:ext cx="8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PROYECTOS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1" name="Rectangle 712"/>
              <p:cNvSpPr>
                <a:spLocks noChangeArrowheads="1"/>
              </p:cNvSpPr>
              <p:nvPr/>
            </p:nvSpPr>
            <p:spPr bwMode="auto">
              <a:xfrm>
                <a:off x="2999" y="1635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ESPECIALES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2" name="Rectangle 713"/>
              <p:cNvSpPr>
                <a:spLocks noChangeArrowheads="1"/>
              </p:cNvSpPr>
              <p:nvPr/>
            </p:nvSpPr>
            <p:spPr bwMode="auto">
              <a:xfrm>
                <a:off x="2975" y="1536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03" name="Rectangle 714"/>
              <p:cNvSpPr>
                <a:spLocks noChangeArrowheads="1"/>
              </p:cNvSpPr>
              <p:nvPr/>
            </p:nvSpPr>
            <p:spPr bwMode="auto">
              <a:xfrm>
                <a:off x="2975" y="1536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04" name="Rectangle 715"/>
              <p:cNvSpPr>
                <a:spLocks noChangeArrowheads="1"/>
              </p:cNvSpPr>
              <p:nvPr/>
            </p:nvSpPr>
            <p:spPr bwMode="auto">
              <a:xfrm>
                <a:off x="3003" y="1548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OFICINAS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5" name="Rectangle 716"/>
              <p:cNvSpPr>
                <a:spLocks noChangeArrowheads="1"/>
              </p:cNvSpPr>
              <p:nvPr/>
            </p:nvSpPr>
            <p:spPr bwMode="auto">
              <a:xfrm>
                <a:off x="2996" y="1559"/>
                <a:ext cx="9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REGIONALES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6" name="Rectangle 717"/>
              <p:cNvSpPr>
                <a:spLocks noChangeArrowheads="1"/>
              </p:cNvSpPr>
              <p:nvPr/>
            </p:nvSpPr>
            <p:spPr bwMode="auto">
              <a:xfrm>
                <a:off x="3211" y="1536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07" name="Rectangle 718"/>
              <p:cNvSpPr>
                <a:spLocks noChangeArrowheads="1"/>
              </p:cNvSpPr>
              <p:nvPr/>
            </p:nvSpPr>
            <p:spPr bwMode="auto">
              <a:xfrm>
                <a:off x="3211" y="1536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08" name="Rectangle 719"/>
              <p:cNvSpPr>
                <a:spLocks noChangeArrowheads="1"/>
              </p:cNvSpPr>
              <p:nvPr/>
            </p:nvSpPr>
            <p:spPr bwMode="auto">
              <a:xfrm>
                <a:off x="3216" y="1548"/>
                <a:ext cx="14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DEPARTAMENTO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9" name="Rectangle 720"/>
              <p:cNvSpPr>
                <a:spLocks noChangeArrowheads="1"/>
              </p:cNvSpPr>
              <p:nvPr/>
            </p:nvSpPr>
            <p:spPr bwMode="auto">
              <a:xfrm>
                <a:off x="3222" y="1559"/>
                <a:ext cx="12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ADMINISTRACIÓN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0" name="Rectangle 721"/>
              <p:cNvSpPr>
                <a:spLocks noChangeArrowheads="1"/>
              </p:cNvSpPr>
              <p:nvPr/>
            </p:nvSpPr>
            <p:spPr bwMode="auto">
              <a:xfrm>
                <a:off x="3093" y="1613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11" name="Rectangle 722"/>
              <p:cNvSpPr>
                <a:spLocks noChangeArrowheads="1"/>
              </p:cNvSpPr>
              <p:nvPr/>
            </p:nvSpPr>
            <p:spPr bwMode="auto">
              <a:xfrm>
                <a:off x="3093" y="1613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12" name="Rectangle 723"/>
              <p:cNvSpPr>
                <a:spLocks noChangeArrowheads="1"/>
              </p:cNvSpPr>
              <p:nvPr/>
            </p:nvSpPr>
            <p:spPr bwMode="auto">
              <a:xfrm>
                <a:off x="3106" y="1624"/>
                <a:ext cx="1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SUB DIRECCIÓN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3" name="Rectangle 724"/>
              <p:cNvSpPr>
                <a:spLocks noChangeArrowheads="1"/>
              </p:cNvSpPr>
              <p:nvPr/>
            </p:nvSpPr>
            <p:spPr bwMode="auto">
              <a:xfrm>
                <a:off x="3192" y="2066"/>
                <a:ext cx="98" cy="55"/>
              </a:xfrm>
              <a:prstGeom prst="rect">
                <a:avLst/>
              </a:prstGeom>
              <a:solidFill>
                <a:srgbClr val="3475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14" name="Rectangle 725"/>
              <p:cNvSpPr>
                <a:spLocks noChangeArrowheads="1"/>
              </p:cNvSpPr>
              <p:nvPr/>
            </p:nvSpPr>
            <p:spPr bwMode="auto">
              <a:xfrm>
                <a:off x="3192" y="2066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15" name="Rectangle 726"/>
              <p:cNvSpPr>
                <a:spLocks noChangeArrowheads="1"/>
              </p:cNvSpPr>
              <p:nvPr/>
            </p:nvSpPr>
            <p:spPr bwMode="auto">
              <a:xfrm>
                <a:off x="3193" y="2067"/>
                <a:ext cx="1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DESPARTAMENTO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6" name="Rectangle 727"/>
              <p:cNvSpPr>
                <a:spLocks noChangeArrowheads="1"/>
              </p:cNvSpPr>
              <p:nvPr/>
            </p:nvSpPr>
            <p:spPr bwMode="auto">
              <a:xfrm>
                <a:off x="3203" y="2081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" name="Rectangle 728"/>
              <p:cNvSpPr>
                <a:spLocks noChangeArrowheads="1"/>
              </p:cNvSpPr>
              <p:nvPr/>
            </p:nvSpPr>
            <p:spPr bwMode="auto">
              <a:xfrm>
                <a:off x="3203" y="2092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RIEGO Y DRENAJE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8" name="Rectangle 729"/>
              <p:cNvSpPr>
                <a:spLocks noChangeArrowheads="1"/>
              </p:cNvSpPr>
              <p:nvPr/>
            </p:nvSpPr>
            <p:spPr bwMode="auto">
              <a:xfrm>
                <a:off x="2986" y="1713"/>
                <a:ext cx="98" cy="6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19" name="Rectangle 730"/>
              <p:cNvSpPr>
                <a:spLocks noChangeArrowheads="1"/>
              </p:cNvSpPr>
              <p:nvPr/>
            </p:nvSpPr>
            <p:spPr bwMode="auto">
              <a:xfrm>
                <a:off x="2986" y="1713"/>
                <a:ext cx="98" cy="63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20" name="Rectangle 731"/>
              <p:cNvSpPr>
                <a:spLocks noChangeArrowheads="1"/>
              </p:cNvSpPr>
              <p:nvPr/>
            </p:nvSpPr>
            <p:spPr bwMode="auto">
              <a:xfrm>
                <a:off x="2993" y="1725"/>
                <a:ext cx="14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DEPARTAMENTO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1" name="Rectangle 732"/>
              <p:cNvSpPr>
                <a:spLocks noChangeArrowheads="1"/>
              </p:cNvSpPr>
              <p:nvPr/>
            </p:nvSpPr>
            <p:spPr bwMode="auto">
              <a:xfrm>
                <a:off x="3016" y="1739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GESTIÓN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2" name="Rectangle 733"/>
              <p:cNvSpPr>
                <a:spLocks noChangeArrowheads="1"/>
              </p:cNvSpPr>
              <p:nvPr/>
            </p:nvSpPr>
            <p:spPr bwMode="auto">
              <a:xfrm>
                <a:off x="3054" y="1739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3" name="Rectangle 734"/>
              <p:cNvSpPr>
                <a:spLocks noChangeArrowheads="1"/>
              </p:cNvSpPr>
              <p:nvPr/>
            </p:nvSpPr>
            <p:spPr bwMode="auto">
              <a:xfrm>
                <a:off x="2999" y="1750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PLANIFICACIÓN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" name="Rectangle 735"/>
              <p:cNvSpPr>
                <a:spLocks noChangeArrowheads="1"/>
              </p:cNvSpPr>
              <p:nvPr/>
            </p:nvSpPr>
            <p:spPr bwMode="auto">
              <a:xfrm>
                <a:off x="3003" y="1761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PRESUPUESTO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5" name="Rectangle 736"/>
              <p:cNvSpPr>
                <a:spLocks noChangeArrowheads="1"/>
              </p:cNvSpPr>
              <p:nvPr/>
            </p:nvSpPr>
            <p:spPr bwMode="auto">
              <a:xfrm>
                <a:off x="3174" y="1713"/>
                <a:ext cx="98" cy="6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26" name="Rectangle 737"/>
              <p:cNvSpPr>
                <a:spLocks noChangeArrowheads="1"/>
              </p:cNvSpPr>
              <p:nvPr/>
            </p:nvSpPr>
            <p:spPr bwMode="auto">
              <a:xfrm>
                <a:off x="3174" y="1713"/>
                <a:ext cx="98" cy="67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27" name="Rectangle 738"/>
              <p:cNvSpPr>
                <a:spLocks noChangeArrowheads="1"/>
              </p:cNvSpPr>
              <p:nvPr/>
            </p:nvSpPr>
            <p:spPr bwMode="auto">
              <a:xfrm>
                <a:off x="3180" y="1714"/>
                <a:ext cx="14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DEPARTAMENTO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8" name="Rectangle 739"/>
              <p:cNvSpPr>
                <a:spLocks noChangeArrowheads="1"/>
              </p:cNvSpPr>
              <p:nvPr/>
            </p:nvSpPr>
            <p:spPr bwMode="auto">
              <a:xfrm>
                <a:off x="3190" y="1725"/>
                <a:ext cx="1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ORGANIZACIÓN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9" name="Rectangle 740"/>
              <p:cNvSpPr>
                <a:spLocks noChangeArrowheads="1"/>
              </p:cNvSpPr>
              <p:nvPr/>
            </p:nvSpPr>
            <p:spPr bwMode="auto">
              <a:xfrm>
                <a:off x="3193" y="1739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OPERACIÓN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0" name="Rectangle 741"/>
              <p:cNvSpPr>
                <a:spLocks noChangeArrowheads="1"/>
              </p:cNvSpPr>
              <p:nvPr/>
            </p:nvSpPr>
            <p:spPr bwMode="auto">
              <a:xfrm>
                <a:off x="3187" y="1750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MANTENIMIENTO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1" name="Rectangle 742"/>
              <p:cNvSpPr>
                <a:spLocks noChangeArrowheads="1"/>
              </p:cNvSpPr>
              <p:nvPr/>
            </p:nvSpPr>
            <p:spPr bwMode="auto">
              <a:xfrm>
                <a:off x="3009" y="2063"/>
                <a:ext cx="98" cy="61"/>
              </a:xfrm>
              <a:prstGeom prst="rect">
                <a:avLst/>
              </a:prstGeom>
              <a:solidFill>
                <a:srgbClr val="3475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32" name="Rectangle 743"/>
              <p:cNvSpPr>
                <a:spLocks noChangeArrowheads="1"/>
              </p:cNvSpPr>
              <p:nvPr/>
            </p:nvSpPr>
            <p:spPr bwMode="auto">
              <a:xfrm>
                <a:off x="3009" y="2063"/>
                <a:ext cx="98" cy="61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33" name="Rectangle 744"/>
              <p:cNvSpPr>
                <a:spLocks noChangeArrowheads="1"/>
              </p:cNvSpPr>
              <p:nvPr/>
            </p:nvSpPr>
            <p:spPr bwMode="auto">
              <a:xfrm>
                <a:off x="3016" y="2063"/>
                <a:ext cx="13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DEPARTAMENTO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4" name="Rectangle 745"/>
              <p:cNvSpPr>
                <a:spLocks noChangeArrowheads="1"/>
              </p:cNvSpPr>
              <p:nvPr/>
            </p:nvSpPr>
            <p:spPr bwMode="auto">
              <a:xfrm>
                <a:off x="3019" y="2074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INVESTIGACIÓN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" name="Rectangle 746"/>
              <p:cNvSpPr>
                <a:spLocks noChangeArrowheads="1"/>
              </p:cNvSpPr>
              <p:nvPr/>
            </p:nvSpPr>
            <p:spPr bwMode="auto">
              <a:xfrm>
                <a:off x="3022" y="2085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6" name="Rectangle 747"/>
              <p:cNvSpPr>
                <a:spLocks noChangeArrowheads="1"/>
              </p:cNvSpPr>
              <p:nvPr/>
            </p:nvSpPr>
            <p:spPr bwMode="auto">
              <a:xfrm>
                <a:off x="3028" y="2095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TECNOLOGÍA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7" name="Rectangle 748"/>
              <p:cNvSpPr>
                <a:spLocks noChangeArrowheads="1"/>
              </p:cNvSpPr>
              <p:nvPr/>
            </p:nvSpPr>
            <p:spPr bwMode="auto">
              <a:xfrm>
                <a:off x="3217" y="2257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38" name="Rectangle 749"/>
              <p:cNvSpPr>
                <a:spLocks noChangeArrowheads="1"/>
              </p:cNvSpPr>
              <p:nvPr/>
            </p:nvSpPr>
            <p:spPr bwMode="auto">
              <a:xfrm>
                <a:off x="3217" y="2257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39" name="Rectangle 750"/>
              <p:cNvSpPr>
                <a:spLocks noChangeArrowheads="1"/>
              </p:cNvSpPr>
              <p:nvPr/>
            </p:nvSpPr>
            <p:spPr bwMode="auto">
              <a:xfrm>
                <a:off x="3245" y="2257"/>
                <a:ext cx="6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ÁREA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0" name="Rectangle 751"/>
              <p:cNvSpPr>
                <a:spLocks noChangeArrowheads="1"/>
              </p:cNvSpPr>
              <p:nvPr/>
            </p:nvSpPr>
            <p:spPr bwMode="auto">
              <a:xfrm>
                <a:off x="3229" y="2268"/>
                <a:ext cx="1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SUPERVICIÓN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1" name="Rectangle 752"/>
              <p:cNvSpPr>
                <a:spLocks noChangeArrowheads="1"/>
              </p:cNvSpPr>
              <p:nvPr/>
            </p:nvSpPr>
            <p:spPr bwMode="auto">
              <a:xfrm>
                <a:off x="3242" y="2282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PROYECTO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2" name="Rectangle 753"/>
              <p:cNvSpPr>
                <a:spLocks noChangeArrowheads="1"/>
              </p:cNvSpPr>
              <p:nvPr/>
            </p:nvSpPr>
            <p:spPr bwMode="auto">
              <a:xfrm>
                <a:off x="3217" y="2175"/>
                <a:ext cx="97" cy="68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43" name="Rectangle 754"/>
              <p:cNvSpPr>
                <a:spLocks noChangeArrowheads="1"/>
              </p:cNvSpPr>
              <p:nvPr/>
            </p:nvSpPr>
            <p:spPr bwMode="auto">
              <a:xfrm>
                <a:off x="3217" y="2175"/>
                <a:ext cx="97" cy="68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44" name="Rectangle 755"/>
              <p:cNvSpPr>
                <a:spLocks noChangeArrowheads="1"/>
              </p:cNvSpPr>
              <p:nvPr/>
            </p:nvSpPr>
            <p:spPr bwMode="auto">
              <a:xfrm>
                <a:off x="3226" y="2185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ÁREA DE DISEÑO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5" name="Rectangle 756"/>
              <p:cNvSpPr>
                <a:spLocks noChangeArrowheads="1"/>
              </p:cNvSpPr>
              <p:nvPr/>
            </p:nvSpPr>
            <p:spPr bwMode="auto">
              <a:xfrm>
                <a:off x="3238" y="2196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EVALUACIÓN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6" name="Rectangle 757"/>
              <p:cNvSpPr>
                <a:spLocks noChangeArrowheads="1"/>
              </p:cNvSpPr>
              <p:nvPr/>
            </p:nvSpPr>
            <p:spPr bwMode="auto">
              <a:xfrm>
                <a:off x="3245" y="2207"/>
                <a:ext cx="6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TÉCNICA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7" name="Rectangle 758"/>
              <p:cNvSpPr>
                <a:spLocks noChangeArrowheads="1"/>
              </p:cNvSpPr>
              <p:nvPr/>
            </p:nvSpPr>
            <p:spPr bwMode="auto">
              <a:xfrm>
                <a:off x="3011" y="1826"/>
                <a:ext cx="97" cy="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48" name="Rectangle 759"/>
              <p:cNvSpPr>
                <a:spLocks noChangeArrowheads="1"/>
              </p:cNvSpPr>
              <p:nvPr/>
            </p:nvSpPr>
            <p:spPr bwMode="auto">
              <a:xfrm>
                <a:off x="3011" y="1826"/>
                <a:ext cx="97" cy="6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49" name="Rectangle 760"/>
              <p:cNvSpPr>
                <a:spLocks noChangeArrowheads="1"/>
              </p:cNvSpPr>
              <p:nvPr/>
            </p:nvSpPr>
            <p:spPr bwMode="auto">
              <a:xfrm>
                <a:off x="3012" y="1840"/>
                <a:ext cx="15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ÁREA DE GESTIÓN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0" name="Rectangle 761"/>
              <p:cNvSpPr>
                <a:spLocks noChangeArrowheads="1"/>
              </p:cNvSpPr>
              <p:nvPr/>
            </p:nvSpPr>
            <p:spPr bwMode="auto">
              <a:xfrm>
                <a:off x="3028" y="1851"/>
                <a:ext cx="1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COOPERACIÓN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1" name="Rectangle 762"/>
              <p:cNvSpPr>
                <a:spLocks noChangeArrowheads="1"/>
              </p:cNvSpPr>
              <p:nvPr/>
            </p:nvSpPr>
            <p:spPr bwMode="auto">
              <a:xfrm>
                <a:off x="3038" y="1861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TÉCNICA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" name="Rectangle 763"/>
              <p:cNvSpPr>
                <a:spLocks noChangeArrowheads="1"/>
              </p:cNvSpPr>
              <p:nvPr/>
            </p:nvSpPr>
            <p:spPr bwMode="auto">
              <a:xfrm>
                <a:off x="3035" y="1876"/>
                <a:ext cx="8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FINANCIERA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3" name="Rectangle 764"/>
              <p:cNvSpPr>
                <a:spLocks noChangeArrowheads="1"/>
              </p:cNvSpPr>
              <p:nvPr/>
            </p:nvSpPr>
            <p:spPr bwMode="auto">
              <a:xfrm>
                <a:off x="3011" y="1908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54" name="Rectangle 765"/>
              <p:cNvSpPr>
                <a:spLocks noChangeArrowheads="1"/>
              </p:cNvSpPr>
              <p:nvPr/>
            </p:nvSpPr>
            <p:spPr bwMode="auto">
              <a:xfrm>
                <a:off x="3011" y="1908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55" name="Rectangle 766"/>
              <p:cNvSpPr>
                <a:spLocks noChangeArrowheads="1"/>
              </p:cNvSpPr>
              <p:nvPr/>
            </p:nvSpPr>
            <p:spPr bwMode="auto">
              <a:xfrm>
                <a:off x="3041" y="1919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ÁREA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6" name="Rectangle 767"/>
              <p:cNvSpPr>
                <a:spLocks noChangeArrowheads="1"/>
              </p:cNvSpPr>
              <p:nvPr/>
            </p:nvSpPr>
            <p:spPr bwMode="auto">
              <a:xfrm>
                <a:off x="3022" y="1930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PLANIFICACIÓN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7" name="Rectangle 768"/>
              <p:cNvSpPr>
                <a:spLocks noChangeArrowheads="1"/>
              </p:cNvSpPr>
              <p:nvPr/>
            </p:nvSpPr>
            <p:spPr bwMode="auto">
              <a:xfrm>
                <a:off x="3028" y="1941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PRESUPUESTO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8" name="Rectangle 769"/>
              <p:cNvSpPr>
                <a:spLocks noChangeArrowheads="1"/>
              </p:cNvSpPr>
              <p:nvPr/>
            </p:nvSpPr>
            <p:spPr bwMode="auto">
              <a:xfrm>
                <a:off x="3011" y="1989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59" name="Rectangle 770"/>
              <p:cNvSpPr>
                <a:spLocks noChangeArrowheads="1"/>
              </p:cNvSpPr>
              <p:nvPr/>
            </p:nvSpPr>
            <p:spPr bwMode="auto">
              <a:xfrm>
                <a:off x="3011" y="1989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60" name="Rectangle 771"/>
              <p:cNvSpPr>
                <a:spLocks noChangeArrowheads="1"/>
              </p:cNvSpPr>
              <p:nvPr/>
            </p:nvSpPr>
            <p:spPr bwMode="auto">
              <a:xfrm>
                <a:off x="3016" y="2002"/>
                <a:ext cx="1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UNIDAD DE GÉNERO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1" name="Rectangle 772"/>
              <p:cNvSpPr>
                <a:spLocks noChangeArrowheads="1"/>
              </p:cNvSpPr>
              <p:nvPr/>
            </p:nvSpPr>
            <p:spPr bwMode="auto">
              <a:xfrm>
                <a:off x="3199" y="1828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62" name="Rectangle 773"/>
              <p:cNvSpPr>
                <a:spLocks noChangeArrowheads="1"/>
              </p:cNvSpPr>
              <p:nvPr/>
            </p:nvSpPr>
            <p:spPr bwMode="auto">
              <a:xfrm>
                <a:off x="3199" y="1828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63" name="Rectangle 774"/>
              <p:cNvSpPr>
                <a:spLocks noChangeArrowheads="1"/>
              </p:cNvSpPr>
              <p:nvPr/>
            </p:nvSpPr>
            <p:spPr bwMode="auto">
              <a:xfrm>
                <a:off x="3229" y="1829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ÁREA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4" name="Rectangle 775"/>
              <p:cNvSpPr>
                <a:spLocks noChangeArrowheads="1"/>
              </p:cNvSpPr>
              <p:nvPr/>
            </p:nvSpPr>
            <p:spPr bwMode="auto">
              <a:xfrm>
                <a:off x="3209" y="1840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ORGANIZACIÓN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5" name="Rectangle 776"/>
              <p:cNvSpPr>
                <a:spLocks noChangeArrowheads="1"/>
              </p:cNvSpPr>
              <p:nvPr/>
            </p:nvSpPr>
            <p:spPr bwMode="auto">
              <a:xfrm>
                <a:off x="3216" y="1854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CAPACITACIÓN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6" name="Rectangle 777"/>
              <p:cNvSpPr>
                <a:spLocks noChangeArrowheads="1"/>
              </p:cNvSpPr>
              <p:nvPr/>
            </p:nvSpPr>
            <p:spPr bwMode="auto">
              <a:xfrm>
                <a:off x="3199" y="1909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67" name="Rectangle 778"/>
              <p:cNvSpPr>
                <a:spLocks noChangeArrowheads="1"/>
              </p:cNvSpPr>
              <p:nvPr/>
            </p:nvSpPr>
            <p:spPr bwMode="auto">
              <a:xfrm>
                <a:off x="3199" y="1909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68" name="Rectangle 779"/>
              <p:cNvSpPr>
                <a:spLocks noChangeArrowheads="1"/>
              </p:cNvSpPr>
              <p:nvPr/>
            </p:nvSpPr>
            <p:spPr bwMode="auto">
              <a:xfrm>
                <a:off x="3203" y="1919"/>
                <a:ext cx="1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ÁREA DE OPERACIÓN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" name="Rectangle 780"/>
              <p:cNvSpPr>
                <a:spLocks noChangeArrowheads="1"/>
              </p:cNvSpPr>
              <p:nvPr/>
            </p:nvSpPr>
            <p:spPr bwMode="auto">
              <a:xfrm>
                <a:off x="3206" y="1933"/>
                <a:ext cx="1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 MANTENIMIENTO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" name="Rectangle 781"/>
              <p:cNvSpPr>
                <a:spLocks noChangeArrowheads="1"/>
              </p:cNvSpPr>
              <p:nvPr/>
            </p:nvSpPr>
            <p:spPr bwMode="auto">
              <a:xfrm>
                <a:off x="3033" y="2338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71" name="Rectangle 782"/>
              <p:cNvSpPr>
                <a:spLocks noChangeArrowheads="1"/>
              </p:cNvSpPr>
              <p:nvPr/>
            </p:nvSpPr>
            <p:spPr bwMode="auto">
              <a:xfrm>
                <a:off x="3033" y="2338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72" name="Rectangle 783"/>
              <p:cNvSpPr>
                <a:spLocks noChangeArrowheads="1"/>
              </p:cNvSpPr>
              <p:nvPr/>
            </p:nvSpPr>
            <p:spPr bwMode="auto">
              <a:xfrm>
                <a:off x="3041" y="2351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ÁREA DE CULTIVOS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3" name="Rectangle 784"/>
              <p:cNvSpPr>
                <a:spLocks noChangeArrowheads="1"/>
              </p:cNvSpPr>
              <p:nvPr/>
            </p:nvSpPr>
            <p:spPr bwMode="auto">
              <a:xfrm>
                <a:off x="3033" y="2257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74" name="Rectangle 785"/>
              <p:cNvSpPr>
                <a:spLocks noChangeArrowheads="1"/>
              </p:cNvSpPr>
              <p:nvPr/>
            </p:nvSpPr>
            <p:spPr bwMode="auto">
              <a:xfrm>
                <a:off x="3033" y="2257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75" name="Rectangle 786"/>
              <p:cNvSpPr>
                <a:spLocks noChangeArrowheads="1"/>
              </p:cNvSpPr>
              <p:nvPr/>
            </p:nvSpPr>
            <p:spPr bwMode="auto">
              <a:xfrm>
                <a:off x="3045" y="2264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ÁREA DE RIEGO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6" name="Rectangle 787"/>
              <p:cNvSpPr>
                <a:spLocks noChangeArrowheads="1"/>
              </p:cNvSpPr>
              <p:nvPr/>
            </p:nvSpPr>
            <p:spPr bwMode="auto">
              <a:xfrm>
                <a:off x="3061" y="2275"/>
                <a:ext cx="6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DRENAJE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7" name="Rectangle 788"/>
              <p:cNvSpPr>
                <a:spLocks noChangeArrowheads="1"/>
              </p:cNvSpPr>
              <p:nvPr/>
            </p:nvSpPr>
            <p:spPr bwMode="auto">
              <a:xfrm>
                <a:off x="3033" y="2175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78" name="Rectangle 789"/>
              <p:cNvSpPr>
                <a:spLocks noChangeArrowheads="1"/>
              </p:cNvSpPr>
              <p:nvPr/>
            </p:nvSpPr>
            <p:spPr bwMode="auto">
              <a:xfrm>
                <a:off x="3033" y="2175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79" name="Rectangle 790"/>
              <p:cNvSpPr>
                <a:spLocks noChangeArrowheads="1"/>
              </p:cNvSpPr>
              <p:nvPr/>
            </p:nvSpPr>
            <p:spPr bwMode="auto">
              <a:xfrm>
                <a:off x="3064" y="2178"/>
                <a:ext cx="6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ÁREA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0" name="Rectangle 791"/>
              <p:cNvSpPr>
                <a:spLocks noChangeArrowheads="1"/>
              </p:cNvSpPr>
              <p:nvPr/>
            </p:nvSpPr>
            <p:spPr bwMode="auto">
              <a:xfrm>
                <a:off x="3051" y="2189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ESTRUCTURAS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1" name="Rectangle 792"/>
              <p:cNvSpPr>
                <a:spLocks noChangeArrowheads="1"/>
              </p:cNvSpPr>
              <p:nvPr/>
            </p:nvSpPr>
            <p:spPr bwMode="auto">
              <a:xfrm>
                <a:off x="3051" y="2200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HIDRÁULICAS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2" name="Freeform 793"/>
              <p:cNvSpPr>
                <a:spLocks/>
              </p:cNvSpPr>
              <p:nvPr/>
            </p:nvSpPr>
            <p:spPr bwMode="auto">
              <a:xfrm>
                <a:off x="3018" y="2124"/>
                <a:ext cx="40" cy="24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241"/>
                  </a:cxn>
                  <a:cxn ang="0">
                    <a:pos x="15" y="241"/>
                  </a:cxn>
                </a:cxnLst>
                <a:rect l="0" t="0" r="r" b="b"/>
                <a:pathLst>
                  <a:path w="40" h="241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241"/>
                    </a:lnTo>
                    <a:lnTo>
                      <a:pt x="15" y="241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83" name="Freeform 794"/>
              <p:cNvSpPr>
                <a:spLocks/>
              </p:cNvSpPr>
              <p:nvPr/>
            </p:nvSpPr>
            <p:spPr bwMode="auto">
              <a:xfrm>
                <a:off x="3084" y="1667"/>
                <a:ext cx="58" cy="7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77"/>
                  </a:cxn>
                  <a:cxn ang="0">
                    <a:pos x="0" y="77"/>
                  </a:cxn>
                </a:cxnLst>
                <a:rect l="0" t="0" r="r" b="b"/>
                <a:pathLst>
                  <a:path w="58" h="77">
                    <a:moveTo>
                      <a:pt x="58" y="0"/>
                    </a:moveTo>
                    <a:lnTo>
                      <a:pt x="58" y="77"/>
                    </a:lnTo>
                    <a:lnTo>
                      <a:pt x="0" y="7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84" name="Freeform 795"/>
              <p:cNvSpPr>
                <a:spLocks/>
              </p:cNvSpPr>
              <p:nvPr/>
            </p:nvSpPr>
            <p:spPr bwMode="auto">
              <a:xfrm>
                <a:off x="3142" y="1667"/>
                <a:ext cx="50" cy="4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7"/>
                  </a:cxn>
                  <a:cxn ang="0">
                    <a:pos x="50" y="427"/>
                  </a:cxn>
                </a:cxnLst>
                <a:rect l="0" t="0" r="r" b="b"/>
                <a:pathLst>
                  <a:path w="50" h="427">
                    <a:moveTo>
                      <a:pt x="0" y="0"/>
                    </a:moveTo>
                    <a:lnTo>
                      <a:pt x="0" y="427"/>
                    </a:lnTo>
                    <a:lnTo>
                      <a:pt x="50" y="42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85" name="Freeform 796"/>
              <p:cNvSpPr>
                <a:spLocks/>
              </p:cNvSpPr>
              <p:nvPr/>
            </p:nvSpPr>
            <p:spPr bwMode="auto">
              <a:xfrm>
                <a:off x="3089" y="1495"/>
                <a:ext cx="53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1"/>
                  </a:cxn>
                  <a:cxn ang="0">
                    <a:pos x="53" y="101"/>
                  </a:cxn>
                  <a:cxn ang="0">
                    <a:pos x="53" y="118"/>
                  </a:cxn>
                </a:cxnLst>
                <a:rect l="0" t="0" r="r" b="b"/>
                <a:pathLst>
                  <a:path w="53" h="118">
                    <a:moveTo>
                      <a:pt x="0" y="0"/>
                    </a:moveTo>
                    <a:lnTo>
                      <a:pt x="0" y="101"/>
                    </a:lnTo>
                    <a:lnTo>
                      <a:pt x="53" y="101"/>
                    </a:lnTo>
                    <a:lnTo>
                      <a:pt x="53" y="11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86" name="Freeform 797"/>
              <p:cNvSpPr>
                <a:spLocks/>
              </p:cNvSpPr>
              <p:nvPr/>
            </p:nvSpPr>
            <p:spPr bwMode="auto">
              <a:xfrm>
                <a:off x="3089" y="1495"/>
                <a:ext cx="171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"/>
                  </a:cxn>
                  <a:cxn ang="0">
                    <a:pos x="171" y="24"/>
                  </a:cxn>
                  <a:cxn ang="0">
                    <a:pos x="171" y="41"/>
                  </a:cxn>
                </a:cxnLst>
                <a:rect l="0" t="0" r="r" b="b"/>
                <a:pathLst>
                  <a:path w="171" h="41">
                    <a:moveTo>
                      <a:pt x="0" y="0"/>
                    </a:moveTo>
                    <a:lnTo>
                      <a:pt x="0" y="24"/>
                    </a:lnTo>
                    <a:lnTo>
                      <a:pt x="171" y="24"/>
                    </a:lnTo>
                    <a:lnTo>
                      <a:pt x="171" y="41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87" name="Freeform 798"/>
              <p:cNvSpPr>
                <a:spLocks/>
              </p:cNvSpPr>
              <p:nvPr/>
            </p:nvSpPr>
            <p:spPr bwMode="auto">
              <a:xfrm>
                <a:off x="3024" y="1495"/>
                <a:ext cx="65" cy="41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24"/>
                  </a:cxn>
                  <a:cxn ang="0">
                    <a:pos x="0" y="24"/>
                  </a:cxn>
                  <a:cxn ang="0">
                    <a:pos x="0" y="41"/>
                  </a:cxn>
                </a:cxnLst>
                <a:rect l="0" t="0" r="r" b="b"/>
                <a:pathLst>
                  <a:path w="65" h="41">
                    <a:moveTo>
                      <a:pt x="65" y="0"/>
                    </a:moveTo>
                    <a:lnTo>
                      <a:pt x="65" y="24"/>
                    </a:lnTo>
                    <a:lnTo>
                      <a:pt x="0" y="24"/>
                    </a:lnTo>
                    <a:lnTo>
                      <a:pt x="0" y="41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88" name="Freeform 799"/>
              <p:cNvSpPr>
                <a:spLocks/>
              </p:cNvSpPr>
              <p:nvPr/>
            </p:nvSpPr>
            <p:spPr bwMode="auto">
              <a:xfrm>
                <a:off x="3028" y="1495"/>
                <a:ext cx="61" cy="1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101"/>
                  </a:cxn>
                  <a:cxn ang="0">
                    <a:pos x="0" y="101"/>
                  </a:cxn>
                  <a:cxn ang="0">
                    <a:pos x="0" y="122"/>
                  </a:cxn>
                </a:cxnLst>
                <a:rect l="0" t="0" r="r" b="b"/>
                <a:pathLst>
                  <a:path w="61" h="122">
                    <a:moveTo>
                      <a:pt x="61" y="0"/>
                    </a:moveTo>
                    <a:lnTo>
                      <a:pt x="61" y="101"/>
                    </a:lnTo>
                    <a:lnTo>
                      <a:pt x="0" y="101"/>
                    </a:lnTo>
                    <a:lnTo>
                      <a:pt x="0" y="122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89" name="Freeform 800"/>
              <p:cNvSpPr>
                <a:spLocks/>
              </p:cNvSpPr>
              <p:nvPr/>
            </p:nvSpPr>
            <p:spPr bwMode="auto">
              <a:xfrm>
                <a:off x="3018" y="2124"/>
                <a:ext cx="40" cy="16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160"/>
                  </a:cxn>
                  <a:cxn ang="0">
                    <a:pos x="15" y="160"/>
                  </a:cxn>
                </a:cxnLst>
                <a:rect l="0" t="0" r="r" b="b"/>
                <a:pathLst>
                  <a:path w="40" h="160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160"/>
                    </a:lnTo>
                    <a:lnTo>
                      <a:pt x="15" y="16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90" name="Freeform 801"/>
              <p:cNvSpPr>
                <a:spLocks/>
              </p:cNvSpPr>
              <p:nvPr/>
            </p:nvSpPr>
            <p:spPr bwMode="auto">
              <a:xfrm>
                <a:off x="2996" y="1776"/>
                <a:ext cx="39" cy="8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7"/>
                  </a:cxn>
                  <a:cxn ang="0">
                    <a:pos x="0" y="17"/>
                  </a:cxn>
                  <a:cxn ang="0">
                    <a:pos x="0" y="82"/>
                  </a:cxn>
                  <a:cxn ang="0">
                    <a:pos x="15" y="82"/>
                  </a:cxn>
                </a:cxnLst>
                <a:rect l="0" t="0" r="r" b="b"/>
                <a:pathLst>
                  <a:path w="39" h="82">
                    <a:moveTo>
                      <a:pt x="39" y="0"/>
                    </a:moveTo>
                    <a:lnTo>
                      <a:pt x="39" y="17"/>
                    </a:lnTo>
                    <a:lnTo>
                      <a:pt x="0" y="17"/>
                    </a:lnTo>
                    <a:lnTo>
                      <a:pt x="0" y="82"/>
                    </a:lnTo>
                    <a:lnTo>
                      <a:pt x="15" y="82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91" name="Freeform 802"/>
              <p:cNvSpPr>
                <a:spLocks/>
              </p:cNvSpPr>
              <p:nvPr/>
            </p:nvSpPr>
            <p:spPr bwMode="auto">
              <a:xfrm>
                <a:off x="3201" y="2121"/>
                <a:ext cx="40" cy="16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163"/>
                  </a:cxn>
                  <a:cxn ang="0">
                    <a:pos x="16" y="163"/>
                  </a:cxn>
                </a:cxnLst>
                <a:rect l="0" t="0" r="r" b="b"/>
                <a:pathLst>
                  <a:path w="40" h="163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163"/>
                    </a:lnTo>
                    <a:lnTo>
                      <a:pt x="16" y="163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92" name="Freeform 803"/>
              <p:cNvSpPr>
                <a:spLocks/>
              </p:cNvSpPr>
              <p:nvPr/>
            </p:nvSpPr>
            <p:spPr bwMode="auto">
              <a:xfrm>
                <a:off x="3201" y="2121"/>
                <a:ext cx="40" cy="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88"/>
                  </a:cxn>
                  <a:cxn ang="0">
                    <a:pos x="16" y="88"/>
                  </a:cxn>
                </a:cxnLst>
                <a:rect l="0" t="0" r="r" b="b"/>
                <a:pathLst>
                  <a:path w="40" h="88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88"/>
                    </a:lnTo>
                    <a:lnTo>
                      <a:pt x="16" y="8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93" name="Freeform 804"/>
              <p:cNvSpPr>
                <a:spLocks/>
              </p:cNvSpPr>
              <p:nvPr/>
            </p:nvSpPr>
            <p:spPr bwMode="auto">
              <a:xfrm>
                <a:off x="3107" y="1667"/>
                <a:ext cx="35" cy="42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427"/>
                  </a:cxn>
                  <a:cxn ang="0">
                    <a:pos x="0" y="427"/>
                  </a:cxn>
                </a:cxnLst>
                <a:rect l="0" t="0" r="r" b="b"/>
                <a:pathLst>
                  <a:path w="35" h="427">
                    <a:moveTo>
                      <a:pt x="35" y="0"/>
                    </a:moveTo>
                    <a:lnTo>
                      <a:pt x="35" y="427"/>
                    </a:lnTo>
                    <a:lnTo>
                      <a:pt x="0" y="42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94" name="Freeform 805"/>
              <p:cNvSpPr>
                <a:spLocks/>
              </p:cNvSpPr>
              <p:nvPr/>
            </p:nvSpPr>
            <p:spPr bwMode="auto">
              <a:xfrm>
                <a:off x="3142" y="1667"/>
                <a:ext cx="32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9"/>
                  </a:cxn>
                  <a:cxn ang="0">
                    <a:pos x="32" y="79"/>
                  </a:cxn>
                </a:cxnLst>
                <a:rect l="0" t="0" r="r" b="b"/>
                <a:pathLst>
                  <a:path w="32" h="79">
                    <a:moveTo>
                      <a:pt x="0" y="0"/>
                    </a:moveTo>
                    <a:lnTo>
                      <a:pt x="0" y="79"/>
                    </a:lnTo>
                    <a:lnTo>
                      <a:pt x="32" y="7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95" name="Freeform 806"/>
              <p:cNvSpPr>
                <a:spLocks/>
              </p:cNvSpPr>
              <p:nvPr/>
            </p:nvSpPr>
            <p:spPr bwMode="auto">
              <a:xfrm>
                <a:off x="3018" y="2124"/>
                <a:ext cx="40" cy="7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7"/>
                  </a:cxn>
                  <a:cxn ang="0">
                    <a:pos x="0" y="17"/>
                  </a:cxn>
                  <a:cxn ang="0">
                    <a:pos x="0" y="78"/>
                  </a:cxn>
                  <a:cxn ang="0">
                    <a:pos x="15" y="78"/>
                  </a:cxn>
                </a:cxnLst>
                <a:rect l="0" t="0" r="r" b="b"/>
                <a:pathLst>
                  <a:path w="40" h="78">
                    <a:moveTo>
                      <a:pt x="40" y="0"/>
                    </a:moveTo>
                    <a:lnTo>
                      <a:pt x="40" y="17"/>
                    </a:lnTo>
                    <a:lnTo>
                      <a:pt x="0" y="17"/>
                    </a:lnTo>
                    <a:lnTo>
                      <a:pt x="0" y="78"/>
                    </a:lnTo>
                    <a:lnTo>
                      <a:pt x="15" y="7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96" name="Freeform 807"/>
              <p:cNvSpPr>
                <a:spLocks/>
              </p:cNvSpPr>
              <p:nvPr/>
            </p:nvSpPr>
            <p:spPr bwMode="auto">
              <a:xfrm>
                <a:off x="3184" y="1780"/>
                <a:ext cx="39" cy="15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7"/>
                  </a:cxn>
                  <a:cxn ang="0">
                    <a:pos x="0" y="17"/>
                  </a:cxn>
                  <a:cxn ang="0">
                    <a:pos x="0" y="157"/>
                  </a:cxn>
                  <a:cxn ang="0">
                    <a:pos x="15" y="157"/>
                  </a:cxn>
                </a:cxnLst>
                <a:rect l="0" t="0" r="r" b="b"/>
                <a:pathLst>
                  <a:path w="39" h="157">
                    <a:moveTo>
                      <a:pt x="39" y="0"/>
                    </a:moveTo>
                    <a:lnTo>
                      <a:pt x="39" y="17"/>
                    </a:lnTo>
                    <a:lnTo>
                      <a:pt x="0" y="17"/>
                    </a:lnTo>
                    <a:lnTo>
                      <a:pt x="0" y="157"/>
                    </a:lnTo>
                    <a:lnTo>
                      <a:pt x="15" y="15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0" name="Group 1009"/>
            <p:cNvGrpSpPr>
              <a:grpSpLocks/>
            </p:cNvGrpSpPr>
            <p:nvPr/>
          </p:nvGrpSpPr>
          <p:grpSpPr bwMode="auto">
            <a:xfrm>
              <a:off x="1511311" y="2122494"/>
              <a:ext cx="6875507" cy="3309945"/>
              <a:chOff x="952" y="1337"/>
              <a:chExt cx="4331" cy="2085"/>
            </a:xfrm>
          </p:grpSpPr>
          <p:sp>
            <p:nvSpPr>
              <p:cNvPr id="297" name="Freeform 809"/>
              <p:cNvSpPr>
                <a:spLocks/>
              </p:cNvSpPr>
              <p:nvPr/>
            </p:nvSpPr>
            <p:spPr bwMode="auto">
              <a:xfrm>
                <a:off x="3184" y="1780"/>
                <a:ext cx="39" cy="7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7"/>
                  </a:cxn>
                  <a:cxn ang="0">
                    <a:pos x="0" y="17"/>
                  </a:cxn>
                  <a:cxn ang="0">
                    <a:pos x="0" y="75"/>
                  </a:cxn>
                  <a:cxn ang="0">
                    <a:pos x="15" y="75"/>
                  </a:cxn>
                </a:cxnLst>
                <a:rect l="0" t="0" r="r" b="b"/>
                <a:pathLst>
                  <a:path w="39" h="75">
                    <a:moveTo>
                      <a:pt x="39" y="0"/>
                    </a:moveTo>
                    <a:lnTo>
                      <a:pt x="39" y="17"/>
                    </a:lnTo>
                    <a:lnTo>
                      <a:pt x="0" y="17"/>
                    </a:lnTo>
                    <a:lnTo>
                      <a:pt x="0" y="75"/>
                    </a:lnTo>
                    <a:lnTo>
                      <a:pt x="15" y="7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98" name="Freeform 810"/>
              <p:cNvSpPr>
                <a:spLocks/>
              </p:cNvSpPr>
              <p:nvPr/>
            </p:nvSpPr>
            <p:spPr bwMode="auto">
              <a:xfrm>
                <a:off x="3084" y="1667"/>
                <a:ext cx="58" cy="7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77"/>
                  </a:cxn>
                  <a:cxn ang="0">
                    <a:pos x="0" y="77"/>
                  </a:cxn>
                </a:cxnLst>
                <a:rect l="0" t="0" r="r" b="b"/>
                <a:pathLst>
                  <a:path w="58" h="77">
                    <a:moveTo>
                      <a:pt x="58" y="0"/>
                    </a:moveTo>
                    <a:lnTo>
                      <a:pt x="58" y="77"/>
                    </a:lnTo>
                    <a:lnTo>
                      <a:pt x="0" y="7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99" name="Freeform 811"/>
              <p:cNvSpPr>
                <a:spLocks/>
              </p:cNvSpPr>
              <p:nvPr/>
            </p:nvSpPr>
            <p:spPr bwMode="auto">
              <a:xfrm>
                <a:off x="2996" y="1776"/>
                <a:ext cx="39" cy="15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7"/>
                  </a:cxn>
                  <a:cxn ang="0">
                    <a:pos x="0" y="17"/>
                  </a:cxn>
                  <a:cxn ang="0">
                    <a:pos x="0" y="159"/>
                  </a:cxn>
                  <a:cxn ang="0">
                    <a:pos x="15" y="159"/>
                  </a:cxn>
                </a:cxnLst>
                <a:rect l="0" t="0" r="r" b="b"/>
                <a:pathLst>
                  <a:path w="39" h="159">
                    <a:moveTo>
                      <a:pt x="39" y="0"/>
                    </a:moveTo>
                    <a:lnTo>
                      <a:pt x="39" y="17"/>
                    </a:lnTo>
                    <a:lnTo>
                      <a:pt x="0" y="17"/>
                    </a:lnTo>
                    <a:lnTo>
                      <a:pt x="0" y="159"/>
                    </a:lnTo>
                    <a:lnTo>
                      <a:pt x="15" y="15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0" name="Freeform 812"/>
              <p:cNvSpPr>
                <a:spLocks/>
              </p:cNvSpPr>
              <p:nvPr/>
            </p:nvSpPr>
            <p:spPr bwMode="auto">
              <a:xfrm>
                <a:off x="2996" y="1776"/>
                <a:ext cx="39" cy="24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7"/>
                  </a:cxn>
                  <a:cxn ang="0">
                    <a:pos x="0" y="17"/>
                  </a:cxn>
                  <a:cxn ang="0">
                    <a:pos x="0" y="240"/>
                  </a:cxn>
                  <a:cxn ang="0">
                    <a:pos x="15" y="240"/>
                  </a:cxn>
                </a:cxnLst>
                <a:rect l="0" t="0" r="r" b="b"/>
                <a:pathLst>
                  <a:path w="39" h="240">
                    <a:moveTo>
                      <a:pt x="39" y="0"/>
                    </a:moveTo>
                    <a:lnTo>
                      <a:pt x="39" y="17"/>
                    </a:lnTo>
                    <a:lnTo>
                      <a:pt x="0" y="17"/>
                    </a:lnTo>
                    <a:lnTo>
                      <a:pt x="0" y="240"/>
                    </a:lnTo>
                    <a:lnTo>
                      <a:pt x="15" y="24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1" name="Freeform 813"/>
              <p:cNvSpPr>
                <a:spLocks/>
              </p:cNvSpPr>
              <p:nvPr/>
            </p:nvSpPr>
            <p:spPr bwMode="auto">
              <a:xfrm>
                <a:off x="2048" y="2183"/>
                <a:ext cx="24" cy="15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9"/>
                  </a:cxn>
                  <a:cxn ang="0">
                    <a:pos x="0" y="159"/>
                  </a:cxn>
                </a:cxnLst>
                <a:rect l="0" t="0" r="r" b="b"/>
                <a:pathLst>
                  <a:path w="24" h="159">
                    <a:moveTo>
                      <a:pt x="24" y="0"/>
                    </a:moveTo>
                    <a:lnTo>
                      <a:pt x="24" y="159"/>
                    </a:lnTo>
                    <a:lnTo>
                      <a:pt x="0" y="15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2" name="Rectangle 814"/>
              <p:cNvSpPr>
                <a:spLocks noChangeArrowheads="1"/>
              </p:cNvSpPr>
              <p:nvPr/>
            </p:nvSpPr>
            <p:spPr bwMode="auto">
              <a:xfrm>
                <a:off x="1465" y="2401"/>
                <a:ext cx="97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3" name="Rectangle 815"/>
              <p:cNvSpPr>
                <a:spLocks noChangeArrowheads="1"/>
              </p:cNvSpPr>
              <p:nvPr/>
            </p:nvSpPr>
            <p:spPr bwMode="auto">
              <a:xfrm>
                <a:off x="1465" y="2401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4" name="Rectangle 816"/>
              <p:cNvSpPr>
                <a:spLocks noChangeArrowheads="1"/>
              </p:cNvSpPr>
              <p:nvPr/>
            </p:nvSpPr>
            <p:spPr bwMode="auto">
              <a:xfrm>
                <a:off x="1467" y="2403"/>
                <a:ext cx="93" cy="49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5" name="Rectangle 817"/>
              <p:cNvSpPr>
                <a:spLocks noChangeArrowheads="1"/>
              </p:cNvSpPr>
              <p:nvPr/>
            </p:nvSpPr>
            <p:spPr bwMode="auto">
              <a:xfrm>
                <a:off x="1491" y="2401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DIRECTOR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6" name="Rectangle 818"/>
              <p:cNvSpPr>
                <a:spLocks noChangeArrowheads="1"/>
              </p:cNvSpPr>
              <p:nvPr/>
            </p:nvSpPr>
            <p:spPr bwMode="auto">
              <a:xfrm>
                <a:off x="1491" y="2416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EJECUTIVO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" name="Rectangle 819"/>
              <p:cNvSpPr>
                <a:spLocks noChangeArrowheads="1"/>
              </p:cNvSpPr>
              <p:nvPr/>
            </p:nvSpPr>
            <p:spPr bwMode="auto">
              <a:xfrm>
                <a:off x="1491" y="2426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DINADERS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" name="Rectangle 820"/>
              <p:cNvSpPr>
                <a:spLocks noChangeArrowheads="1"/>
              </p:cNvSpPr>
              <p:nvPr/>
            </p:nvSpPr>
            <p:spPr bwMode="auto">
              <a:xfrm>
                <a:off x="1685" y="2510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9" name="Rectangle 821"/>
              <p:cNvSpPr>
                <a:spLocks noChangeArrowheads="1"/>
              </p:cNvSpPr>
              <p:nvPr/>
            </p:nvSpPr>
            <p:spPr bwMode="auto">
              <a:xfrm>
                <a:off x="1685" y="2510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0" name="Rectangle 822"/>
              <p:cNvSpPr>
                <a:spLocks noChangeArrowheads="1"/>
              </p:cNvSpPr>
              <p:nvPr/>
            </p:nvSpPr>
            <p:spPr bwMode="auto">
              <a:xfrm>
                <a:off x="1684" y="2516"/>
                <a:ext cx="16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UNIDAD DE AUDITORIA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" name="Rectangle 823"/>
              <p:cNvSpPr>
                <a:spLocks noChangeArrowheads="1"/>
              </p:cNvSpPr>
              <p:nvPr/>
            </p:nvSpPr>
            <p:spPr bwMode="auto">
              <a:xfrm>
                <a:off x="1713" y="2527"/>
                <a:ext cx="6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INTERNA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" name="Rectangle 824"/>
              <p:cNvSpPr>
                <a:spLocks noChangeArrowheads="1"/>
              </p:cNvSpPr>
              <p:nvPr/>
            </p:nvSpPr>
            <p:spPr bwMode="auto">
              <a:xfrm>
                <a:off x="1392" y="2972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3" name="Rectangle 825"/>
              <p:cNvSpPr>
                <a:spLocks noChangeArrowheads="1"/>
              </p:cNvSpPr>
              <p:nvPr/>
            </p:nvSpPr>
            <p:spPr bwMode="auto">
              <a:xfrm>
                <a:off x="1392" y="2972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4" name="Rectangle 826"/>
              <p:cNvSpPr>
                <a:spLocks noChangeArrowheads="1"/>
              </p:cNvSpPr>
              <p:nvPr/>
            </p:nvSpPr>
            <p:spPr bwMode="auto">
              <a:xfrm>
                <a:off x="1416" y="2981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UNIDAD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Rectangle 827"/>
              <p:cNvSpPr>
                <a:spLocks noChangeArrowheads="1"/>
              </p:cNvSpPr>
              <p:nvPr/>
            </p:nvSpPr>
            <p:spPr bwMode="auto">
              <a:xfrm>
                <a:off x="1407" y="2991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COMUNICACIÓN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" name="Rectangle 828"/>
              <p:cNvSpPr>
                <a:spLocks noChangeArrowheads="1"/>
              </p:cNvSpPr>
              <p:nvPr/>
            </p:nvSpPr>
            <p:spPr bwMode="auto">
              <a:xfrm>
                <a:off x="1538" y="2972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7" name="Rectangle 829"/>
              <p:cNvSpPr>
                <a:spLocks noChangeArrowheads="1"/>
              </p:cNvSpPr>
              <p:nvPr/>
            </p:nvSpPr>
            <p:spPr bwMode="auto">
              <a:xfrm>
                <a:off x="1538" y="2972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8" name="Rectangle 830"/>
              <p:cNvSpPr>
                <a:spLocks noChangeArrowheads="1"/>
              </p:cNvSpPr>
              <p:nvPr/>
            </p:nvSpPr>
            <p:spPr bwMode="auto">
              <a:xfrm>
                <a:off x="1555" y="2981"/>
                <a:ext cx="3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SUB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" name="Rectangle 831"/>
              <p:cNvSpPr>
                <a:spLocks noChangeArrowheads="1"/>
              </p:cNvSpPr>
              <p:nvPr/>
            </p:nvSpPr>
            <p:spPr bwMode="auto">
              <a:xfrm>
                <a:off x="1571" y="2981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" name="Rectangle 832"/>
              <p:cNvSpPr>
                <a:spLocks noChangeArrowheads="1"/>
              </p:cNvSpPr>
              <p:nvPr/>
            </p:nvSpPr>
            <p:spPr bwMode="auto">
              <a:xfrm>
                <a:off x="1575" y="2981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DIRECTOR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Rectangle 833"/>
              <p:cNvSpPr>
                <a:spLocks noChangeArrowheads="1"/>
              </p:cNvSpPr>
              <p:nvPr/>
            </p:nvSpPr>
            <p:spPr bwMode="auto">
              <a:xfrm>
                <a:off x="1549" y="2991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ADMINISTRATIVO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Rectangle 834"/>
              <p:cNvSpPr>
                <a:spLocks noChangeArrowheads="1"/>
              </p:cNvSpPr>
              <p:nvPr/>
            </p:nvSpPr>
            <p:spPr bwMode="auto">
              <a:xfrm>
                <a:off x="1538" y="2510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23" name="Rectangle 835"/>
              <p:cNvSpPr>
                <a:spLocks noChangeArrowheads="1"/>
              </p:cNvSpPr>
              <p:nvPr/>
            </p:nvSpPr>
            <p:spPr bwMode="auto">
              <a:xfrm>
                <a:off x="1538" y="2510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24" name="Rectangle 836"/>
              <p:cNvSpPr>
                <a:spLocks noChangeArrowheads="1"/>
              </p:cNvSpPr>
              <p:nvPr/>
            </p:nvSpPr>
            <p:spPr bwMode="auto">
              <a:xfrm>
                <a:off x="1562" y="2516"/>
                <a:ext cx="8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OFICIAL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" name="Rectangle 837"/>
              <p:cNvSpPr>
                <a:spLocks noChangeArrowheads="1"/>
              </p:cNvSpPr>
              <p:nvPr/>
            </p:nvSpPr>
            <p:spPr bwMode="auto">
              <a:xfrm>
                <a:off x="1555" y="2527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INFORMACIÓN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" name="Rectangle 838"/>
              <p:cNvSpPr>
                <a:spLocks noChangeArrowheads="1"/>
              </p:cNvSpPr>
              <p:nvPr/>
            </p:nvSpPr>
            <p:spPr bwMode="auto">
              <a:xfrm>
                <a:off x="1172" y="2781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27" name="Rectangle 839"/>
              <p:cNvSpPr>
                <a:spLocks noChangeArrowheads="1"/>
              </p:cNvSpPr>
              <p:nvPr/>
            </p:nvSpPr>
            <p:spPr bwMode="auto">
              <a:xfrm>
                <a:off x="1172" y="2781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28" name="Rectangle 840"/>
              <p:cNvSpPr>
                <a:spLocks noChangeArrowheads="1"/>
              </p:cNvSpPr>
              <p:nvPr/>
            </p:nvSpPr>
            <p:spPr bwMode="auto">
              <a:xfrm>
                <a:off x="1187" y="2790"/>
                <a:ext cx="3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SUB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" name="Rectangle 841"/>
              <p:cNvSpPr>
                <a:spLocks noChangeArrowheads="1"/>
              </p:cNvSpPr>
              <p:nvPr/>
            </p:nvSpPr>
            <p:spPr bwMode="auto">
              <a:xfrm>
                <a:off x="1206" y="2790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" name="Rectangle 842"/>
              <p:cNvSpPr>
                <a:spLocks noChangeArrowheads="1"/>
              </p:cNvSpPr>
              <p:nvPr/>
            </p:nvSpPr>
            <p:spPr bwMode="auto">
              <a:xfrm>
                <a:off x="1209" y="2790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DIRECTOR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" name="Rectangle 843"/>
              <p:cNvSpPr>
                <a:spLocks noChangeArrowheads="1"/>
              </p:cNvSpPr>
              <p:nvPr/>
            </p:nvSpPr>
            <p:spPr bwMode="auto">
              <a:xfrm>
                <a:off x="1200" y="2801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TÉCNICO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" name="Rectangle 844"/>
              <p:cNvSpPr>
                <a:spLocks noChangeArrowheads="1"/>
              </p:cNvSpPr>
              <p:nvPr/>
            </p:nvSpPr>
            <p:spPr bwMode="auto">
              <a:xfrm>
                <a:off x="1025" y="2510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33" name="Rectangle 845"/>
              <p:cNvSpPr>
                <a:spLocks noChangeArrowheads="1"/>
              </p:cNvSpPr>
              <p:nvPr/>
            </p:nvSpPr>
            <p:spPr bwMode="auto">
              <a:xfrm>
                <a:off x="1025" y="2510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34" name="Rectangle 846"/>
              <p:cNvSpPr>
                <a:spLocks noChangeArrowheads="1"/>
              </p:cNvSpPr>
              <p:nvPr/>
            </p:nvSpPr>
            <p:spPr bwMode="auto">
              <a:xfrm>
                <a:off x="1045" y="2516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GERENCIA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" name="Rectangle 847"/>
              <p:cNvSpPr>
                <a:spLocks noChangeArrowheads="1"/>
              </p:cNvSpPr>
              <p:nvPr/>
            </p:nvSpPr>
            <p:spPr bwMode="auto">
              <a:xfrm>
                <a:off x="1041" y="2527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PLANIFICACIÓN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" name="Rectangle 848"/>
              <p:cNvSpPr>
                <a:spLocks noChangeArrowheads="1"/>
              </p:cNvSpPr>
              <p:nvPr/>
            </p:nvSpPr>
            <p:spPr bwMode="auto">
              <a:xfrm>
                <a:off x="1318" y="2510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37" name="Rectangle 849"/>
              <p:cNvSpPr>
                <a:spLocks noChangeArrowheads="1"/>
              </p:cNvSpPr>
              <p:nvPr/>
            </p:nvSpPr>
            <p:spPr bwMode="auto">
              <a:xfrm>
                <a:off x="1318" y="2510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38" name="Rectangle 850"/>
              <p:cNvSpPr>
                <a:spLocks noChangeArrowheads="1"/>
              </p:cNvSpPr>
              <p:nvPr/>
            </p:nvSpPr>
            <p:spPr bwMode="auto">
              <a:xfrm>
                <a:off x="1339" y="2516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GERENCIA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" name="Rectangle 851"/>
              <p:cNvSpPr>
                <a:spLocks noChangeArrowheads="1"/>
              </p:cNvSpPr>
              <p:nvPr/>
            </p:nvSpPr>
            <p:spPr bwMode="auto">
              <a:xfrm>
                <a:off x="1319" y="2527"/>
                <a:ext cx="1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RECURSOS HUMANOS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" name="Rectangle 852"/>
              <p:cNvSpPr>
                <a:spLocks noChangeArrowheads="1"/>
              </p:cNvSpPr>
              <p:nvPr/>
            </p:nvSpPr>
            <p:spPr bwMode="auto">
              <a:xfrm>
                <a:off x="1318" y="2781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41" name="Rectangle 853"/>
              <p:cNvSpPr>
                <a:spLocks noChangeArrowheads="1"/>
              </p:cNvSpPr>
              <p:nvPr/>
            </p:nvSpPr>
            <p:spPr bwMode="auto">
              <a:xfrm>
                <a:off x="1318" y="2781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42" name="Rectangle 854"/>
              <p:cNvSpPr>
                <a:spLocks noChangeArrowheads="1"/>
              </p:cNvSpPr>
              <p:nvPr/>
            </p:nvSpPr>
            <p:spPr bwMode="auto">
              <a:xfrm>
                <a:off x="1329" y="2793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GERENCIA LEGAL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" name="Rectangle 855"/>
              <p:cNvSpPr>
                <a:spLocks noChangeArrowheads="1"/>
              </p:cNvSpPr>
              <p:nvPr/>
            </p:nvSpPr>
            <p:spPr bwMode="auto">
              <a:xfrm>
                <a:off x="1685" y="2781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44" name="Rectangle 856"/>
              <p:cNvSpPr>
                <a:spLocks noChangeArrowheads="1"/>
              </p:cNvSpPr>
              <p:nvPr/>
            </p:nvSpPr>
            <p:spPr bwMode="auto">
              <a:xfrm>
                <a:off x="1685" y="2781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45" name="Rectangle 857"/>
              <p:cNvSpPr>
                <a:spLocks noChangeArrowheads="1"/>
              </p:cNvSpPr>
              <p:nvPr/>
            </p:nvSpPr>
            <p:spPr bwMode="auto">
              <a:xfrm>
                <a:off x="1704" y="2783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GERENCIA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" name="Rectangle 858"/>
              <p:cNvSpPr>
                <a:spLocks noChangeArrowheads="1"/>
              </p:cNvSpPr>
              <p:nvPr/>
            </p:nvSpPr>
            <p:spPr bwMode="auto">
              <a:xfrm>
                <a:off x="1704" y="2793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PROMOCIÓN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" name="Rectangle 859"/>
              <p:cNvSpPr>
                <a:spLocks noChangeArrowheads="1"/>
              </p:cNvSpPr>
              <p:nvPr/>
            </p:nvSpPr>
            <p:spPr bwMode="auto">
              <a:xfrm>
                <a:off x="1701" y="2808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OPERACIONES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" name="Rectangle 860"/>
              <p:cNvSpPr>
                <a:spLocks noChangeArrowheads="1"/>
              </p:cNvSpPr>
              <p:nvPr/>
            </p:nvSpPr>
            <p:spPr bwMode="auto">
              <a:xfrm>
                <a:off x="1172" y="2972"/>
                <a:ext cx="97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49" name="Rectangle 861"/>
              <p:cNvSpPr>
                <a:spLocks noChangeArrowheads="1"/>
              </p:cNvSpPr>
              <p:nvPr/>
            </p:nvSpPr>
            <p:spPr bwMode="auto">
              <a:xfrm>
                <a:off x="1172" y="2972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50" name="Rectangle 862"/>
              <p:cNvSpPr>
                <a:spLocks noChangeArrowheads="1"/>
              </p:cNvSpPr>
              <p:nvPr/>
            </p:nvSpPr>
            <p:spPr bwMode="auto">
              <a:xfrm>
                <a:off x="1177" y="2984"/>
                <a:ext cx="1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GERENCIA TÉCNICA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1" name="Rectangle 863"/>
              <p:cNvSpPr>
                <a:spLocks noChangeArrowheads="1"/>
              </p:cNvSpPr>
              <p:nvPr/>
            </p:nvSpPr>
            <p:spPr bwMode="auto">
              <a:xfrm>
                <a:off x="1758" y="2972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52" name="Rectangle 864"/>
              <p:cNvSpPr>
                <a:spLocks noChangeArrowheads="1"/>
              </p:cNvSpPr>
              <p:nvPr/>
            </p:nvSpPr>
            <p:spPr bwMode="auto">
              <a:xfrm>
                <a:off x="1758" y="2972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53" name="Rectangle 865"/>
              <p:cNvSpPr>
                <a:spLocks noChangeArrowheads="1"/>
              </p:cNvSpPr>
              <p:nvPr/>
            </p:nvSpPr>
            <p:spPr bwMode="auto">
              <a:xfrm>
                <a:off x="1785" y="2981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GERENCIA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" name="Rectangle 866"/>
              <p:cNvSpPr>
                <a:spLocks noChangeArrowheads="1"/>
              </p:cNvSpPr>
              <p:nvPr/>
            </p:nvSpPr>
            <p:spPr bwMode="auto">
              <a:xfrm>
                <a:off x="1772" y="2991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ADMINISTRATIVA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" name="Rectangle 867"/>
              <p:cNvSpPr>
                <a:spLocks noChangeArrowheads="1"/>
              </p:cNvSpPr>
              <p:nvPr/>
            </p:nvSpPr>
            <p:spPr bwMode="auto">
              <a:xfrm>
                <a:off x="952" y="2618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56" name="Rectangle 868"/>
              <p:cNvSpPr>
                <a:spLocks noChangeArrowheads="1"/>
              </p:cNvSpPr>
              <p:nvPr/>
            </p:nvSpPr>
            <p:spPr bwMode="auto">
              <a:xfrm>
                <a:off x="952" y="2618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57" name="Rectangle 869"/>
              <p:cNvSpPr>
                <a:spLocks noChangeArrowheads="1"/>
              </p:cNvSpPr>
              <p:nvPr/>
            </p:nvSpPr>
            <p:spPr bwMode="auto">
              <a:xfrm>
                <a:off x="964" y="2624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PLANIFICACIÓN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" name="Rectangle 870"/>
              <p:cNvSpPr>
                <a:spLocks noChangeArrowheads="1"/>
              </p:cNvSpPr>
              <p:nvPr/>
            </p:nvSpPr>
            <p:spPr bwMode="auto">
              <a:xfrm>
                <a:off x="967" y="2639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PRESUPUESTO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" name="Rectangle 871"/>
              <p:cNvSpPr>
                <a:spLocks noChangeArrowheads="1"/>
              </p:cNvSpPr>
              <p:nvPr/>
            </p:nvSpPr>
            <p:spPr bwMode="auto">
              <a:xfrm>
                <a:off x="1099" y="2618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60" name="Rectangle 872"/>
              <p:cNvSpPr>
                <a:spLocks noChangeArrowheads="1"/>
              </p:cNvSpPr>
              <p:nvPr/>
            </p:nvSpPr>
            <p:spPr bwMode="auto">
              <a:xfrm>
                <a:off x="1099" y="2618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61" name="Rectangle 873"/>
              <p:cNvSpPr>
                <a:spLocks noChangeArrowheads="1"/>
              </p:cNvSpPr>
              <p:nvPr/>
            </p:nvSpPr>
            <p:spPr bwMode="auto">
              <a:xfrm>
                <a:off x="1116" y="2624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EVALUACIÓN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" name="Rectangle 874"/>
              <p:cNvSpPr>
                <a:spLocks noChangeArrowheads="1"/>
              </p:cNvSpPr>
              <p:nvPr/>
            </p:nvSpPr>
            <p:spPr bwMode="auto">
              <a:xfrm>
                <a:off x="1116" y="2639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SEGUIMIENTO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" name="Rectangle 875"/>
              <p:cNvSpPr>
                <a:spLocks noChangeArrowheads="1"/>
              </p:cNvSpPr>
              <p:nvPr/>
            </p:nvSpPr>
            <p:spPr bwMode="auto">
              <a:xfrm>
                <a:off x="1099" y="2700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64" name="Rectangle 876"/>
              <p:cNvSpPr>
                <a:spLocks noChangeArrowheads="1"/>
              </p:cNvSpPr>
              <p:nvPr/>
            </p:nvSpPr>
            <p:spPr bwMode="auto">
              <a:xfrm>
                <a:off x="1099" y="2700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65" name="Rectangle 877"/>
              <p:cNvSpPr>
                <a:spLocks noChangeArrowheads="1"/>
              </p:cNvSpPr>
              <p:nvPr/>
            </p:nvSpPr>
            <p:spPr bwMode="auto">
              <a:xfrm>
                <a:off x="1113" y="2703"/>
                <a:ext cx="12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FORMULACIÓN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" name="Rectangle 878"/>
              <p:cNvSpPr>
                <a:spLocks noChangeArrowheads="1"/>
              </p:cNvSpPr>
              <p:nvPr/>
            </p:nvSpPr>
            <p:spPr bwMode="auto">
              <a:xfrm>
                <a:off x="1122" y="2714"/>
                <a:ext cx="9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GESTIÓN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" name="Rectangle 879"/>
              <p:cNvSpPr>
                <a:spLocks noChangeArrowheads="1"/>
              </p:cNvSpPr>
              <p:nvPr/>
            </p:nvSpPr>
            <p:spPr bwMode="auto">
              <a:xfrm>
                <a:off x="1119" y="2725"/>
                <a:ext cx="9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PROYECTOS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" name="Rectangle 880"/>
              <p:cNvSpPr>
                <a:spLocks noChangeArrowheads="1"/>
              </p:cNvSpPr>
              <p:nvPr/>
            </p:nvSpPr>
            <p:spPr bwMode="auto">
              <a:xfrm>
                <a:off x="1245" y="2618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69" name="Rectangle 881"/>
              <p:cNvSpPr>
                <a:spLocks noChangeArrowheads="1"/>
              </p:cNvSpPr>
              <p:nvPr/>
            </p:nvSpPr>
            <p:spPr bwMode="auto">
              <a:xfrm>
                <a:off x="1245" y="2618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70" name="Rectangle 882"/>
              <p:cNvSpPr>
                <a:spLocks noChangeArrowheads="1"/>
              </p:cNvSpPr>
              <p:nvPr/>
            </p:nvSpPr>
            <p:spPr bwMode="auto">
              <a:xfrm>
                <a:off x="1271" y="2632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PLANILLAS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1" name="Rectangle 883"/>
              <p:cNvSpPr>
                <a:spLocks noChangeArrowheads="1"/>
              </p:cNvSpPr>
              <p:nvPr/>
            </p:nvSpPr>
            <p:spPr bwMode="auto">
              <a:xfrm>
                <a:off x="1392" y="2618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72" name="Rectangle 884"/>
              <p:cNvSpPr>
                <a:spLocks noChangeArrowheads="1"/>
              </p:cNvSpPr>
              <p:nvPr/>
            </p:nvSpPr>
            <p:spPr bwMode="auto">
              <a:xfrm>
                <a:off x="1392" y="2618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73" name="Rectangle 885"/>
              <p:cNvSpPr>
                <a:spLocks noChangeArrowheads="1"/>
              </p:cNvSpPr>
              <p:nvPr/>
            </p:nvSpPr>
            <p:spPr bwMode="auto">
              <a:xfrm>
                <a:off x="1416" y="2624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NORMAS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4" name="Rectangle 886"/>
              <p:cNvSpPr>
                <a:spLocks noChangeArrowheads="1"/>
              </p:cNvSpPr>
              <p:nvPr/>
            </p:nvSpPr>
            <p:spPr bwMode="auto">
              <a:xfrm>
                <a:off x="1400" y="2639"/>
                <a:ext cx="1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PROCEDIMIENTOS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5" name="Rectangle 887"/>
              <p:cNvSpPr>
                <a:spLocks noChangeArrowheads="1"/>
              </p:cNvSpPr>
              <p:nvPr/>
            </p:nvSpPr>
            <p:spPr bwMode="auto">
              <a:xfrm>
                <a:off x="1245" y="2890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76" name="Rectangle 888"/>
              <p:cNvSpPr>
                <a:spLocks noChangeArrowheads="1"/>
              </p:cNvSpPr>
              <p:nvPr/>
            </p:nvSpPr>
            <p:spPr bwMode="auto">
              <a:xfrm>
                <a:off x="1245" y="2890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77" name="Rectangle 889"/>
              <p:cNvSpPr>
                <a:spLocks noChangeArrowheads="1"/>
              </p:cNvSpPr>
              <p:nvPr/>
            </p:nvSpPr>
            <p:spPr bwMode="auto">
              <a:xfrm>
                <a:off x="1258" y="2905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PROGRAMACIÓN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" name="Rectangle 890"/>
              <p:cNvSpPr>
                <a:spLocks noChangeArrowheads="1"/>
              </p:cNvSpPr>
              <p:nvPr/>
            </p:nvSpPr>
            <p:spPr bwMode="auto">
              <a:xfrm>
                <a:off x="1392" y="2890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79" name="Rectangle 891"/>
              <p:cNvSpPr>
                <a:spLocks noChangeArrowheads="1"/>
              </p:cNvSpPr>
              <p:nvPr/>
            </p:nvSpPr>
            <p:spPr bwMode="auto">
              <a:xfrm>
                <a:off x="1392" y="2890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80" name="Rectangle 892"/>
              <p:cNvSpPr>
                <a:spLocks noChangeArrowheads="1"/>
              </p:cNvSpPr>
              <p:nvPr/>
            </p:nvSpPr>
            <p:spPr bwMode="auto">
              <a:xfrm>
                <a:off x="1403" y="2905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ASESORIA LEGAL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" name="Rectangle 893"/>
              <p:cNvSpPr>
                <a:spLocks noChangeArrowheads="1"/>
              </p:cNvSpPr>
              <p:nvPr/>
            </p:nvSpPr>
            <p:spPr bwMode="auto">
              <a:xfrm>
                <a:off x="1269" y="3204"/>
                <a:ext cx="98" cy="55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82" name="Rectangle 894"/>
              <p:cNvSpPr>
                <a:spLocks noChangeArrowheads="1"/>
              </p:cNvSpPr>
              <p:nvPr/>
            </p:nvSpPr>
            <p:spPr bwMode="auto">
              <a:xfrm>
                <a:off x="1269" y="3204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83" name="Rectangle 895"/>
              <p:cNvSpPr>
                <a:spLocks noChangeArrowheads="1"/>
              </p:cNvSpPr>
              <p:nvPr/>
            </p:nvSpPr>
            <p:spPr bwMode="auto">
              <a:xfrm>
                <a:off x="1284" y="3214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ESPECIALISTAS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" name="Rectangle 896"/>
              <p:cNvSpPr>
                <a:spLocks noChangeArrowheads="1"/>
              </p:cNvSpPr>
              <p:nvPr/>
            </p:nvSpPr>
            <p:spPr bwMode="auto">
              <a:xfrm>
                <a:off x="1178" y="3286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85" name="Rectangle 897"/>
              <p:cNvSpPr>
                <a:spLocks noChangeArrowheads="1"/>
              </p:cNvSpPr>
              <p:nvPr/>
            </p:nvSpPr>
            <p:spPr bwMode="auto">
              <a:xfrm>
                <a:off x="1178" y="3286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86" name="Rectangle 898"/>
              <p:cNvSpPr>
                <a:spLocks noChangeArrowheads="1"/>
              </p:cNvSpPr>
              <p:nvPr/>
            </p:nvSpPr>
            <p:spPr bwMode="auto">
              <a:xfrm>
                <a:off x="1203" y="3286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RECURSOS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7" name="Rectangle 899"/>
              <p:cNvSpPr>
                <a:spLocks noChangeArrowheads="1"/>
              </p:cNvSpPr>
              <p:nvPr/>
            </p:nvSpPr>
            <p:spPr bwMode="auto">
              <a:xfrm>
                <a:off x="1197" y="3301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NATURALES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8" name="Rectangle 900"/>
              <p:cNvSpPr>
                <a:spLocks noChangeArrowheads="1"/>
              </p:cNvSpPr>
              <p:nvPr/>
            </p:nvSpPr>
            <p:spPr bwMode="auto">
              <a:xfrm>
                <a:off x="1203" y="3312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AMBIENTE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" name="Rectangle 901"/>
              <p:cNvSpPr>
                <a:spLocks noChangeArrowheads="1"/>
              </p:cNvSpPr>
              <p:nvPr/>
            </p:nvSpPr>
            <p:spPr bwMode="auto">
              <a:xfrm>
                <a:off x="1361" y="3286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90" name="Rectangle 902"/>
              <p:cNvSpPr>
                <a:spLocks noChangeArrowheads="1"/>
              </p:cNvSpPr>
              <p:nvPr/>
            </p:nvSpPr>
            <p:spPr bwMode="auto">
              <a:xfrm>
                <a:off x="1361" y="3286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91" name="Rectangle 903"/>
              <p:cNvSpPr>
                <a:spLocks noChangeArrowheads="1"/>
              </p:cNvSpPr>
              <p:nvPr/>
            </p:nvSpPr>
            <p:spPr bwMode="auto">
              <a:xfrm>
                <a:off x="1390" y="3301"/>
                <a:ext cx="6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GENERO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2" name="Rectangle 904"/>
              <p:cNvSpPr>
                <a:spLocks noChangeArrowheads="1"/>
              </p:cNvSpPr>
              <p:nvPr/>
            </p:nvSpPr>
            <p:spPr bwMode="auto">
              <a:xfrm>
                <a:off x="1361" y="3368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93" name="Rectangle 905"/>
              <p:cNvSpPr>
                <a:spLocks noChangeArrowheads="1"/>
              </p:cNvSpPr>
              <p:nvPr/>
            </p:nvSpPr>
            <p:spPr bwMode="auto">
              <a:xfrm>
                <a:off x="1361" y="3368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94" name="Rectangle 906"/>
              <p:cNvSpPr>
                <a:spLocks noChangeArrowheads="1"/>
              </p:cNvSpPr>
              <p:nvPr/>
            </p:nvSpPr>
            <p:spPr bwMode="auto">
              <a:xfrm>
                <a:off x="1368" y="3380"/>
                <a:ext cx="1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INFRAESTRUCTURA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5" name="Rectangle 907"/>
              <p:cNvSpPr>
                <a:spLocks noChangeArrowheads="1"/>
              </p:cNvSpPr>
              <p:nvPr/>
            </p:nvSpPr>
            <p:spPr bwMode="auto">
              <a:xfrm>
                <a:off x="1080" y="3054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96" name="Rectangle 908"/>
              <p:cNvSpPr>
                <a:spLocks noChangeArrowheads="1"/>
              </p:cNvSpPr>
              <p:nvPr/>
            </p:nvSpPr>
            <p:spPr bwMode="auto">
              <a:xfrm>
                <a:off x="1080" y="3054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97" name="Rectangle 909"/>
              <p:cNvSpPr>
                <a:spLocks noChangeArrowheads="1"/>
              </p:cNvSpPr>
              <p:nvPr/>
            </p:nvSpPr>
            <p:spPr bwMode="auto">
              <a:xfrm>
                <a:off x="1083" y="3060"/>
                <a:ext cx="15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DIFUSIÓN Y GESTIÓN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" name="Rectangle 910"/>
              <p:cNvSpPr>
                <a:spLocks noChangeArrowheads="1"/>
              </p:cNvSpPr>
              <p:nvPr/>
            </p:nvSpPr>
            <p:spPr bwMode="auto">
              <a:xfrm>
                <a:off x="1103" y="3074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OPERATIVA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" name="Rectangle 911"/>
              <p:cNvSpPr>
                <a:spLocks noChangeArrowheads="1"/>
              </p:cNvSpPr>
              <p:nvPr/>
            </p:nvSpPr>
            <p:spPr bwMode="auto">
              <a:xfrm>
                <a:off x="1269" y="3136"/>
                <a:ext cx="98" cy="55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00" name="Rectangle 912"/>
              <p:cNvSpPr>
                <a:spLocks noChangeArrowheads="1"/>
              </p:cNvSpPr>
              <p:nvPr/>
            </p:nvSpPr>
            <p:spPr bwMode="auto">
              <a:xfrm>
                <a:off x="1269" y="3136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01" name="Rectangle 913"/>
              <p:cNvSpPr>
                <a:spLocks noChangeArrowheads="1"/>
              </p:cNvSpPr>
              <p:nvPr/>
            </p:nvSpPr>
            <p:spPr bwMode="auto">
              <a:xfrm>
                <a:off x="1271" y="3146"/>
                <a:ext cx="1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MONITOREO TÉCNICO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2" name="Rectangle 914"/>
              <p:cNvSpPr>
                <a:spLocks noChangeArrowheads="1"/>
              </p:cNvSpPr>
              <p:nvPr/>
            </p:nvSpPr>
            <p:spPr bwMode="auto">
              <a:xfrm>
                <a:off x="1263" y="3054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03" name="Rectangle 915"/>
              <p:cNvSpPr>
                <a:spLocks noChangeArrowheads="1"/>
              </p:cNvSpPr>
              <p:nvPr/>
            </p:nvSpPr>
            <p:spPr bwMode="auto">
              <a:xfrm>
                <a:off x="1263" y="3054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04" name="Rectangle 916"/>
              <p:cNvSpPr>
                <a:spLocks noChangeArrowheads="1"/>
              </p:cNvSpPr>
              <p:nvPr/>
            </p:nvSpPr>
            <p:spPr bwMode="auto">
              <a:xfrm>
                <a:off x="1293" y="3067"/>
                <a:ext cx="6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CEFAR’S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5" name="Rectangle 917"/>
              <p:cNvSpPr>
                <a:spLocks noChangeArrowheads="1"/>
              </p:cNvSpPr>
              <p:nvPr/>
            </p:nvSpPr>
            <p:spPr bwMode="auto">
              <a:xfrm>
                <a:off x="1538" y="2781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06" name="Rectangle 918"/>
              <p:cNvSpPr>
                <a:spLocks noChangeArrowheads="1"/>
              </p:cNvSpPr>
              <p:nvPr/>
            </p:nvSpPr>
            <p:spPr bwMode="auto">
              <a:xfrm>
                <a:off x="1538" y="2781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07" name="Rectangle 919"/>
              <p:cNvSpPr>
                <a:spLocks noChangeArrowheads="1"/>
              </p:cNvSpPr>
              <p:nvPr/>
            </p:nvSpPr>
            <p:spPr bwMode="auto">
              <a:xfrm>
                <a:off x="1552" y="2790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PROYECTOS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8" name="Rectangle 920"/>
              <p:cNvSpPr>
                <a:spLocks noChangeArrowheads="1"/>
              </p:cNvSpPr>
              <p:nvPr/>
            </p:nvSpPr>
            <p:spPr bwMode="auto">
              <a:xfrm>
                <a:off x="1542" y="2801"/>
                <a:ext cx="15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RURAL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" name="Rectangle 921"/>
              <p:cNvSpPr>
                <a:spLocks noChangeArrowheads="1"/>
              </p:cNvSpPr>
              <p:nvPr/>
            </p:nvSpPr>
            <p:spPr bwMode="auto">
              <a:xfrm>
                <a:off x="1831" y="3081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10" name="Rectangle 922"/>
              <p:cNvSpPr>
                <a:spLocks noChangeArrowheads="1"/>
              </p:cNvSpPr>
              <p:nvPr/>
            </p:nvSpPr>
            <p:spPr bwMode="auto">
              <a:xfrm>
                <a:off x="1831" y="3081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11" name="Rectangle 923"/>
              <p:cNvSpPr>
                <a:spLocks noChangeArrowheads="1"/>
              </p:cNvSpPr>
              <p:nvPr/>
            </p:nvSpPr>
            <p:spPr bwMode="auto">
              <a:xfrm>
                <a:off x="1849" y="3096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CONTABILIDAD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2" name="Rectangle 924"/>
              <p:cNvSpPr>
                <a:spLocks noChangeArrowheads="1"/>
              </p:cNvSpPr>
              <p:nvPr/>
            </p:nvSpPr>
            <p:spPr bwMode="auto">
              <a:xfrm>
                <a:off x="1685" y="3081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13" name="Rectangle 925"/>
              <p:cNvSpPr>
                <a:spLocks noChangeArrowheads="1"/>
              </p:cNvSpPr>
              <p:nvPr/>
            </p:nvSpPr>
            <p:spPr bwMode="auto">
              <a:xfrm>
                <a:off x="1685" y="3081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14" name="Rectangle 926"/>
              <p:cNvSpPr>
                <a:spLocks noChangeArrowheads="1"/>
              </p:cNvSpPr>
              <p:nvPr/>
            </p:nvSpPr>
            <p:spPr bwMode="auto">
              <a:xfrm>
                <a:off x="1710" y="3088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SERVICIOS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5" name="Rectangle 927"/>
              <p:cNvSpPr>
                <a:spLocks noChangeArrowheads="1"/>
              </p:cNvSpPr>
              <p:nvPr/>
            </p:nvSpPr>
            <p:spPr bwMode="auto">
              <a:xfrm>
                <a:off x="1707" y="3099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GENERALES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6" name="Rectangle 928"/>
              <p:cNvSpPr>
                <a:spLocks noChangeArrowheads="1"/>
              </p:cNvSpPr>
              <p:nvPr/>
            </p:nvSpPr>
            <p:spPr bwMode="auto">
              <a:xfrm>
                <a:off x="1685" y="3162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17" name="Rectangle 929"/>
              <p:cNvSpPr>
                <a:spLocks noChangeArrowheads="1"/>
              </p:cNvSpPr>
              <p:nvPr/>
            </p:nvSpPr>
            <p:spPr bwMode="auto">
              <a:xfrm>
                <a:off x="1685" y="3162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18" name="Rectangle 930"/>
              <p:cNvSpPr>
                <a:spLocks noChangeArrowheads="1"/>
              </p:cNvSpPr>
              <p:nvPr/>
            </p:nvSpPr>
            <p:spPr bwMode="auto">
              <a:xfrm>
                <a:off x="1717" y="3175"/>
                <a:ext cx="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BIENES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9" name="Rectangle 931"/>
              <p:cNvSpPr>
                <a:spLocks noChangeArrowheads="1"/>
              </p:cNvSpPr>
              <p:nvPr/>
            </p:nvSpPr>
            <p:spPr bwMode="auto">
              <a:xfrm>
                <a:off x="1831" y="3162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20" name="Rectangle 932"/>
              <p:cNvSpPr>
                <a:spLocks noChangeArrowheads="1"/>
              </p:cNvSpPr>
              <p:nvPr/>
            </p:nvSpPr>
            <p:spPr bwMode="auto">
              <a:xfrm>
                <a:off x="1831" y="3162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21" name="Rectangle 933"/>
              <p:cNvSpPr>
                <a:spLocks noChangeArrowheads="1"/>
              </p:cNvSpPr>
              <p:nvPr/>
            </p:nvSpPr>
            <p:spPr bwMode="auto">
              <a:xfrm>
                <a:off x="1849" y="3175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INFORMÁTICA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2" name="Freeform 934"/>
              <p:cNvSpPr>
                <a:spLocks/>
              </p:cNvSpPr>
              <p:nvPr/>
            </p:nvSpPr>
            <p:spPr bwMode="auto">
              <a:xfrm>
                <a:off x="1807" y="3026"/>
                <a:ext cx="73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73" y="38"/>
                  </a:cxn>
                  <a:cxn ang="0">
                    <a:pos x="73" y="55"/>
                  </a:cxn>
                </a:cxnLst>
                <a:rect l="0" t="0" r="r" b="b"/>
                <a:pathLst>
                  <a:path w="73" h="55">
                    <a:moveTo>
                      <a:pt x="0" y="0"/>
                    </a:moveTo>
                    <a:lnTo>
                      <a:pt x="0" y="38"/>
                    </a:lnTo>
                    <a:lnTo>
                      <a:pt x="73" y="38"/>
                    </a:lnTo>
                    <a:lnTo>
                      <a:pt x="73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23" name="Freeform 935"/>
              <p:cNvSpPr>
                <a:spLocks/>
              </p:cNvSpPr>
              <p:nvPr/>
            </p:nvSpPr>
            <p:spPr bwMode="auto">
              <a:xfrm>
                <a:off x="1733" y="3026"/>
                <a:ext cx="74" cy="5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38"/>
                  </a:cxn>
                  <a:cxn ang="0">
                    <a:pos x="0" y="38"/>
                  </a:cxn>
                  <a:cxn ang="0">
                    <a:pos x="0" y="55"/>
                  </a:cxn>
                </a:cxnLst>
                <a:rect l="0" t="0" r="r" b="b"/>
                <a:pathLst>
                  <a:path w="74" h="55">
                    <a:moveTo>
                      <a:pt x="74" y="0"/>
                    </a:moveTo>
                    <a:lnTo>
                      <a:pt x="74" y="38"/>
                    </a:lnTo>
                    <a:lnTo>
                      <a:pt x="0" y="38"/>
                    </a:lnTo>
                    <a:lnTo>
                      <a:pt x="0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24" name="Freeform 936"/>
              <p:cNvSpPr>
                <a:spLocks/>
              </p:cNvSpPr>
              <p:nvPr/>
            </p:nvSpPr>
            <p:spPr bwMode="auto">
              <a:xfrm>
                <a:off x="1733" y="3026"/>
                <a:ext cx="74" cy="136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123"/>
                  </a:cxn>
                  <a:cxn ang="0">
                    <a:pos x="0" y="123"/>
                  </a:cxn>
                  <a:cxn ang="0">
                    <a:pos x="0" y="136"/>
                  </a:cxn>
                </a:cxnLst>
                <a:rect l="0" t="0" r="r" b="b"/>
                <a:pathLst>
                  <a:path w="74" h="136">
                    <a:moveTo>
                      <a:pt x="74" y="0"/>
                    </a:moveTo>
                    <a:lnTo>
                      <a:pt x="74" y="123"/>
                    </a:lnTo>
                    <a:lnTo>
                      <a:pt x="0" y="123"/>
                    </a:lnTo>
                    <a:lnTo>
                      <a:pt x="0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25" name="Freeform 937"/>
              <p:cNvSpPr>
                <a:spLocks/>
              </p:cNvSpPr>
              <p:nvPr/>
            </p:nvSpPr>
            <p:spPr bwMode="auto">
              <a:xfrm>
                <a:off x="1807" y="3026"/>
                <a:ext cx="73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3"/>
                  </a:cxn>
                  <a:cxn ang="0">
                    <a:pos x="73" y="123"/>
                  </a:cxn>
                  <a:cxn ang="0">
                    <a:pos x="73" y="136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lnTo>
                      <a:pt x="0" y="123"/>
                    </a:lnTo>
                    <a:lnTo>
                      <a:pt x="73" y="123"/>
                    </a:lnTo>
                    <a:lnTo>
                      <a:pt x="73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26" name="Freeform 938"/>
              <p:cNvSpPr>
                <a:spLocks/>
              </p:cNvSpPr>
              <p:nvPr/>
            </p:nvSpPr>
            <p:spPr bwMode="auto">
              <a:xfrm>
                <a:off x="1178" y="3026"/>
                <a:ext cx="43" cy="5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55"/>
                  </a:cxn>
                  <a:cxn ang="0">
                    <a:pos x="0" y="55"/>
                  </a:cxn>
                </a:cxnLst>
                <a:rect l="0" t="0" r="r" b="b"/>
                <a:pathLst>
                  <a:path w="43" h="55">
                    <a:moveTo>
                      <a:pt x="43" y="0"/>
                    </a:moveTo>
                    <a:lnTo>
                      <a:pt x="43" y="55"/>
                    </a:lnTo>
                    <a:lnTo>
                      <a:pt x="0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27" name="Freeform 939"/>
              <p:cNvSpPr>
                <a:spLocks/>
              </p:cNvSpPr>
              <p:nvPr/>
            </p:nvSpPr>
            <p:spPr bwMode="auto">
              <a:xfrm>
                <a:off x="1221" y="3026"/>
                <a:ext cx="42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5"/>
                  </a:cxn>
                  <a:cxn ang="0">
                    <a:pos x="42" y="55"/>
                  </a:cxn>
                </a:cxnLst>
                <a:rect l="0" t="0" r="r" b="b"/>
                <a:pathLst>
                  <a:path w="42" h="55">
                    <a:moveTo>
                      <a:pt x="0" y="0"/>
                    </a:moveTo>
                    <a:lnTo>
                      <a:pt x="0" y="55"/>
                    </a:lnTo>
                    <a:lnTo>
                      <a:pt x="42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28" name="Freeform 940"/>
              <p:cNvSpPr>
                <a:spLocks/>
              </p:cNvSpPr>
              <p:nvPr/>
            </p:nvSpPr>
            <p:spPr bwMode="auto">
              <a:xfrm>
                <a:off x="1276" y="3259"/>
                <a:ext cx="42" cy="5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54"/>
                  </a:cxn>
                  <a:cxn ang="0">
                    <a:pos x="0" y="54"/>
                  </a:cxn>
                </a:cxnLst>
                <a:rect l="0" t="0" r="r" b="b"/>
                <a:pathLst>
                  <a:path w="42" h="54">
                    <a:moveTo>
                      <a:pt x="42" y="0"/>
                    </a:moveTo>
                    <a:lnTo>
                      <a:pt x="42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29" name="Freeform 941"/>
              <p:cNvSpPr>
                <a:spLocks/>
              </p:cNvSpPr>
              <p:nvPr/>
            </p:nvSpPr>
            <p:spPr bwMode="auto">
              <a:xfrm>
                <a:off x="1318" y="3259"/>
                <a:ext cx="4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43" y="54"/>
                  </a:cxn>
                </a:cxnLst>
                <a:rect l="0" t="0" r="r" b="b"/>
                <a:pathLst>
                  <a:path w="43" h="54">
                    <a:moveTo>
                      <a:pt x="0" y="0"/>
                    </a:moveTo>
                    <a:lnTo>
                      <a:pt x="0" y="54"/>
                    </a:lnTo>
                    <a:lnTo>
                      <a:pt x="43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30" name="Freeform 942"/>
              <p:cNvSpPr>
                <a:spLocks/>
              </p:cNvSpPr>
              <p:nvPr/>
            </p:nvSpPr>
            <p:spPr bwMode="auto">
              <a:xfrm>
                <a:off x="1318" y="3259"/>
                <a:ext cx="43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6"/>
                  </a:cxn>
                  <a:cxn ang="0">
                    <a:pos x="43" y="136"/>
                  </a:cxn>
                </a:cxnLst>
                <a:rect l="0" t="0" r="r" b="b"/>
                <a:pathLst>
                  <a:path w="43" h="136">
                    <a:moveTo>
                      <a:pt x="0" y="0"/>
                    </a:moveTo>
                    <a:lnTo>
                      <a:pt x="0" y="136"/>
                    </a:lnTo>
                    <a:lnTo>
                      <a:pt x="43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31" name="Freeform 943"/>
              <p:cNvSpPr>
                <a:spLocks/>
              </p:cNvSpPr>
              <p:nvPr/>
            </p:nvSpPr>
            <p:spPr bwMode="auto">
              <a:xfrm>
                <a:off x="1294" y="2836"/>
                <a:ext cx="73" cy="54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37"/>
                  </a:cxn>
                  <a:cxn ang="0">
                    <a:pos x="0" y="37"/>
                  </a:cxn>
                  <a:cxn ang="0">
                    <a:pos x="0" y="54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73" y="37"/>
                    </a:lnTo>
                    <a:lnTo>
                      <a:pt x="0" y="37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32" name="Freeform 944"/>
              <p:cNvSpPr>
                <a:spLocks/>
              </p:cNvSpPr>
              <p:nvPr/>
            </p:nvSpPr>
            <p:spPr bwMode="auto">
              <a:xfrm>
                <a:off x="1367" y="2836"/>
                <a:ext cx="7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73" y="37"/>
                  </a:cxn>
                  <a:cxn ang="0">
                    <a:pos x="73" y="54"/>
                  </a:cxn>
                </a:cxnLst>
                <a:rect l="0" t="0" r="r" b="b"/>
                <a:pathLst>
                  <a:path w="73" h="54">
                    <a:moveTo>
                      <a:pt x="0" y="0"/>
                    </a:moveTo>
                    <a:lnTo>
                      <a:pt x="0" y="37"/>
                    </a:lnTo>
                    <a:lnTo>
                      <a:pt x="73" y="37"/>
                    </a:lnTo>
                    <a:lnTo>
                      <a:pt x="73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33" name="Freeform 945"/>
              <p:cNvSpPr>
                <a:spLocks/>
              </p:cNvSpPr>
              <p:nvPr/>
            </p:nvSpPr>
            <p:spPr bwMode="auto">
              <a:xfrm>
                <a:off x="1367" y="2564"/>
                <a:ext cx="7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73" y="37"/>
                  </a:cxn>
                  <a:cxn ang="0">
                    <a:pos x="73" y="54"/>
                  </a:cxn>
                </a:cxnLst>
                <a:rect l="0" t="0" r="r" b="b"/>
                <a:pathLst>
                  <a:path w="73" h="54">
                    <a:moveTo>
                      <a:pt x="0" y="0"/>
                    </a:moveTo>
                    <a:lnTo>
                      <a:pt x="0" y="37"/>
                    </a:lnTo>
                    <a:lnTo>
                      <a:pt x="73" y="37"/>
                    </a:lnTo>
                    <a:lnTo>
                      <a:pt x="73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34" name="Freeform 946"/>
              <p:cNvSpPr>
                <a:spLocks/>
              </p:cNvSpPr>
              <p:nvPr/>
            </p:nvSpPr>
            <p:spPr bwMode="auto">
              <a:xfrm>
                <a:off x="1001" y="2564"/>
                <a:ext cx="73" cy="54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37"/>
                  </a:cxn>
                  <a:cxn ang="0">
                    <a:pos x="0" y="37"/>
                  </a:cxn>
                  <a:cxn ang="0">
                    <a:pos x="0" y="54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73" y="37"/>
                    </a:lnTo>
                    <a:lnTo>
                      <a:pt x="0" y="37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35" name="Freeform 947"/>
              <p:cNvSpPr>
                <a:spLocks/>
              </p:cNvSpPr>
              <p:nvPr/>
            </p:nvSpPr>
            <p:spPr bwMode="auto">
              <a:xfrm>
                <a:off x="1074" y="2564"/>
                <a:ext cx="7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73" y="37"/>
                  </a:cxn>
                  <a:cxn ang="0">
                    <a:pos x="73" y="54"/>
                  </a:cxn>
                </a:cxnLst>
                <a:rect l="0" t="0" r="r" b="b"/>
                <a:pathLst>
                  <a:path w="73" h="54">
                    <a:moveTo>
                      <a:pt x="0" y="0"/>
                    </a:moveTo>
                    <a:lnTo>
                      <a:pt x="0" y="37"/>
                    </a:lnTo>
                    <a:lnTo>
                      <a:pt x="73" y="37"/>
                    </a:lnTo>
                    <a:lnTo>
                      <a:pt x="73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36" name="Freeform 948"/>
              <p:cNvSpPr>
                <a:spLocks/>
              </p:cNvSpPr>
              <p:nvPr/>
            </p:nvSpPr>
            <p:spPr bwMode="auto">
              <a:xfrm>
                <a:off x="1074" y="2564"/>
                <a:ext cx="73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2"/>
                  </a:cxn>
                  <a:cxn ang="0">
                    <a:pos x="73" y="122"/>
                  </a:cxn>
                  <a:cxn ang="0">
                    <a:pos x="73" y="136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lnTo>
                      <a:pt x="0" y="122"/>
                    </a:lnTo>
                    <a:lnTo>
                      <a:pt x="73" y="122"/>
                    </a:lnTo>
                    <a:lnTo>
                      <a:pt x="73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37" name="Freeform 949"/>
              <p:cNvSpPr>
                <a:spLocks/>
              </p:cNvSpPr>
              <p:nvPr/>
            </p:nvSpPr>
            <p:spPr bwMode="auto">
              <a:xfrm>
                <a:off x="1294" y="2564"/>
                <a:ext cx="73" cy="54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37"/>
                  </a:cxn>
                  <a:cxn ang="0">
                    <a:pos x="0" y="37"/>
                  </a:cxn>
                  <a:cxn ang="0">
                    <a:pos x="0" y="54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73" y="37"/>
                    </a:lnTo>
                    <a:lnTo>
                      <a:pt x="0" y="37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38" name="Line 950"/>
              <p:cNvSpPr>
                <a:spLocks noChangeShapeType="1"/>
              </p:cNvSpPr>
              <p:nvPr/>
            </p:nvSpPr>
            <p:spPr bwMode="auto">
              <a:xfrm>
                <a:off x="1318" y="3191"/>
                <a:ext cx="1" cy="13"/>
              </a:xfrm>
              <a:prstGeom prst="line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39" name="Freeform 951"/>
              <p:cNvSpPr>
                <a:spLocks/>
              </p:cNvSpPr>
              <p:nvPr/>
            </p:nvSpPr>
            <p:spPr bwMode="auto">
              <a:xfrm>
                <a:off x="1514" y="2455"/>
                <a:ext cx="219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219" y="38"/>
                  </a:cxn>
                  <a:cxn ang="0">
                    <a:pos x="219" y="55"/>
                  </a:cxn>
                </a:cxnLst>
                <a:rect l="0" t="0" r="r" b="b"/>
                <a:pathLst>
                  <a:path w="219" h="55">
                    <a:moveTo>
                      <a:pt x="0" y="0"/>
                    </a:moveTo>
                    <a:lnTo>
                      <a:pt x="0" y="38"/>
                    </a:lnTo>
                    <a:lnTo>
                      <a:pt x="219" y="38"/>
                    </a:lnTo>
                    <a:lnTo>
                      <a:pt x="219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40" name="Freeform 952"/>
              <p:cNvSpPr>
                <a:spLocks/>
              </p:cNvSpPr>
              <p:nvPr/>
            </p:nvSpPr>
            <p:spPr bwMode="auto">
              <a:xfrm>
                <a:off x="1514" y="2455"/>
                <a:ext cx="73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73" y="38"/>
                  </a:cxn>
                  <a:cxn ang="0">
                    <a:pos x="73" y="55"/>
                  </a:cxn>
                </a:cxnLst>
                <a:rect l="0" t="0" r="r" b="b"/>
                <a:pathLst>
                  <a:path w="73" h="55">
                    <a:moveTo>
                      <a:pt x="0" y="0"/>
                    </a:moveTo>
                    <a:lnTo>
                      <a:pt x="0" y="38"/>
                    </a:lnTo>
                    <a:lnTo>
                      <a:pt x="73" y="38"/>
                    </a:lnTo>
                    <a:lnTo>
                      <a:pt x="73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41" name="Freeform 953"/>
              <p:cNvSpPr>
                <a:spLocks/>
              </p:cNvSpPr>
              <p:nvPr/>
            </p:nvSpPr>
            <p:spPr bwMode="auto">
              <a:xfrm>
                <a:off x="1221" y="2455"/>
                <a:ext cx="293" cy="326"/>
              </a:xfrm>
              <a:custGeom>
                <a:avLst/>
                <a:gdLst/>
                <a:ahLst/>
                <a:cxnLst>
                  <a:cxn ang="0">
                    <a:pos x="293" y="0"/>
                  </a:cxn>
                  <a:cxn ang="0">
                    <a:pos x="293" y="310"/>
                  </a:cxn>
                  <a:cxn ang="0">
                    <a:pos x="0" y="310"/>
                  </a:cxn>
                  <a:cxn ang="0">
                    <a:pos x="0" y="326"/>
                  </a:cxn>
                </a:cxnLst>
                <a:rect l="0" t="0" r="r" b="b"/>
                <a:pathLst>
                  <a:path w="293" h="326">
                    <a:moveTo>
                      <a:pt x="293" y="0"/>
                    </a:moveTo>
                    <a:lnTo>
                      <a:pt x="293" y="310"/>
                    </a:lnTo>
                    <a:lnTo>
                      <a:pt x="0" y="310"/>
                    </a:lnTo>
                    <a:lnTo>
                      <a:pt x="0" y="32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42" name="Freeform 954"/>
              <p:cNvSpPr>
                <a:spLocks/>
              </p:cNvSpPr>
              <p:nvPr/>
            </p:nvSpPr>
            <p:spPr bwMode="auto">
              <a:xfrm>
                <a:off x="1367" y="2455"/>
                <a:ext cx="147" cy="55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47" y="38"/>
                  </a:cxn>
                  <a:cxn ang="0">
                    <a:pos x="0" y="38"/>
                  </a:cxn>
                  <a:cxn ang="0">
                    <a:pos x="0" y="55"/>
                  </a:cxn>
                </a:cxnLst>
                <a:rect l="0" t="0" r="r" b="b"/>
                <a:pathLst>
                  <a:path w="147" h="55">
                    <a:moveTo>
                      <a:pt x="147" y="0"/>
                    </a:moveTo>
                    <a:lnTo>
                      <a:pt x="147" y="38"/>
                    </a:lnTo>
                    <a:lnTo>
                      <a:pt x="0" y="38"/>
                    </a:lnTo>
                    <a:lnTo>
                      <a:pt x="0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43" name="Freeform 955"/>
              <p:cNvSpPr>
                <a:spLocks/>
              </p:cNvSpPr>
              <p:nvPr/>
            </p:nvSpPr>
            <p:spPr bwMode="auto">
              <a:xfrm>
                <a:off x="1440" y="2455"/>
                <a:ext cx="74" cy="517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503"/>
                  </a:cxn>
                  <a:cxn ang="0">
                    <a:pos x="0" y="503"/>
                  </a:cxn>
                  <a:cxn ang="0">
                    <a:pos x="0" y="517"/>
                  </a:cxn>
                </a:cxnLst>
                <a:rect l="0" t="0" r="r" b="b"/>
                <a:pathLst>
                  <a:path w="74" h="517">
                    <a:moveTo>
                      <a:pt x="74" y="0"/>
                    </a:moveTo>
                    <a:lnTo>
                      <a:pt x="74" y="503"/>
                    </a:lnTo>
                    <a:lnTo>
                      <a:pt x="0" y="503"/>
                    </a:lnTo>
                    <a:lnTo>
                      <a:pt x="0" y="5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44" name="Freeform 956"/>
              <p:cNvSpPr>
                <a:spLocks/>
              </p:cNvSpPr>
              <p:nvPr/>
            </p:nvSpPr>
            <p:spPr bwMode="auto">
              <a:xfrm>
                <a:off x="1514" y="2455"/>
                <a:ext cx="73" cy="5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02"/>
                  </a:cxn>
                  <a:cxn ang="0">
                    <a:pos x="73" y="502"/>
                  </a:cxn>
                  <a:cxn ang="0">
                    <a:pos x="73" y="517"/>
                  </a:cxn>
                </a:cxnLst>
                <a:rect l="0" t="0" r="r" b="b"/>
                <a:pathLst>
                  <a:path w="73" h="517">
                    <a:moveTo>
                      <a:pt x="0" y="0"/>
                    </a:moveTo>
                    <a:lnTo>
                      <a:pt x="0" y="502"/>
                    </a:lnTo>
                    <a:lnTo>
                      <a:pt x="73" y="502"/>
                    </a:lnTo>
                    <a:lnTo>
                      <a:pt x="73" y="5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45" name="Freeform 957"/>
              <p:cNvSpPr>
                <a:spLocks/>
              </p:cNvSpPr>
              <p:nvPr/>
            </p:nvSpPr>
            <p:spPr bwMode="auto">
              <a:xfrm>
                <a:off x="1074" y="2455"/>
                <a:ext cx="440" cy="55"/>
              </a:xfrm>
              <a:custGeom>
                <a:avLst/>
                <a:gdLst/>
                <a:ahLst/>
                <a:cxnLst>
                  <a:cxn ang="0">
                    <a:pos x="440" y="0"/>
                  </a:cxn>
                  <a:cxn ang="0">
                    <a:pos x="440" y="38"/>
                  </a:cxn>
                  <a:cxn ang="0">
                    <a:pos x="0" y="38"/>
                  </a:cxn>
                  <a:cxn ang="0">
                    <a:pos x="0" y="55"/>
                  </a:cxn>
                </a:cxnLst>
                <a:rect l="0" t="0" r="r" b="b"/>
                <a:pathLst>
                  <a:path w="440" h="55">
                    <a:moveTo>
                      <a:pt x="440" y="0"/>
                    </a:moveTo>
                    <a:lnTo>
                      <a:pt x="440" y="38"/>
                    </a:lnTo>
                    <a:lnTo>
                      <a:pt x="0" y="38"/>
                    </a:lnTo>
                    <a:lnTo>
                      <a:pt x="0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46" name="Freeform 958"/>
              <p:cNvSpPr>
                <a:spLocks/>
              </p:cNvSpPr>
              <p:nvPr/>
            </p:nvSpPr>
            <p:spPr bwMode="auto">
              <a:xfrm>
                <a:off x="1367" y="2455"/>
                <a:ext cx="147" cy="326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47" y="310"/>
                  </a:cxn>
                  <a:cxn ang="0">
                    <a:pos x="0" y="310"/>
                  </a:cxn>
                  <a:cxn ang="0">
                    <a:pos x="0" y="326"/>
                  </a:cxn>
                </a:cxnLst>
                <a:rect l="0" t="0" r="r" b="b"/>
                <a:pathLst>
                  <a:path w="147" h="326">
                    <a:moveTo>
                      <a:pt x="147" y="0"/>
                    </a:moveTo>
                    <a:lnTo>
                      <a:pt x="147" y="310"/>
                    </a:lnTo>
                    <a:lnTo>
                      <a:pt x="0" y="310"/>
                    </a:lnTo>
                    <a:lnTo>
                      <a:pt x="0" y="32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47" name="Freeform 959"/>
              <p:cNvSpPr>
                <a:spLocks/>
              </p:cNvSpPr>
              <p:nvPr/>
            </p:nvSpPr>
            <p:spPr bwMode="auto">
              <a:xfrm>
                <a:off x="1514" y="2455"/>
                <a:ext cx="219" cy="3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0"/>
                  </a:cxn>
                  <a:cxn ang="0">
                    <a:pos x="219" y="310"/>
                  </a:cxn>
                  <a:cxn ang="0">
                    <a:pos x="219" y="326"/>
                  </a:cxn>
                </a:cxnLst>
                <a:rect l="0" t="0" r="r" b="b"/>
                <a:pathLst>
                  <a:path w="219" h="326">
                    <a:moveTo>
                      <a:pt x="0" y="0"/>
                    </a:moveTo>
                    <a:lnTo>
                      <a:pt x="0" y="310"/>
                    </a:lnTo>
                    <a:lnTo>
                      <a:pt x="219" y="310"/>
                    </a:lnTo>
                    <a:lnTo>
                      <a:pt x="219" y="32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48" name="Freeform 960"/>
              <p:cNvSpPr>
                <a:spLocks/>
              </p:cNvSpPr>
              <p:nvPr/>
            </p:nvSpPr>
            <p:spPr bwMode="auto">
              <a:xfrm>
                <a:off x="1514" y="2455"/>
                <a:ext cx="293" cy="5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02"/>
                  </a:cxn>
                  <a:cxn ang="0">
                    <a:pos x="293" y="502"/>
                  </a:cxn>
                  <a:cxn ang="0">
                    <a:pos x="293" y="517"/>
                  </a:cxn>
                </a:cxnLst>
                <a:rect l="0" t="0" r="r" b="b"/>
                <a:pathLst>
                  <a:path w="293" h="517">
                    <a:moveTo>
                      <a:pt x="0" y="0"/>
                    </a:moveTo>
                    <a:lnTo>
                      <a:pt x="0" y="502"/>
                    </a:lnTo>
                    <a:lnTo>
                      <a:pt x="293" y="502"/>
                    </a:lnTo>
                    <a:lnTo>
                      <a:pt x="293" y="5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49" name="Freeform 961"/>
              <p:cNvSpPr>
                <a:spLocks/>
              </p:cNvSpPr>
              <p:nvPr/>
            </p:nvSpPr>
            <p:spPr bwMode="auto">
              <a:xfrm>
                <a:off x="1221" y="2455"/>
                <a:ext cx="293" cy="517"/>
              </a:xfrm>
              <a:custGeom>
                <a:avLst/>
                <a:gdLst/>
                <a:ahLst/>
                <a:cxnLst>
                  <a:cxn ang="0">
                    <a:pos x="293" y="0"/>
                  </a:cxn>
                  <a:cxn ang="0">
                    <a:pos x="293" y="502"/>
                  </a:cxn>
                  <a:cxn ang="0">
                    <a:pos x="0" y="502"/>
                  </a:cxn>
                  <a:cxn ang="0">
                    <a:pos x="0" y="517"/>
                  </a:cxn>
                </a:cxnLst>
                <a:rect l="0" t="0" r="r" b="b"/>
                <a:pathLst>
                  <a:path w="293" h="517">
                    <a:moveTo>
                      <a:pt x="293" y="0"/>
                    </a:moveTo>
                    <a:lnTo>
                      <a:pt x="293" y="502"/>
                    </a:lnTo>
                    <a:lnTo>
                      <a:pt x="0" y="502"/>
                    </a:lnTo>
                    <a:lnTo>
                      <a:pt x="0" y="5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50" name="Freeform 962"/>
              <p:cNvSpPr>
                <a:spLocks/>
              </p:cNvSpPr>
              <p:nvPr/>
            </p:nvSpPr>
            <p:spPr bwMode="auto">
              <a:xfrm>
                <a:off x="1221" y="3026"/>
                <a:ext cx="48" cy="1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8"/>
                  </a:cxn>
                  <a:cxn ang="0">
                    <a:pos x="48" y="138"/>
                  </a:cxn>
                </a:cxnLst>
                <a:rect l="0" t="0" r="r" b="b"/>
                <a:pathLst>
                  <a:path w="48" h="138">
                    <a:moveTo>
                      <a:pt x="0" y="0"/>
                    </a:moveTo>
                    <a:lnTo>
                      <a:pt x="0" y="138"/>
                    </a:lnTo>
                    <a:lnTo>
                      <a:pt x="48" y="13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51" name="Freeform 963"/>
              <p:cNvSpPr>
                <a:spLocks/>
              </p:cNvSpPr>
              <p:nvPr/>
            </p:nvSpPr>
            <p:spPr bwMode="auto">
              <a:xfrm>
                <a:off x="1514" y="2455"/>
                <a:ext cx="73" cy="3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0"/>
                  </a:cxn>
                  <a:cxn ang="0">
                    <a:pos x="73" y="310"/>
                  </a:cxn>
                  <a:cxn ang="0">
                    <a:pos x="73" y="326"/>
                  </a:cxn>
                </a:cxnLst>
                <a:rect l="0" t="0" r="r" b="b"/>
                <a:pathLst>
                  <a:path w="73" h="326">
                    <a:moveTo>
                      <a:pt x="0" y="0"/>
                    </a:moveTo>
                    <a:lnTo>
                      <a:pt x="0" y="310"/>
                    </a:lnTo>
                    <a:lnTo>
                      <a:pt x="73" y="310"/>
                    </a:lnTo>
                    <a:lnTo>
                      <a:pt x="73" y="32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52" name="Freeform 964"/>
              <p:cNvSpPr>
                <a:spLocks/>
              </p:cNvSpPr>
              <p:nvPr/>
            </p:nvSpPr>
            <p:spPr bwMode="auto">
              <a:xfrm>
                <a:off x="1901" y="2183"/>
                <a:ext cx="171" cy="71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1" y="17"/>
                  </a:cxn>
                  <a:cxn ang="0">
                    <a:pos x="16" y="17"/>
                  </a:cxn>
                  <a:cxn ang="0">
                    <a:pos x="16" y="71"/>
                  </a:cxn>
                  <a:cxn ang="0">
                    <a:pos x="0" y="71"/>
                  </a:cxn>
                </a:cxnLst>
                <a:rect l="0" t="0" r="r" b="b"/>
                <a:pathLst>
                  <a:path w="171" h="71">
                    <a:moveTo>
                      <a:pt x="171" y="0"/>
                    </a:moveTo>
                    <a:lnTo>
                      <a:pt x="171" y="17"/>
                    </a:lnTo>
                    <a:lnTo>
                      <a:pt x="16" y="17"/>
                    </a:lnTo>
                    <a:lnTo>
                      <a:pt x="16" y="71"/>
                    </a:lnTo>
                    <a:lnTo>
                      <a:pt x="0" y="71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53" name="Freeform 965"/>
              <p:cNvSpPr>
                <a:spLocks/>
              </p:cNvSpPr>
              <p:nvPr/>
            </p:nvSpPr>
            <p:spPr bwMode="auto">
              <a:xfrm>
                <a:off x="1514" y="2281"/>
                <a:ext cx="339" cy="120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39" y="103"/>
                  </a:cxn>
                  <a:cxn ang="0">
                    <a:pos x="0" y="103"/>
                  </a:cxn>
                  <a:cxn ang="0">
                    <a:pos x="0" y="120"/>
                  </a:cxn>
                </a:cxnLst>
                <a:rect l="0" t="0" r="r" b="b"/>
                <a:pathLst>
                  <a:path w="339" h="120">
                    <a:moveTo>
                      <a:pt x="339" y="0"/>
                    </a:moveTo>
                    <a:lnTo>
                      <a:pt x="339" y="103"/>
                    </a:lnTo>
                    <a:lnTo>
                      <a:pt x="0" y="103"/>
                    </a:lnTo>
                    <a:lnTo>
                      <a:pt x="0" y="12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54" name="Rectangle 966"/>
              <p:cNvSpPr>
                <a:spLocks noChangeArrowheads="1"/>
              </p:cNvSpPr>
              <p:nvPr/>
            </p:nvSpPr>
            <p:spPr bwMode="auto">
              <a:xfrm>
                <a:off x="4713" y="1337"/>
                <a:ext cx="98" cy="5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55" name="Rectangle 967"/>
              <p:cNvSpPr>
                <a:spLocks noChangeArrowheads="1"/>
              </p:cNvSpPr>
              <p:nvPr/>
            </p:nvSpPr>
            <p:spPr bwMode="auto">
              <a:xfrm>
                <a:off x="4713" y="1337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56" name="Rectangle 968"/>
              <p:cNvSpPr>
                <a:spLocks noChangeArrowheads="1"/>
              </p:cNvSpPr>
              <p:nvPr/>
            </p:nvSpPr>
            <p:spPr bwMode="auto">
              <a:xfrm>
                <a:off x="4715" y="1339"/>
                <a:ext cx="93" cy="49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57" name="Rectangle 969"/>
              <p:cNvSpPr>
                <a:spLocks noChangeArrowheads="1"/>
              </p:cNvSpPr>
              <p:nvPr/>
            </p:nvSpPr>
            <p:spPr bwMode="auto">
              <a:xfrm>
                <a:off x="4738" y="1347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DIRECCIÓN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8" name="Rectangle 970"/>
              <p:cNvSpPr>
                <a:spLocks noChangeArrowheads="1"/>
              </p:cNvSpPr>
              <p:nvPr/>
            </p:nvSpPr>
            <p:spPr bwMode="auto">
              <a:xfrm>
                <a:off x="4725" y="1358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EJECUTIVA DICTA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9" name="Rectangle 971"/>
              <p:cNvSpPr>
                <a:spLocks noChangeArrowheads="1"/>
              </p:cNvSpPr>
              <p:nvPr/>
            </p:nvSpPr>
            <p:spPr bwMode="auto">
              <a:xfrm>
                <a:off x="4933" y="1541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60" name="Rectangle 972"/>
              <p:cNvSpPr>
                <a:spLocks noChangeArrowheads="1"/>
              </p:cNvSpPr>
              <p:nvPr/>
            </p:nvSpPr>
            <p:spPr bwMode="auto">
              <a:xfrm>
                <a:off x="4933" y="1541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61" name="Rectangle 973"/>
              <p:cNvSpPr>
                <a:spLocks noChangeArrowheads="1"/>
              </p:cNvSpPr>
              <p:nvPr/>
            </p:nvSpPr>
            <p:spPr bwMode="auto">
              <a:xfrm>
                <a:off x="4954" y="1552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SECRETARÍA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" name="Rectangle 974"/>
              <p:cNvSpPr>
                <a:spLocks noChangeArrowheads="1"/>
              </p:cNvSpPr>
              <p:nvPr/>
            </p:nvSpPr>
            <p:spPr bwMode="auto">
              <a:xfrm>
                <a:off x="4960" y="1563"/>
                <a:ext cx="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SNITTA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3" name="Rectangle 975"/>
              <p:cNvSpPr>
                <a:spLocks noChangeArrowheads="1"/>
              </p:cNvSpPr>
              <p:nvPr/>
            </p:nvSpPr>
            <p:spPr bwMode="auto">
              <a:xfrm>
                <a:off x="4990" y="1563"/>
                <a:ext cx="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???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4" name="Rectangle 976"/>
              <p:cNvSpPr>
                <a:spLocks noChangeArrowheads="1"/>
              </p:cNvSpPr>
              <p:nvPr/>
            </p:nvSpPr>
            <p:spPr bwMode="auto">
              <a:xfrm>
                <a:off x="4420" y="1459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65" name="Rectangle 977"/>
              <p:cNvSpPr>
                <a:spLocks noChangeArrowheads="1"/>
              </p:cNvSpPr>
              <p:nvPr/>
            </p:nvSpPr>
            <p:spPr bwMode="auto">
              <a:xfrm>
                <a:off x="4420" y="1459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66" name="Rectangle 978"/>
              <p:cNvSpPr>
                <a:spLocks noChangeArrowheads="1"/>
              </p:cNvSpPr>
              <p:nvPr/>
            </p:nvSpPr>
            <p:spPr bwMode="auto">
              <a:xfrm>
                <a:off x="4447" y="1469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COMPRAS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7" name="Rectangle 979"/>
              <p:cNvSpPr>
                <a:spLocks noChangeArrowheads="1"/>
              </p:cNvSpPr>
              <p:nvPr/>
            </p:nvSpPr>
            <p:spPr bwMode="auto">
              <a:xfrm>
                <a:off x="4860" y="1459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68" name="Rectangle 980"/>
              <p:cNvSpPr>
                <a:spLocks noChangeArrowheads="1"/>
              </p:cNvSpPr>
              <p:nvPr/>
            </p:nvSpPr>
            <p:spPr bwMode="auto">
              <a:xfrm>
                <a:off x="4860" y="1459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69" name="Rectangle 981"/>
              <p:cNvSpPr>
                <a:spLocks noChangeArrowheads="1"/>
              </p:cNvSpPr>
              <p:nvPr/>
            </p:nvSpPr>
            <p:spPr bwMode="auto">
              <a:xfrm>
                <a:off x="4873" y="1469"/>
                <a:ext cx="11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PLANIFIACIÓN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0" name="Rectangle 982"/>
              <p:cNvSpPr>
                <a:spLocks noChangeArrowheads="1"/>
              </p:cNvSpPr>
              <p:nvPr/>
            </p:nvSpPr>
            <p:spPr bwMode="auto">
              <a:xfrm>
                <a:off x="4876" y="1480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PRESUPUESTO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" name="Rectangle 983"/>
              <p:cNvSpPr>
                <a:spLocks noChangeArrowheads="1"/>
              </p:cNvSpPr>
              <p:nvPr/>
            </p:nvSpPr>
            <p:spPr bwMode="auto">
              <a:xfrm>
                <a:off x="4347" y="1541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72" name="Rectangle 984"/>
              <p:cNvSpPr>
                <a:spLocks noChangeArrowheads="1"/>
              </p:cNvSpPr>
              <p:nvPr/>
            </p:nvSpPr>
            <p:spPr bwMode="auto">
              <a:xfrm>
                <a:off x="4347" y="1541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73" name="Rectangle 985"/>
              <p:cNvSpPr>
                <a:spLocks noChangeArrowheads="1"/>
              </p:cNvSpPr>
              <p:nvPr/>
            </p:nvSpPr>
            <p:spPr bwMode="auto">
              <a:xfrm>
                <a:off x="4360" y="1552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ASESORÍA LEGAL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" name="Rectangle 986"/>
              <p:cNvSpPr>
                <a:spLocks noChangeArrowheads="1"/>
              </p:cNvSpPr>
              <p:nvPr/>
            </p:nvSpPr>
            <p:spPr bwMode="auto">
              <a:xfrm>
                <a:off x="4567" y="1459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75" name="Rectangle 987"/>
              <p:cNvSpPr>
                <a:spLocks noChangeArrowheads="1"/>
              </p:cNvSpPr>
              <p:nvPr/>
            </p:nvSpPr>
            <p:spPr bwMode="auto">
              <a:xfrm>
                <a:off x="4567" y="1459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76" name="Rectangle 988"/>
              <p:cNvSpPr>
                <a:spLocks noChangeArrowheads="1"/>
              </p:cNvSpPr>
              <p:nvPr/>
            </p:nvSpPr>
            <p:spPr bwMode="auto">
              <a:xfrm>
                <a:off x="4573" y="1469"/>
                <a:ext cx="13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ADMINISTRACIÓN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" name="Rectangle 989"/>
              <p:cNvSpPr>
                <a:spLocks noChangeArrowheads="1"/>
              </p:cNvSpPr>
              <p:nvPr/>
            </p:nvSpPr>
            <p:spPr bwMode="auto">
              <a:xfrm>
                <a:off x="4595" y="1480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FINANZAS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" name="Rectangle 990"/>
              <p:cNvSpPr>
                <a:spLocks noChangeArrowheads="1"/>
              </p:cNvSpPr>
              <p:nvPr/>
            </p:nvSpPr>
            <p:spPr bwMode="auto">
              <a:xfrm>
                <a:off x="5165" y="1459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79" name="Rectangle 991"/>
              <p:cNvSpPr>
                <a:spLocks noChangeArrowheads="1"/>
              </p:cNvSpPr>
              <p:nvPr/>
            </p:nvSpPr>
            <p:spPr bwMode="auto">
              <a:xfrm>
                <a:off x="5165" y="1459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80" name="Rectangle 992"/>
              <p:cNvSpPr>
                <a:spLocks noChangeArrowheads="1"/>
              </p:cNvSpPr>
              <p:nvPr/>
            </p:nvSpPr>
            <p:spPr bwMode="auto">
              <a:xfrm>
                <a:off x="5183" y="1473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INFORMÁTICA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" name="Rectangle 993"/>
              <p:cNvSpPr>
                <a:spLocks noChangeArrowheads="1"/>
              </p:cNvSpPr>
              <p:nvPr/>
            </p:nvSpPr>
            <p:spPr bwMode="auto">
              <a:xfrm>
                <a:off x="4713" y="1459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82" name="Rectangle 994"/>
              <p:cNvSpPr>
                <a:spLocks noChangeArrowheads="1"/>
              </p:cNvSpPr>
              <p:nvPr/>
            </p:nvSpPr>
            <p:spPr bwMode="auto">
              <a:xfrm>
                <a:off x="4713" y="1459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83" name="Rectangle 995"/>
              <p:cNvSpPr>
                <a:spLocks noChangeArrowheads="1"/>
              </p:cNvSpPr>
              <p:nvPr/>
            </p:nvSpPr>
            <p:spPr bwMode="auto">
              <a:xfrm>
                <a:off x="4715" y="1469"/>
                <a:ext cx="15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RECURSOS HUMANOS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4" name="Rectangle 996"/>
              <p:cNvSpPr>
                <a:spLocks noChangeArrowheads="1"/>
              </p:cNvSpPr>
              <p:nvPr/>
            </p:nvSpPr>
            <p:spPr bwMode="auto">
              <a:xfrm>
                <a:off x="5006" y="1459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85" name="Rectangle 997"/>
              <p:cNvSpPr>
                <a:spLocks noChangeArrowheads="1"/>
              </p:cNvSpPr>
              <p:nvPr/>
            </p:nvSpPr>
            <p:spPr bwMode="auto">
              <a:xfrm>
                <a:off x="5006" y="1459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86" name="Rectangle 998"/>
              <p:cNvSpPr>
                <a:spLocks noChangeArrowheads="1"/>
              </p:cNvSpPr>
              <p:nvPr/>
            </p:nvSpPr>
            <p:spPr bwMode="auto">
              <a:xfrm>
                <a:off x="5022" y="1466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CAPACITACIÓN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7" name="Rectangle 999"/>
              <p:cNvSpPr>
                <a:spLocks noChangeArrowheads="1"/>
              </p:cNvSpPr>
              <p:nvPr/>
            </p:nvSpPr>
            <p:spPr bwMode="auto">
              <a:xfrm>
                <a:off x="5032" y="1476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AGRÍCOLA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8" name="Rectangle 1000"/>
              <p:cNvSpPr>
                <a:spLocks noChangeArrowheads="1"/>
              </p:cNvSpPr>
              <p:nvPr/>
            </p:nvSpPr>
            <p:spPr bwMode="auto">
              <a:xfrm>
                <a:off x="4493" y="1541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89" name="Rectangle 1001"/>
              <p:cNvSpPr>
                <a:spLocks noChangeArrowheads="1"/>
              </p:cNvSpPr>
              <p:nvPr/>
            </p:nvSpPr>
            <p:spPr bwMode="auto">
              <a:xfrm>
                <a:off x="4493" y="1541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90" name="Rectangle 1002"/>
              <p:cNvSpPr>
                <a:spLocks noChangeArrowheads="1"/>
              </p:cNvSpPr>
              <p:nvPr/>
            </p:nvSpPr>
            <p:spPr bwMode="auto">
              <a:xfrm>
                <a:off x="4502" y="1548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TRANSFERNCIA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" name="Rectangle 1003"/>
              <p:cNvSpPr>
                <a:spLocks noChangeArrowheads="1"/>
              </p:cNvSpPr>
              <p:nvPr/>
            </p:nvSpPr>
            <p:spPr bwMode="auto">
              <a:xfrm>
                <a:off x="4515" y="1559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TECNOLOGÍA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2" name="Rectangle 1004"/>
              <p:cNvSpPr>
                <a:spLocks noChangeArrowheads="1"/>
              </p:cNvSpPr>
              <p:nvPr/>
            </p:nvSpPr>
            <p:spPr bwMode="auto">
              <a:xfrm>
                <a:off x="5079" y="1541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93" name="Rectangle 1005"/>
              <p:cNvSpPr>
                <a:spLocks noChangeArrowheads="1"/>
              </p:cNvSpPr>
              <p:nvPr/>
            </p:nvSpPr>
            <p:spPr bwMode="auto">
              <a:xfrm>
                <a:off x="5079" y="1541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94" name="Rectangle 1006"/>
              <p:cNvSpPr>
                <a:spLocks noChangeArrowheads="1"/>
              </p:cNvSpPr>
              <p:nvPr/>
            </p:nvSpPr>
            <p:spPr bwMode="auto">
              <a:xfrm>
                <a:off x="5086" y="1541"/>
                <a:ext cx="3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SUB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5" name="Rectangle 1007"/>
              <p:cNvSpPr>
                <a:spLocks noChangeArrowheads="1"/>
              </p:cNvSpPr>
              <p:nvPr/>
            </p:nvSpPr>
            <p:spPr bwMode="auto">
              <a:xfrm>
                <a:off x="5103" y="1541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6" name="Rectangle 1008"/>
              <p:cNvSpPr>
                <a:spLocks noChangeArrowheads="1"/>
              </p:cNvSpPr>
              <p:nvPr/>
            </p:nvSpPr>
            <p:spPr bwMode="auto">
              <a:xfrm>
                <a:off x="5106" y="1541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DIRECCIÓN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1210"/>
            <p:cNvGrpSpPr>
              <a:grpSpLocks/>
            </p:cNvGrpSpPr>
            <p:nvPr/>
          </p:nvGrpSpPr>
          <p:grpSpPr bwMode="auto">
            <a:xfrm>
              <a:off x="4254511" y="1868490"/>
              <a:ext cx="4373573" cy="1727203"/>
              <a:chOff x="2680" y="1177"/>
              <a:chExt cx="2755" cy="1088"/>
            </a:xfrm>
          </p:grpSpPr>
          <p:sp>
            <p:nvSpPr>
              <p:cNvPr id="97" name="Rectangle 1010"/>
              <p:cNvSpPr>
                <a:spLocks noChangeArrowheads="1"/>
              </p:cNvSpPr>
              <p:nvPr/>
            </p:nvSpPr>
            <p:spPr bwMode="auto">
              <a:xfrm>
                <a:off x="5093" y="1556"/>
                <a:ext cx="12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GENERACIÓN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Rectangle 1011"/>
              <p:cNvSpPr>
                <a:spLocks noChangeArrowheads="1"/>
              </p:cNvSpPr>
              <p:nvPr/>
            </p:nvSpPr>
            <p:spPr bwMode="auto">
              <a:xfrm>
                <a:off x="5099" y="1566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TECNOLOGÍA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Rectangle 1012"/>
              <p:cNvSpPr>
                <a:spLocks noChangeArrowheads="1"/>
              </p:cNvSpPr>
              <p:nvPr/>
            </p:nvSpPr>
            <p:spPr bwMode="auto">
              <a:xfrm>
                <a:off x="4347" y="1622"/>
                <a:ext cx="97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0" name="Rectangle 1013"/>
              <p:cNvSpPr>
                <a:spLocks noChangeArrowheads="1"/>
              </p:cNvSpPr>
              <p:nvPr/>
            </p:nvSpPr>
            <p:spPr bwMode="auto">
              <a:xfrm>
                <a:off x="4347" y="1622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1" name="Rectangle 1014"/>
              <p:cNvSpPr>
                <a:spLocks noChangeArrowheads="1"/>
              </p:cNvSpPr>
              <p:nvPr/>
            </p:nvSpPr>
            <p:spPr bwMode="auto">
              <a:xfrm>
                <a:off x="4363" y="1631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PROGRAMA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Rectangle 1015"/>
              <p:cNvSpPr>
                <a:spLocks noChangeArrowheads="1"/>
              </p:cNvSpPr>
              <p:nvPr/>
            </p:nvSpPr>
            <p:spPr bwMode="auto">
              <a:xfrm>
                <a:off x="4360" y="1642"/>
                <a:ext cx="1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TRANSFERENCIA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1016"/>
              <p:cNvSpPr>
                <a:spLocks noChangeArrowheads="1"/>
              </p:cNvSpPr>
              <p:nvPr/>
            </p:nvSpPr>
            <p:spPr bwMode="auto">
              <a:xfrm>
                <a:off x="4640" y="1622"/>
                <a:ext cx="97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4" name="Rectangle 1017"/>
              <p:cNvSpPr>
                <a:spLocks noChangeArrowheads="1"/>
              </p:cNvSpPr>
              <p:nvPr/>
            </p:nvSpPr>
            <p:spPr bwMode="auto">
              <a:xfrm>
                <a:off x="4640" y="1622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5" name="Rectangle 1018"/>
              <p:cNvSpPr>
                <a:spLocks noChangeArrowheads="1"/>
              </p:cNvSpPr>
              <p:nvPr/>
            </p:nvSpPr>
            <p:spPr bwMode="auto">
              <a:xfrm>
                <a:off x="4660" y="1631"/>
                <a:ext cx="8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PROYECTOS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tangle 1019"/>
              <p:cNvSpPr>
                <a:spLocks noChangeArrowheads="1"/>
              </p:cNvSpPr>
              <p:nvPr/>
            </p:nvSpPr>
            <p:spPr bwMode="auto">
              <a:xfrm>
                <a:off x="4660" y="1642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ESPECIALES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ectangle 1020"/>
              <p:cNvSpPr>
                <a:spLocks noChangeArrowheads="1"/>
              </p:cNvSpPr>
              <p:nvPr/>
            </p:nvSpPr>
            <p:spPr bwMode="auto">
              <a:xfrm>
                <a:off x="4933" y="1622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8" name="Rectangle 1021"/>
              <p:cNvSpPr>
                <a:spLocks noChangeArrowheads="1"/>
              </p:cNvSpPr>
              <p:nvPr/>
            </p:nvSpPr>
            <p:spPr bwMode="auto">
              <a:xfrm>
                <a:off x="4933" y="1622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9" name="Rectangle 1022"/>
              <p:cNvSpPr>
                <a:spLocks noChangeArrowheads="1"/>
              </p:cNvSpPr>
              <p:nvPr/>
            </p:nvSpPr>
            <p:spPr bwMode="auto">
              <a:xfrm>
                <a:off x="4948" y="1635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ESPECIALISTAS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Rectangle 1023"/>
              <p:cNvSpPr>
                <a:spLocks noChangeArrowheads="1"/>
              </p:cNvSpPr>
              <p:nvPr/>
            </p:nvSpPr>
            <p:spPr bwMode="auto">
              <a:xfrm>
                <a:off x="5226" y="1622"/>
                <a:ext cx="98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1" name="Rectangle 1024"/>
              <p:cNvSpPr>
                <a:spLocks noChangeArrowheads="1"/>
              </p:cNvSpPr>
              <p:nvPr/>
            </p:nvSpPr>
            <p:spPr bwMode="auto">
              <a:xfrm>
                <a:off x="5226" y="1622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2" name="Rectangle 1025"/>
              <p:cNvSpPr>
                <a:spLocks noChangeArrowheads="1"/>
              </p:cNvSpPr>
              <p:nvPr/>
            </p:nvSpPr>
            <p:spPr bwMode="auto">
              <a:xfrm>
                <a:off x="5242" y="1631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PROGRAMA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Rectangle 1026"/>
              <p:cNvSpPr>
                <a:spLocks noChangeArrowheads="1"/>
              </p:cNvSpPr>
              <p:nvPr/>
            </p:nvSpPr>
            <p:spPr bwMode="auto">
              <a:xfrm>
                <a:off x="5254" y="1642"/>
                <a:ext cx="6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SEMILLA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Rectangle 1027"/>
              <p:cNvSpPr>
                <a:spLocks noChangeArrowheads="1"/>
              </p:cNvSpPr>
              <p:nvPr/>
            </p:nvSpPr>
            <p:spPr bwMode="auto">
              <a:xfrm>
                <a:off x="4273" y="1704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5" name="Rectangle 1028"/>
              <p:cNvSpPr>
                <a:spLocks noChangeArrowheads="1"/>
              </p:cNvSpPr>
              <p:nvPr/>
            </p:nvSpPr>
            <p:spPr bwMode="auto">
              <a:xfrm>
                <a:off x="4273" y="1704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6" name="Rectangle 1029"/>
              <p:cNvSpPr>
                <a:spLocks noChangeArrowheads="1"/>
              </p:cNvSpPr>
              <p:nvPr/>
            </p:nvSpPr>
            <p:spPr bwMode="auto">
              <a:xfrm>
                <a:off x="4298" y="1718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AGRÍCOLA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Rectangle 1030"/>
              <p:cNvSpPr>
                <a:spLocks noChangeArrowheads="1"/>
              </p:cNvSpPr>
              <p:nvPr/>
            </p:nvSpPr>
            <p:spPr bwMode="auto">
              <a:xfrm>
                <a:off x="4420" y="1704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8" name="Rectangle 1031"/>
              <p:cNvSpPr>
                <a:spLocks noChangeArrowheads="1"/>
              </p:cNvSpPr>
              <p:nvPr/>
            </p:nvSpPr>
            <p:spPr bwMode="auto">
              <a:xfrm>
                <a:off x="4420" y="1704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9" name="Rectangle 1032"/>
              <p:cNvSpPr>
                <a:spLocks noChangeArrowheads="1"/>
              </p:cNvSpPr>
              <p:nvPr/>
            </p:nvSpPr>
            <p:spPr bwMode="auto">
              <a:xfrm>
                <a:off x="4444" y="1718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GANADERO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Rectangle 1033"/>
              <p:cNvSpPr>
                <a:spLocks noChangeArrowheads="1"/>
              </p:cNvSpPr>
              <p:nvPr/>
            </p:nvSpPr>
            <p:spPr bwMode="auto">
              <a:xfrm>
                <a:off x="4420" y="1785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1" name="Rectangle 1034"/>
              <p:cNvSpPr>
                <a:spLocks noChangeArrowheads="1"/>
              </p:cNvSpPr>
              <p:nvPr/>
            </p:nvSpPr>
            <p:spPr bwMode="auto">
              <a:xfrm>
                <a:off x="4420" y="1785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" name="Rectangle 1035"/>
              <p:cNvSpPr>
                <a:spLocks noChangeArrowheads="1"/>
              </p:cNvSpPr>
              <p:nvPr/>
            </p:nvSpPr>
            <p:spPr bwMode="auto">
              <a:xfrm>
                <a:off x="4431" y="1786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ORGANIZACIÓN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Rectangle 1036"/>
              <p:cNvSpPr>
                <a:spLocks noChangeArrowheads="1"/>
              </p:cNvSpPr>
              <p:nvPr/>
            </p:nvSpPr>
            <p:spPr bwMode="auto">
              <a:xfrm>
                <a:off x="4440" y="1800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DESARROLLO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1037"/>
              <p:cNvSpPr>
                <a:spLocks noChangeArrowheads="1"/>
              </p:cNvSpPr>
              <p:nvPr/>
            </p:nvSpPr>
            <p:spPr bwMode="auto">
              <a:xfrm>
                <a:off x="4450" y="1811"/>
                <a:ext cx="6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HUMANO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Rectangle 1038"/>
              <p:cNvSpPr>
                <a:spLocks noChangeArrowheads="1"/>
              </p:cNvSpPr>
              <p:nvPr/>
            </p:nvSpPr>
            <p:spPr bwMode="auto">
              <a:xfrm>
                <a:off x="4713" y="1785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6" name="Rectangle 1039"/>
              <p:cNvSpPr>
                <a:spLocks noChangeArrowheads="1"/>
              </p:cNvSpPr>
              <p:nvPr/>
            </p:nvSpPr>
            <p:spPr bwMode="auto">
              <a:xfrm>
                <a:off x="4713" y="1785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7" name="Rectangle 1040"/>
              <p:cNvSpPr>
                <a:spLocks noChangeArrowheads="1"/>
              </p:cNvSpPr>
              <p:nvPr/>
            </p:nvSpPr>
            <p:spPr bwMode="auto">
              <a:xfrm>
                <a:off x="4741" y="1797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BONO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Rectangle 1041"/>
              <p:cNvSpPr>
                <a:spLocks noChangeArrowheads="1"/>
              </p:cNvSpPr>
              <p:nvPr/>
            </p:nvSpPr>
            <p:spPr bwMode="auto">
              <a:xfrm>
                <a:off x="4731" y="1807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SOLIDARIDAD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Rectangle 1042"/>
              <p:cNvSpPr>
                <a:spLocks noChangeArrowheads="1"/>
              </p:cNvSpPr>
              <p:nvPr/>
            </p:nvSpPr>
            <p:spPr bwMode="auto">
              <a:xfrm>
                <a:off x="4734" y="1818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PRODUCTIVA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Rectangle 1043"/>
              <p:cNvSpPr>
                <a:spLocks noChangeArrowheads="1"/>
              </p:cNvSpPr>
              <p:nvPr/>
            </p:nvSpPr>
            <p:spPr bwMode="auto">
              <a:xfrm>
                <a:off x="4713" y="1704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1" name="Rectangle 1044"/>
              <p:cNvSpPr>
                <a:spLocks noChangeArrowheads="1"/>
              </p:cNvSpPr>
              <p:nvPr/>
            </p:nvSpPr>
            <p:spPr bwMode="auto">
              <a:xfrm>
                <a:off x="4713" y="1704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2" name="Rectangle 1045"/>
              <p:cNvSpPr>
                <a:spLocks noChangeArrowheads="1"/>
              </p:cNvSpPr>
              <p:nvPr/>
            </p:nvSpPr>
            <p:spPr bwMode="auto">
              <a:xfrm>
                <a:off x="4744" y="1718"/>
                <a:ext cx="5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RELATA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1046"/>
              <p:cNvSpPr>
                <a:spLocks noChangeArrowheads="1"/>
              </p:cNvSpPr>
              <p:nvPr/>
            </p:nvSpPr>
            <p:spPr bwMode="auto">
              <a:xfrm>
                <a:off x="4567" y="1704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4" name="Rectangle 1047"/>
              <p:cNvSpPr>
                <a:spLocks noChangeArrowheads="1"/>
              </p:cNvSpPr>
              <p:nvPr/>
            </p:nvSpPr>
            <p:spPr bwMode="auto">
              <a:xfrm>
                <a:off x="4567" y="1704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5" name="Rectangle 1048"/>
              <p:cNvSpPr>
                <a:spLocks noChangeArrowheads="1"/>
              </p:cNvSpPr>
              <p:nvPr/>
            </p:nvSpPr>
            <p:spPr bwMode="auto">
              <a:xfrm>
                <a:off x="4573" y="1714"/>
                <a:ext cx="14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FINANCIAMIENTO AL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Rectangle 1049"/>
              <p:cNvSpPr>
                <a:spLocks noChangeArrowheads="1"/>
              </p:cNvSpPr>
              <p:nvPr/>
            </p:nvSpPr>
            <p:spPr bwMode="auto">
              <a:xfrm>
                <a:off x="4589" y="1725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PRODUCTOR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Rectangle 1050"/>
              <p:cNvSpPr>
                <a:spLocks noChangeArrowheads="1"/>
              </p:cNvSpPr>
              <p:nvPr/>
            </p:nvSpPr>
            <p:spPr bwMode="auto">
              <a:xfrm>
                <a:off x="4860" y="1704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8" name="Rectangle 1051"/>
              <p:cNvSpPr>
                <a:spLocks noChangeArrowheads="1"/>
              </p:cNvSpPr>
              <p:nvPr/>
            </p:nvSpPr>
            <p:spPr bwMode="auto">
              <a:xfrm>
                <a:off x="4860" y="1704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9" name="Rectangle 1052"/>
              <p:cNvSpPr>
                <a:spLocks noChangeArrowheads="1"/>
              </p:cNvSpPr>
              <p:nvPr/>
            </p:nvSpPr>
            <p:spPr bwMode="auto">
              <a:xfrm>
                <a:off x="4870" y="1718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GRANOS BÁSICOS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1053"/>
              <p:cNvSpPr>
                <a:spLocks noChangeArrowheads="1"/>
              </p:cNvSpPr>
              <p:nvPr/>
            </p:nvSpPr>
            <p:spPr bwMode="auto">
              <a:xfrm>
                <a:off x="5006" y="1704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1" name="Rectangle 1054"/>
              <p:cNvSpPr>
                <a:spLocks noChangeArrowheads="1"/>
              </p:cNvSpPr>
              <p:nvPr/>
            </p:nvSpPr>
            <p:spPr bwMode="auto">
              <a:xfrm>
                <a:off x="5006" y="1704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2" name="Rectangle 1055"/>
              <p:cNvSpPr>
                <a:spLocks noChangeArrowheads="1"/>
              </p:cNvSpPr>
              <p:nvPr/>
            </p:nvSpPr>
            <p:spPr bwMode="auto">
              <a:xfrm>
                <a:off x="5019" y="1718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DIVERSIFICADOS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Rectangle 1056"/>
              <p:cNvSpPr>
                <a:spLocks noChangeArrowheads="1"/>
              </p:cNvSpPr>
              <p:nvPr/>
            </p:nvSpPr>
            <p:spPr bwMode="auto">
              <a:xfrm>
                <a:off x="5153" y="1704"/>
                <a:ext cx="97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4" name="Rectangle 1057"/>
              <p:cNvSpPr>
                <a:spLocks noChangeArrowheads="1"/>
              </p:cNvSpPr>
              <p:nvPr/>
            </p:nvSpPr>
            <p:spPr bwMode="auto">
              <a:xfrm>
                <a:off x="5153" y="1704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5" name="Rectangle 1058"/>
              <p:cNvSpPr>
                <a:spLocks noChangeArrowheads="1"/>
              </p:cNvSpPr>
              <p:nvPr/>
            </p:nvSpPr>
            <p:spPr bwMode="auto">
              <a:xfrm>
                <a:off x="5170" y="1718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PRODUCCIÓN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Rectangle 1059"/>
              <p:cNvSpPr>
                <a:spLocks noChangeArrowheads="1"/>
              </p:cNvSpPr>
              <p:nvPr/>
            </p:nvSpPr>
            <p:spPr bwMode="auto">
              <a:xfrm>
                <a:off x="5299" y="1704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7" name="Rectangle 1060"/>
              <p:cNvSpPr>
                <a:spLocks noChangeArrowheads="1"/>
              </p:cNvSpPr>
              <p:nvPr/>
            </p:nvSpPr>
            <p:spPr bwMode="auto">
              <a:xfrm>
                <a:off x="5299" y="1704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8" name="Rectangle 1061"/>
              <p:cNvSpPr>
                <a:spLocks noChangeArrowheads="1"/>
              </p:cNvSpPr>
              <p:nvPr/>
            </p:nvSpPr>
            <p:spPr bwMode="auto">
              <a:xfrm>
                <a:off x="5306" y="1710"/>
                <a:ext cx="1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PROCESAMIENTO Y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Rectangle 1062"/>
              <p:cNvSpPr>
                <a:spLocks noChangeArrowheads="1"/>
              </p:cNvSpPr>
              <p:nvPr/>
            </p:nvSpPr>
            <p:spPr bwMode="auto">
              <a:xfrm>
                <a:off x="5306" y="1721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ALMACENAMIENTO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Rectangle 1063"/>
              <p:cNvSpPr>
                <a:spLocks noChangeArrowheads="1"/>
              </p:cNvSpPr>
              <p:nvPr/>
            </p:nvSpPr>
            <p:spPr bwMode="auto">
              <a:xfrm>
                <a:off x="5153" y="1785"/>
                <a:ext cx="97" cy="55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1" name="Rectangle 1064"/>
              <p:cNvSpPr>
                <a:spLocks noChangeArrowheads="1"/>
              </p:cNvSpPr>
              <p:nvPr/>
            </p:nvSpPr>
            <p:spPr bwMode="auto">
              <a:xfrm>
                <a:off x="5153" y="1785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2" name="Rectangle 1065"/>
              <p:cNvSpPr>
                <a:spLocks noChangeArrowheads="1"/>
              </p:cNvSpPr>
              <p:nvPr/>
            </p:nvSpPr>
            <p:spPr bwMode="auto">
              <a:xfrm>
                <a:off x="5154" y="1800"/>
                <a:ext cx="1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UNIDAD DE REGISTRO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Rectangle 1066"/>
              <p:cNvSpPr>
                <a:spLocks noChangeArrowheads="1"/>
              </p:cNvSpPr>
              <p:nvPr/>
            </p:nvSpPr>
            <p:spPr bwMode="auto">
              <a:xfrm>
                <a:off x="4310" y="1908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4" name="Rectangle 1067"/>
              <p:cNvSpPr>
                <a:spLocks noChangeArrowheads="1"/>
              </p:cNvSpPr>
              <p:nvPr/>
            </p:nvSpPr>
            <p:spPr bwMode="auto">
              <a:xfrm>
                <a:off x="4310" y="1908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5" name="Rectangle 1068"/>
              <p:cNvSpPr>
                <a:spLocks noChangeArrowheads="1"/>
              </p:cNvSpPr>
              <p:nvPr/>
            </p:nvSpPr>
            <p:spPr bwMode="auto">
              <a:xfrm>
                <a:off x="4327" y="1919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DEL ARRECIFE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Rectangle 1069"/>
              <p:cNvSpPr>
                <a:spLocks noChangeArrowheads="1"/>
              </p:cNvSpPr>
              <p:nvPr/>
            </p:nvSpPr>
            <p:spPr bwMode="auto">
              <a:xfrm>
                <a:off x="4321" y="1930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MESOAMERICANO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Rectangle 1070"/>
              <p:cNvSpPr>
                <a:spLocks noChangeArrowheads="1"/>
              </p:cNvSpPr>
              <p:nvPr/>
            </p:nvSpPr>
            <p:spPr bwMode="auto">
              <a:xfrm>
                <a:off x="4469" y="1908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8" name="Rectangle 1071"/>
              <p:cNvSpPr>
                <a:spLocks noChangeArrowheads="1"/>
              </p:cNvSpPr>
              <p:nvPr/>
            </p:nvSpPr>
            <p:spPr bwMode="auto">
              <a:xfrm>
                <a:off x="4469" y="1908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9" name="Rectangle 1072"/>
              <p:cNvSpPr>
                <a:spLocks noChangeArrowheads="1"/>
              </p:cNvSpPr>
              <p:nvPr/>
            </p:nvSpPr>
            <p:spPr bwMode="auto">
              <a:xfrm>
                <a:off x="4486" y="1919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DEL RIO LEMPA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Rectangle 1073"/>
              <p:cNvSpPr>
                <a:spLocks noChangeArrowheads="1"/>
              </p:cNvSpPr>
              <p:nvPr/>
            </p:nvSpPr>
            <p:spPr bwMode="auto">
              <a:xfrm>
                <a:off x="4486" y="1930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Rectangle 1074"/>
              <p:cNvSpPr>
                <a:spLocks noChangeArrowheads="1"/>
              </p:cNvSpPr>
              <p:nvPr/>
            </p:nvSpPr>
            <p:spPr bwMode="auto">
              <a:xfrm>
                <a:off x="4489" y="1930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LA ESPERANZA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Rectangle 1075"/>
              <p:cNvSpPr>
                <a:spLocks noChangeArrowheads="1"/>
              </p:cNvSpPr>
              <p:nvPr/>
            </p:nvSpPr>
            <p:spPr bwMode="auto">
              <a:xfrm>
                <a:off x="5140" y="1908"/>
                <a:ext cx="98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3" name="Rectangle 1076"/>
              <p:cNvSpPr>
                <a:spLocks noChangeArrowheads="1"/>
              </p:cNvSpPr>
              <p:nvPr/>
            </p:nvSpPr>
            <p:spPr bwMode="auto">
              <a:xfrm>
                <a:off x="5140" y="1908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4" name="Rectangle 1077"/>
              <p:cNvSpPr>
                <a:spLocks noChangeArrowheads="1"/>
              </p:cNvSpPr>
              <p:nvPr/>
            </p:nvSpPr>
            <p:spPr bwMode="auto">
              <a:xfrm>
                <a:off x="5154" y="1919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 LA BIÓSFERA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Rectangle 1078"/>
              <p:cNvSpPr>
                <a:spLocks noChangeArrowheads="1"/>
              </p:cNvSpPr>
              <p:nvPr/>
            </p:nvSpPr>
            <p:spPr bwMode="auto">
              <a:xfrm>
                <a:off x="5164" y="1930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Rectangle 1079"/>
              <p:cNvSpPr>
                <a:spLocks noChangeArrowheads="1"/>
              </p:cNvSpPr>
              <p:nvPr/>
            </p:nvSpPr>
            <p:spPr bwMode="auto">
              <a:xfrm>
                <a:off x="5167" y="1930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JUTICALPA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Rectangle 1080"/>
              <p:cNvSpPr>
                <a:spLocks noChangeArrowheads="1"/>
              </p:cNvSpPr>
              <p:nvPr/>
            </p:nvSpPr>
            <p:spPr bwMode="auto">
              <a:xfrm>
                <a:off x="4628" y="1908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8" name="Rectangle 1081"/>
              <p:cNvSpPr>
                <a:spLocks noChangeArrowheads="1"/>
              </p:cNvSpPr>
              <p:nvPr/>
            </p:nvSpPr>
            <p:spPr bwMode="auto">
              <a:xfrm>
                <a:off x="4628" y="1908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9" name="Rectangle 1082"/>
              <p:cNvSpPr>
                <a:spLocks noChangeArrowheads="1"/>
              </p:cNvSpPr>
              <p:nvPr/>
            </p:nvSpPr>
            <p:spPr bwMode="auto">
              <a:xfrm>
                <a:off x="4666" y="1919"/>
                <a:ext cx="3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SUR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Rectangle 1083"/>
              <p:cNvSpPr>
                <a:spLocks noChangeArrowheads="1"/>
              </p:cNvSpPr>
              <p:nvPr/>
            </p:nvSpPr>
            <p:spPr bwMode="auto">
              <a:xfrm>
                <a:off x="4644" y="1930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Rectangle 1084"/>
              <p:cNvSpPr>
                <a:spLocks noChangeArrowheads="1"/>
              </p:cNvSpPr>
              <p:nvPr/>
            </p:nvSpPr>
            <p:spPr bwMode="auto">
              <a:xfrm>
                <a:off x="4647" y="1930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TEGUCIGALPA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Rectangle 1085"/>
              <p:cNvSpPr>
                <a:spLocks noChangeArrowheads="1"/>
              </p:cNvSpPr>
              <p:nvPr/>
            </p:nvSpPr>
            <p:spPr bwMode="auto">
              <a:xfrm>
                <a:off x="4982" y="1908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73" name="Rectangle 1086"/>
              <p:cNvSpPr>
                <a:spLocks noChangeArrowheads="1"/>
              </p:cNvSpPr>
              <p:nvPr/>
            </p:nvSpPr>
            <p:spPr bwMode="auto">
              <a:xfrm>
                <a:off x="4982" y="1908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74" name="Rectangle 1087"/>
              <p:cNvSpPr>
                <a:spLocks noChangeArrowheads="1"/>
              </p:cNvSpPr>
              <p:nvPr/>
            </p:nvSpPr>
            <p:spPr bwMode="auto">
              <a:xfrm>
                <a:off x="4986" y="1919"/>
                <a:ext cx="1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DEL VALLE DE SULA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Rectangle 1088"/>
              <p:cNvSpPr>
                <a:spLocks noChangeArrowheads="1"/>
              </p:cNvSpPr>
              <p:nvPr/>
            </p:nvSpPr>
            <p:spPr bwMode="auto">
              <a:xfrm>
                <a:off x="4990" y="1930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Rectangle 1089"/>
              <p:cNvSpPr>
                <a:spLocks noChangeArrowheads="1"/>
              </p:cNvSpPr>
              <p:nvPr/>
            </p:nvSpPr>
            <p:spPr bwMode="auto">
              <a:xfrm>
                <a:off x="4993" y="1930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SAN PEDRO SULA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Rectangle 1090"/>
              <p:cNvSpPr>
                <a:spLocks noChangeArrowheads="1"/>
              </p:cNvSpPr>
              <p:nvPr/>
            </p:nvSpPr>
            <p:spPr bwMode="auto">
              <a:xfrm>
                <a:off x="4811" y="1908"/>
                <a:ext cx="97" cy="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78" name="Rectangle 1091"/>
              <p:cNvSpPr>
                <a:spLocks noChangeArrowheads="1"/>
              </p:cNvSpPr>
              <p:nvPr/>
            </p:nvSpPr>
            <p:spPr bwMode="auto">
              <a:xfrm>
                <a:off x="4811" y="1908"/>
                <a:ext cx="97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79" name="Rectangle 1092"/>
              <p:cNvSpPr>
                <a:spLocks noChangeArrowheads="1"/>
              </p:cNvSpPr>
              <p:nvPr/>
            </p:nvSpPr>
            <p:spPr bwMode="auto">
              <a:xfrm>
                <a:off x="4825" y="1919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VALLE DE LEAN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Rectangle 1093"/>
              <p:cNvSpPr>
                <a:spLocks noChangeArrowheads="1"/>
              </p:cNvSpPr>
              <p:nvPr/>
            </p:nvSpPr>
            <p:spPr bwMode="auto">
              <a:xfrm>
                <a:off x="4838" y="1930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Rectangle 1094"/>
              <p:cNvSpPr>
                <a:spLocks noChangeArrowheads="1"/>
              </p:cNvSpPr>
              <p:nvPr/>
            </p:nvSpPr>
            <p:spPr bwMode="auto">
              <a:xfrm>
                <a:off x="4841" y="1930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LA CEIBA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Rectangle 1095"/>
              <p:cNvSpPr>
                <a:spLocks noChangeArrowheads="1"/>
              </p:cNvSpPr>
              <p:nvPr/>
            </p:nvSpPr>
            <p:spPr bwMode="auto">
              <a:xfrm>
                <a:off x="5055" y="1989"/>
                <a:ext cx="98" cy="12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83" name="Rectangle 1096"/>
              <p:cNvSpPr>
                <a:spLocks noChangeArrowheads="1"/>
              </p:cNvSpPr>
              <p:nvPr/>
            </p:nvSpPr>
            <p:spPr bwMode="auto">
              <a:xfrm>
                <a:off x="5055" y="1989"/>
                <a:ext cx="98" cy="126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84" name="Rectangle 1097"/>
              <p:cNvSpPr>
                <a:spLocks noChangeArrowheads="1"/>
              </p:cNvSpPr>
              <p:nvPr/>
            </p:nvSpPr>
            <p:spPr bwMode="auto">
              <a:xfrm>
                <a:off x="5083" y="1991"/>
                <a:ext cx="4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CEDA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Rectangle 1098"/>
              <p:cNvSpPr>
                <a:spLocks noChangeArrowheads="1"/>
              </p:cNvSpPr>
              <p:nvPr/>
            </p:nvSpPr>
            <p:spPr bwMode="auto">
              <a:xfrm>
                <a:off x="5109" y="1991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Rectangle 1099"/>
              <p:cNvSpPr>
                <a:spLocks noChangeArrowheads="1"/>
              </p:cNvSpPr>
              <p:nvPr/>
            </p:nvSpPr>
            <p:spPr bwMode="auto">
              <a:xfrm>
                <a:off x="5112" y="1991"/>
                <a:ext cx="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LA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Rectangle 1100"/>
              <p:cNvSpPr>
                <a:spLocks noChangeArrowheads="1"/>
              </p:cNvSpPr>
              <p:nvPr/>
            </p:nvSpPr>
            <p:spPr bwMode="auto">
              <a:xfrm>
                <a:off x="5074" y="2005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TABACALERA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Rectangle 1101"/>
              <p:cNvSpPr>
                <a:spLocks noChangeArrowheads="1"/>
              </p:cNvSpPr>
              <p:nvPr/>
            </p:nvSpPr>
            <p:spPr bwMode="auto">
              <a:xfrm>
                <a:off x="5132" y="2005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Rectangle 1102"/>
              <p:cNvSpPr>
                <a:spLocks noChangeArrowheads="1"/>
              </p:cNvSpPr>
              <p:nvPr/>
            </p:nvSpPr>
            <p:spPr bwMode="auto">
              <a:xfrm>
                <a:off x="5054" y="2016"/>
                <a:ext cx="7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PLAYITAS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0" name="Rectangle 1103"/>
              <p:cNvSpPr>
                <a:spLocks noChangeArrowheads="1"/>
              </p:cNvSpPr>
              <p:nvPr/>
            </p:nvSpPr>
            <p:spPr bwMode="auto">
              <a:xfrm>
                <a:off x="5096" y="2016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1" name="Rectangle 1104"/>
              <p:cNvSpPr>
                <a:spLocks noChangeArrowheads="1"/>
              </p:cNvSpPr>
              <p:nvPr/>
            </p:nvSpPr>
            <p:spPr bwMode="auto">
              <a:xfrm>
                <a:off x="5103" y="2016"/>
                <a:ext cx="9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CENTRO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2" name="Rectangle 1105"/>
              <p:cNvSpPr>
                <a:spLocks noChangeArrowheads="1"/>
              </p:cNvSpPr>
              <p:nvPr/>
            </p:nvSpPr>
            <p:spPr bwMode="auto">
              <a:xfrm>
                <a:off x="5067" y="2027"/>
                <a:ext cx="12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REPRODUCCIÓN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3" name="Rectangle 1106"/>
              <p:cNvSpPr>
                <a:spLocks noChangeArrowheads="1"/>
              </p:cNvSpPr>
              <p:nvPr/>
            </p:nvSpPr>
            <p:spPr bwMode="auto">
              <a:xfrm>
                <a:off x="5064" y="2038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PORCINO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" name="Rectangle 1107"/>
              <p:cNvSpPr>
                <a:spLocks noChangeArrowheads="1"/>
              </p:cNvSpPr>
              <p:nvPr/>
            </p:nvSpPr>
            <p:spPr bwMode="auto">
              <a:xfrm>
                <a:off x="5106" y="2038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Rectangle 1108"/>
              <p:cNvSpPr>
                <a:spLocks noChangeArrowheads="1"/>
              </p:cNvSpPr>
              <p:nvPr/>
            </p:nvSpPr>
            <p:spPr bwMode="auto">
              <a:xfrm>
                <a:off x="5109" y="2038"/>
                <a:ext cx="6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VIVERO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6" name="Rectangle 1109"/>
              <p:cNvSpPr>
                <a:spLocks noChangeArrowheads="1"/>
              </p:cNvSpPr>
              <p:nvPr/>
            </p:nvSpPr>
            <p:spPr bwMode="auto">
              <a:xfrm>
                <a:off x="5070" y="2049"/>
                <a:ext cx="1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LOS CASTAÑOS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7" name="Rectangle 1110"/>
              <p:cNvSpPr>
                <a:spLocks noChangeArrowheads="1"/>
              </p:cNvSpPr>
              <p:nvPr/>
            </p:nvSpPr>
            <p:spPr bwMode="auto">
              <a:xfrm>
                <a:off x="5135" y="2049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8" name="Rectangle 1111"/>
              <p:cNvSpPr>
                <a:spLocks noChangeArrowheads="1"/>
              </p:cNvSpPr>
              <p:nvPr/>
            </p:nvSpPr>
            <p:spPr bwMode="auto">
              <a:xfrm>
                <a:off x="5054" y="2063"/>
                <a:ext cx="10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GUANACASTE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" name="Rectangle 1112"/>
              <p:cNvSpPr>
                <a:spLocks noChangeArrowheads="1"/>
              </p:cNvSpPr>
              <p:nvPr/>
            </p:nvSpPr>
            <p:spPr bwMode="auto">
              <a:xfrm>
                <a:off x="5116" y="2063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" name="Rectangle 1113"/>
              <p:cNvSpPr>
                <a:spLocks noChangeArrowheads="1"/>
              </p:cNvSpPr>
              <p:nvPr/>
            </p:nvSpPr>
            <p:spPr bwMode="auto">
              <a:xfrm>
                <a:off x="5119" y="2063"/>
                <a:ext cx="6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RAMÓN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1" name="Rectangle 1114"/>
              <p:cNvSpPr>
                <a:spLocks noChangeArrowheads="1"/>
              </p:cNvSpPr>
              <p:nvPr/>
            </p:nvSpPr>
            <p:spPr bwMode="auto">
              <a:xfrm>
                <a:off x="5064" y="2074"/>
                <a:ext cx="13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VILLEDA MORALES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" name="Rectangle 1115"/>
              <p:cNvSpPr>
                <a:spLocks noChangeArrowheads="1"/>
              </p:cNvSpPr>
              <p:nvPr/>
            </p:nvSpPr>
            <p:spPr bwMode="auto">
              <a:xfrm>
                <a:off x="5141" y="2074"/>
                <a:ext cx="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" name="Rectangle 1116"/>
              <p:cNvSpPr>
                <a:spLocks noChangeArrowheads="1"/>
              </p:cNvSpPr>
              <p:nvPr/>
            </p:nvSpPr>
            <p:spPr bwMode="auto">
              <a:xfrm>
                <a:off x="5083" y="2085"/>
                <a:ext cx="6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OMONITA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" name="Rectangle 1117"/>
              <p:cNvSpPr>
                <a:spLocks noChangeArrowheads="1"/>
              </p:cNvSpPr>
              <p:nvPr/>
            </p:nvSpPr>
            <p:spPr bwMode="auto">
              <a:xfrm>
                <a:off x="4884" y="1989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05" name="Rectangle 1118"/>
              <p:cNvSpPr>
                <a:spLocks noChangeArrowheads="1"/>
              </p:cNvSpPr>
              <p:nvPr/>
            </p:nvSpPr>
            <p:spPr bwMode="auto">
              <a:xfrm>
                <a:off x="4884" y="1989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06" name="Rectangle 1119"/>
              <p:cNvSpPr>
                <a:spLocks noChangeArrowheads="1"/>
              </p:cNvSpPr>
              <p:nvPr/>
            </p:nvSpPr>
            <p:spPr bwMode="auto">
              <a:xfrm>
                <a:off x="4896" y="2002"/>
                <a:ext cx="12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UNIDAD DE COCO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1120"/>
              <p:cNvSpPr>
                <a:spLocks noChangeArrowheads="1"/>
              </p:cNvSpPr>
              <p:nvPr/>
            </p:nvSpPr>
            <p:spPr bwMode="auto">
              <a:xfrm>
                <a:off x="5214" y="1989"/>
                <a:ext cx="97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08" name="Rectangle 1121"/>
              <p:cNvSpPr>
                <a:spLocks noChangeArrowheads="1"/>
              </p:cNvSpPr>
              <p:nvPr/>
            </p:nvSpPr>
            <p:spPr bwMode="auto">
              <a:xfrm>
                <a:off x="5214" y="1989"/>
                <a:ext cx="97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09" name="Rectangle 1122"/>
              <p:cNvSpPr>
                <a:spLocks noChangeArrowheads="1"/>
              </p:cNvSpPr>
              <p:nvPr/>
            </p:nvSpPr>
            <p:spPr bwMode="auto">
              <a:xfrm>
                <a:off x="5235" y="2002"/>
                <a:ext cx="9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LAS ACACIAS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" name="Rectangle 1123"/>
              <p:cNvSpPr>
                <a:spLocks noChangeArrowheads="1"/>
              </p:cNvSpPr>
              <p:nvPr/>
            </p:nvSpPr>
            <p:spPr bwMode="auto">
              <a:xfrm>
                <a:off x="5225" y="2013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LA CONCEPCIÓN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" name="Rectangle 1124"/>
              <p:cNvSpPr>
                <a:spLocks noChangeArrowheads="1"/>
              </p:cNvSpPr>
              <p:nvPr/>
            </p:nvSpPr>
            <p:spPr bwMode="auto">
              <a:xfrm>
                <a:off x="4701" y="1989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12" name="Rectangle 1125"/>
              <p:cNvSpPr>
                <a:spLocks noChangeArrowheads="1"/>
              </p:cNvSpPr>
              <p:nvPr/>
            </p:nvSpPr>
            <p:spPr bwMode="auto">
              <a:xfrm>
                <a:off x="4701" y="1989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13" name="Rectangle 1126"/>
              <p:cNvSpPr>
                <a:spLocks noChangeArrowheads="1"/>
              </p:cNvSpPr>
              <p:nvPr/>
            </p:nvSpPr>
            <p:spPr bwMode="auto">
              <a:xfrm>
                <a:off x="4728" y="2002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LA LUJOSA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Rectangle 1127"/>
              <p:cNvSpPr>
                <a:spLocks noChangeArrowheads="1"/>
              </p:cNvSpPr>
              <p:nvPr/>
            </p:nvSpPr>
            <p:spPr bwMode="auto">
              <a:xfrm>
                <a:off x="4542" y="1989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15" name="Rectangle 1128"/>
              <p:cNvSpPr>
                <a:spLocks noChangeArrowheads="1"/>
              </p:cNvSpPr>
              <p:nvPr/>
            </p:nvSpPr>
            <p:spPr bwMode="auto">
              <a:xfrm>
                <a:off x="4542" y="1989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16" name="Rectangle 1129"/>
              <p:cNvSpPr>
                <a:spLocks noChangeArrowheads="1"/>
              </p:cNvSpPr>
              <p:nvPr/>
            </p:nvSpPr>
            <p:spPr bwMode="auto">
              <a:xfrm>
                <a:off x="4553" y="2002"/>
                <a:ext cx="12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SANTA CATARINA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1130"/>
              <p:cNvSpPr>
                <a:spLocks noChangeArrowheads="1"/>
              </p:cNvSpPr>
              <p:nvPr/>
            </p:nvSpPr>
            <p:spPr bwMode="auto">
              <a:xfrm>
                <a:off x="4557" y="2013"/>
                <a:ext cx="12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SANTA CRUZ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1131"/>
              <p:cNvSpPr>
                <a:spLocks noChangeArrowheads="1"/>
              </p:cNvSpPr>
              <p:nvPr/>
            </p:nvSpPr>
            <p:spPr bwMode="auto">
              <a:xfrm>
                <a:off x="4570" y="2023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OPATORO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Rectangle 1132"/>
              <p:cNvSpPr>
                <a:spLocks noChangeArrowheads="1"/>
              </p:cNvSpPr>
              <p:nvPr/>
            </p:nvSpPr>
            <p:spPr bwMode="auto">
              <a:xfrm>
                <a:off x="4762" y="2210"/>
                <a:ext cx="98" cy="5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20" name="Rectangle 1133"/>
              <p:cNvSpPr>
                <a:spLocks noChangeArrowheads="1"/>
              </p:cNvSpPr>
              <p:nvPr/>
            </p:nvSpPr>
            <p:spPr bwMode="auto">
              <a:xfrm>
                <a:off x="4762" y="2210"/>
                <a:ext cx="98" cy="55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21" name="Rectangle 1134"/>
              <p:cNvSpPr>
                <a:spLocks noChangeArrowheads="1"/>
              </p:cNvSpPr>
              <p:nvPr/>
            </p:nvSpPr>
            <p:spPr bwMode="auto">
              <a:xfrm>
                <a:off x="4776" y="2221"/>
                <a:ext cx="11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PRODUCTORES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1135"/>
              <p:cNvSpPr>
                <a:spLocks noChangeArrowheads="1"/>
              </p:cNvSpPr>
              <p:nvPr/>
            </p:nvSpPr>
            <p:spPr bwMode="auto">
              <a:xfrm>
                <a:off x="5287" y="1459"/>
                <a:ext cx="98" cy="54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23" name="Rectangle 1136"/>
              <p:cNvSpPr>
                <a:spLocks noChangeArrowheads="1"/>
              </p:cNvSpPr>
              <p:nvPr/>
            </p:nvSpPr>
            <p:spPr bwMode="auto">
              <a:xfrm>
                <a:off x="5287" y="1459"/>
                <a:ext cx="98" cy="5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24" name="Rectangle 1137"/>
              <p:cNvSpPr>
                <a:spLocks noChangeArrowheads="1"/>
              </p:cNvSpPr>
              <p:nvPr/>
            </p:nvSpPr>
            <p:spPr bwMode="auto">
              <a:xfrm>
                <a:off x="5300" y="1466"/>
                <a:ext cx="11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COMUNICACIÓN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1138"/>
              <p:cNvSpPr>
                <a:spLocks noChangeArrowheads="1"/>
              </p:cNvSpPr>
              <p:nvPr/>
            </p:nvSpPr>
            <p:spPr bwMode="auto">
              <a:xfrm>
                <a:off x="5313" y="1476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AGRÍCOLA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Freeform 1139"/>
              <p:cNvSpPr>
                <a:spLocks/>
              </p:cNvSpPr>
              <p:nvPr/>
            </p:nvSpPr>
            <p:spPr bwMode="auto">
              <a:xfrm>
                <a:off x="4395" y="1391"/>
                <a:ext cx="367" cy="150"/>
              </a:xfrm>
              <a:custGeom>
                <a:avLst/>
                <a:gdLst/>
                <a:ahLst/>
                <a:cxnLst>
                  <a:cxn ang="0">
                    <a:pos x="367" y="0"/>
                  </a:cxn>
                  <a:cxn ang="0">
                    <a:pos x="367" y="34"/>
                  </a:cxn>
                  <a:cxn ang="0">
                    <a:pos x="0" y="34"/>
                  </a:cxn>
                  <a:cxn ang="0">
                    <a:pos x="0" y="150"/>
                  </a:cxn>
                </a:cxnLst>
                <a:rect l="0" t="0" r="r" b="b"/>
                <a:pathLst>
                  <a:path w="367" h="150">
                    <a:moveTo>
                      <a:pt x="367" y="0"/>
                    </a:moveTo>
                    <a:lnTo>
                      <a:pt x="367" y="34"/>
                    </a:lnTo>
                    <a:lnTo>
                      <a:pt x="0" y="34"/>
                    </a:lnTo>
                    <a:lnTo>
                      <a:pt x="0" y="15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27" name="Line 1140"/>
              <p:cNvSpPr>
                <a:spLocks noChangeShapeType="1"/>
              </p:cNvSpPr>
              <p:nvPr/>
            </p:nvSpPr>
            <p:spPr bwMode="auto">
              <a:xfrm>
                <a:off x="4762" y="1391"/>
                <a:ext cx="1" cy="68"/>
              </a:xfrm>
              <a:prstGeom prst="line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28" name="Freeform 1141"/>
              <p:cNvSpPr>
                <a:spLocks/>
              </p:cNvSpPr>
              <p:nvPr/>
            </p:nvSpPr>
            <p:spPr bwMode="auto">
              <a:xfrm>
                <a:off x="4762" y="1391"/>
                <a:ext cx="452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452" y="34"/>
                  </a:cxn>
                  <a:cxn ang="0">
                    <a:pos x="452" y="68"/>
                  </a:cxn>
                </a:cxnLst>
                <a:rect l="0" t="0" r="r" b="b"/>
                <a:pathLst>
                  <a:path w="452" h="68">
                    <a:moveTo>
                      <a:pt x="0" y="0"/>
                    </a:moveTo>
                    <a:lnTo>
                      <a:pt x="0" y="34"/>
                    </a:lnTo>
                    <a:lnTo>
                      <a:pt x="452" y="34"/>
                    </a:lnTo>
                    <a:lnTo>
                      <a:pt x="452" y="6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29" name="Freeform 1142"/>
              <p:cNvSpPr>
                <a:spLocks/>
              </p:cNvSpPr>
              <p:nvPr/>
            </p:nvSpPr>
            <p:spPr bwMode="auto">
              <a:xfrm>
                <a:off x="4762" y="1391"/>
                <a:ext cx="220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220" y="34"/>
                  </a:cxn>
                  <a:cxn ang="0">
                    <a:pos x="220" y="150"/>
                  </a:cxn>
                </a:cxnLst>
                <a:rect l="0" t="0" r="r" b="b"/>
                <a:pathLst>
                  <a:path w="220" h="150">
                    <a:moveTo>
                      <a:pt x="0" y="0"/>
                    </a:moveTo>
                    <a:lnTo>
                      <a:pt x="0" y="34"/>
                    </a:lnTo>
                    <a:lnTo>
                      <a:pt x="220" y="34"/>
                    </a:lnTo>
                    <a:lnTo>
                      <a:pt x="220" y="15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0" name="Freeform 1143"/>
              <p:cNvSpPr>
                <a:spLocks/>
              </p:cNvSpPr>
              <p:nvPr/>
            </p:nvSpPr>
            <p:spPr bwMode="auto">
              <a:xfrm>
                <a:off x="4469" y="1391"/>
                <a:ext cx="293" cy="68"/>
              </a:xfrm>
              <a:custGeom>
                <a:avLst/>
                <a:gdLst/>
                <a:ahLst/>
                <a:cxnLst>
                  <a:cxn ang="0">
                    <a:pos x="293" y="0"/>
                  </a:cxn>
                  <a:cxn ang="0">
                    <a:pos x="293" y="34"/>
                  </a:cxn>
                  <a:cxn ang="0">
                    <a:pos x="0" y="34"/>
                  </a:cxn>
                  <a:cxn ang="0">
                    <a:pos x="0" y="68"/>
                  </a:cxn>
                </a:cxnLst>
                <a:rect l="0" t="0" r="r" b="b"/>
                <a:pathLst>
                  <a:path w="293" h="68">
                    <a:moveTo>
                      <a:pt x="293" y="0"/>
                    </a:moveTo>
                    <a:lnTo>
                      <a:pt x="293" y="34"/>
                    </a:lnTo>
                    <a:lnTo>
                      <a:pt x="0" y="34"/>
                    </a:lnTo>
                    <a:lnTo>
                      <a:pt x="0" y="6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1" name="Freeform 1144"/>
              <p:cNvSpPr>
                <a:spLocks/>
              </p:cNvSpPr>
              <p:nvPr/>
            </p:nvSpPr>
            <p:spPr bwMode="auto">
              <a:xfrm>
                <a:off x="4615" y="1391"/>
                <a:ext cx="147" cy="68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47" y="34"/>
                  </a:cxn>
                  <a:cxn ang="0">
                    <a:pos x="0" y="34"/>
                  </a:cxn>
                  <a:cxn ang="0">
                    <a:pos x="0" y="68"/>
                  </a:cxn>
                </a:cxnLst>
                <a:rect l="0" t="0" r="r" b="b"/>
                <a:pathLst>
                  <a:path w="147" h="68">
                    <a:moveTo>
                      <a:pt x="147" y="0"/>
                    </a:moveTo>
                    <a:lnTo>
                      <a:pt x="147" y="34"/>
                    </a:lnTo>
                    <a:lnTo>
                      <a:pt x="0" y="34"/>
                    </a:lnTo>
                    <a:lnTo>
                      <a:pt x="0" y="6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2" name="Freeform 1145"/>
              <p:cNvSpPr>
                <a:spLocks/>
              </p:cNvSpPr>
              <p:nvPr/>
            </p:nvSpPr>
            <p:spPr bwMode="auto">
              <a:xfrm>
                <a:off x="4762" y="1391"/>
                <a:ext cx="574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574" y="34"/>
                  </a:cxn>
                  <a:cxn ang="0">
                    <a:pos x="574" y="68"/>
                  </a:cxn>
                </a:cxnLst>
                <a:rect l="0" t="0" r="r" b="b"/>
                <a:pathLst>
                  <a:path w="574" h="68">
                    <a:moveTo>
                      <a:pt x="0" y="0"/>
                    </a:moveTo>
                    <a:lnTo>
                      <a:pt x="0" y="34"/>
                    </a:lnTo>
                    <a:lnTo>
                      <a:pt x="574" y="34"/>
                    </a:lnTo>
                    <a:lnTo>
                      <a:pt x="574" y="6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3" name="Freeform 1146"/>
              <p:cNvSpPr>
                <a:spLocks/>
              </p:cNvSpPr>
              <p:nvPr/>
            </p:nvSpPr>
            <p:spPr bwMode="auto">
              <a:xfrm>
                <a:off x="4542" y="1391"/>
                <a:ext cx="220" cy="150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20" y="34"/>
                  </a:cxn>
                  <a:cxn ang="0">
                    <a:pos x="0" y="34"/>
                  </a:cxn>
                  <a:cxn ang="0">
                    <a:pos x="0" y="150"/>
                  </a:cxn>
                </a:cxnLst>
                <a:rect l="0" t="0" r="r" b="b"/>
                <a:pathLst>
                  <a:path w="220" h="150">
                    <a:moveTo>
                      <a:pt x="220" y="0"/>
                    </a:moveTo>
                    <a:lnTo>
                      <a:pt x="220" y="34"/>
                    </a:lnTo>
                    <a:lnTo>
                      <a:pt x="0" y="34"/>
                    </a:lnTo>
                    <a:lnTo>
                      <a:pt x="0" y="15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4" name="Freeform 1147"/>
              <p:cNvSpPr>
                <a:spLocks/>
              </p:cNvSpPr>
              <p:nvPr/>
            </p:nvSpPr>
            <p:spPr bwMode="auto">
              <a:xfrm>
                <a:off x="4762" y="1391"/>
                <a:ext cx="146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146" y="34"/>
                  </a:cxn>
                  <a:cxn ang="0">
                    <a:pos x="146" y="68"/>
                  </a:cxn>
                </a:cxnLst>
                <a:rect l="0" t="0" r="r" b="b"/>
                <a:pathLst>
                  <a:path w="146" h="68">
                    <a:moveTo>
                      <a:pt x="0" y="0"/>
                    </a:moveTo>
                    <a:lnTo>
                      <a:pt x="0" y="34"/>
                    </a:lnTo>
                    <a:lnTo>
                      <a:pt x="146" y="34"/>
                    </a:lnTo>
                    <a:lnTo>
                      <a:pt x="146" y="6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5" name="Freeform 1148"/>
              <p:cNvSpPr>
                <a:spLocks/>
              </p:cNvSpPr>
              <p:nvPr/>
            </p:nvSpPr>
            <p:spPr bwMode="auto">
              <a:xfrm>
                <a:off x="5031" y="1595"/>
                <a:ext cx="97" cy="54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97" y="54"/>
                  </a:cxn>
                  <a:cxn ang="0">
                    <a:pos x="0" y="54"/>
                  </a:cxn>
                </a:cxnLst>
                <a:rect l="0" t="0" r="r" b="b"/>
                <a:pathLst>
                  <a:path w="97" h="54">
                    <a:moveTo>
                      <a:pt x="97" y="0"/>
                    </a:moveTo>
                    <a:lnTo>
                      <a:pt x="97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6" name="Freeform 1149"/>
              <p:cNvSpPr>
                <a:spLocks/>
              </p:cNvSpPr>
              <p:nvPr/>
            </p:nvSpPr>
            <p:spPr bwMode="auto">
              <a:xfrm>
                <a:off x="4762" y="1391"/>
                <a:ext cx="366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366" y="34"/>
                  </a:cxn>
                  <a:cxn ang="0">
                    <a:pos x="366" y="150"/>
                  </a:cxn>
                </a:cxnLst>
                <a:rect l="0" t="0" r="r" b="b"/>
                <a:pathLst>
                  <a:path w="366" h="150">
                    <a:moveTo>
                      <a:pt x="0" y="0"/>
                    </a:moveTo>
                    <a:lnTo>
                      <a:pt x="0" y="34"/>
                    </a:lnTo>
                    <a:lnTo>
                      <a:pt x="366" y="34"/>
                    </a:lnTo>
                    <a:lnTo>
                      <a:pt x="366" y="15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7" name="Freeform 1150"/>
              <p:cNvSpPr>
                <a:spLocks/>
              </p:cNvSpPr>
              <p:nvPr/>
            </p:nvSpPr>
            <p:spPr bwMode="auto">
              <a:xfrm>
                <a:off x="4762" y="1391"/>
                <a:ext cx="293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293" y="34"/>
                  </a:cxn>
                  <a:cxn ang="0">
                    <a:pos x="293" y="68"/>
                  </a:cxn>
                </a:cxnLst>
                <a:rect l="0" t="0" r="r" b="b"/>
                <a:pathLst>
                  <a:path w="293" h="68">
                    <a:moveTo>
                      <a:pt x="0" y="0"/>
                    </a:moveTo>
                    <a:lnTo>
                      <a:pt x="0" y="34"/>
                    </a:lnTo>
                    <a:lnTo>
                      <a:pt x="293" y="34"/>
                    </a:lnTo>
                    <a:lnTo>
                      <a:pt x="293" y="6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8" name="Freeform 1151"/>
              <p:cNvSpPr>
                <a:spLocks/>
              </p:cNvSpPr>
              <p:nvPr/>
            </p:nvSpPr>
            <p:spPr bwMode="auto">
              <a:xfrm>
                <a:off x="5128" y="1595"/>
                <a:ext cx="98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98" y="54"/>
                  </a:cxn>
                </a:cxnLst>
                <a:rect l="0" t="0" r="r" b="b"/>
                <a:pathLst>
                  <a:path w="98" h="54">
                    <a:moveTo>
                      <a:pt x="0" y="0"/>
                    </a:moveTo>
                    <a:lnTo>
                      <a:pt x="0" y="54"/>
                    </a:lnTo>
                    <a:lnTo>
                      <a:pt x="98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9" name="Freeform 1152"/>
              <p:cNvSpPr>
                <a:spLocks/>
              </p:cNvSpPr>
              <p:nvPr/>
            </p:nvSpPr>
            <p:spPr bwMode="auto">
              <a:xfrm>
                <a:off x="5275" y="1677"/>
                <a:ext cx="24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24" y="54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54"/>
                    </a:lnTo>
                    <a:lnTo>
                      <a:pt x="24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0" name="Freeform 1153"/>
              <p:cNvSpPr>
                <a:spLocks/>
              </p:cNvSpPr>
              <p:nvPr/>
            </p:nvSpPr>
            <p:spPr bwMode="auto">
              <a:xfrm>
                <a:off x="5250" y="1677"/>
                <a:ext cx="25" cy="5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54"/>
                  </a:cxn>
                  <a:cxn ang="0">
                    <a:pos x="0" y="54"/>
                  </a:cxn>
                </a:cxnLst>
                <a:rect l="0" t="0" r="r" b="b"/>
                <a:pathLst>
                  <a:path w="25" h="54">
                    <a:moveTo>
                      <a:pt x="25" y="0"/>
                    </a:moveTo>
                    <a:lnTo>
                      <a:pt x="25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1" name="Freeform 1154"/>
              <p:cNvSpPr>
                <a:spLocks/>
              </p:cNvSpPr>
              <p:nvPr/>
            </p:nvSpPr>
            <p:spPr bwMode="auto">
              <a:xfrm>
                <a:off x="4982" y="1677"/>
                <a:ext cx="24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24" y="54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54"/>
                    </a:lnTo>
                    <a:lnTo>
                      <a:pt x="24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2" name="Freeform 1155"/>
              <p:cNvSpPr>
                <a:spLocks/>
              </p:cNvSpPr>
              <p:nvPr/>
            </p:nvSpPr>
            <p:spPr bwMode="auto">
              <a:xfrm>
                <a:off x="4957" y="1677"/>
                <a:ext cx="25" cy="5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54"/>
                  </a:cxn>
                  <a:cxn ang="0">
                    <a:pos x="0" y="54"/>
                  </a:cxn>
                </a:cxnLst>
                <a:rect l="0" t="0" r="r" b="b"/>
                <a:pathLst>
                  <a:path w="25" h="54">
                    <a:moveTo>
                      <a:pt x="25" y="0"/>
                    </a:moveTo>
                    <a:lnTo>
                      <a:pt x="25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3" name="Freeform 1156"/>
              <p:cNvSpPr>
                <a:spLocks/>
              </p:cNvSpPr>
              <p:nvPr/>
            </p:nvSpPr>
            <p:spPr bwMode="auto">
              <a:xfrm>
                <a:off x="5128" y="1595"/>
                <a:ext cx="25" cy="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25" y="218"/>
                  </a:cxn>
                </a:cxnLst>
                <a:rect l="0" t="0" r="r" b="b"/>
                <a:pathLst>
                  <a:path w="25" h="218">
                    <a:moveTo>
                      <a:pt x="0" y="0"/>
                    </a:moveTo>
                    <a:lnTo>
                      <a:pt x="0" y="218"/>
                    </a:lnTo>
                    <a:lnTo>
                      <a:pt x="25" y="218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4" name="Freeform 1157"/>
              <p:cNvSpPr>
                <a:spLocks/>
              </p:cNvSpPr>
              <p:nvPr/>
            </p:nvSpPr>
            <p:spPr bwMode="auto">
              <a:xfrm>
                <a:off x="4542" y="1595"/>
                <a:ext cx="98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98" y="54"/>
                  </a:cxn>
                </a:cxnLst>
                <a:rect l="0" t="0" r="r" b="b"/>
                <a:pathLst>
                  <a:path w="98" h="54">
                    <a:moveTo>
                      <a:pt x="0" y="0"/>
                    </a:moveTo>
                    <a:lnTo>
                      <a:pt x="0" y="54"/>
                    </a:lnTo>
                    <a:lnTo>
                      <a:pt x="98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5" name="Freeform 1158"/>
              <p:cNvSpPr>
                <a:spLocks/>
              </p:cNvSpPr>
              <p:nvPr/>
            </p:nvSpPr>
            <p:spPr bwMode="auto">
              <a:xfrm>
                <a:off x="4444" y="1595"/>
                <a:ext cx="98" cy="54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98" y="54"/>
                  </a:cxn>
                  <a:cxn ang="0">
                    <a:pos x="0" y="54"/>
                  </a:cxn>
                </a:cxnLst>
                <a:rect l="0" t="0" r="r" b="b"/>
                <a:pathLst>
                  <a:path w="98" h="54">
                    <a:moveTo>
                      <a:pt x="98" y="0"/>
                    </a:moveTo>
                    <a:lnTo>
                      <a:pt x="98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6" name="Freeform 1159"/>
              <p:cNvSpPr>
                <a:spLocks/>
              </p:cNvSpPr>
              <p:nvPr/>
            </p:nvSpPr>
            <p:spPr bwMode="auto">
              <a:xfrm>
                <a:off x="4371" y="1677"/>
                <a:ext cx="24" cy="5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54"/>
                  </a:cxn>
                  <a:cxn ang="0">
                    <a:pos x="0" y="54"/>
                  </a:cxn>
                </a:cxnLst>
                <a:rect l="0" t="0" r="r" b="b"/>
                <a:pathLst>
                  <a:path w="24" h="54">
                    <a:moveTo>
                      <a:pt x="24" y="0"/>
                    </a:move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7" name="Freeform 1160"/>
              <p:cNvSpPr>
                <a:spLocks/>
              </p:cNvSpPr>
              <p:nvPr/>
            </p:nvSpPr>
            <p:spPr bwMode="auto">
              <a:xfrm>
                <a:off x="4395" y="1677"/>
                <a:ext cx="25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25" y="54"/>
                  </a:cxn>
                </a:cxnLst>
                <a:rect l="0" t="0" r="r" b="b"/>
                <a:pathLst>
                  <a:path w="25" h="54">
                    <a:moveTo>
                      <a:pt x="0" y="0"/>
                    </a:moveTo>
                    <a:lnTo>
                      <a:pt x="0" y="54"/>
                    </a:lnTo>
                    <a:lnTo>
                      <a:pt x="25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8" name="Freeform 1161"/>
              <p:cNvSpPr>
                <a:spLocks/>
              </p:cNvSpPr>
              <p:nvPr/>
            </p:nvSpPr>
            <p:spPr bwMode="auto">
              <a:xfrm>
                <a:off x="4395" y="1677"/>
                <a:ext cx="25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6"/>
                  </a:cxn>
                  <a:cxn ang="0">
                    <a:pos x="25" y="136"/>
                  </a:cxn>
                </a:cxnLst>
                <a:rect l="0" t="0" r="r" b="b"/>
                <a:pathLst>
                  <a:path w="25" h="136">
                    <a:moveTo>
                      <a:pt x="0" y="0"/>
                    </a:moveTo>
                    <a:lnTo>
                      <a:pt x="0" y="136"/>
                    </a:lnTo>
                    <a:lnTo>
                      <a:pt x="25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9" name="Freeform 1162"/>
              <p:cNvSpPr>
                <a:spLocks/>
              </p:cNvSpPr>
              <p:nvPr/>
            </p:nvSpPr>
            <p:spPr bwMode="auto">
              <a:xfrm>
                <a:off x="4688" y="1677"/>
                <a:ext cx="25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6"/>
                  </a:cxn>
                  <a:cxn ang="0">
                    <a:pos x="25" y="136"/>
                  </a:cxn>
                </a:cxnLst>
                <a:rect l="0" t="0" r="r" b="b"/>
                <a:pathLst>
                  <a:path w="25" h="136">
                    <a:moveTo>
                      <a:pt x="0" y="0"/>
                    </a:moveTo>
                    <a:lnTo>
                      <a:pt x="0" y="136"/>
                    </a:lnTo>
                    <a:lnTo>
                      <a:pt x="25" y="136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0" name="Freeform 1163"/>
              <p:cNvSpPr>
                <a:spLocks/>
              </p:cNvSpPr>
              <p:nvPr/>
            </p:nvSpPr>
            <p:spPr bwMode="auto">
              <a:xfrm>
                <a:off x="4688" y="1677"/>
                <a:ext cx="25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25" y="54"/>
                  </a:cxn>
                </a:cxnLst>
                <a:rect l="0" t="0" r="r" b="b"/>
                <a:pathLst>
                  <a:path w="25" h="54">
                    <a:moveTo>
                      <a:pt x="0" y="0"/>
                    </a:moveTo>
                    <a:lnTo>
                      <a:pt x="0" y="54"/>
                    </a:lnTo>
                    <a:lnTo>
                      <a:pt x="25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1" name="Freeform 1164"/>
              <p:cNvSpPr>
                <a:spLocks/>
              </p:cNvSpPr>
              <p:nvPr/>
            </p:nvSpPr>
            <p:spPr bwMode="auto">
              <a:xfrm>
                <a:off x="4664" y="1677"/>
                <a:ext cx="24" cy="5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54"/>
                  </a:cxn>
                  <a:cxn ang="0">
                    <a:pos x="0" y="54"/>
                  </a:cxn>
                </a:cxnLst>
                <a:rect l="0" t="0" r="r" b="b"/>
                <a:pathLst>
                  <a:path w="24" h="54">
                    <a:moveTo>
                      <a:pt x="24" y="0"/>
                    </a:move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2" name="Freeform 1165"/>
              <p:cNvSpPr>
                <a:spLocks/>
              </p:cNvSpPr>
              <p:nvPr/>
            </p:nvSpPr>
            <p:spPr bwMode="auto">
              <a:xfrm>
                <a:off x="5189" y="1962"/>
                <a:ext cx="25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5"/>
                  </a:cxn>
                  <a:cxn ang="0">
                    <a:pos x="25" y="55"/>
                  </a:cxn>
                </a:cxnLst>
                <a:rect l="0" t="0" r="r" b="b"/>
                <a:pathLst>
                  <a:path w="25" h="55">
                    <a:moveTo>
                      <a:pt x="0" y="0"/>
                    </a:moveTo>
                    <a:lnTo>
                      <a:pt x="0" y="55"/>
                    </a:lnTo>
                    <a:lnTo>
                      <a:pt x="25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3" name="Freeform 1166"/>
              <p:cNvSpPr>
                <a:spLocks/>
              </p:cNvSpPr>
              <p:nvPr/>
            </p:nvSpPr>
            <p:spPr bwMode="auto">
              <a:xfrm>
                <a:off x="4676" y="1962"/>
                <a:ext cx="25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5"/>
                  </a:cxn>
                  <a:cxn ang="0">
                    <a:pos x="25" y="55"/>
                  </a:cxn>
                </a:cxnLst>
                <a:rect l="0" t="0" r="r" b="b"/>
                <a:pathLst>
                  <a:path w="25" h="55">
                    <a:moveTo>
                      <a:pt x="0" y="0"/>
                    </a:moveTo>
                    <a:lnTo>
                      <a:pt x="0" y="55"/>
                    </a:lnTo>
                    <a:lnTo>
                      <a:pt x="25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4" name="Freeform 1167"/>
              <p:cNvSpPr>
                <a:spLocks/>
              </p:cNvSpPr>
              <p:nvPr/>
            </p:nvSpPr>
            <p:spPr bwMode="auto">
              <a:xfrm>
                <a:off x="4518" y="1962"/>
                <a:ext cx="24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5"/>
                  </a:cxn>
                  <a:cxn ang="0">
                    <a:pos x="24" y="55"/>
                  </a:cxn>
                </a:cxnLst>
                <a:rect l="0" t="0" r="r" b="b"/>
                <a:pathLst>
                  <a:path w="24" h="55">
                    <a:moveTo>
                      <a:pt x="0" y="0"/>
                    </a:moveTo>
                    <a:lnTo>
                      <a:pt x="0" y="55"/>
                    </a:lnTo>
                    <a:lnTo>
                      <a:pt x="24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5" name="Freeform 1168"/>
              <p:cNvSpPr>
                <a:spLocks/>
              </p:cNvSpPr>
              <p:nvPr/>
            </p:nvSpPr>
            <p:spPr bwMode="auto">
              <a:xfrm>
                <a:off x="5031" y="1962"/>
                <a:ext cx="24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24" y="90"/>
                  </a:cxn>
                </a:cxnLst>
                <a:rect l="0" t="0" r="r" b="b"/>
                <a:pathLst>
                  <a:path w="24" h="90">
                    <a:moveTo>
                      <a:pt x="0" y="0"/>
                    </a:moveTo>
                    <a:lnTo>
                      <a:pt x="0" y="90"/>
                    </a:lnTo>
                    <a:lnTo>
                      <a:pt x="24" y="90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6" name="Freeform 1169"/>
              <p:cNvSpPr>
                <a:spLocks/>
              </p:cNvSpPr>
              <p:nvPr/>
            </p:nvSpPr>
            <p:spPr bwMode="auto">
              <a:xfrm>
                <a:off x="4359" y="1391"/>
                <a:ext cx="472" cy="517"/>
              </a:xfrm>
              <a:custGeom>
                <a:avLst/>
                <a:gdLst/>
                <a:ahLst/>
                <a:cxnLst>
                  <a:cxn ang="0">
                    <a:pos x="403" y="0"/>
                  </a:cxn>
                  <a:cxn ang="0">
                    <a:pos x="403" y="34"/>
                  </a:cxn>
                  <a:cxn ang="0">
                    <a:pos x="472" y="34"/>
                  </a:cxn>
                  <a:cxn ang="0">
                    <a:pos x="472" y="483"/>
                  </a:cxn>
                  <a:cxn ang="0">
                    <a:pos x="0" y="483"/>
                  </a:cxn>
                  <a:cxn ang="0">
                    <a:pos x="0" y="517"/>
                  </a:cxn>
                </a:cxnLst>
                <a:rect l="0" t="0" r="r" b="b"/>
                <a:pathLst>
                  <a:path w="472" h="517">
                    <a:moveTo>
                      <a:pt x="403" y="0"/>
                    </a:moveTo>
                    <a:lnTo>
                      <a:pt x="403" y="34"/>
                    </a:lnTo>
                    <a:lnTo>
                      <a:pt x="472" y="34"/>
                    </a:lnTo>
                    <a:lnTo>
                      <a:pt x="472" y="483"/>
                    </a:lnTo>
                    <a:lnTo>
                      <a:pt x="0" y="483"/>
                    </a:lnTo>
                    <a:lnTo>
                      <a:pt x="0" y="5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7" name="Freeform 1170"/>
              <p:cNvSpPr>
                <a:spLocks/>
              </p:cNvSpPr>
              <p:nvPr/>
            </p:nvSpPr>
            <p:spPr bwMode="auto">
              <a:xfrm>
                <a:off x="4518" y="1391"/>
                <a:ext cx="313" cy="517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244" y="34"/>
                  </a:cxn>
                  <a:cxn ang="0">
                    <a:pos x="313" y="34"/>
                  </a:cxn>
                  <a:cxn ang="0">
                    <a:pos x="313" y="483"/>
                  </a:cxn>
                  <a:cxn ang="0">
                    <a:pos x="0" y="483"/>
                  </a:cxn>
                  <a:cxn ang="0">
                    <a:pos x="0" y="517"/>
                  </a:cxn>
                </a:cxnLst>
                <a:rect l="0" t="0" r="r" b="b"/>
                <a:pathLst>
                  <a:path w="313" h="517">
                    <a:moveTo>
                      <a:pt x="244" y="0"/>
                    </a:moveTo>
                    <a:lnTo>
                      <a:pt x="244" y="34"/>
                    </a:lnTo>
                    <a:lnTo>
                      <a:pt x="313" y="34"/>
                    </a:lnTo>
                    <a:lnTo>
                      <a:pt x="313" y="483"/>
                    </a:lnTo>
                    <a:lnTo>
                      <a:pt x="0" y="483"/>
                    </a:lnTo>
                    <a:lnTo>
                      <a:pt x="0" y="5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8" name="Freeform 1171"/>
              <p:cNvSpPr>
                <a:spLocks/>
              </p:cNvSpPr>
              <p:nvPr/>
            </p:nvSpPr>
            <p:spPr bwMode="auto">
              <a:xfrm>
                <a:off x="4676" y="1391"/>
                <a:ext cx="155" cy="517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34"/>
                  </a:cxn>
                  <a:cxn ang="0">
                    <a:pos x="155" y="34"/>
                  </a:cxn>
                  <a:cxn ang="0">
                    <a:pos x="155" y="483"/>
                  </a:cxn>
                  <a:cxn ang="0">
                    <a:pos x="0" y="483"/>
                  </a:cxn>
                  <a:cxn ang="0">
                    <a:pos x="0" y="517"/>
                  </a:cxn>
                </a:cxnLst>
                <a:rect l="0" t="0" r="r" b="b"/>
                <a:pathLst>
                  <a:path w="155" h="517">
                    <a:moveTo>
                      <a:pt x="86" y="0"/>
                    </a:moveTo>
                    <a:lnTo>
                      <a:pt x="86" y="34"/>
                    </a:lnTo>
                    <a:lnTo>
                      <a:pt x="155" y="34"/>
                    </a:lnTo>
                    <a:lnTo>
                      <a:pt x="155" y="483"/>
                    </a:lnTo>
                    <a:lnTo>
                      <a:pt x="0" y="483"/>
                    </a:lnTo>
                    <a:lnTo>
                      <a:pt x="0" y="5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9" name="Freeform 1172"/>
              <p:cNvSpPr>
                <a:spLocks/>
              </p:cNvSpPr>
              <p:nvPr/>
            </p:nvSpPr>
            <p:spPr bwMode="auto">
              <a:xfrm>
                <a:off x="4762" y="1391"/>
                <a:ext cx="427" cy="5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69" y="34"/>
                  </a:cxn>
                  <a:cxn ang="0">
                    <a:pos x="69" y="483"/>
                  </a:cxn>
                  <a:cxn ang="0">
                    <a:pos x="427" y="483"/>
                  </a:cxn>
                  <a:cxn ang="0">
                    <a:pos x="427" y="517"/>
                  </a:cxn>
                </a:cxnLst>
                <a:rect l="0" t="0" r="r" b="b"/>
                <a:pathLst>
                  <a:path w="427" h="517">
                    <a:moveTo>
                      <a:pt x="0" y="0"/>
                    </a:moveTo>
                    <a:lnTo>
                      <a:pt x="0" y="34"/>
                    </a:lnTo>
                    <a:lnTo>
                      <a:pt x="69" y="34"/>
                    </a:lnTo>
                    <a:lnTo>
                      <a:pt x="69" y="483"/>
                    </a:lnTo>
                    <a:lnTo>
                      <a:pt x="427" y="483"/>
                    </a:lnTo>
                    <a:lnTo>
                      <a:pt x="427" y="5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0" name="Freeform 1173"/>
              <p:cNvSpPr>
                <a:spLocks/>
              </p:cNvSpPr>
              <p:nvPr/>
            </p:nvSpPr>
            <p:spPr bwMode="auto">
              <a:xfrm>
                <a:off x="4762" y="1391"/>
                <a:ext cx="98" cy="5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69" y="34"/>
                  </a:cxn>
                  <a:cxn ang="0">
                    <a:pos x="69" y="494"/>
                  </a:cxn>
                  <a:cxn ang="0">
                    <a:pos x="98" y="494"/>
                  </a:cxn>
                  <a:cxn ang="0">
                    <a:pos x="98" y="517"/>
                  </a:cxn>
                </a:cxnLst>
                <a:rect l="0" t="0" r="r" b="b"/>
                <a:pathLst>
                  <a:path w="98" h="517">
                    <a:moveTo>
                      <a:pt x="0" y="0"/>
                    </a:moveTo>
                    <a:lnTo>
                      <a:pt x="0" y="34"/>
                    </a:lnTo>
                    <a:lnTo>
                      <a:pt x="69" y="34"/>
                    </a:lnTo>
                    <a:lnTo>
                      <a:pt x="69" y="494"/>
                    </a:lnTo>
                    <a:lnTo>
                      <a:pt x="98" y="494"/>
                    </a:lnTo>
                    <a:lnTo>
                      <a:pt x="98" y="5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1" name="Freeform 1174"/>
              <p:cNvSpPr>
                <a:spLocks/>
              </p:cNvSpPr>
              <p:nvPr/>
            </p:nvSpPr>
            <p:spPr bwMode="auto">
              <a:xfrm>
                <a:off x="4762" y="1391"/>
                <a:ext cx="269" cy="5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69" y="34"/>
                  </a:cxn>
                  <a:cxn ang="0">
                    <a:pos x="69" y="494"/>
                  </a:cxn>
                  <a:cxn ang="0">
                    <a:pos x="269" y="494"/>
                  </a:cxn>
                  <a:cxn ang="0">
                    <a:pos x="269" y="517"/>
                  </a:cxn>
                </a:cxnLst>
                <a:rect l="0" t="0" r="r" b="b"/>
                <a:pathLst>
                  <a:path w="269" h="517">
                    <a:moveTo>
                      <a:pt x="0" y="0"/>
                    </a:moveTo>
                    <a:lnTo>
                      <a:pt x="0" y="34"/>
                    </a:lnTo>
                    <a:lnTo>
                      <a:pt x="69" y="34"/>
                    </a:lnTo>
                    <a:lnTo>
                      <a:pt x="69" y="494"/>
                    </a:lnTo>
                    <a:lnTo>
                      <a:pt x="269" y="494"/>
                    </a:lnTo>
                    <a:lnTo>
                      <a:pt x="269" y="517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2" name="Freeform 1175"/>
              <p:cNvSpPr>
                <a:spLocks/>
              </p:cNvSpPr>
              <p:nvPr/>
            </p:nvSpPr>
            <p:spPr bwMode="auto">
              <a:xfrm>
                <a:off x="4746" y="1391"/>
                <a:ext cx="85" cy="8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34"/>
                  </a:cxn>
                  <a:cxn ang="0">
                    <a:pos x="85" y="34"/>
                  </a:cxn>
                  <a:cxn ang="0">
                    <a:pos x="85" y="494"/>
                  </a:cxn>
                  <a:cxn ang="0">
                    <a:pos x="0" y="494"/>
                  </a:cxn>
                  <a:cxn ang="0">
                    <a:pos x="0" y="576"/>
                  </a:cxn>
                  <a:cxn ang="0">
                    <a:pos x="65" y="576"/>
                  </a:cxn>
                  <a:cxn ang="0">
                    <a:pos x="65" y="819"/>
                  </a:cxn>
                </a:cxnLst>
                <a:rect l="0" t="0" r="r" b="b"/>
                <a:pathLst>
                  <a:path w="85" h="819">
                    <a:moveTo>
                      <a:pt x="16" y="0"/>
                    </a:moveTo>
                    <a:lnTo>
                      <a:pt x="16" y="34"/>
                    </a:lnTo>
                    <a:lnTo>
                      <a:pt x="85" y="34"/>
                    </a:lnTo>
                    <a:lnTo>
                      <a:pt x="85" y="494"/>
                    </a:lnTo>
                    <a:lnTo>
                      <a:pt x="0" y="494"/>
                    </a:lnTo>
                    <a:lnTo>
                      <a:pt x="0" y="576"/>
                    </a:lnTo>
                    <a:lnTo>
                      <a:pt x="65" y="576"/>
                    </a:lnTo>
                    <a:lnTo>
                      <a:pt x="65" y="819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3" name="Freeform 1176"/>
              <p:cNvSpPr>
                <a:spLocks/>
              </p:cNvSpPr>
              <p:nvPr/>
            </p:nvSpPr>
            <p:spPr bwMode="auto">
              <a:xfrm>
                <a:off x="4860" y="1962"/>
                <a:ext cx="24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5"/>
                  </a:cxn>
                  <a:cxn ang="0">
                    <a:pos x="24" y="55"/>
                  </a:cxn>
                </a:cxnLst>
                <a:rect l="0" t="0" r="r" b="b"/>
                <a:pathLst>
                  <a:path w="24" h="55">
                    <a:moveTo>
                      <a:pt x="0" y="0"/>
                    </a:moveTo>
                    <a:lnTo>
                      <a:pt x="0" y="55"/>
                    </a:lnTo>
                    <a:lnTo>
                      <a:pt x="24" y="55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4" name="Freeform 1177"/>
              <p:cNvSpPr>
                <a:spLocks noEditPoints="1"/>
              </p:cNvSpPr>
              <p:nvPr/>
            </p:nvSpPr>
            <p:spPr bwMode="auto">
              <a:xfrm>
                <a:off x="4272" y="1855"/>
                <a:ext cx="1078" cy="303"/>
              </a:xfrm>
              <a:custGeom>
                <a:avLst/>
                <a:gdLst/>
                <a:ahLst/>
                <a:cxnLst>
                  <a:cxn ang="0">
                    <a:pos x="1469" y="16"/>
                  </a:cxn>
                  <a:cxn ang="0">
                    <a:pos x="1165" y="16"/>
                  </a:cxn>
                  <a:cxn ang="0">
                    <a:pos x="965" y="8"/>
                  </a:cxn>
                  <a:cxn ang="0">
                    <a:pos x="781" y="0"/>
                  </a:cxn>
                  <a:cxn ang="0">
                    <a:pos x="701" y="0"/>
                  </a:cxn>
                  <a:cxn ang="0">
                    <a:pos x="517" y="8"/>
                  </a:cxn>
                  <a:cxn ang="0">
                    <a:pos x="317" y="16"/>
                  </a:cxn>
                  <a:cxn ang="0">
                    <a:pos x="26" y="60"/>
                  </a:cxn>
                  <a:cxn ang="0">
                    <a:pos x="16" y="139"/>
                  </a:cxn>
                  <a:cxn ang="0">
                    <a:pos x="16" y="443"/>
                  </a:cxn>
                  <a:cxn ang="0">
                    <a:pos x="8" y="643"/>
                  </a:cxn>
                  <a:cxn ang="0">
                    <a:pos x="0" y="827"/>
                  </a:cxn>
                  <a:cxn ang="0">
                    <a:pos x="0" y="907"/>
                  </a:cxn>
                  <a:cxn ang="0">
                    <a:pos x="8" y="1091"/>
                  </a:cxn>
                  <a:cxn ang="0">
                    <a:pos x="135" y="1340"/>
                  </a:cxn>
                  <a:cxn ang="0">
                    <a:pos x="40" y="1281"/>
                  </a:cxn>
                  <a:cxn ang="0">
                    <a:pos x="399" y="1331"/>
                  </a:cxn>
                  <a:cxn ang="0">
                    <a:pos x="703" y="1331"/>
                  </a:cxn>
                  <a:cxn ang="0">
                    <a:pos x="903" y="1339"/>
                  </a:cxn>
                  <a:cxn ang="0">
                    <a:pos x="1087" y="1347"/>
                  </a:cxn>
                  <a:cxn ang="0">
                    <a:pos x="1167" y="1347"/>
                  </a:cxn>
                  <a:cxn ang="0">
                    <a:pos x="1351" y="1339"/>
                  </a:cxn>
                  <a:cxn ang="0">
                    <a:pos x="1551" y="1331"/>
                  </a:cxn>
                  <a:cxn ang="0">
                    <a:pos x="1935" y="1331"/>
                  </a:cxn>
                  <a:cxn ang="0">
                    <a:pos x="2239" y="1331"/>
                  </a:cxn>
                  <a:cxn ang="0">
                    <a:pos x="2439" y="1339"/>
                  </a:cxn>
                  <a:cxn ang="0">
                    <a:pos x="2623" y="1347"/>
                  </a:cxn>
                  <a:cxn ang="0">
                    <a:pos x="2703" y="1347"/>
                  </a:cxn>
                  <a:cxn ang="0">
                    <a:pos x="2887" y="1339"/>
                  </a:cxn>
                  <a:cxn ang="0">
                    <a:pos x="3087" y="1331"/>
                  </a:cxn>
                  <a:cxn ang="0">
                    <a:pos x="3471" y="1331"/>
                  </a:cxn>
                  <a:cxn ang="0">
                    <a:pos x="3775" y="1331"/>
                  </a:cxn>
                  <a:cxn ang="0">
                    <a:pos x="3975" y="1339"/>
                  </a:cxn>
                  <a:cxn ang="0">
                    <a:pos x="4159" y="1347"/>
                  </a:cxn>
                  <a:cxn ang="0">
                    <a:pos x="4239" y="1347"/>
                  </a:cxn>
                  <a:cxn ang="0">
                    <a:pos x="4423" y="1339"/>
                  </a:cxn>
                  <a:cxn ang="0">
                    <a:pos x="4623" y="1331"/>
                  </a:cxn>
                  <a:cxn ang="0">
                    <a:pos x="5007" y="1331"/>
                  </a:cxn>
                  <a:cxn ang="0">
                    <a:pos x="5204" y="1331"/>
                  </a:cxn>
                  <a:cxn ang="0">
                    <a:pos x="5305" y="1300"/>
                  </a:cxn>
                  <a:cxn ang="0">
                    <a:pos x="5191" y="1339"/>
                  </a:cxn>
                  <a:cxn ang="0">
                    <a:pos x="5321" y="1221"/>
                  </a:cxn>
                  <a:cxn ang="0">
                    <a:pos x="5322" y="1031"/>
                  </a:cxn>
                  <a:cxn ang="0">
                    <a:pos x="5322" y="727"/>
                  </a:cxn>
                  <a:cxn ang="0">
                    <a:pos x="5330" y="527"/>
                  </a:cxn>
                  <a:cxn ang="0">
                    <a:pos x="5338" y="343"/>
                  </a:cxn>
                  <a:cxn ang="0">
                    <a:pos x="5338" y="263"/>
                  </a:cxn>
                  <a:cxn ang="0">
                    <a:pos x="5224" y="21"/>
                  </a:cxn>
                  <a:cxn ang="0">
                    <a:pos x="5317" y="81"/>
                  </a:cxn>
                  <a:cxn ang="0">
                    <a:pos x="5146" y="16"/>
                  </a:cxn>
                  <a:cxn ang="0">
                    <a:pos x="4762" y="16"/>
                  </a:cxn>
                  <a:cxn ang="0">
                    <a:pos x="4458" y="16"/>
                  </a:cxn>
                  <a:cxn ang="0">
                    <a:pos x="4258" y="8"/>
                  </a:cxn>
                  <a:cxn ang="0">
                    <a:pos x="4074" y="0"/>
                  </a:cxn>
                  <a:cxn ang="0">
                    <a:pos x="3994" y="0"/>
                  </a:cxn>
                  <a:cxn ang="0">
                    <a:pos x="3810" y="8"/>
                  </a:cxn>
                </a:cxnLst>
                <a:rect l="0" t="0" r="r" b="b"/>
                <a:pathLst>
                  <a:path w="5339" h="1347">
                    <a:moveTo>
                      <a:pt x="1661" y="16"/>
                    </a:moveTo>
                    <a:lnTo>
                      <a:pt x="1549" y="16"/>
                    </a:lnTo>
                    <a:cubicBezTo>
                      <a:pt x="1545" y="16"/>
                      <a:pt x="1541" y="13"/>
                      <a:pt x="1541" y="8"/>
                    </a:cubicBezTo>
                    <a:cubicBezTo>
                      <a:pt x="1541" y="4"/>
                      <a:pt x="1545" y="0"/>
                      <a:pt x="1549" y="0"/>
                    </a:cubicBezTo>
                    <a:lnTo>
                      <a:pt x="1661" y="0"/>
                    </a:lnTo>
                    <a:cubicBezTo>
                      <a:pt x="1666" y="0"/>
                      <a:pt x="1669" y="4"/>
                      <a:pt x="1669" y="8"/>
                    </a:cubicBezTo>
                    <a:cubicBezTo>
                      <a:pt x="1669" y="13"/>
                      <a:pt x="1666" y="16"/>
                      <a:pt x="1661" y="16"/>
                    </a:cubicBezTo>
                    <a:close/>
                    <a:moveTo>
                      <a:pt x="1469" y="16"/>
                    </a:moveTo>
                    <a:lnTo>
                      <a:pt x="1357" y="16"/>
                    </a:lnTo>
                    <a:cubicBezTo>
                      <a:pt x="1353" y="16"/>
                      <a:pt x="1349" y="13"/>
                      <a:pt x="1349" y="8"/>
                    </a:cubicBezTo>
                    <a:cubicBezTo>
                      <a:pt x="1349" y="4"/>
                      <a:pt x="1353" y="0"/>
                      <a:pt x="1357" y="0"/>
                    </a:cubicBezTo>
                    <a:lnTo>
                      <a:pt x="1469" y="0"/>
                    </a:lnTo>
                    <a:cubicBezTo>
                      <a:pt x="1474" y="0"/>
                      <a:pt x="1477" y="4"/>
                      <a:pt x="1477" y="8"/>
                    </a:cubicBezTo>
                    <a:cubicBezTo>
                      <a:pt x="1477" y="13"/>
                      <a:pt x="1474" y="16"/>
                      <a:pt x="1469" y="16"/>
                    </a:cubicBezTo>
                    <a:close/>
                    <a:moveTo>
                      <a:pt x="1277" y="16"/>
                    </a:moveTo>
                    <a:lnTo>
                      <a:pt x="1165" y="16"/>
                    </a:lnTo>
                    <a:cubicBezTo>
                      <a:pt x="1161" y="16"/>
                      <a:pt x="1157" y="13"/>
                      <a:pt x="1157" y="8"/>
                    </a:cubicBezTo>
                    <a:cubicBezTo>
                      <a:pt x="1157" y="4"/>
                      <a:pt x="1161" y="0"/>
                      <a:pt x="1165" y="0"/>
                    </a:cubicBezTo>
                    <a:lnTo>
                      <a:pt x="1277" y="0"/>
                    </a:lnTo>
                    <a:cubicBezTo>
                      <a:pt x="1282" y="0"/>
                      <a:pt x="1285" y="4"/>
                      <a:pt x="1285" y="8"/>
                    </a:cubicBezTo>
                    <a:cubicBezTo>
                      <a:pt x="1285" y="13"/>
                      <a:pt x="1282" y="16"/>
                      <a:pt x="1277" y="16"/>
                    </a:cubicBezTo>
                    <a:close/>
                    <a:moveTo>
                      <a:pt x="1085" y="16"/>
                    </a:moveTo>
                    <a:lnTo>
                      <a:pt x="973" y="16"/>
                    </a:lnTo>
                    <a:cubicBezTo>
                      <a:pt x="969" y="16"/>
                      <a:pt x="965" y="13"/>
                      <a:pt x="965" y="8"/>
                    </a:cubicBezTo>
                    <a:cubicBezTo>
                      <a:pt x="965" y="4"/>
                      <a:pt x="969" y="0"/>
                      <a:pt x="973" y="0"/>
                    </a:cubicBezTo>
                    <a:lnTo>
                      <a:pt x="1085" y="0"/>
                    </a:lnTo>
                    <a:cubicBezTo>
                      <a:pt x="1090" y="0"/>
                      <a:pt x="1093" y="4"/>
                      <a:pt x="1093" y="8"/>
                    </a:cubicBezTo>
                    <a:cubicBezTo>
                      <a:pt x="1093" y="13"/>
                      <a:pt x="1090" y="16"/>
                      <a:pt x="1085" y="16"/>
                    </a:cubicBezTo>
                    <a:close/>
                    <a:moveTo>
                      <a:pt x="893" y="16"/>
                    </a:moveTo>
                    <a:lnTo>
                      <a:pt x="781" y="16"/>
                    </a:lnTo>
                    <a:cubicBezTo>
                      <a:pt x="777" y="16"/>
                      <a:pt x="773" y="13"/>
                      <a:pt x="773" y="8"/>
                    </a:cubicBezTo>
                    <a:cubicBezTo>
                      <a:pt x="773" y="4"/>
                      <a:pt x="777" y="0"/>
                      <a:pt x="781" y="0"/>
                    </a:cubicBezTo>
                    <a:lnTo>
                      <a:pt x="893" y="0"/>
                    </a:lnTo>
                    <a:cubicBezTo>
                      <a:pt x="898" y="0"/>
                      <a:pt x="901" y="4"/>
                      <a:pt x="901" y="8"/>
                    </a:cubicBezTo>
                    <a:cubicBezTo>
                      <a:pt x="901" y="13"/>
                      <a:pt x="898" y="16"/>
                      <a:pt x="893" y="16"/>
                    </a:cubicBezTo>
                    <a:close/>
                    <a:moveTo>
                      <a:pt x="701" y="16"/>
                    </a:moveTo>
                    <a:lnTo>
                      <a:pt x="589" y="16"/>
                    </a:lnTo>
                    <a:cubicBezTo>
                      <a:pt x="585" y="16"/>
                      <a:pt x="581" y="13"/>
                      <a:pt x="581" y="8"/>
                    </a:cubicBezTo>
                    <a:cubicBezTo>
                      <a:pt x="581" y="4"/>
                      <a:pt x="585" y="0"/>
                      <a:pt x="589" y="0"/>
                    </a:cubicBezTo>
                    <a:lnTo>
                      <a:pt x="701" y="0"/>
                    </a:lnTo>
                    <a:cubicBezTo>
                      <a:pt x="706" y="0"/>
                      <a:pt x="709" y="4"/>
                      <a:pt x="709" y="8"/>
                    </a:cubicBezTo>
                    <a:cubicBezTo>
                      <a:pt x="709" y="13"/>
                      <a:pt x="706" y="16"/>
                      <a:pt x="701" y="16"/>
                    </a:cubicBezTo>
                    <a:close/>
                    <a:moveTo>
                      <a:pt x="509" y="16"/>
                    </a:moveTo>
                    <a:lnTo>
                      <a:pt x="397" y="16"/>
                    </a:lnTo>
                    <a:cubicBezTo>
                      <a:pt x="393" y="16"/>
                      <a:pt x="389" y="13"/>
                      <a:pt x="389" y="8"/>
                    </a:cubicBezTo>
                    <a:cubicBezTo>
                      <a:pt x="389" y="4"/>
                      <a:pt x="393" y="0"/>
                      <a:pt x="397" y="0"/>
                    </a:cubicBezTo>
                    <a:lnTo>
                      <a:pt x="509" y="0"/>
                    </a:lnTo>
                    <a:cubicBezTo>
                      <a:pt x="514" y="0"/>
                      <a:pt x="517" y="4"/>
                      <a:pt x="517" y="8"/>
                    </a:cubicBezTo>
                    <a:cubicBezTo>
                      <a:pt x="517" y="13"/>
                      <a:pt x="514" y="16"/>
                      <a:pt x="509" y="16"/>
                    </a:cubicBezTo>
                    <a:close/>
                    <a:moveTo>
                      <a:pt x="317" y="16"/>
                    </a:moveTo>
                    <a:lnTo>
                      <a:pt x="205" y="16"/>
                    </a:lnTo>
                    <a:cubicBezTo>
                      <a:pt x="201" y="16"/>
                      <a:pt x="197" y="13"/>
                      <a:pt x="197" y="8"/>
                    </a:cubicBezTo>
                    <a:cubicBezTo>
                      <a:pt x="197" y="4"/>
                      <a:pt x="201" y="0"/>
                      <a:pt x="205" y="0"/>
                    </a:cubicBezTo>
                    <a:lnTo>
                      <a:pt x="317" y="0"/>
                    </a:lnTo>
                    <a:cubicBezTo>
                      <a:pt x="322" y="0"/>
                      <a:pt x="325" y="4"/>
                      <a:pt x="325" y="8"/>
                    </a:cubicBezTo>
                    <a:cubicBezTo>
                      <a:pt x="325" y="13"/>
                      <a:pt x="322" y="16"/>
                      <a:pt x="317" y="16"/>
                    </a:cubicBezTo>
                    <a:close/>
                    <a:moveTo>
                      <a:pt x="127" y="18"/>
                    </a:moveTo>
                    <a:lnTo>
                      <a:pt x="87" y="26"/>
                    </a:lnTo>
                    <a:lnTo>
                      <a:pt x="90" y="25"/>
                    </a:lnTo>
                    <a:lnTo>
                      <a:pt x="50" y="52"/>
                    </a:lnTo>
                    <a:lnTo>
                      <a:pt x="52" y="50"/>
                    </a:lnTo>
                    <a:lnTo>
                      <a:pt x="39" y="69"/>
                    </a:lnTo>
                    <a:cubicBezTo>
                      <a:pt x="37" y="72"/>
                      <a:pt x="32" y="73"/>
                      <a:pt x="28" y="71"/>
                    </a:cubicBezTo>
                    <a:cubicBezTo>
                      <a:pt x="25" y="68"/>
                      <a:pt x="24" y="63"/>
                      <a:pt x="26" y="60"/>
                    </a:cubicBezTo>
                    <a:lnTo>
                      <a:pt x="39" y="41"/>
                    </a:lnTo>
                    <a:cubicBezTo>
                      <a:pt x="39" y="40"/>
                      <a:pt x="40" y="39"/>
                      <a:pt x="41" y="39"/>
                    </a:cubicBezTo>
                    <a:lnTo>
                      <a:pt x="81" y="12"/>
                    </a:lnTo>
                    <a:cubicBezTo>
                      <a:pt x="82" y="11"/>
                      <a:pt x="83" y="11"/>
                      <a:pt x="84" y="11"/>
                    </a:cubicBezTo>
                    <a:lnTo>
                      <a:pt x="124" y="2"/>
                    </a:lnTo>
                    <a:cubicBezTo>
                      <a:pt x="128" y="2"/>
                      <a:pt x="133" y="4"/>
                      <a:pt x="133" y="9"/>
                    </a:cubicBezTo>
                    <a:cubicBezTo>
                      <a:pt x="134" y="13"/>
                      <a:pt x="132" y="17"/>
                      <a:pt x="127" y="18"/>
                    </a:cubicBezTo>
                    <a:close/>
                    <a:moveTo>
                      <a:pt x="16" y="139"/>
                    </a:moveTo>
                    <a:lnTo>
                      <a:pt x="16" y="251"/>
                    </a:lnTo>
                    <a:cubicBezTo>
                      <a:pt x="16" y="255"/>
                      <a:pt x="13" y="259"/>
                      <a:pt x="8" y="259"/>
                    </a:cubicBezTo>
                    <a:cubicBezTo>
                      <a:pt x="4" y="259"/>
                      <a:pt x="0" y="255"/>
                      <a:pt x="0" y="251"/>
                    </a:cubicBezTo>
                    <a:lnTo>
                      <a:pt x="0" y="139"/>
                    </a:lnTo>
                    <a:cubicBezTo>
                      <a:pt x="0" y="135"/>
                      <a:pt x="4" y="131"/>
                      <a:pt x="8" y="131"/>
                    </a:cubicBezTo>
                    <a:cubicBezTo>
                      <a:pt x="13" y="131"/>
                      <a:pt x="16" y="135"/>
                      <a:pt x="16" y="139"/>
                    </a:cubicBezTo>
                    <a:close/>
                    <a:moveTo>
                      <a:pt x="16" y="331"/>
                    </a:moveTo>
                    <a:lnTo>
                      <a:pt x="16" y="443"/>
                    </a:lnTo>
                    <a:cubicBezTo>
                      <a:pt x="16" y="447"/>
                      <a:pt x="13" y="451"/>
                      <a:pt x="8" y="451"/>
                    </a:cubicBezTo>
                    <a:cubicBezTo>
                      <a:pt x="4" y="451"/>
                      <a:pt x="0" y="447"/>
                      <a:pt x="0" y="443"/>
                    </a:cubicBezTo>
                    <a:lnTo>
                      <a:pt x="0" y="331"/>
                    </a:lnTo>
                    <a:cubicBezTo>
                      <a:pt x="0" y="327"/>
                      <a:pt x="4" y="323"/>
                      <a:pt x="8" y="323"/>
                    </a:cubicBezTo>
                    <a:cubicBezTo>
                      <a:pt x="13" y="323"/>
                      <a:pt x="16" y="327"/>
                      <a:pt x="16" y="331"/>
                    </a:cubicBezTo>
                    <a:close/>
                    <a:moveTo>
                      <a:pt x="16" y="523"/>
                    </a:moveTo>
                    <a:lnTo>
                      <a:pt x="16" y="635"/>
                    </a:lnTo>
                    <a:cubicBezTo>
                      <a:pt x="16" y="639"/>
                      <a:pt x="13" y="643"/>
                      <a:pt x="8" y="643"/>
                    </a:cubicBezTo>
                    <a:cubicBezTo>
                      <a:pt x="4" y="643"/>
                      <a:pt x="0" y="639"/>
                      <a:pt x="0" y="635"/>
                    </a:cubicBezTo>
                    <a:lnTo>
                      <a:pt x="0" y="523"/>
                    </a:lnTo>
                    <a:cubicBezTo>
                      <a:pt x="0" y="519"/>
                      <a:pt x="4" y="515"/>
                      <a:pt x="8" y="515"/>
                    </a:cubicBezTo>
                    <a:cubicBezTo>
                      <a:pt x="13" y="515"/>
                      <a:pt x="16" y="519"/>
                      <a:pt x="16" y="523"/>
                    </a:cubicBezTo>
                    <a:close/>
                    <a:moveTo>
                      <a:pt x="16" y="715"/>
                    </a:moveTo>
                    <a:lnTo>
                      <a:pt x="16" y="827"/>
                    </a:lnTo>
                    <a:cubicBezTo>
                      <a:pt x="16" y="831"/>
                      <a:pt x="13" y="835"/>
                      <a:pt x="8" y="835"/>
                    </a:cubicBezTo>
                    <a:cubicBezTo>
                      <a:pt x="4" y="835"/>
                      <a:pt x="0" y="831"/>
                      <a:pt x="0" y="827"/>
                    </a:cubicBezTo>
                    <a:lnTo>
                      <a:pt x="0" y="715"/>
                    </a:lnTo>
                    <a:cubicBezTo>
                      <a:pt x="0" y="711"/>
                      <a:pt x="4" y="707"/>
                      <a:pt x="8" y="707"/>
                    </a:cubicBezTo>
                    <a:cubicBezTo>
                      <a:pt x="13" y="707"/>
                      <a:pt x="16" y="711"/>
                      <a:pt x="16" y="715"/>
                    </a:cubicBezTo>
                    <a:close/>
                    <a:moveTo>
                      <a:pt x="16" y="907"/>
                    </a:moveTo>
                    <a:lnTo>
                      <a:pt x="16" y="1019"/>
                    </a:lnTo>
                    <a:cubicBezTo>
                      <a:pt x="16" y="1023"/>
                      <a:pt x="13" y="1027"/>
                      <a:pt x="8" y="1027"/>
                    </a:cubicBezTo>
                    <a:cubicBezTo>
                      <a:pt x="4" y="1027"/>
                      <a:pt x="0" y="1023"/>
                      <a:pt x="0" y="1019"/>
                    </a:cubicBezTo>
                    <a:lnTo>
                      <a:pt x="0" y="907"/>
                    </a:lnTo>
                    <a:cubicBezTo>
                      <a:pt x="0" y="903"/>
                      <a:pt x="4" y="899"/>
                      <a:pt x="8" y="899"/>
                    </a:cubicBezTo>
                    <a:cubicBezTo>
                      <a:pt x="13" y="899"/>
                      <a:pt x="16" y="903"/>
                      <a:pt x="16" y="907"/>
                    </a:cubicBezTo>
                    <a:close/>
                    <a:moveTo>
                      <a:pt x="16" y="1099"/>
                    </a:moveTo>
                    <a:lnTo>
                      <a:pt x="16" y="1211"/>
                    </a:lnTo>
                    <a:cubicBezTo>
                      <a:pt x="16" y="1215"/>
                      <a:pt x="13" y="1219"/>
                      <a:pt x="8" y="1219"/>
                    </a:cubicBezTo>
                    <a:cubicBezTo>
                      <a:pt x="4" y="1219"/>
                      <a:pt x="0" y="1215"/>
                      <a:pt x="0" y="1211"/>
                    </a:cubicBezTo>
                    <a:lnTo>
                      <a:pt x="0" y="1099"/>
                    </a:lnTo>
                    <a:cubicBezTo>
                      <a:pt x="0" y="1095"/>
                      <a:pt x="4" y="1091"/>
                      <a:pt x="8" y="1091"/>
                    </a:cubicBezTo>
                    <a:cubicBezTo>
                      <a:pt x="13" y="1091"/>
                      <a:pt x="16" y="1095"/>
                      <a:pt x="16" y="1099"/>
                    </a:cubicBezTo>
                    <a:close/>
                    <a:moveTo>
                      <a:pt x="40" y="1281"/>
                    </a:moveTo>
                    <a:lnTo>
                      <a:pt x="52" y="1298"/>
                    </a:lnTo>
                    <a:lnTo>
                      <a:pt x="50" y="1296"/>
                    </a:lnTo>
                    <a:lnTo>
                      <a:pt x="90" y="1323"/>
                    </a:lnTo>
                    <a:lnTo>
                      <a:pt x="87" y="1322"/>
                    </a:lnTo>
                    <a:lnTo>
                      <a:pt x="129" y="1330"/>
                    </a:lnTo>
                    <a:cubicBezTo>
                      <a:pt x="133" y="1331"/>
                      <a:pt x="136" y="1335"/>
                      <a:pt x="135" y="1340"/>
                    </a:cubicBezTo>
                    <a:cubicBezTo>
                      <a:pt x="134" y="1344"/>
                      <a:pt x="130" y="1347"/>
                      <a:pt x="126" y="1346"/>
                    </a:cubicBezTo>
                    <a:lnTo>
                      <a:pt x="84" y="1337"/>
                    </a:lnTo>
                    <a:cubicBezTo>
                      <a:pt x="83" y="1337"/>
                      <a:pt x="82" y="1337"/>
                      <a:pt x="81" y="1336"/>
                    </a:cubicBezTo>
                    <a:lnTo>
                      <a:pt x="41" y="1309"/>
                    </a:lnTo>
                    <a:cubicBezTo>
                      <a:pt x="40" y="1309"/>
                      <a:pt x="39" y="1308"/>
                      <a:pt x="39" y="1307"/>
                    </a:cubicBezTo>
                    <a:lnTo>
                      <a:pt x="27" y="1290"/>
                    </a:lnTo>
                    <a:cubicBezTo>
                      <a:pt x="25" y="1286"/>
                      <a:pt x="26" y="1281"/>
                      <a:pt x="29" y="1279"/>
                    </a:cubicBezTo>
                    <a:cubicBezTo>
                      <a:pt x="33" y="1276"/>
                      <a:pt x="38" y="1277"/>
                      <a:pt x="40" y="1281"/>
                    </a:cubicBezTo>
                    <a:close/>
                    <a:moveTo>
                      <a:pt x="207" y="1331"/>
                    </a:moveTo>
                    <a:lnTo>
                      <a:pt x="319" y="1331"/>
                    </a:lnTo>
                    <a:cubicBezTo>
                      <a:pt x="324" y="1331"/>
                      <a:pt x="327" y="1335"/>
                      <a:pt x="327" y="1339"/>
                    </a:cubicBezTo>
                    <a:cubicBezTo>
                      <a:pt x="327" y="1344"/>
                      <a:pt x="324" y="1347"/>
                      <a:pt x="319" y="1347"/>
                    </a:cubicBezTo>
                    <a:lnTo>
                      <a:pt x="207" y="1347"/>
                    </a:lnTo>
                    <a:cubicBezTo>
                      <a:pt x="203" y="1347"/>
                      <a:pt x="199" y="1344"/>
                      <a:pt x="199" y="1339"/>
                    </a:cubicBezTo>
                    <a:cubicBezTo>
                      <a:pt x="199" y="1335"/>
                      <a:pt x="203" y="1331"/>
                      <a:pt x="207" y="1331"/>
                    </a:cubicBezTo>
                    <a:close/>
                    <a:moveTo>
                      <a:pt x="399" y="1331"/>
                    </a:moveTo>
                    <a:lnTo>
                      <a:pt x="511" y="1331"/>
                    </a:lnTo>
                    <a:cubicBezTo>
                      <a:pt x="516" y="1331"/>
                      <a:pt x="519" y="1335"/>
                      <a:pt x="519" y="1339"/>
                    </a:cubicBezTo>
                    <a:cubicBezTo>
                      <a:pt x="519" y="1344"/>
                      <a:pt x="516" y="1347"/>
                      <a:pt x="511" y="1347"/>
                    </a:cubicBezTo>
                    <a:lnTo>
                      <a:pt x="399" y="1347"/>
                    </a:lnTo>
                    <a:cubicBezTo>
                      <a:pt x="395" y="1347"/>
                      <a:pt x="391" y="1344"/>
                      <a:pt x="391" y="1339"/>
                    </a:cubicBezTo>
                    <a:cubicBezTo>
                      <a:pt x="391" y="1335"/>
                      <a:pt x="395" y="1331"/>
                      <a:pt x="399" y="1331"/>
                    </a:cubicBezTo>
                    <a:close/>
                    <a:moveTo>
                      <a:pt x="591" y="1331"/>
                    </a:moveTo>
                    <a:lnTo>
                      <a:pt x="703" y="1331"/>
                    </a:lnTo>
                    <a:cubicBezTo>
                      <a:pt x="708" y="1331"/>
                      <a:pt x="711" y="1335"/>
                      <a:pt x="711" y="1339"/>
                    </a:cubicBezTo>
                    <a:cubicBezTo>
                      <a:pt x="711" y="1344"/>
                      <a:pt x="708" y="1347"/>
                      <a:pt x="703" y="1347"/>
                    </a:cubicBezTo>
                    <a:lnTo>
                      <a:pt x="591" y="1347"/>
                    </a:lnTo>
                    <a:cubicBezTo>
                      <a:pt x="587" y="1347"/>
                      <a:pt x="583" y="1344"/>
                      <a:pt x="583" y="1339"/>
                    </a:cubicBezTo>
                    <a:cubicBezTo>
                      <a:pt x="583" y="1335"/>
                      <a:pt x="587" y="1331"/>
                      <a:pt x="591" y="1331"/>
                    </a:cubicBezTo>
                    <a:close/>
                    <a:moveTo>
                      <a:pt x="783" y="1331"/>
                    </a:moveTo>
                    <a:lnTo>
                      <a:pt x="895" y="1331"/>
                    </a:lnTo>
                    <a:cubicBezTo>
                      <a:pt x="900" y="1331"/>
                      <a:pt x="903" y="1335"/>
                      <a:pt x="903" y="1339"/>
                    </a:cubicBezTo>
                    <a:cubicBezTo>
                      <a:pt x="903" y="1344"/>
                      <a:pt x="900" y="1347"/>
                      <a:pt x="895" y="1347"/>
                    </a:cubicBezTo>
                    <a:lnTo>
                      <a:pt x="783" y="1347"/>
                    </a:lnTo>
                    <a:cubicBezTo>
                      <a:pt x="779" y="1347"/>
                      <a:pt x="775" y="1344"/>
                      <a:pt x="775" y="1339"/>
                    </a:cubicBezTo>
                    <a:cubicBezTo>
                      <a:pt x="775" y="1335"/>
                      <a:pt x="779" y="1331"/>
                      <a:pt x="783" y="1331"/>
                    </a:cubicBezTo>
                    <a:close/>
                    <a:moveTo>
                      <a:pt x="975" y="1331"/>
                    </a:moveTo>
                    <a:lnTo>
                      <a:pt x="1087" y="1331"/>
                    </a:lnTo>
                    <a:cubicBezTo>
                      <a:pt x="1092" y="1331"/>
                      <a:pt x="1095" y="1335"/>
                      <a:pt x="1095" y="1339"/>
                    </a:cubicBezTo>
                    <a:cubicBezTo>
                      <a:pt x="1095" y="1344"/>
                      <a:pt x="1092" y="1347"/>
                      <a:pt x="1087" y="1347"/>
                    </a:cubicBezTo>
                    <a:lnTo>
                      <a:pt x="975" y="1347"/>
                    </a:lnTo>
                    <a:cubicBezTo>
                      <a:pt x="971" y="1347"/>
                      <a:pt x="967" y="1344"/>
                      <a:pt x="967" y="1339"/>
                    </a:cubicBezTo>
                    <a:cubicBezTo>
                      <a:pt x="967" y="1335"/>
                      <a:pt x="971" y="1331"/>
                      <a:pt x="975" y="1331"/>
                    </a:cubicBezTo>
                    <a:close/>
                    <a:moveTo>
                      <a:pt x="1167" y="1331"/>
                    </a:moveTo>
                    <a:lnTo>
                      <a:pt x="1279" y="1331"/>
                    </a:lnTo>
                    <a:cubicBezTo>
                      <a:pt x="1284" y="1331"/>
                      <a:pt x="1287" y="1335"/>
                      <a:pt x="1287" y="1339"/>
                    </a:cubicBezTo>
                    <a:cubicBezTo>
                      <a:pt x="1287" y="1344"/>
                      <a:pt x="1284" y="1347"/>
                      <a:pt x="1279" y="1347"/>
                    </a:cubicBezTo>
                    <a:lnTo>
                      <a:pt x="1167" y="1347"/>
                    </a:lnTo>
                    <a:cubicBezTo>
                      <a:pt x="1163" y="1347"/>
                      <a:pt x="1159" y="1344"/>
                      <a:pt x="1159" y="1339"/>
                    </a:cubicBezTo>
                    <a:cubicBezTo>
                      <a:pt x="1159" y="1335"/>
                      <a:pt x="1163" y="1331"/>
                      <a:pt x="1167" y="1331"/>
                    </a:cubicBezTo>
                    <a:close/>
                    <a:moveTo>
                      <a:pt x="1359" y="1331"/>
                    </a:moveTo>
                    <a:lnTo>
                      <a:pt x="1471" y="1331"/>
                    </a:lnTo>
                    <a:cubicBezTo>
                      <a:pt x="1476" y="1331"/>
                      <a:pt x="1479" y="1335"/>
                      <a:pt x="1479" y="1339"/>
                    </a:cubicBezTo>
                    <a:cubicBezTo>
                      <a:pt x="1479" y="1344"/>
                      <a:pt x="1476" y="1347"/>
                      <a:pt x="1471" y="1347"/>
                    </a:cubicBezTo>
                    <a:lnTo>
                      <a:pt x="1359" y="1347"/>
                    </a:lnTo>
                    <a:cubicBezTo>
                      <a:pt x="1355" y="1347"/>
                      <a:pt x="1351" y="1344"/>
                      <a:pt x="1351" y="1339"/>
                    </a:cubicBezTo>
                    <a:cubicBezTo>
                      <a:pt x="1351" y="1335"/>
                      <a:pt x="1355" y="1331"/>
                      <a:pt x="1359" y="1331"/>
                    </a:cubicBezTo>
                    <a:close/>
                    <a:moveTo>
                      <a:pt x="1551" y="1331"/>
                    </a:moveTo>
                    <a:lnTo>
                      <a:pt x="1663" y="1331"/>
                    </a:lnTo>
                    <a:cubicBezTo>
                      <a:pt x="1668" y="1331"/>
                      <a:pt x="1671" y="1335"/>
                      <a:pt x="1671" y="1339"/>
                    </a:cubicBezTo>
                    <a:cubicBezTo>
                      <a:pt x="1671" y="1344"/>
                      <a:pt x="1668" y="1347"/>
                      <a:pt x="1663" y="1347"/>
                    </a:cubicBezTo>
                    <a:lnTo>
                      <a:pt x="1551" y="1347"/>
                    </a:lnTo>
                    <a:cubicBezTo>
                      <a:pt x="1547" y="1347"/>
                      <a:pt x="1543" y="1344"/>
                      <a:pt x="1543" y="1339"/>
                    </a:cubicBezTo>
                    <a:cubicBezTo>
                      <a:pt x="1543" y="1335"/>
                      <a:pt x="1547" y="1331"/>
                      <a:pt x="1551" y="1331"/>
                    </a:cubicBezTo>
                    <a:close/>
                    <a:moveTo>
                      <a:pt x="1743" y="1331"/>
                    </a:moveTo>
                    <a:lnTo>
                      <a:pt x="1855" y="1331"/>
                    </a:lnTo>
                    <a:cubicBezTo>
                      <a:pt x="1860" y="1331"/>
                      <a:pt x="1863" y="1335"/>
                      <a:pt x="1863" y="1339"/>
                    </a:cubicBezTo>
                    <a:cubicBezTo>
                      <a:pt x="1863" y="1344"/>
                      <a:pt x="1860" y="1347"/>
                      <a:pt x="1855" y="1347"/>
                    </a:cubicBezTo>
                    <a:lnTo>
                      <a:pt x="1743" y="1347"/>
                    </a:lnTo>
                    <a:cubicBezTo>
                      <a:pt x="1739" y="1347"/>
                      <a:pt x="1735" y="1344"/>
                      <a:pt x="1735" y="1339"/>
                    </a:cubicBezTo>
                    <a:cubicBezTo>
                      <a:pt x="1735" y="1335"/>
                      <a:pt x="1739" y="1331"/>
                      <a:pt x="1743" y="1331"/>
                    </a:cubicBezTo>
                    <a:close/>
                    <a:moveTo>
                      <a:pt x="1935" y="1331"/>
                    </a:moveTo>
                    <a:lnTo>
                      <a:pt x="2047" y="1331"/>
                    </a:lnTo>
                    <a:cubicBezTo>
                      <a:pt x="2052" y="1331"/>
                      <a:pt x="2055" y="1335"/>
                      <a:pt x="2055" y="1339"/>
                    </a:cubicBezTo>
                    <a:cubicBezTo>
                      <a:pt x="2055" y="1344"/>
                      <a:pt x="2052" y="1347"/>
                      <a:pt x="2047" y="1347"/>
                    </a:cubicBezTo>
                    <a:lnTo>
                      <a:pt x="1935" y="1347"/>
                    </a:lnTo>
                    <a:cubicBezTo>
                      <a:pt x="1931" y="1347"/>
                      <a:pt x="1927" y="1344"/>
                      <a:pt x="1927" y="1339"/>
                    </a:cubicBezTo>
                    <a:cubicBezTo>
                      <a:pt x="1927" y="1335"/>
                      <a:pt x="1931" y="1331"/>
                      <a:pt x="1935" y="1331"/>
                    </a:cubicBezTo>
                    <a:close/>
                    <a:moveTo>
                      <a:pt x="2127" y="1331"/>
                    </a:moveTo>
                    <a:lnTo>
                      <a:pt x="2239" y="1331"/>
                    </a:lnTo>
                    <a:cubicBezTo>
                      <a:pt x="2244" y="1331"/>
                      <a:pt x="2247" y="1335"/>
                      <a:pt x="2247" y="1339"/>
                    </a:cubicBezTo>
                    <a:cubicBezTo>
                      <a:pt x="2247" y="1344"/>
                      <a:pt x="2244" y="1347"/>
                      <a:pt x="2239" y="1347"/>
                    </a:cubicBezTo>
                    <a:lnTo>
                      <a:pt x="2127" y="1347"/>
                    </a:lnTo>
                    <a:cubicBezTo>
                      <a:pt x="2123" y="1347"/>
                      <a:pt x="2119" y="1344"/>
                      <a:pt x="2119" y="1339"/>
                    </a:cubicBezTo>
                    <a:cubicBezTo>
                      <a:pt x="2119" y="1335"/>
                      <a:pt x="2123" y="1331"/>
                      <a:pt x="2127" y="1331"/>
                    </a:cubicBezTo>
                    <a:close/>
                    <a:moveTo>
                      <a:pt x="2319" y="1331"/>
                    </a:moveTo>
                    <a:lnTo>
                      <a:pt x="2431" y="1331"/>
                    </a:lnTo>
                    <a:cubicBezTo>
                      <a:pt x="2436" y="1331"/>
                      <a:pt x="2439" y="1335"/>
                      <a:pt x="2439" y="1339"/>
                    </a:cubicBezTo>
                    <a:cubicBezTo>
                      <a:pt x="2439" y="1344"/>
                      <a:pt x="2436" y="1347"/>
                      <a:pt x="2431" y="1347"/>
                    </a:cubicBezTo>
                    <a:lnTo>
                      <a:pt x="2319" y="1347"/>
                    </a:lnTo>
                    <a:cubicBezTo>
                      <a:pt x="2315" y="1347"/>
                      <a:pt x="2311" y="1344"/>
                      <a:pt x="2311" y="1339"/>
                    </a:cubicBezTo>
                    <a:cubicBezTo>
                      <a:pt x="2311" y="1335"/>
                      <a:pt x="2315" y="1331"/>
                      <a:pt x="2319" y="1331"/>
                    </a:cubicBezTo>
                    <a:close/>
                    <a:moveTo>
                      <a:pt x="2511" y="1331"/>
                    </a:moveTo>
                    <a:lnTo>
                      <a:pt x="2623" y="1331"/>
                    </a:lnTo>
                    <a:cubicBezTo>
                      <a:pt x="2628" y="1331"/>
                      <a:pt x="2631" y="1335"/>
                      <a:pt x="2631" y="1339"/>
                    </a:cubicBezTo>
                    <a:cubicBezTo>
                      <a:pt x="2631" y="1344"/>
                      <a:pt x="2628" y="1347"/>
                      <a:pt x="2623" y="1347"/>
                    </a:cubicBezTo>
                    <a:lnTo>
                      <a:pt x="2511" y="1347"/>
                    </a:lnTo>
                    <a:cubicBezTo>
                      <a:pt x="2507" y="1347"/>
                      <a:pt x="2503" y="1344"/>
                      <a:pt x="2503" y="1339"/>
                    </a:cubicBezTo>
                    <a:cubicBezTo>
                      <a:pt x="2503" y="1335"/>
                      <a:pt x="2507" y="1331"/>
                      <a:pt x="2511" y="1331"/>
                    </a:cubicBezTo>
                    <a:close/>
                    <a:moveTo>
                      <a:pt x="2703" y="1331"/>
                    </a:moveTo>
                    <a:lnTo>
                      <a:pt x="2815" y="1331"/>
                    </a:lnTo>
                    <a:cubicBezTo>
                      <a:pt x="2820" y="1331"/>
                      <a:pt x="2823" y="1335"/>
                      <a:pt x="2823" y="1339"/>
                    </a:cubicBezTo>
                    <a:cubicBezTo>
                      <a:pt x="2823" y="1344"/>
                      <a:pt x="2820" y="1347"/>
                      <a:pt x="2815" y="1347"/>
                    </a:cubicBezTo>
                    <a:lnTo>
                      <a:pt x="2703" y="1347"/>
                    </a:lnTo>
                    <a:cubicBezTo>
                      <a:pt x="2699" y="1347"/>
                      <a:pt x="2695" y="1344"/>
                      <a:pt x="2695" y="1339"/>
                    </a:cubicBezTo>
                    <a:cubicBezTo>
                      <a:pt x="2695" y="1335"/>
                      <a:pt x="2699" y="1331"/>
                      <a:pt x="2703" y="1331"/>
                    </a:cubicBezTo>
                    <a:close/>
                    <a:moveTo>
                      <a:pt x="2895" y="1331"/>
                    </a:moveTo>
                    <a:lnTo>
                      <a:pt x="3007" y="1331"/>
                    </a:lnTo>
                    <a:cubicBezTo>
                      <a:pt x="3012" y="1331"/>
                      <a:pt x="3015" y="1335"/>
                      <a:pt x="3015" y="1339"/>
                    </a:cubicBezTo>
                    <a:cubicBezTo>
                      <a:pt x="3015" y="1344"/>
                      <a:pt x="3012" y="1347"/>
                      <a:pt x="3007" y="1347"/>
                    </a:cubicBezTo>
                    <a:lnTo>
                      <a:pt x="2895" y="1347"/>
                    </a:lnTo>
                    <a:cubicBezTo>
                      <a:pt x="2891" y="1347"/>
                      <a:pt x="2887" y="1344"/>
                      <a:pt x="2887" y="1339"/>
                    </a:cubicBezTo>
                    <a:cubicBezTo>
                      <a:pt x="2887" y="1335"/>
                      <a:pt x="2891" y="1331"/>
                      <a:pt x="2895" y="1331"/>
                    </a:cubicBezTo>
                    <a:close/>
                    <a:moveTo>
                      <a:pt x="3087" y="1331"/>
                    </a:moveTo>
                    <a:lnTo>
                      <a:pt x="3199" y="1331"/>
                    </a:lnTo>
                    <a:cubicBezTo>
                      <a:pt x="3204" y="1331"/>
                      <a:pt x="3207" y="1335"/>
                      <a:pt x="3207" y="1339"/>
                    </a:cubicBezTo>
                    <a:cubicBezTo>
                      <a:pt x="3207" y="1344"/>
                      <a:pt x="3204" y="1347"/>
                      <a:pt x="3199" y="1347"/>
                    </a:cubicBezTo>
                    <a:lnTo>
                      <a:pt x="3087" y="1347"/>
                    </a:lnTo>
                    <a:cubicBezTo>
                      <a:pt x="3083" y="1347"/>
                      <a:pt x="3079" y="1344"/>
                      <a:pt x="3079" y="1339"/>
                    </a:cubicBezTo>
                    <a:cubicBezTo>
                      <a:pt x="3079" y="1335"/>
                      <a:pt x="3083" y="1331"/>
                      <a:pt x="3087" y="1331"/>
                    </a:cubicBezTo>
                    <a:close/>
                    <a:moveTo>
                      <a:pt x="3279" y="1331"/>
                    </a:moveTo>
                    <a:lnTo>
                      <a:pt x="3391" y="1331"/>
                    </a:lnTo>
                    <a:cubicBezTo>
                      <a:pt x="3396" y="1331"/>
                      <a:pt x="3399" y="1335"/>
                      <a:pt x="3399" y="1339"/>
                    </a:cubicBezTo>
                    <a:cubicBezTo>
                      <a:pt x="3399" y="1344"/>
                      <a:pt x="3396" y="1347"/>
                      <a:pt x="3391" y="1347"/>
                    </a:cubicBezTo>
                    <a:lnTo>
                      <a:pt x="3279" y="1347"/>
                    </a:lnTo>
                    <a:cubicBezTo>
                      <a:pt x="3275" y="1347"/>
                      <a:pt x="3271" y="1344"/>
                      <a:pt x="3271" y="1339"/>
                    </a:cubicBezTo>
                    <a:cubicBezTo>
                      <a:pt x="3271" y="1335"/>
                      <a:pt x="3275" y="1331"/>
                      <a:pt x="3279" y="1331"/>
                    </a:cubicBezTo>
                    <a:close/>
                    <a:moveTo>
                      <a:pt x="3471" y="1331"/>
                    </a:moveTo>
                    <a:lnTo>
                      <a:pt x="3583" y="1331"/>
                    </a:lnTo>
                    <a:cubicBezTo>
                      <a:pt x="3588" y="1331"/>
                      <a:pt x="3591" y="1335"/>
                      <a:pt x="3591" y="1339"/>
                    </a:cubicBezTo>
                    <a:cubicBezTo>
                      <a:pt x="3591" y="1344"/>
                      <a:pt x="3588" y="1347"/>
                      <a:pt x="3583" y="1347"/>
                    </a:cubicBezTo>
                    <a:lnTo>
                      <a:pt x="3471" y="1347"/>
                    </a:lnTo>
                    <a:cubicBezTo>
                      <a:pt x="3467" y="1347"/>
                      <a:pt x="3463" y="1344"/>
                      <a:pt x="3463" y="1339"/>
                    </a:cubicBezTo>
                    <a:cubicBezTo>
                      <a:pt x="3463" y="1335"/>
                      <a:pt x="3467" y="1331"/>
                      <a:pt x="3471" y="1331"/>
                    </a:cubicBezTo>
                    <a:close/>
                    <a:moveTo>
                      <a:pt x="3663" y="1331"/>
                    </a:moveTo>
                    <a:lnTo>
                      <a:pt x="3775" y="1331"/>
                    </a:lnTo>
                    <a:cubicBezTo>
                      <a:pt x="3780" y="1331"/>
                      <a:pt x="3783" y="1335"/>
                      <a:pt x="3783" y="1339"/>
                    </a:cubicBezTo>
                    <a:cubicBezTo>
                      <a:pt x="3783" y="1344"/>
                      <a:pt x="3780" y="1347"/>
                      <a:pt x="3775" y="1347"/>
                    </a:cubicBezTo>
                    <a:lnTo>
                      <a:pt x="3663" y="1347"/>
                    </a:lnTo>
                    <a:cubicBezTo>
                      <a:pt x="3659" y="1347"/>
                      <a:pt x="3655" y="1344"/>
                      <a:pt x="3655" y="1339"/>
                    </a:cubicBezTo>
                    <a:cubicBezTo>
                      <a:pt x="3655" y="1335"/>
                      <a:pt x="3659" y="1331"/>
                      <a:pt x="3663" y="1331"/>
                    </a:cubicBezTo>
                    <a:close/>
                    <a:moveTo>
                      <a:pt x="3855" y="1331"/>
                    </a:moveTo>
                    <a:lnTo>
                      <a:pt x="3967" y="1331"/>
                    </a:lnTo>
                    <a:cubicBezTo>
                      <a:pt x="3972" y="1331"/>
                      <a:pt x="3975" y="1335"/>
                      <a:pt x="3975" y="1339"/>
                    </a:cubicBezTo>
                    <a:cubicBezTo>
                      <a:pt x="3975" y="1344"/>
                      <a:pt x="3972" y="1347"/>
                      <a:pt x="3967" y="1347"/>
                    </a:cubicBezTo>
                    <a:lnTo>
                      <a:pt x="3855" y="1347"/>
                    </a:lnTo>
                    <a:cubicBezTo>
                      <a:pt x="3851" y="1347"/>
                      <a:pt x="3847" y="1344"/>
                      <a:pt x="3847" y="1339"/>
                    </a:cubicBezTo>
                    <a:cubicBezTo>
                      <a:pt x="3847" y="1335"/>
                      <a:pt x="3851" y="1331"/>
                      <a:pt x="3855" y="1331"/>
                    </a:cubicBezTo>
                    <a:close/>
                    <a:moveTo>
                      <a:pt x="4047" y="1331"/>
                    </a:moveTo>
                    <a:lnTo>
                      <a:pt x="4159" y="1331"/>
                    </a:lnTo>
                    <a:cubicBezTo>
                      <a:pt x="4164" y="1331"/>
                      <a:pt x="4167" y="1335"/>
                      <a:pt x="4167" y="1339"/>
                    </a:cubicBezTo>
                    <a:cubicBezTo>
                      <a:pt x="4167" y="1344"/>
                      <a:pt x="4164" y="1347"/>
                      <a:pt x="4159" y="1347"/>
                    </a:cubicBezTo>
                    <a:lnTo>
                      <a:pt x="4047" y="1347"/>
                    </a:lnTo>
                    <a:cubicBezTo>
                      <a:pt x="4043" y="1347"/>
                      <a:pt x="4039" y="1344"/>
                      <a:pt x="4039" y="1339"/>
                    </a:cubicBezTo>
                    <a:cubicBezTo>
                      <a:pt x="4039" y="1335"/>
                      <a:pt x="4043" y="1331"/>
                      <a:pt x="4047" y="1331"/>
                    </a:cubicBezTo>
                    <a:close/>
                    <a:moveTo>
                      <a:pt x="4239" y="1331"/>
                    </a:moveTo>
                    <a:lnTo>
                      <a:pt x="4351" y="1331"/>
                    </a:lnTo>
                    <a:cubicBezTo>
                      <a:pt x="4356" y="1331"/>
                      <a:pt x="4359" y="1335"/>
                      <a:pt x="4359" y="1339"/>
                    </a:cubicBezTo>
                    <a:cubicBezTo>
                      <a:pt x="4359" y="1344"/>
                      <a:pt x="4356" y="1347"/>
                      <a:pt x="4351" y="1347"/>
                    </a:cubicBezTo>
                    <a:lnTo>
                      <a:pt x="4239" y="1347"/>
                    </a:lnTo>
                    <a:cubicBezTo>
                      <a:pt x="4235" y="1347"/>
                      <a:pt x="4231" y="1344"/>
                      <a:pt x="4231" y="1339"/>
                    </a:cubicBezTo>
                    <a:cubicBezTo>
                      <a:pt x="4231" y="1335"/>
                      <a:pt x="4235" y="1331"/>
                      <a:pt x="4239" y="1331"/>
                    </a:cubicBezTo>
                    <a:close/>
                    <a:moveTo>
                      <a:pt x="4431" y="1331"/>
                    </a:moveTo>
                    <a:lnTo>
                      <a:pt x="4543" y="1331"/>
                    </a:lnTo>
                    <a:cubicBezTo>
                      <a:pt x="4548" y="1331"/>
                      <a:pt x="4551" y="1335"/>
                      <a:pt x="4551" y="1339"/>
                    </a:cubicBezTo>
                    <a:cubicBezTo>
                      <a:pt x="4551" y="1344"/>
                      <a:pt x="4548" y="1347"/>
                      <a:pt x="4543" y="1347"/>
                    </a:cubicBezTo>
                    <a:lnTo>
                      <a:pt x="4431" y="1347"/>
                    </a:lnTo>
                    <a:cubicBezTo>
                      <a:pt x="4427" y="1347"/>
                      <a:pt x="4423" y="1344"/>
                      <a:pt x="4423" y="1339"/>
                    </a:cubicBezTo>
                    <a:cubicBezTo>
                      <a:pt x="4423" y="1335"/>
                      <a:pt x="4427" y="1331"/>
                      <a:pt x="4431" y="1331"/>
                    </a:cubicBezTo>
                    <a:close/>
                    <a:moveTo>
                      <a:pt x="4623" y="1331"/>
                    </a:moveTo>
                    <a:lnTo>
                      <a:pt x="4735" y="1331"/>
                    </a:lnTo>
                    <a:cubicBezTo>
                      <a:pt x="4740" y="1331"/>
                      <a:pt x="4743" y="1335"/>
                      <a:pt x="4743" y="1339"/>
                    </a:cubicBezTo>
                    <a:cubicBezTo>
                      <a:pt x="4743" y="1344"/>
                      <a:pt x="4740" y="1347"/>
                      <a:pt x="4735" y="1347"/>
                    </a:cubicBezTo>
                    <a:lnTo>
                      <a:pt x="4623" y="1347"/>
                    </a:lnTo>
                    <a:cubicBezTo>
                      <a:pt x="4619" y="1347"/>
                      <a:pt x="4615" y="1344"/>
                      <a:pt x="4615" y="1339"/>
                    </a:cubicBezTo>
                    <a:cubicBezTo>
                      <a:pt x="4615" y="1335"/>
                      <a:pt x="4619" y="1331"/>
                      <a:pt x="4623" y="1331"/>
                    </a:cubicBezTo>
                    <a:close/>
                    <a:moveTo>
                      <a:pt x="4815" y="1331"/>
                    </a:moveTo>
                    <a:lnTo>
                      <a:pt x="4927" y="1331"/>
                    </a:lnTo>
                    <a:cubicBezTo>
                      <a:pt x="4932" y="1331"/>
                      <a:pt x="4935" y="1335"/>
                      <a:pt x="4935" y="1339"/>
                    </a:cubicBezTo>
                    <a:cubicBezTo>
                      <a:pt x="4935" y="1344"/>
                      <a:pt x="4932" y="1347"/>
                      <a:pt x="4927" y="1347"/>
                    </a:cubicBezTo>
                    <a:lnTo>
                      <a:pt x="4815" y="1347"/>
                    </a:lnTo>
                    <a:cubicBezTo>
                      <a:pt x="4811" y="1347"/>
                      <a:pt x="4807" y="1344"/>
                      <a:pt x="4807" y="1339"/>
                    </a:cubicBezTo>
                    <a:cubicBezTo>
                      <a:pt x="4807" y="1335"/>
                      <a:pt x="4811" y="1331"/>
                      <a:pt x="4815" y="1331"/>
                    </a:cubicBezTo>
                    <a:close/>
                    <a:moveTo>
                      <a:pt x="5007" y="1331"/>
                    </a:moveTo>
                    <a:lnTo>
                      <a:pt x="5119" y="1331"/>
                    </a:lnTo>
                    <a:cubicBezTo>
                      <a:pt x="5124" y="1331"/>
                      <a:pt x="5127" y="1335"/>
                      <a:pt x="5127" y="1339"/>
                    </a:cubicBezTo>
                    <a:cubicBezTo>
                      <a:pt x="5127" y="1344"/>
                      <a:pt x="5124" y="1347"/>
                      <a:pt x="5119" y="1347"/>
                    </a:cubicBezTo>
                    <a:lnTo>
                      <a:pt x="5007" y="1347"/>
                    </a:lnTo>
                    <a:cubicBezTo>
                      <a:pt x="5003" y="1347"/>
                      <a:pt x="4999" y="1344"/>
                      <a:pt x="4999" y="1339"/>
                    </a:cubicBezTo>
                    <a:cubicBezTo>
                      <a:pt x="4999" y="1335"/>
                      <a:pt x="5003" y="1331"/>
                      <a:pt x="5007" y="1331"/>
                    </a:cubicBezTo>
                    <a:close/>
                    <a:moveTo>
                      <a:pt x="5199" y="1331"/>
                    </a:moveTo>
                    <a:lnTo>
                      <a:pt x="5204" y="1331"/>
                    </a:lnTo>
                    <a:lnTo>
                      <a:pt x="5203" y="1332"/>
                    </a:lnTo>
                    <a:lnTo>
                      <a:pt x="5252" y="1322"/>
                    </a:lnTo>
                    <a:lnTo>
                      <a:pt x="5249" y="1323"/>
                    </a:lnTo>
                    <a:lnTo>
                      <a:pt x="5289" y="1296"/>
                    </a:lnTo>
                    <a:lnTo>
                      <a:pt x="5287" y="1298"/>
                    </a:lnTo>
                    <a:lnTo>
                      <a:pt x="5292" y="1291"/>
                    </a:lnTo>
                    <a:cubicBezTo>
                      <a:pt x="5294" y="1287"/>
                      <a:pt x="5299" y="1286"/>
                      <a:pt x="5303" y="1289"/>
                    </a:cubicBezTo>
                    <a:cubicBezTo>
                      <a:pt x="5306" y="1291"/>
                      <a:pt x="5307" y="1296"/>
                      <a:pt x="5305" y="1300"/>
                    </a:cubicBezTo>
                    <a:lnTo>
                      <a:pt x="5300" y="1307"/>
                    </a:lnTo>
                    <a:cubicBezTo>
                      <a:pt x="5300" y="1308"/>
                      <a:pt x="5299" y="1309"/>
                      <a:pt x="5298" y="1309"/>
                    </a:cubicBezTo>
                    <a:lnTo>
                      <a:pt x="5258" y="1336"/>
                    </a:lnTo>
                    <a:cubicBezTo>
                      <a:pt x="5257" y="1337"/>
                      <a:pt x="5256" y="1337"/>
                      <a:pt x="5255" y="1337"/>
                    </a:cubicBezTo>
                    <a:lnTo>
                      <a:pt x="5206" y="1347"/>
                    </a:lnTo>
                    <a:cubicBezTo>
                      <a:pt x="5206" y="1347"/>
                      <a:pt x="5205" y="1347"/>
                      <a:pt x="5204" y="1347"/>
                    </a:cubicBezTo>
                    <a:lnTo>
                      <a:pt x="5199" y="1347"/>
                    </a:lnTo>
                    <a:cubicBezTo>
                      <a:pt x="5195" y="1347"/>
                      <a:pt x="5191" y="1344"/>
                      <a:pt x="5191" y="1339"/>
                    </a:cubicBezTo>
                    <a:cubicBezTo>
                      <a:pt x="5191" y="1335"/>
                      <a:pt x="5195" y="1331"/>
                      <a:pt x="5199" y="1331"/>
                    </a:cubicBezTo>
                    <a:close/>
                    <a:moveTo>
                      <a:pt x="5321" y="1221"/>
                    </a:moveTo>
                    <a:lnTo>
                      <a:pt x="5323" y="1212"/>
                    </a:lnTo>
                    <a:cubicBezTo>
                      <a:pt x="5324" y="1208"/>
                      <a:pt x="5328" y="1205"/>
                      <a:pt x="5332" y="1206"/>
                    </a:cubicBezTo>
                    <a:cubicBezTo>
                      <a:pt x="5336" y="1207"/>
                      <a:pt x="5339" y="1211"/>
                      <a:pt x="5338" y="1215"/>
                    </a:cubicBezTo>
                    <a:lnTo>
                      <a:pt x="5336" y="1224"/>
                    </a:lnTo>
                    <a:cubicBezTo>
                      <a:pt x="5335" y="1229"/>
                      <a:pt x="5331" y="1232"/>
                      <a:pt x="5327" y="1231"/>
                    </a:cubicBezTo>
                    <a:cubicBezTo>
                      <a:pt x="5323" y="1230"/>
                      <a:pt x="5320" y="1226"/>
                      <a:pt x="5321" y="1221"/>
                    </a:cubicBezTo>
                    <a:close/>
                    <a:moveTo>
                      <a:pt x="5322" y="1213"/>
                    </a:moveTo>
                    <a:lnTo>
                      <a:pt x="5322" y="1111"/>
                    </a:lnTo>
                    <a:cubicBezTo>
                      <a:pt x="5322" y="1107"/>
                      <a:pt x="5326" y="1103"/>
                      <a:pt x="5330" y="1103"/>
                    </a:cubicBezTo>
                    <a:cubicBezTo>
                      <a:pt x="5335" y="1103"/>
                      <a:pt x="5338" y="1107"/>
                      <a:pt x="5338" y="1111"/>
                    </a:cubicBezTo>
                    <a:lnTo>
                      <a:pt x="5338" y="1213"/>
                    </a:lnTo>
                    <a:cubicBezTo>
                      <a:pt x="5338" y="1218"/>
                      <a:pt x="5335" y="1221"/>
                      <a:pt x="5330" y="1221"/>
                    </a:cubicBezTo>
                    <a:cubicBezTo>
                      <a:pt x="5326" y="1221"/>
                      <a:pt x="5322" y="1218"/>
                      <a:pt x="5322" y="1213"/>
                    </a:cubicBezTo>
                    <a:close/>
                    <a:moveTo>
                      <a:pt x="5322" y="1031"/>
                    </a:moveTo>
                    <a:lnTo>
                      <a:pt x="5322" y="919"/>
                    </a:lnTo>
                    <a:cubicBezTo>
                      <a:pt x="5322" y="915"/>
                      <a:pt x="5326" y="911"/>
                      <a:pt x="5330" y="911"/>
                    </a:cubicBezTo>
                    <a:cubicBezTo>
                      <a:pt x="5335" y="911"/>
                      <a:pt x="5338" y="915"/>
                      <a:pt x="5338" y="919"/>
                    </a:cubicBezTo>
                    <a:lnTo>
                      <a:pt x="5338" y="1031"/>
                    </a:lnTo>
                    <a:cubicBezTo>
                      <a:pt x="5338" y="1036"/>
                      <a:pt x="5335" y="1039"/>
                      <a:pt x="5330" y="1039"/>
                    </a:cubicBezTo>
                    <a:cubicBezTo>
                      <a:pt x="5326" y="1039"/>
                      <a:pt x="5322" y="1036"/>
                      <a:pt x="5322" y="1031"/>
                    </a:cubicBezTo>
                    <a:close/>
                    <a:moveTo>
                      <a:pt x="5322" y="839"/>
                    </a:moveTo>
                    <a:lnTo>
                      <a:pt x="5322" y="727"/>
                    </a:lnTo>
                    <a:cubicBezTo>
                      <a:pt x="5322" y="723"/>
                      <a:pt x="5326" y="719"/>
                      <a:pt x="5330" y="719"/>
                    </a:cubicBezTo>
                    <a:cubicBezTo>
                      <a:pt x="5335" y="719"/>
                      <a:pt x="5338" y="723"/>
                      <a:pt x="5338" y="727"/>
                    </a:cubicBezTo>
                    <a:lnTo>
                      <a:pt x="5338" y="839"/>
                    </a:lnTo>
                    <a:cubicBezTo>
                      <a:pt x="5338" y="844"/>
                      <a:pt x="5335" y="847"/>
                      <a:pt x="5330" y="847"/>
                    </a:cubicBezTo>
                    <a:cubicBezTo>
                      <a:pt x="5326" y="847"/>
                      <a:pt x="5322" y="844"/>
                      <a:pt x="5322" y="839"/>
                    </a:cubicBezTo>
                    <a:close/>
                    <a:moveTo>
                      <a:pt x="5322" y="647"/>
                    </a:moveTo>
                    <a:lnTo>
                      <a:pt x="5322" y="535"/>
                    </a:lnTo>
                    <a:cubicBezTo>
                      <a:pt x="5322" y="531"/>
                      <a:pt x="5326" y="527"/>
                      <a:pt x="5330" y="527"/>
                    </a:cubicBezTo>
                    <a:cubicBezTo>
                      <a:pt x="5335" y="527"/>
                      <a:pt x="5338" y="531"/>
                      <a:pt x="5338" y="535"/>
                    </a:cubicBezTo>
                    <a:lnTo>
                      <a:pt x="5338" y="647"/>
                    </a:lnTo>
                    <a:cubicBezTo>
                      <a:pt x="5338" y="652"/>
                      <a:pt x="5335" y="655"/>
                      <a:pt x="5330" y="655"/>
                    </a:cubicBezTo>
                    <a:cubicBezTo>
                      <a:pt x="5326" y="655"/>
                      <a:pt x="5322" y="652"/>
                      <a:pt x="5322" y="647"/>
                    </a:cubicBezTo>
                    <a:close/>
                    <a:moveTo>
                      <a:pt x="5322" y="455"/>
                    </a:moveTo>
                    <a:lnTo>
                      <a:pt x="5322" y="343"/>
                    </a:lnTo>
                    <a:cubicBezTo>
                      <a:pt x="5322" y="339"/>
                      <a:pt x="5326" y="335"/>
                      <a:pt x="5330" y="335"/>
                    </a:cubicBezTo>
                    <a:cubicBezTo>
                      <a:pt x="5335" y="335"/>
                      <a:pt x="5338" y="339"/>
                      <a:pt x="5338" y="343"/>
                    </a:cubicBezTo>
                    <a:lnTo>
                      <a:pt x="5338" y="455"/>
                    </a:lnTo>
                    <a:cubicBezTo>
                      <a:pt x="5338" y="460"/>
                      <a:pt x="5335" y="463"/>
                      <a:pt x="5330" y="463"/>
                    </a:cubicBezTo>
                    <a:cubicBezTo>
                      <a:pt x="5326" y="463"/>
                      <a:pt x="5322" y="460"/>
                      <a:pt x="5322" y="455"/>
                    </a:cubicBezTo>
                    <a:close/>
                    <a:moveTo>
                      <a:pt x="5322" y="263"/>
                    </a:moveTo>
                    <a:lnTo>
                      <a:pt x="5322" y="151"/>
                    </a:lnTo>
                    <a:cubicBezTo>
                      <a:pt x="5322" y="147"/>
                      <a:pt x="5326" y="143"/>
                      <a:pt x="5330" y="143"/>
                    </a:cubicBezTo>
                    <a:cubicBezTo>
                      <a:pt x="5335" y="143"/>
                      <a:pt x="5338" y="147"/>
                      <a:pt x="5338" y="151"/>
                    </a:cubicBezTo>
                    <a:lnTo>
                      <a:pt x="5338" y="263"/>
                    </a:lnTo>
                    <a:cubicBezTo>
                      <a:pt x="5338" y="268"/>
                      <a:pt x="5335" y="271"/>
                      <a:pt x="5330" y="271"/>
                    </a:cubicBezTo>
                    <a:cubicBezTo>
                      <a:pt x="5326" y="271"/>
                      <a:pt x="5322" y="268"/>
                      <a:pt x="5322" y="263"/>
                    </a:cubicBezTo>
                    <a:close/>
                    <a:moveTo>
                      <a:pt x="5306" y="79"/>
                    </a:moveTo>
                    <a:lnTo>
                      <a:pt x="5287" y="50"/>
                    </a:lnTo>
                    <a:lnTo>
                      <a:pt x="5289" y="52"/>
                    </a:lnTo>
                    <a:lnTo>
                      <a:pt x="5249" y="25"/>
                    </a:lnTo>
                    <a:lnTo>
                      <a:pt x="5252" y="26"/>
                    </a:lnTo>
                    <a:lnTo>
                      <a:pt x="5224" y="21"/>
                    </a:lnTo>
                    <a:cubicBezTo>
                      <a:pt x="5219" y="20"/>
                      <a:pt x="5216" y="15"/>
                      <a:pt x="5217" y="11"/>
                    </a:cubicBezTo>
                    <a:cubicBezTo>
                      <a:pt x="5218" y="7"/>
                      <a:pt x="5222" y="4"/>
                      <a:pt x="5227" y="5"/>
                    </a:cubicBezTo>
                    <a:lnTo>
                      <a:pt x="5255" y="11"/>
                    </a:lnTo>
                    <a:cubicBezTo>
                      <a:pt x="5256" y="11"/>
                      <a:pt x="5257" y="11"/>
                      <a:pt x="5258" y="12"/>
                    </a:cubicBezTo>
                    <a:lnTo>
                      <a:pt x="5298" y="39"/>
                    </a:lnTo>
                    <a:cubicBezTo>
                      <a:pt x="5299" y="39"/>
                      <a:pt x="5300" y="40"/>
                      <a:pt x="5300" y="41"/>
                    </a:cubicBezTo>
                    <a:lnTo>
                      <a:pt x="5320" y="70"/>
                    </a:lnTo>
                    <a:cubicBezTo>
                      <a:pt x="5322" y="74"/>
                      <a:pt x="5321" y="79"/>
                      <a:pt x="5317" y="81"/>
                    </a:cubicBezTo>
                    <a:cubicBezTo>
                      <a:pt x="5314" y="83"/>
                      <a:pt x="5309" y="83"/>
                      <a:pt x="5306" y="79"/>
                    </a:cubicBezTo>
                    <a:close/>
                    <a:moveTo>
                      <a:pt x="5146" y="16"/>
                    </a:moveTo>
                    <a:lnTo>
                      <a:pt x="5034" y="16"/>
                    </a:lnTo>
                    <a:cubicBezTo>
                      <a:pt x="5029" y="16"/>
                      <a:pt x="5026" y="13"/>
                      <a:pt x="5026" y="8"/>
                    </a:cubicBezTo>
                    <a:cubicBezTo>
                      <a:pt x="5026" y="4"/>
                      <a:pt x="5029" y="0"/>
                      <a:pt x="5034" y="0"/>
                    </a:cubicBezTo>
                    <a:lnTo>
                      <a:pt x="5146" y="0"/>
                    </a:lnTo>
                    <a:cubicBezTo>
                      <a:pt x="5150" y="0"/>
                      <a:pt x="5154" y="4"/>
                      <a:pt x="5154" y="8"/>
                    </a:cubicBezTo>
                    <a:cubicBezTo>
                      <a:pt x="5154" y="13"/>
                      <a:pt x="5150" y="16"/>
                      <a:pt x="5146" y="16"/>
                    </a:cubicBezTo>
                    <a:close/>
                    <a:moveTo>
                      <a:pt x="4954" y="16"/>
                    </a:moveTo>
                    <a:lnTo>
                      <a:pt x="4842" y="16"/>
                    </a:lnTo>
                    <a:cubicBezTo>
                      <a:pt x="4837" y="16"/>
                      <a:pt x="4834" y="13"/>
                      <a:pt x="4834" y="8"/>
                    </a:cubicBezTo>
                    <a:cubicBezTo>
                      <a:pt x="4834" y="4"/>
                      <a:pt x="4837" y="0"/>
                      <a:pt x="4842" y="0"/>
                    </a:cubicBezTo>
                    <a:lnTo>
                      <a:pt x="4954" y="0"/>
                    </a:lnTo>
                    <a:cubicBezTo>
                      <a:pt x="4958" y="0"/>
                      <a:pt x="4962" y="4"/>
                      <a:pt x="4962" y="8"/>
                    </a:cubicBezTo>
                    <a:cubicBezTo>
                      <a:pt x="4962" y="13"/>
                      <a:pt x="4958" y="16"/>
                      <a:pt x="4954" y="16"/>
                    </a:cubicBezTo>
                    <a:close/>
                    <a:moveTo>
                      <a:pt x="4762" y="16"/>
                    </a:moveTo>
                    <a:lnTo>
                      <a:pt x="4650" y="16"/>
                    </a:lnTo>
                    <a:cubicBezTo>
                      <a:pt x="4645" y="16"/>
                      <a:pt x="4642" y="13"/>
                      <a:pt x="4642" y="8"/>
                    </a:cubicBezTo>
                    <a:cubicBezTo>
                      <a:pt x="4642" y="4"/>
                      <a:pt x="4645" y="0"/>
                      <a:pt x="4650" y="0"/>
                    </a:cubicBezTo>
                    <a:lnTo>
                      <a:pt x="4762" y="0"/>
                    </a:lnTo>
                    <a:cubicBezTo>
                      <a:pt x="4766" y="0"/>
                      <a:pt x="4770" y="4"/>
                      <a:pt x="4770" y="8"/>
                    </a:cubicBezTo>
                    <a:cubicBezTo>
                      <a:pt x="4770" y="13"/>
                      <a:pt x="4766" y="16"/>
                      <a:pt x="4762" y="16"/>
                    </a:cubicBezTo>
                    <a:close/>
                    <a:moveTo>
                      <a:pt x="4570" y="16"/>
                    </a:moveTo>
                    <a:lnTo>
                      <a:pt x="4458" y="16"/>
                    </a:lnTo>
                    <a:cubicBezTo>
                      <a:pt x="4453" y="16"/>
                      <a:pt x="4450" y="13"/>
                      <a:pt x="4450" y="8"/>
                    </a:cubicBezTo>
                    <a:cubicBezTo>
                      <a:pt x="4450" y="4"/>
                      <a:pt x="4453" y="0"/>
                      <a:pt x="4458" y="0"/>
                    </a:cubicBezTo>
                    <a:lnTo>
                      <a:pt x="4570" y="0"/>
                    </a:lnTo>
                    <a:cubicBezTo>
                      <a:pt x="4574" y="0"/>
                      <a:pt x="4578" y="4"/>
                      <a:pt x="4578" y="8"/>
                    </a:cubicBezTo>
                    <a:cubicBezTo>
                      <a:pt x="4578" y="13"/>
                      <a:pt x="4574" y="16"/>
                      <a:pt x="4570" y="16"/>
                    </a:cubicBezTo>
                    <a:close/>
                    <a:moveTo>
                      <a:pt x="4378" y="16"/>
                    </a:moveTo>
                    <a:lnTo>
                      <a:pt x="4266" y="16"/>
                    </a:lnTo>
                    <a:cubicBezTo>
                      <a:pt x="4261" y="16"/>
                      <a:pt x="4258" y="13"/>
                      <a:pt x="4258" y="8"/>
                    </a:cubicBezTo>
                    <a:cubicBezTo>
                      <a:pt x="4258" y="4"/>
                      <a:pt x="4261" y="0"/>
                      <a:pt x="4266" y="0"/>
                    </a:cubicBezTo>
                    <a:lnTo>
                      <a:pt x="4378" y="0"/>
                    </a:lnTo>
                    <a:cubicBezTo>
                      <a:pt x="4382" y="0"/>
                      <a:pt x="4386" y="4"/>
                      <a:pt x="4386" y="8"/>
                    </a:cubicBezTo>
                    <a:cubicBezTo>
                      <a:pt x="4386" y="13"/>
                      <a:pt x="4382" y="16"/>
                      <a:pt x="4378" y="16"/>
                    </a:cubicBezTo>
                    <a:close/>
                    <a:moveTo>
                      <a:pt x="4186" y="16"/>
                    </a:moveTo>
                    <a:lnTo>
                      <a:pt x="4074" y="16"/>
                    </a:lnTo>
                    <a:cubicBezTo>
                      <a:pt x="4069" y="16"/>
                      <a:pt x="4066" y="13"/>
                      <a:pt x="4066" y="8"/>
                    </a:cubicBezTo>
                    <a:cubicBezTo>
                      <a:pt x="4066" y="4"/>
                      <a:pt x="4069" y="0"/>
                      <a:pt x="4074" y="0"/>
                    </a:cubicBezTo>
                    <a:lnTo>
                      <a:pt x="4186" y="0"/>
                    </a:lnTo>
                    <a:cubicBezTo>
                      <a:pt x="4190" y="0"/>
                      <a:pt x="4194" y="4"/>
                      <a:pt x="4194" y="8"/>
                    </a:cubicBezTo>
                    <a:cubicBezTo>
                      <a:pt x="4194" y="13"/>
                      <a:pt x="4190" y="16"/>
                      <a:pt x="4186" y="16"/>
                    </a:cubicBezTo>
                    <a:close/>
                    <a:moveTo>
                      <a:pt x="3994" y="16"/>
                    </a:moveTo>
                    <a:lnTo>
                      <a:pt x="3882" y="16"/>
                    </a:lnTo>
                    <a:cubicBezTo>
                      <a:pt x="3877" y="16"/>
                      <a:pt x="3874" y="13"/>
                      <a:pt x="3874" y="8"/>
                    </a:cubicBezTo>
                    <a:cubicBezTo>
                      <a:pt x="3874" y="4"/>
                      <a:pt x="3877" y="0"/>
                      <a:pt x="3882" y="0"/>
                    </a:cubicBezTo>
                    <a:lnTo>
                      <a:pt x="3994" y="0"/>
                    </a:lnTo>
                    <a:cubicBezTo>
                      <a:pt x="3998" y="0"/>
                      <a:pt x="4002" y="4"/>
                      <a:pt x="4002" y="8"/>
                    </a:cubicBezTo>
                    <a:cubicBezTo>
                      <a:pt x="4002" y="13"/>
                      <a:pt x="3998" y="16"/>
                      <a:pt x="3994" y="16"/>
                    </a:cubicBezTo>
                    <a:close/>
                    <a:moveTo>
                      <a:pt x="3802" y="16"/>
                    </a:moveTo>
                    <a:lnTo>
                      <a:pt x="3690" y="16"/>
                    </a:lnTo>
                    <a:cubicBezTo>
                      <a:pt x="3685" y="16"/>
                      <a:pt x="3682" y="13"/>
                      <a:pt x="3682" y="8"/>
                    </a:cubicBezTo>
                    <a:cubicBezTo>
                      <a:pt x="3682" y="4"/>
                      <a:pt x="3685" y="0"/>
                      <a:pt x="3690" y="0"/>
                    </a:cubicBezTo>
                    <a:lnTo>
                      <a:pt x="3802" y="0"/>
                    </a:lnTo>
                    <a:cubicBezTo>
                      <a:pt x="3806" y="0"/>
                      <a:pt x="3810" y="4"/>
                      <a:pt x="3810" y="8"/>
                    </a:cubicBezTo>
                    <a:cubicBezTo>
                      <a:pt x="3810" y="13"/>
                      <a:pt x="3806" y="16"/>
                      <a:pt x="3802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5" name="Freeform 1178"/>
              <p:cNvSpPr>
                <a:spLocks/>
              </p:cNvSpPr>
              <p:nvPr/>
            </p:nvSpPr>
            <p:spPr bwMode="auto">
              <a:xfrm>
                <a:off x="4604" y="1841"/>
                <a:ext cx="28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16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8" y="16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6" name="Freeform 1179"/>
              <p:cNvSpPr>
                <a:spLocks/>
              </p:cNvSpPr>
              <p:nvPr/>
            </p:nvSpPr>
            <p:spPr bwMode="auto">
              <a:xfrm>
                <a:off x="4990" y="1841"/>
                <a:ext cx="28" cy="31"/>
              </a:xfrm>
              <a:custGeom>
                <a:avLst/>
                <a:gdLst/>
                <a:ahLst/>
                <a:cxnLst>
                  <a:cxn ang="0">
                    <a:pos x="28" y="31"/>
                  </a:cxn>
                  <a:cxn ang="0">
                    <a:pos x="0" y="16"/>
                  </a:cxn>
                  <a:cxn ang="0">
                    <a:pos x="28" y="0"/>
                  </a:cxn>
                  <a:cxn ang="0">
                    <a:pos x="28" y="31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0" y="16"/>
                    </a:lnTo>
                    <a:lnTo>
                      <a:pt x="28" y="0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7" name="Rectangle 1180"/>
              <p:cNvSpPr>
                <a:spLocks noChangeArrowheads="1"/>
              </p:cNvSpPr>
              <p:nvPr/>
            </p:nvSpPr>
            <p:spPr bwMode="auto">
              <a:xfrm>
                <a:off x="4641" y="2153"/>
                <a:ext cx="36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REGIONALES DICTA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" name="Freeform 1181"/>
              <p:cNvSpPr>
                <a:spLocks/>
              </p:cNvSpPr>
              <p:nvPr/>
            </p:nvSpPr>
            <p:spPr bwMode="auto">
              <a:xfrm>
                <a:off x="3089" y="1218"/>
                <a:ext cx="171" cy="223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1" y="33"/>
                  </a:cxn>
                  <a:cxn ang="0">
                    <a:pos x="0" y="33"/>
                  </a:cxn>
                  <a:cxn ang="0">
                    <a:pos x="0" y="223"/>
                  </a:cxn>
                </a:cxnLst>
                <a:rect l="0" t="0" r="r" b="b"/>
                <a:pathLst>
                  <a:path w="171" h="223">
                    <a:moveTo>
                      <a:pt x="171" y="0"/>
                    </a:moveTo>
                    <a:lnTo>
                      <a:pt x="171" y="33"/>
                    </a:lnTo>
                    <a:lnTo>
                      <a:pt x="0" y="33"/>
                    </a:lnTo>
                    <a:lnTo>
                      <a:pt x="0" y="223"/>
                    </a:ln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9" name="Rectangle 1182"/>
              <p:cNvSpPr>
                <a:spLocks noChangeArrowheads="1"/>
              </p:cNvSpPr>
              <p:nvPr/>
            </p:nvSpPr>
            <p:spPr bwMode="auto">
              <a:xfrm>
                <a:off x="2753" y="1177"/>
                <a:ext cx="110" cy="41"/>
              </a:xfrm>
              <a:prstGeom prst="rect">
                <a:avLst/>
              </a:prstGeom>
              <a:solidFill>
                <a:srgbClr val="3475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0" name="Rectangle 1183"/>
              <p:cNvSpPr>
                <a:spLocks noChangeArrowheads="1"/>
              </p:cNvSpPr>
              <p:nvPr/>
            </p:nvSpPr>
            <p:spPr bwMode="auto">
              <a:xfrm>
                <a:off x="2753" y="1177"/>
                <a:ext cx="110" cy="41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1" name="Rectangle 1184"/>
              <p:cNvSpPr>
                <a:spLocks noChangeArrowheads="1"/>
              </p:cNvSpPr>
              <p:nvPr/>
            </p:nvSpPr>
            <p:spPr bwMode="auto">
              <a:xfrm>
                <a:off x="2755" y="1179"/>
                <a:ext cx="106" cy="37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2" name="Rectangle 1185"/>
              <p:cNvSpPr>
                <a:spLocks noChangeArrowheads="1"/>
              </p:cNvSpPr>
              <p:nvPr/>
            </p:nvSpPr>
            <p:spPr bwMode="auto">
              <a:xfrm>
                <a:off x="2757" y="1185"/>
                <a:ext cx="15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SECRETARÍA GENERAL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Rectangle 1186"/>
              <p:cNvSpPr>
                <a:spLocks noChangeArrowheads="1"/>
              </p:cNvSpPr>
              <p:nvPr/>
            </p:nvSpPr>
            <p:spPr bwMode="auto">
              <a:xfrm>
                <a:off x="2826" y="1449"/>
                <a:ext cx="110" cy="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4" name="Rectangle 1187"/>
              <p:cNvSpPr>
                <a:spLocks noChangeArrowheads="1"/>
              </p:cNvSpPr>
              <p:nvPr/>
            </p:nvSpPr>
            <p:spPr bwMode="auto">
              <a:xfrm>
                <a:off x="2826" y="1449"/>
                <a:ext cx="110" cy="41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5" name="Rectangle 1188"/>
              <p:cNvSpPr>
                <a:spLocks noChangeArrowheads="1"/>
              </p:cNvSpPr>
              <p:nvPr/>
            </p:nvSpPr>
            <p:spPr bwMode="auto">
              <a:xfrm>
                <a:off x="2841" y="1455"/>
                <a:ext cx="12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DIRECCION LEGAL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" name="Rectangle 1189"/>
              <p:cNvSpPr>
                <a:spLocks noChangeArrowheads="1"/>
              </p:cNvSpPr>
              <p:nvPr/>
            </p:nvSpPr>
            <p:spPr bwMode="auto">
              <a:xfrm>
                <a:off x="2680" y="1530"/>
                <a:ext cx="110" cy="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7" name="Rectangle 1190"/>
              <p:cNvSpPr>
                <a:spLocks noChangeArrowheads="1"/>
              </p:cNvSpPr>
              <p:nvPr/>
            </p:nvSpPr>
            <p:spPr bwMode="auto">
              <a:xfrm>
                <a:off x="2680" y="1530"/>
                <a:ext cx="110" cy="41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8" name="Rectangle 1191"/>
              <p:cNvSpPr>
                <a:spLocks noChangeArrowheads="1"/>
              </p:cNvSpPr>
              <p:nvPr/>
            </p:nvSpPr>
            <p:spPr bwMode="auto">
              <a:xfrm>
                <a:off x="2705" y="1530"/>
                <a:ext cx="10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SERVICIOS DE 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9" name="Rectangle 1192"/>
              <p:cNvSpPr>
                <a:spLocks noChangeArrowheads="1"/>
              </p:cNvSpPr>
              <p:nvPr/>
            </p:nvSpPr>
            <p:spPr bwMode="auto">
              <a:xfrm>
                <a:off x="2680" y="1541"/>
                <a:ext cx="1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COOPERACIÓN EXTERNA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0" name="Rectangle 1193"/>
              <p:cNvSpPr>
                <a:spLocks noChangeArrowheads="1"/>
              </p:cNvSpPr>
              <p:nvPr/>
            </p:nvSpPr>
            <p:spPr bwMode="auto">
              <a:xfrm>
                <a:off x="2680" y="1612"/>
                <a:ext cx="110" cy="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1" name="Rectangle 1194"/>
              <p:cNvSpPr>
                <a:spLocks noChangeArrowheads="1"/>
              </p:cNvSpPr>
              <p:nvPr/>
            </p:nvSpPr>
            <p:spPr bwMode="auto">
              <a:xfrm>
                <a:off x="2680" y="1612"/>
                <a:ext cx="110" cy="41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2" name="Rectangle 1195"/>
              <p:cNvSpPr>
                <a:spLocks noChangeArrowheads="1"/>
              </p:cNvSpPr>
              <p:nvPr/>
            </p:nvSpPr>
            <p:spPr bwMode="auto">
              <a:xfrm>
                <a:off x="2709" y="1617"/>
                <a:ext cx="8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RECEPCIÓN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3" name="Rectangle 1196"/>
              <p:cNvSpPr>
                <a:spLocks noChangeArrowheads="1"/>
              </p:cNvSpPr>
              <p:nvPr/>
            </p:nvSpPr>
            <p:spPr bwMode="auto">
              <a:xfrm>
                <a:off x="2680" y="1367"/>
                <a:ext cx="110" cy="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4" name="Rectangle 1197"/>
              <p:cNvSpPr>
                <a:spLocks noChangeArrowheads="1"/>
              </p:cNvSpPr>
              <p:nvPr/>
            </p:nvSpPr>
            <p:spPr bwMode="auto">
              <a:xfrm>
                <a:off x="2680" y="1367"/>
                <a:ext cx="110" cy="41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5" name="Rectangle 1198"/>
              <p:cNvSpPr>
                <a:spLocks noChangeArrowheads="1"/>
              </p:cNvSpPr>
              <p:nvPr/>
            </p:nvSpPr>
            <p:spPr bwMode="auto">
              <a:xfrm>
                <a:off x="2712" y="1372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ASISTENTE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" name="Rectangle 1199"/>
              <p:cNvSpPr>
                <a:spLocks noChangeArrowheads="1"/>
              </p:cNvSpPr>
              <p:nvPr/>
            </p:nvSpPr>
            <p:spPr bwMode="auto">
              <a:xfrm>
                <a:off x="2826" y="1286"/>
                <a:ext cx="110" cy="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7" name="Rectangle 1200"/>
              <p:cNvSpPr>
                <a:spLocks noChangeArrowheads="1"/>
              </p:cNvSpPr>
              <p:nvPr/>
            </p:nvSpPr>
            <p:spPr bwMode="auto">
              <a:xfrm>
                <a:off x="2826" y="1286"/>
                <a:ext cx="110" cy="40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8" name="Rectangle 1201"/>
              <p:cNvSpPr>
                <a:spLocks noChangeArrowheads="1"/>
              </p:cNvSpPr>
              <p:nvPr/>
            </p:nvSpPr>
            <p:spPr bwMode="auto">
              <a:xfrm>
                <a:off x="2854" y="1293"/>
                <a:ext cx="9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SECRETARIA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9" name="Rectangle 1202"/>
              <p:cNvSpPr>
                <a:spLocks noChangeArrowheads="1"/>
              </p:cNvSpPr>
              <p:nvPr/>
            </p:nvSpPr>
            <p:spPr bwMode="auto">
              <a:xfrm>
                <a:off x="2826" y="1367"/>
                <a:ext cx="110" cy="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90" name="Rectangle 1203"/>
              <p:cNvSpPr>
                <a:spLocks noChangeArrowheads="1"/>
              </p:cNvSpPr>
              <p:nvPr/>
            </p:nvSpPr>
            <p:spPr bwMode="auto">
              <a:xfrm>
                <a:off x="2826" y="1367"/>
                <a:ext cx="110" cy="41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91" name="Rectangle 1204"/>
              <p:cNvSpPr>
                <a:spLocks noChangeArrowheads="1"/>
              </p:cNvSpPr>
              <p:nvPr/>
            </p:nvSpPr>
            <p:spPr bwMode="auto">
              <a:xfrm>
                <a:off x="2838" y="1372"/>
                <a:ext cx="14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ASESORES LEGALES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2" name="Rectangle 1205"/>
              <p:cNvSpPr>
                <a:spLocks noChangeArrowheads="1"/>
              </p:cNvSpPr>
              <p:nvPr/>
            </p:nvSpPr>
            <p:spPr bwMode="auto">
              <a:xfrm>
                <a:off x="2826" y="1524"/>
                <a:ext cx="110" cy="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93" name="Rectangle 1206"/>
              <p:cNvSpPr>
                <a:spLocks noChangeArrowheads="1"/>
              </p:cNvSpPr>
              <p:nvPr/>
            </p:nvSpPr>
            <p:spPr bwMode="auto">
              <a:xfrm>
                <a:off x="2826" y="1524"/>
                <a:ext cx="110" cy="40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94" name="Rectangle 1207"/>
              <p:cNvSpPr>
                <a:spLocks noChangeArrowheads="1"/>
              </p:cNvSpPr>
              <p:nvPr/>
            </p:nvSpPr>
            <p:spPr bwMode="auto">
              <a:xfrm>
                <a:off x="2857" y="1530"/>
                <a:ext cx="8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MOTORISTA</a:t>
                </a: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1208"/>
              <p:cNvSpPr>
                <a:spLocks noChangeArrowheads="1"/>
              </p:cNvSpPr>
              <p:nvPr/>
            </p:nvSpPr>
            <p:spPr bwMode="auto">
              <a:xfrm>
                <a:off x="2680" y="1449"/>
                <a:ext cx="110" cy="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96" name="Rectangle 1209"/>
              <p:cNvSpPr>
                <a:spLocks noChangeArrowheads="1"/>
              </p:cNvSpPr>
              <p:nvPr/>
            </p:nvSpPr>
            <p:spPr bwMode="auto">
              <a:xfrm>
                <a:off x="2680" y="1449"/>
                <a:ext cx="110" cy="41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14" name="Rectangle 1613"/>
            <p:cNvSpPr>
              <a:spLocks noChangeArrowheads="1"/>
            </p:cNvSpPr>
            <p:nvPr/>
          </p:nvSpPr>
          <p:spPr bwMode="auto">
            <a:xfrm>
              <a:off x="930276" y="2473325"/>
              <a:ext cx="153988" cy="85725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Rectangle 1614"/>
            <p:cNvSpPr>
              <a:spLocks noChangeArrowheads="1"/>
            </p:cNvSpPr>
            <p:nvPr/>
          </p:nvSpPr>
          <p:spPr bwMode="auto">
            <a:xfrm>
              <a:off x="933451" y="2476500"/>
              <a:ext cx="147638" cy="77788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Rectangle 1615"/>
            <p:cNvSpPr>
              <a:spLocks noChangeArrowheads="1"/>
            </p:cNvSpPr>
            <p:nvPr/>
          </p:nvSpPr>
          <p:spPr bwMode="auto">
            <a:xfrm>
              <a:off x="971551" y="2474913"/>
              <a:ext cx="112713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CONSEJO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16"/>
            <p:cNvSpPr>
              <a:spLocks noChangeArrowheads="1"/>
            </p:cNvSpPr>
            <p:nvPr/>
          </p:nvSpPr>
          <p:spPr bwMode="auto">
            <a:xfrm>
              <a:off x="950913" y="2492375"/>
              <a:ext cx="179388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ORIENTADOR DE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17"/>
            <p:cNvSpPr>
              <a:spLocks noChangeArrowheads="1"/>
            </p:cNvSpPr>
            <p:nvPr/>
          </p:nvSpPr>
          <p:spPr bwMode="auto">
            <a:xfrm>
              <a:off x="966788" y="2509838"/>
              <a:ext cx="128588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PROMECOM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618"/>
            <p:cNvSpPr>
              <a:spLocks noChangeArrowheads="1"/>
            </p:cNvSpPr>
            <p:nvPr/>
          </p:nvSpPr>
          <p:spPr bwMode="auto">
            <a:xfrm>
              <a:off x="696913" y="2644775"/>
              <a:ext cx="155575" cy="873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Rectangle 1619"/>
            <p:cNvSpPr>
              <a:spLocks noChangeArrowheads="1"/>
            </p:cNvSpPr>
            <p:nvPr/>
          </p:nvSpPr>
          <p:spPr bwMode="auto">
            <a:xfrm>
              <a:off x="696913" y="2644775"/>
              <a:ext cx="155575" cy="87313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Rectangle 1620"/>
            <p:cNvSpPr>
              <a:spLocks noChangeArrowheads="1"/>
            </p:cNvSpPr>
            <p:nvPr/>
          </p:nvSpPr>
          <p:spPr bwMode="auto">
            <a:xfrm>
              <a:off x="735013" y="2646363"/>
              <a:ext cx="133350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UNIDAD DE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621"/>
            <p:cNvSpPr>
              <a:spLocks noChangeArrowheads="1"/>
            </p:cNvSpPr>
            <p:nvPr/>
          </p:nvSpPr>
          <p:spPr bwMode="auto">
            <a:xfrm>
              <a:off x="725488" y="2663825"/>
              <a:ext cx="179388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COOPERACIÓN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622"/>
            <p:cNvSpPr>
              <a:spLocks noChangeArrowheads="1"/>
            </p:cNvSpPr>
            <p:nvPr/>
          </p:nvSpPr>
          <p:spPr bwMode="auto">
            <a:xfrm>
              <a:off x="739776" y="2686050"/>
              <a:ext cx="107950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EXTERNA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623"/>
            <p:cNvSpPr>
              <a:spLocks noChangeArrowheads="1"/>
            </p:cNvSpPr>
            <p:nvPr/>
          </p:nvSpPr>
          <p:spPr bwMode="auto">
            <a:xfrm>
              <a:off x="949326" y="2709863"/>
              <a:ext cx="155575" cy="873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Rectangle 1624"/>
            <p:cNvSpPr>
              <a:spLocks noChangeArrowheads="1"/>
            </p:cNvSpPr>
            <p:nvPr/>
          </p:nvSpPr>
          <p:spPr bwMode="auto">
            <a:xfrm>
              <a:off x="949326" y="2709863"/>
              <a:ext cx="155575" cy="87313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Rectangle 1625"/>
            <p:cNvSpPr>
              <a:spLocks noChangeArrowheads="1"/>
            </p:cNvSpPr>
            <p:nvPr/>
          </p:nvSpPr>
          <p:spPr bwMode="auto">
            <a:xfrm>
              <a:off x="985838" y="2714625"/>
              <a:ext cx="133350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UNIDAD DE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626"/>
            <p:cNvSpPr>
              <a:spLocks noChangeArrowheads="1"/>
            </p:cNvSpPr>
            <p:nvPr/>
          </p:nvSpPr>
          <p:spPr bwMode="auto">
            <a:xfrm>
              <a:off x="955676" y="2732088"/>
              <a:ext cx="236538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COORDINACIÓN DEL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627"/>
            <p:cNvSpPr>
              <a:spLocks noChangeArrowheads="1"/>
            </p:cNvSpPr>
            <p:nvPr/>
          </p:nvSpPr>
          <p:spPr bwMode="auto">
            <a:xfrm>
              <a:off x="985838" y="2749550"/>
              <a:ext cx="133350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PROYECTO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628"/>
            <p:cNvSpPr>
              <a:spLocks noChangeArrowheads="1"/>
            </p:cNvSpPr>
            <p:nvPr/>
          </p:nvSpPr>
          <p:spPr bwMode="auto">
            <a:xfrm>
              <a:off x="696913" y="2905125"/>
              <a:ext cx="155575" cy="85725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Rectangle 1629"/>
            <p:cNvSpPr>
              <a:spLocks noChangeArrowheads="1"/>
            </p:cNvSpPr>
            <p:nvPr/>
          </p:nvSpPr>
          <p:spPr bwMode="auto">
            <a:xfrm>
              <a:off x="696913" y="2905125"/>
              <a:ext cx="155575" cy="85725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Rectangle 1630"/>
            <p:cNvSpPr>
              <a:spLocks noChangeArrowheads="1"/>
            </p:cNvSpPr>
            <p:nvPr/>
          </p:nvSpPr>
          <p:spPr bwMode="auto">
            <a:xfrm>
              <a:off x="700088" y="2914650"/>
              <a:ext cx="230188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COMITÉ ORIENTADOR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631"/>
            <p:cNvSpPr>
              <a:spLocks noChangeArrowheads="1"/>
            </p:cNvSpPr>
            <p:nvPr/>
          </p:nvSpPr>
          <p:spPr bwMode="auto">
            <a:xfrm>
              <a:off x="750888" y="2932113"/>
              <a:ext cx="82550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LOCAL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1632"/>
            <p:cNvSpPr>
              <a:spLocks/>
            </p:cNvSpPr>
            <p:nvPr/>
          </p:nvSpPr>
          <p:spPr bwMode="auto">
            <a:xfrm>
              <a:off x="774701" y="2559050"/>
              <a:ext cx="233363" cy="85725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37"/>
                </a:cxn>
                <a:cxn ang="0">
                  <a:pos x="0" y="37"/>
                </a:cxn>
                <a:cxn ang="0">
                  <a:pos x="0" y="54"/>
                </a:cxn>
              </a:cxnLst>
              <a:rect l="0" t="0" r="r" b="b"/>
              <a:pathLst>
                <a:path w="147" h="54">
                  <a:moveTo>
                    <a:pt x="147" y="0"/>
                  </a:moveTo>
                  <a:lnTo>
                    <a:pt x="147" y="37"/>
                  </a:lnTo>
                  <a:lnTo>
                    <a:pt x="0" y="37"/>
                  </a:lnTo>
                  <a:lnTo>
                    <a:pt x="0" y="54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633"/>
            <p:cNvSpPr>
              <a:spLocks/>
            </p:cNvSpPr>
            <p:nvPr/>
          </p:nvSpPr>
          <p:spPr bwMode="auto">
            <a:xfrm>
              <a:off x="1008063" y="2559050"/>
              <a:ext cx="120650" cy="193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"/>
                </a:cxn>
                <a:cxn ang="0">
                  <a:pos x="76" y="37"/>
                </a:cxn>
                <a:cxn ang="0">
                  <a:pos x="76" y="122"/>
                </a:cxn>
                <a:cxn ang="0">
                  <a:pos x="61" y="122"/>
                </a:cxn>
              </a:cxnLst>
              <a:rect l="0" t="0" r="r" b="b"/>
              <a:pathLst>
                <a:path w="76" h="122">
                  <a:moveTo>
                    <a:pt x="0" y="0"/>
                  </a:moveTo>
                  <a:lnTo>
                    <a:pt x="0" y="37"/>
                  </a:lnTo>
                  <a:lnTo>
                    <a:pt x="76" y="37"/>
                  </a:lnTo>
                  <a:lnTo>
                    <a:pt x="76" y="122"/>
                  </a:lnTo>
                  <a:lnTo>
                    <a:pt x="61" y="122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634"/>
            <p:cNvSpPr>
              <a:spLocks/>
            </p:cNvSpPr>
            <p:nvPr/>
          </p:nvSpPr>
          <p:spPr bwMode="auto">
            <a:xfrm>
              <a:off x="774701" y="2797175"/>
              <a:ext cx="252413" cy="107950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59" y="51"/>
                </a:cxn>
                <a:cxn ang="0">
                  <a:pos x="0" y="51"/>
                </a:cxn>
                <a:cxn ang="0">
                  <a:pos x="0" y="68"/>
                </a:cxn>
              </a:cxnLst>
              <a:rect l="0" t="0" r="r" b="b"/>
              <a:pathLst>
                <a:path w="159" h="68">
                  <a:moveTo>
                    <a:pt x="159" y="0"/>
                  </a:moveTo>
                  <a:lnTo>
                    <a:pt x="159" y="51"/>
                  </a:lnTo>
                  <a:lnTo>
                    <a:pt x="0" y="51"/>
                  </a:lnTo>
                  <a:lnTo>
                    <a:pt x="0" y="68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Rectangle 1635"/>
            <p:cNvSpPr>
              <a:spLocks noChangeArrowheads="1"/>
            </p:cNvSpPr>
            <p:nvPr/>
          </p:nvSpPr>
          <p:spPr bwMode="auto">
            <a:xfrm>
              <a:off x="696913" y="3044825"/>
              <a:ext cx="155575" cy="1190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Rectangle 1636"/>
            <p:cNvSpPr>
              <a:spLocks noChangeArrowheads="1"/>
            </p:cNvSpPr>
            <p:nvPr/>
          </p:nvSpPr>
          <p:spPr bwMode="auto">
            <a:xfrm>
              <a:off x="696913" y="3044825"/>
              <a:ext cx="155575" cy="119063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Rectangle 1637"/>
            <p:cNvSpPr>
              <a:spLocks noChangeArrowheads="1"/>
            </p:cNvSpPr>
            <p:nvPr/>
          </p:nvSpPr>
          <p:spPr bwMode="auto">
            <a:xfrm>
              <a:off x="714376" y="3081338"/>
              <a:ext cx="190500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ADMNISTRACIÓN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1638"/>
            <p:cNvSpPr>
              <a:spLocks/>
            </p:cNvSpPr>
            <p:nvPr/>
          </p:nvSpPr>
          <p:spPr bwMode="auto">
            <a:xfrm>
              <a:off x="852488" y="2797175"/>
              <a:ext cx="174625" cy="306388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193"/>
                </a:cxn>
                <a:cxn ang="0">
                  <a:pos x="0" y="193"/>
                </a:cxn>
              </a:cxnLst>
              <a:rect l="0" t="0" r="r" b="b"/>
              <a:pathLst>
                <a:path w="110" h="193">
                  <a:moveTo>
                    <a:pt x="110" y="0"/>
                  </a:moveTo>
                  <a:lnTo>
                    <a:pt x="110" y="193"/>
                  </a:lnTo>
                  <a:lnTo>
                    <a:pt x="0" y="193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Rectangle 1639"/>
            <p:cNvSpPr>
              <a:spLocks noChangeArrowheads="1"/>
            </p:cNvSpPr>
            <p:nvPr/>
          </p:nvSpPr>
          <p:spPr bwMode="auto">
            <a:xfrm>
              <a:off x="1123951" y="3044825"/>
              <a:ext cx="153988" cy="1190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Rectangle 1640"/>
            <p:cNvSpPr>
              <a:spLocks noChangeArrowheads="1"/>
            </p:cNvSpPr>
            <p:nvPr/>
          </p:nvSpPr>
          <p:spPr bwMode="auto">
            <a:xfrm>
              <a:off x="1123951" y="3044825"/>
              <a:ext cx="153988" cy="119063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Rectangle 1641"/>
            <p:cNvSpPr>
              <a:spLocks noChangeArrowheads="1"/>
            </p:cNvSpPr>
            <p:nvPr/>
          </p:nvSpPr>
          <p:spPr bwMode="auto">
            <a:xfrm>
              <a:off x="1150938" y="3046413"/>
              <a:ext cx="179388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PLANIFICACIÓN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1642"/>
            <p:cNvSpPr>
              <a:spLocks noChangeArrowheads="1"/>
            </p:cNvSpPr>
            <p:nvPr/>
          </p:nvSpPr>
          <p:spPr bwMode="auto">
            <a:xfrm>
              <a:off x="1150938" y="3063875"/>
              <a:ext cx="158750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SEGUIMIENTO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1643"/>
            <p:cNvSpPr>
              <a:spLocks noChangeArrowheads="1"/>
            </p:cNvSpPr>
            <p:nvPr/>
          </p:nvSpPr>
          <p:spPr bwMode="auto">
            <a:xfrm>
              <a:off x="1247776" y="3063875"/>
              <a:ext cx="20638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1644"/>
            <p:cNvSpPr>
              <a:spLocks noChangeArrowheads="1"/>
            </p:cNvSpPr>
            <p:nvPr/>
          </p:nvSpPr>
          <p:spPr bwMode="auto">
            <a:xfrm>
              <a:off x="1150938" y="3081338"/>
              <a:ext cx="174625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EVALUACIÓN Y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1645"/>
            <p:cNvSpPr>
              <a:spLocks noChangeArrowheads="1"/>
            </p:cNvSpPr>
            <p:nvPr/>
          </p:nvSpPr>
          <p:spPr bwMode="auto">
            <a:xfrm>
              <a:off x="1160463" y="3097213"/>
              <a:ext cx="149225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GESTIÓN DE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1646"/>
            <p:cNvSpPr>
              <a:spLocks noChangeArrowheads="1"/>
            </p:cNvSpPr>
            <p:nvPr/>
          </p:nvSpPr>
          <p:spPr bwMode="auto">
            <a:xfrm>
              <a:off x="1146176" y="3121025"/>
              <a:ext cx="179388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CONOCIMIENTO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1647"/>
            <p:cNvSpPr>
              <a:spLocks/>
            </p:cNvSpPr>
            <p:nvPr/>
          </p:nvSpPr>
          <p:spPr bwMode="auto">
            <a:xfrm>
              <a:off x="1027113" y="2797175"/>
              <a:ext cx="96838" cy="306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3"/>
                </a:cxn>
                <a:cxn ang="0">
                  <a:pos x="61" y="193"/>
                </a:cxn>
              </a:cxnLst>
              <a:rect l="0" t="0" r="r" b="b"/>
              <a:pathLst>
                <a:path w="61" h="193">
                  <a:moveTo>
                    <a:pt x="0" y="0"/>
                  </a:moveTo>
                  <a:lnTo>
                    <a:pt x="0" y="193"/>
                  </a:lnTo>
                  <a:lnTo>
                    <a:pt x="61" y="193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Rectangle 1648"/>
            <p:cNvSpPr>
              <a:spLocks noChangeArrowheads="1"/>
            </p:cNvSpPr>
            <p:nvPr/>
          </p:nvSpPr>
          <p:spPr bwMode="auto">
            <a:xfrm>
              <a:off x="696913" y="3206750"/>
              <a:ext cx="155575" cy="107950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Rectangle 1649"/>
            <p:cNvSpPr>
              <a:spLocks noChangeArrowheads="1"/>
            </p:cNvSpPr>
            <p:nvPr/>
          </p:nvSpPr>
          <p:spPr bwMode="auto">
            <a:xfrm>
              <a:off x="696913" y="3206750"/>
              <a:ext cx="155575" cy="107950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Rectangle 1650"/>
            <p:cNvSpPr>
              <a:spLocks noChangeArrowheads="1"/>
            </p:cNvSpPr>
            <p:nvPr/>
          </p:nvSpPr>
          <p:spPr bwMode="auto">
            <a:xfrm>
              <a:off x="725488" y="3211513"/>
              <a:ext cx="153988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DESARROLLO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1651"/>
            <p:cNvSpPr>
              <a:spLocks noChangeArrowheads="1"/>
            </p:cNvSpPr>
            <p:nvPr/>
          </p:nvSpPr>
          <p:spPr bwMode="auto">
            <a:xfrm>
              <a:off x="704851" y="3228975"/>
              <a:ext cx="215900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ORGANIZACIONAL Y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1652"/>
            <p:cNvSpPr>
              <a:spLocks noChangeArrowheads="1"/>
            </p:cNvSpPr>
            <p:nvPr/>
          </p:nvSpPr>
          <p:spPr bwMode="auto">
            <a:xfrm>
              <a:off x="730251" y="3246438"/>
              <a:ext cx="149225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GESTIÓN DEL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1653"/>
            <p:cNvSpPr>
              <a:spLocks noChangeArrowheads="1"/>
            </p:cNvSpPr>
            <p:nvPr/>
          </p:nvSpPr>
          <p:spPr bwMode="auto">
            <a:xfrm>
              <a:off x="730251" y="3263900"/>
              <a:ext cx="133350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TERRITORIO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1654"/>
            <p:cNvSpPr>
              <a:spLocks/>
            </p:cNvSpPr>
            <p:nvPr/>
          </p:nvSpPr>
          <p:spPr bwMode="auto">
            <a:xfrm>
              <a:off x="852488" y="2797175"/>
              <a:ext cx="174625" cy="4635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292"/>
                </a:cxn>
                <a:cxn ang="0">
                  <a:pos x="0" y="292"/>
                </a:cxn>
              </a:cxnLst>
              <a:rect l="0" t="0" r="r" b="b"/>
              <a:pathLst>
                <a:path w="110" h="292">
                  <a:moveTo>
                    <a:pt x="110" y="0"/>
                  </a:moveTo>
                  <a:lnTo>
                    <a:pt x="110" y="292"/>
                  </a:lnTo>
                  <a:lnTo>
                    <a:pt x="0" y="292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Rectangle 1655"/>
            <p:cNvSpPr>
              <a:spLocks noChangeArrowheads="1"/>
            </p:cNvSpPr>
            <p:nvPr/>
          </p:nvSpPr>
          <p:spPr bwMode="auto">
            <a:xfrm>
              <a:off x="1123951" y="3206750"/>
              <a:ext cx="153988" cy="107950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Rectangle 1656"/>
            <p:cNvSpPr>
              <a:spLocks noChangeArrowheads="1"/>
            </p:cNvSpPr>
            <p:nvPr/>
          </p:nvSpPr>
          <p:spPr bwMode="auto">
            <a:xfrm>
              <a:off x="1123951" y="3206750"/>
              <a:ext cx="153988" cy="107950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Rectangle 1657"/>
            <p:cNvSpPr>
              <a:spLocks noChangeArrowheads="1"/>
            </p:cNvSpPr>
            <p:nvPr/>
          </p:nvSpPr>
          <p:spPr bwMode="auto">
            <a:xfrm>
              <a:off x="1155701" y="3217863"/>
              <a:ext cx="138113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INSERCIÓN Y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1658"/>
            <p:cNvSpPr>
              <a:spLocks noChangeArrowheads="1"/>
            </p:cNvSpPr>
            <p:nvPr/>
          </p:nvSpPr>
          <p:spPr bwMode="auto">
            <a:xfrm>
              <a:off x="1125538" y="3240088"/>
              <a:ext cx="230188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POSICIONAMIENTO EN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1659"/>
            <p:cNvSpPr>
              <a:spLocks noChangeArrowheads="1"/>
            </p:cNvSpPr>
            <p:nvPr/>
          </p:nvSpPr>
          <p:spPr bwMode="auto">
            <a:xfrm>
              <a:off x="1146176" y="3257550"/>
              <a:ext cx="169863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LOS MERCADOS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1660"/>
            <p:cNvSpPr>
              <a:spLocks/>
            </p:cNvSpPr>
            <p:nvPr/>
          </p:nvSpPr>
          <p:spPr bwMode="auto">
            <a:xfrm>
              <a:off x="1027113" y="2797175"/>
              <a:ext cx="96838" cy="463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61" y="292"/>
                </a:cxn>
              </a:cxnLst>
              <a:rect l="0" t="0" r="r" b="b"/>
              <a:pathLst>
                <a:path w="61" h="292">
                  <a:moveTo>
                    <a:pt x="0" y="0"/>
                  </a:moveTo>
                  <a:lnTo>
                    <a:pt x="0" y="292"/>
                  </a:lnTo>
                  <a:lnTo>
                    <a:pt x="61" y="292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Rectangle 1661"/>
            <p:cNvSpPr>
              <a:spLocks noChangeArrowheads="1"/>
            </p:cNvSpPr>
            <p:nvPr/>
          </p:nvSpPr>
          <p:spPr bwMode="auto">
            <a:xfrm>
              <a:off x="930276" y="3433763"/>
              <a:ext cx="153988" cy="857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Rectangle 1662"/>
            <p:cNvSpPr>
              <a:spLocks noChangeArrowheads="1"/>
            </p:cNvSpPr>
            <p:nvPr/>
          </p:nvSpPr>
          <p:spPr bwMode="auto">
            <a:xfrm>
              <a:off x="930276" y="3433763"/>
              <a:ext cx="153988" cy="85725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Rectangle 1663"/>
            <p:cNvSpPr>
              <a:spLocks noChangeArrowheads="1"/>
            </p:cNvSpPr>
            <p:nvPr/>
          </p:nvSpPr>
          <p:spPr bwMode="auto">
            <a:xfrm>
              <a:off x="966788" y="3446463"/>
              <a:ext cx="142875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POBLACIÓN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1664"/>
            <p:cNvSpPr>
              <a:spLocks noChangeArrowheads="1"/>
            </p:cNvSpPr>
            <p:nvPr/>
          </p:nvSpPr>
          <p:spPr bwMode="auto">
            <a:xfrm>
              <a:off x="955676" y="3463925"/>
              <a:ext cx="163513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PARTICIPANTE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1665"/>
            <p:cNvSpPr>
              <a:spLocks noEditPoints="1"/>
            </p:cNvSpPr>
            <p:nvPr/>
          </p:nvSpPr>
          <p:spPr bwMode="auto">
            <a:xfrm>
              <a:off x="771526" y="2728913"/>
              <a:ext cx="179388" cy="26988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68"/>
                </a:cxn>
                <a:cxn ang="0">
                  <a:pos x="8" y="60"/>
                </a:cxn>
                <a:cxn ang="0">
                  <a:pos x="59" y="60"/>
                </a:cxn>
                <a:cxn ang="0">
                  <a:pos x="67" y="68"/>
                </a:cxn>
                <a:cxn ang="0">
                  <a:pos x="59" y="76"/>
                </a:cxn>
                <a:cxn ang="0">
                  <a:pos x="8" y="76"/>
                </a:cxn>
                <a:cxn ang="0">
                  <a:pos x="0" y="6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39" y="60"/>
                </a:cxn>
                <a:cxn ang="0">
                  <a:pos x="251" y="60"/>
                </a:cxn>
                <a:cxn ang="0">
                  <a:pos x="259" y="68"/>
                </a:cxn>
                <a:cxn ang="0">
                  <a:pos x="251" y="76"/>
                </a:cxn>
                <a:cxn ang="0">
                  <a:pos x="139" y="76"/>
                </a:cxn>
                <a:cxn ang="0">
                  <a:pos x="131" y="68"/>
                </a:cxn>
                <a:cxn ang="0">
                  <a:pos x="139" y="60"/>
                </a:cxn>
                <a:cxn ang="0">
                  <a:pos x="331" y="60"/>
                </a:cxn>
                <a:cxn ang="0">
                  <a:pos x="443" y="60"/>
                </a:cxn>
                <a:cxn ang="0">
                  <a:pos x="451" y="68"/>
                </a:cxn>
                <a:cxn ang="0">
                  <a:pos x="443" y="76"/>
                </a:cxn>
                <a:cxn ang="0">
                  <a:pos x="331" y="76"/>
                </a:cxn>
                <a:cxn ang="0">
                  <a:pos x="323" y="68"/>
                </a:cxn>
                <a:cxn ang="0">
                  <a:pos x="331" y="60"/>
                </a:cxn>
                <a:cxn ang="0">
                  <a:pos x="523" y="60"/>
                </a:cxn>
                <a:cxn ang="0">
                  <a:pos x="552" y="60"/>
                </a:cxn>
                <a:cxn ang="0">
                  <a:pos x="560" y="68"/>
                </a:cxn>
                <a:cxn ang="0">
                  <a:pos x="552" y="76"/>
                </a:cxn>
                <a:cxn ang="0">
                  <a:pos x="523" y="76"/>
                </a:cxn>
                <a:cxn ang="0">
                  <a:pos x="515" y="68"/>
                </a:cxn>
                <a:cxn ang="0">
                  <a:pos x="523" y="60"/>
                </a:cxn>
              </a:cxnLst>
              <a:rect l="0" t="0" r="r" b="b"/>
              <a:pathLst>
                <a:path w="560" h="76">
                  <a:moveTo>
                    <a:pt x="16" y="8"/>
                  </a:moveTo>
                  <a:lnTo>
                    <a:pt x="16" y="68"/>
                  </a:lnTo>
                  <a:lnTo>
                    <a:pt x="8" y="60"/>
                  </a:lnTo>
                  <a:lnTo>
                    <a:pt x="59" y="60"/>
                  </a:lnTo>
                  <a:cubicBezTo>
                    <a:pt x="64" y="60"/>
                    <a:pt x="67" y="64"/>
                    <a:pt x="67" y="68"/>
                  </a:cubicBezTo>
                  <a:cubicBezTo>
                    <a:pt x="67" y="73"/>
                    <a:pt x="64" y="76"/>
                    <a:pt x="59" y="76"/>
                  </a:cubicBezTo>
                  <a:lnTo>
                    <a:pt x="8" y="76"/>
                  </a:lnTo>
                  <a:cubicBezTo>
                    <a:pt x="3" y="76"/>
                    <a:pt x="0" y="73"/>
                    <a:pt x="0" y="68"/>
                  </a:cubicBezTo>
                  <a:lnTo>
                    <a:pt x="0" y="8"/>
                  </a:ln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lose/>
                  <a:moveTo>
                    <a:pt x="139" y="60"/>
                  </a:moveTo>
                  <a:lnTo>
                    <a:pt x="251" y="60"/>
                  </a:lnTo>
                  <a:cubicBezTo>
                    <a:pt x="256" y="60"/>
                    <a:pt x="259" y="64"/>
                    <a:pt x="259" y="68"/>
                  </a:cubicBezTo>
                  <a:cubicBezTo>
                    <a:pt x="259" y="73"/>
                    <a:pt x="256" y="76"/>
                    <a:pt x="251" y="76"/>
                  </a:cubicBezTo>
                  <a:lnTo>
                    <a:pt x="139" y="76"/>
                  </a:lnTo>
                  <a:cubicBezTo>
                    <a:pt x="135" y="76"/>
                    <a:pt x="131" y="73"/>
                    <a:pt x="131" y="68"/>
                  </a:cubicBezTo>
                  <a:cubicBezTo>
                    <a:pt x="131" y="64"/>
                    <a:pt x="135" y="60"/>
                    <a:pt x="139" y="60"/>
                  </a:cubicBezTo>
                  <a:close/>
                  <a:moveTo>
                    <a:pt x="331" y="60"/>
                  </a:moveTo>
                  <a:lnTo>
                    <a:pt x="443" y="60"/>
                  </a:lnTo>
                  <a:cubicBezTo>
                    <a:pt x="448" y="60"/>
                    <a:pt x="451" y="64"/>
                    <a:pt x="451" y="68"/>
                  </a:cubicBezTo>
                  <a:cubicBezTo>
                    <a:pt x="451" y="73"/>
                    <a:pt x="448" y="76"/>
                    <a:pt x="443" y="76"/>
                  </a:cubicBezTo>
                  <a:lnTo>
                    <a:pt x="331" y="76"/>
                  </a:lnTo>
                  <a:cubicBezTo>
                    <a:pt x="327" y="76"/>
                    <a:pt x="323" y="73"/>
                    <a:pt x="323" y="68"/>
                  </a:cubicBezTo>
                  <a:cubicBezTo>
                    <a:pt x="323" y="64"/>
                    <a:pt x="327" y="60"/>
                    <a:pt x="331" y="60"/>
                  </a:cubicBezTo>
                  <a:close/>
                  <a:moveTo>
                    <a:pt x="523" y="60"/>
                  </a:moveTo>
                  <a:lnTo>
                    <a:pt x="552" y="60"/>
                  </a:lnTo>
                  <a:cubicBezTo>
                    <a:pt x="557" y="60"/>
                    <a:pt x="560" y="64"/>
                    <a:pt x="560" y="68"/>
                  </a:cubicBezTo>
                  <a:cubicBezTo>
                    <a:pt x="560" y="73"/>
                    <a:pt x="557" y="76"/>
                    <a:pt x="552" y="76"/>
                  </a:cubicBezTo>
                  <a:lnTo>
                    <a:pt x="523" y="76"/>
                  </a:lnTo>
                  <a:cubicBezTo>
                    <a:pt x="519" y="76"/>
                    <a:pt x="515" y="73"/>
                    <a:pt x="515" y="68"/>
                  </a:cubicBezTo>
                  <a:cubicBezTo>
                    <a:pt x="515" y="64"/>
                    <a:pt x="519" y="60"/>
                    <a:pt x="523" y="60"/>
                  </a:cubicBezTo>
                  <a:close/>
                </a:path>
              </a:pathLst>
            </a:custGeom>
            <a:solidFill>
              <a:srgbClr val="000000"/>
            </a:solidFill>
            <a:ln w="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1666"/>
            <p:cNvSpPr>
              <a:spLocks/>
            </p:cNvSpPr>
            <p:nvPr/>
          </p:nvSpPr>
          <p:spPr bwMode="auto">
            <a:xfrm>
              <a:off x="774701" y="3314700"/>
              <a:ext cx="233363" cy="119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"/>
                </a:cxn>
                <a:cxn ang="0">
                  <a:pos x="147" y="58"/>
                </a:cxn>
                <a:cxn ang="0">
                  <a:pos x="147" y="75"/>
                </a:cxn>
              </a:cxnLst>
              <a:rect l="0" t="0" r="r" b="b"/>
              <a:pathLst>
                <a:path w="147" h="75">
                  <a:moveTo>
                    <a:pt x="0" y="0"/>
                  </a:moveTo>
                  <a:lnTo>
                    <a:pt x="0" y="58"/>
                  </a:lnTo>
                  <a:lnTo>
                    <a:pt x="147" y="58"/>
                  </a:lnTo>
                  <a:lnTo>
                    <a:pt x="147" y="75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1667"/>
            <p:cNvSpPr>
              <a:spLocks/>
            </p:cNvSpPr>
            <p:nvPr/>
          </p:nvSpPr>
          <p:spPr bwMode="auto">
            <a:xfrm>
              <a:off x="1008063" y="3314700"/>
              <a:ext cx="193675" cy="119063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0" y="17"/>
                </a:cxn>
                <a:cxn ang="0">
                  <a:pos x="122" y="17"/>
                </a:cxn>
                <a:cxn ang="0">
                  <a:pos x="122" y="0"/>
                </a:cxn>
              </a:cxnLst>
              <a:rect l="0" t="0" r="r" b="b"/>
              <a:pathLst>
                <a:path w="122" h="75">
                  <a:moveTo>
                    <a:pt x="0" y="75"/>
                  </a:moveTo>
                  <a:lnTo>
                    <a:pt x="0" y="17"/>
                  </a:lnTo>
                  <a:lnTo>
                    <a:pt x="122" y="17"/>
                  </a:lnTo>
                  <a:lnTo>
                    <a:pt x="122" y="0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Rectangle 1668"/>
            <p:cNvSpPr>
              <a:spLocks noChangeArrowheads="1"/>
            </p:cNvSpPr>
            <p:nvPr/>
          </p:nvSpPr>
          <p:spPr bwMode="auto">
            <a:xfrm>
              <a:off x="3508376" y="3530600"/>
              <a:ext cx="153988" cy="857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Rectangle 1669"/>
            <p:cNvSpPr>
              <a:spLocks noChangeArrowheads="1"/>
            </p:cNvSpPr>
            <p:nvPr/>
          </p:nvSpPr>
          <p:spPr bwMode="auto">
            <a:xfrm>
              <a:off x="3508376" y="3530600"/>
              <a:ext cx="153988" cy="85725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Rectangle 1670"/>
            <p:cNvSpPr>
              <a:spLocks noChangeArrowheads="1"/>
            </p:cNvSpPr>
            <p:nvPr/>
          </p:nvSpPr>
          <p:spPr bwMode="auto">
            <a:xfrm>
              <a:off x="3511551" y="3535363"/>
              <a:ext cx="147638" cy="77788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Rectangle 1671"/>
            <p:cNvSpPr>
              <a:spLocks noChangeArrowheads="1"/>
            </p:cNvSpPr>
            <p:nvPr/>
          </p:nvSpPr>
          <p:spPr bwMode="auto">
            <a:xfrm>
              <a:off x="3546476" y="3543300"/>
              <a:ext cx="123825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DIRECCIÓN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1672"/>
            <p:cNvSpPr>
              <a:spLocks noChangeArrowheads="1"/>
            </p:cNvSpPr>
            <p:nvPr/>
          </p:nvSpPr>
          <p:spPr bwMode="auto">
            <a:xfrm>
              <a:off x="3546476" y="3560763"/>
              <a:ext cx="128588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PRONAGRO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1673"/>
            <p:cNvSpPr>
              <a:spLocks noChangeArrowheads="1"/>
            </p:cNvSpPr>
            <p:nvPr/>
          </p:nvSpPr>
          <p:spPr bwMode="auto">
            <a:xfrm>
              <a:off x="3508376" y="3724275"/>
              <a:ext cx="153988" cy="873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Rectangle 1674"/>
            <p:cNvSpPr>
              <a:spLocks noChangeArrowheads="1"/>
            </p:cNvSpPr>
            <p:nvPr/>
          </p:nvSpPr>
          <p:spPr bwMode="auto">
            <a:xfrm>
              <a:off x="3508376" y="3724275"/>
              <a:ext cx="153988" cy="87313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Rectangle 1675"/>
            <p:cNvSpPr>
              <a:spLocks noChangeArrowheads="1"/>
            </p:cNvSpPr>
            <p:nvPr/>
          </p:nvSpPr>
          <p:spPr bwMode="auto">
            <a:xfrm>
              <a:off x="3525838" y="3743325"/>
              <a:ext cx="200025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UNIDAD CENTRAL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1676"/>
            <p:cNvSpPr>
              <a:spLocks noChangeArrowheads="1"/>
            </p:cNvSpPr>
            <p:nvPr/>
          </p:nvSpPr>
          <p:spPr bwMode="auto">
            <a:xfrm>
              <a:off x="3605213" y="3919538"/>
              <a:ext cx="155575" cy="85725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Rectangle 1677"/>
            <p:cNvSpPr>
              <a:spLocks noChangeArrowheads="1"/>
            </p:cNvSpPr>
            <p:nvPr/>
          </p:nvSpPr>
          <p:spPr bwMode="auto">
            <a:xfrm>
              <a:off x="3605213" y="3919538"/>
              <a:ext cx="155575" cy="85725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Rectangle 1678"/>
            <p:cNvSpPr>
              <a:spLocks noChangeArrowheads="1"/>
            </p:cNvSpPr>
            <p:nvPr/>
          </p:nvSpPr>
          <p:spPr bwMode="auto">
            <a:xfrm>
              <a:off x="3643313" y="3932238"/>
              <a:ext cx="123825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UNIDAD DE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1679"/>
            <p:cNvSpPr>
              <a:spLocks noChangeArrowheads="1"/>
            </p:cNvSpPr>
            <p:nvPr/>
          </p:nvSpPr>
          <p:spPr bwMode="auto">
            <a:xfrm>
              <a:off x="3622676" y="3949700"/>
              <a:ext cx="174625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AGRONEGOCIOS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1680"/>
            <p:cNvSpPr>
              <a:spLocks/>
            </p:cNvSpPr>
            <p:nvPr/>
          </p:nvSpPr>
          <p:spPr bwMode="auto">
            <a:xfrm>
              <a:off x="3584576" y="3811588"/>
              <a:ext cx="20638" cy="150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5"/>
                </a:cxn>
                <a:cxn ang="0">
                  <a:pos x="13" y="95"/>
                </a:cxn>
              </a:cxnLst>
              <a:rect l="0" t="0" r="r" b="b"/>
              <a:pathLst>
                <a:path w="13" h="95">
                  <a:moveTo>
                    <a:pt x="0" y="0"/>
                  </a:moveTo>
                  <a:lnTo>
                    <a:pt x="0" y="95"/>
                  </a:lnTo>
                  <a:lnTo>
                    <a:pt x="13" y="95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Rectangle 1681"/>
            <p:cNvSpPr>
              <a:spLocks noChangeArrowheads="1"/>
            </p:cNvSpPr>
            <p:nvPr/>
          </p:nvSpPr>
          <p:spPr bwMode="auto">
            <a:xfrm>
              <a:off x="3411538" y="3919538"/>
              <a:ext cx="153988" cy="85725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Rectangle 1682"/>
            <p:cNvSpPr>
              <a:spLocks noChangeArrowheads="1"/>
            </p:cNvSpPr>
            <p:nvPr/>
          </p:nvSpPr>
          <p:spPr bwMode="auto">
            <a:xfrm>
              <a:off x="3411538" y="3919538"/>
              <a:ext cx="153988" cy="85725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Rectangle 1683"/>
            <p:cNvSpPr>
              <a:spLocks noChangeArrowheads="1"/>
            </p:cNvSpPr>
            <p:nvPr/>
          </p:nvSpPr>
          <p:spPr bwMode="auto">
            <a:xfrm>
              <a:off x="3438526" y="3921125"/>
              <a:ext cx="153988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SECRETARIOS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1684"/>
            <p:cNvSpPr>
              <a:spLocks noChangeArrowheads="1"/>
            </p:cNvSpPr>
            <p:nvPr/>
          </p:nvSpPr>
          <p:spPr bwMode="auto">
            <a:xfrm>
              <a:off x="3443288" y="3937000"/>
              <a:ext cx="149225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TÉCNICOS DE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1685"/>
            <p:cNvSpPr>
              <a:spLocks noChangeArrowheads="1"/>
            </p:cNvSpPr>
            <p:nvPr/>
          </p:nvSpPr>
          <p:spPr bwMode="auto">
            <a:xfrm>
              <a:off x="3454401" y="3960813"/>
              <a:ext cx="107950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CADENAS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reeform 1686"/>
            <p:cNvSpPr>
              <a:spLocks/>
            </p:cNvSpPr>
            <p:nvPr/>
          </p:nvSpPr>
          <p:spPr bwMode="auto">
            <a:xfrm>
              <a:off x="3565526" y="3811588"/>
              <a:ext cx="19050" cy="1508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95"/>
                </a:cxn>
                <a:cxn ang="0">
                  <a:pos x="0" y="95"/>
                </a:cxn>
              </a:cxnLst>
              <a:rect l="0" t="0" r="r" b="b"/>
              <a:pathLst>
                <a:path w="12" h="95">
                  <a:moveTo>
                    <a:pt x="12" y="0"/>
                  </a:moveTo>
                  <a:lnTo>
                    <a:pt x="12" y="95"/>
                  </a:lnTo>
                  <a:lnTo>
                    <a:pt x="0" y="95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" name="Rectangle 1687"/>
            <p:cNvSpPr>
              <a:spLocks noChangeArrowheads="1"/>
            </p:cNvSpPr>
            <p:nvPr/>
          </p:nvSpPr>
          <p:spPr bwMode="auto">
            <a:xfrm>
              <a:off x="3740151" y="3616325"/>
              <a:ext cx="155575" cy="873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" name="Rectangle 1688"/>
            <p:cNvSpPr>
              <a:spLocks noChangeArrowheads="1"/>
            </p:cNvSpPr>
            <p:nvPr/>
          </p:nvSpPr>
          <p:spPr bwMode="auto">
            <a:xfrm>
              <a:off x="3740151" y="3616325"/>
              <a:ext cx="155575" cy="87313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" name="Rectangle 1689"/>
            <p:cNvSpPr>
              <a:spLocks noChangeArrowheads="1"/>
            </p:cNvSpPr>
            <p:nvPr/>
          </p:nvSpPr>
          <p:spPr bwMode="auto">
            <a:xfrm>
              <a:off x="3797301" y="3629025"/>
              <a:ext cx="87313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STAFF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1690"/>
            <p:cNvSpPr>
              <a:spLocks noChangeArrowheads="1"/>
            </p:cNvSpPr>
            <p:nvPr/>
          </p:nvSpPr>
          <p:spPr bwMode="auto">
            <a:xfrm>
              <a:off x="3760788" y="3646488"/>
              <a:ext cx="190500" cy="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ADMINISTRATIVO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1691"/>
            <p:cNvSpPr>
              <a:spLocks noEditPoints="1"/>
            </p:cNvSpPr>
            <p:nvPr/>
          </p:nvSpPr>
          <p:spPr bwMode="auto">
            <a:xfrm>
              <a:off x="3582988" y="3614738"/>
              <a:ext cx="160338" cy="4762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120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79" y="121"/>
                </a:cxn>
                <a:cxn ang="0">
                  <a:pos x="191" y="121"/>
                </a:cxn>
                <a:cxn ang="0">
                  <a:pos x="199" y="129"/>
                </a:cxn>
                <a:cxn ang="0">
                  <a:pos x="191" y="137"/>
                </a:cxn>
                <a:cxn ang="0">
                  <a:pos x="79" y="137"/>
                </a:cxn>
                <a:cxn ang="0">
                  <a:pos x="71" y="129"/>
                </a:cxn>
                <a:cxn ang="0">
                  <a:pos x="79" y="121"/>
                </a:cxn>
                <a:cxn ang="0">
                  <a:pos x="271" y="121"/>
                </a:cxn>
                <a:cxn ang="0">
                  <a:pos x="383" y="121"/>
                </a:cxn>
                <a:cxn ang="0">
                  <a:pos x="391" y="129"/>
                </a:cxn>
                <a:cxn ang="0">
                  <a:pos x="383" y="137"/>
                </a:cxn>
                <a:cxn ang="0">
                  <a:pos x="271" y="137"/>
                </a:cxn>
                <a:cxn ang="0">
                  <a:pos x="263" y="129"/>
                </a:cxn>
                <a:cxn ang="0">
                  <a:pos x="271" y="121"/>
                </a:cxn>
                <a:cxn ang="0">
                  <a:pos x="463" y="121"/>
                </a:cxn>
                <a:cxn ang="0">
                  <a:pos x="492" y="121"/>
                </a:cxn>
                <a:cxn ang="0">
                  <a:pos x="500" y="129"/>
                </a:cxn>
                <a:cxn ang="0">
                  <a:pos x="492" y="137"/>
                </a:cxn>
                <a:cxn ang="0">
                  <a:pos x="463" y="137"/>
                </a:cxn>
                <a:cxn ang="0">
                  <a:pos x="455" y="129"/>
                </a:cxn>
                <a:cxn ang="0">
                  <a:pos x="463" y="121"/>
                </a:cxn>
              </a:cxnLst>
              <a:rect l="0" t="0" r="r" b="b"/>
              <a:pathLst>
                <a:path w="500" h="137">
                  <a:moveTo>
                    <a:pt x="16" y="8"/>
                  </a:moveTo>
                  <a:lnTo>
                    <a:pt x="16" y="120"/>
                  </a:lnTo>
                  <a:cubicBezTo>
                    <a:pt x="16" y="124"/>
                    <a:pt x="13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79" y="121"/>
                  </a:moveTo>
                  <a:lnTo>
                    <a:pt x="191" y="121"/>
                  </a:lnTo>
                  <a:cubicBezTo>
                    <a:pt x="196" y="121"/>
                    <a:pt x="199" y="125"/>
                    <a:pt x="199" y="129"/>
                  </a:cubicBezTo>
                  <a:cubicBezTo>
                    <a:pt x="199" y="133"/>
                    <a:pt x="196" y="137"/>
                    <a:pt x="191" y="137"/>
                  </a:cubicBezTo>
                  <a:lnTo>
                    <a:pt x="79" y="137"/>
                  </a:lnTo>
                  <a:cubicBezTo>
                    <a:pt x="75" y="137"/>
                    <a:pt x="71" y="133"/>
                    <a:pt x="71" y="129"/>
                  </a:cubicBezTo>
                  <a:cubicBezTo>
                    <a:pt x="71" y="125"/>
                    <a:pt x="75" y="121"/>
                    <a:pt x="79" y="121"/>
                  </a:cubicBezTo>
                  <a:close/>
                  <a:moveTo>
                    <a:pt x="271" y="121"/>
                  </a:moveTo>
                  <a:lnTo>
                    <a:pt x="383" y="121"/>
                  </a:lnTo>
                  <a:cubicBezTo>
                    <a:pt x="388" y="121"/>
                    <a:pt x="391" y="125"/>
                    <a:pt x="391" y="129"/>
                  </a:cubicBezTo>
                  <a:cubicBezTo>
                    <a:pt x="391" y="133"/>
                    <a:pt x="388" y="137"/>
                    <a:pt x="383" y="137"/>
                  </a:cubicBezTo>
                  <a:lnTo>
                    <a:pt x="271" y="137"/>
                  </a:lnTo>
                  <a:cubicBezTo>
                    <a:pt x="267" y="137"/>
                    <a:pt x="263" y="133"/>
                    <a:pt x="263" y="129"/>
                  </a:cubicBezTo>
                  <a:cubicBezTo>
                    <a:pt x="263" y="125"/>
                    <a:pt x="267" y="121"/>
                    <a:pt x="271" y="121"/>
                  </a:cubicBezTo>
                  <a:close/>
                  <a:moveTo>
                    <a:pt x="463" y="121"/>
                  </a:moveTo>
                  <a:lnTo>
                    <a:pt x="492" y="121"/>
                  </a:lnTo>
                  <a:cubicBezTo>
                    <a:pt x="497" y="121"/>
                    <a:pt x="500" y="125"/>
                    <a:pt x="500" y="129"/>
                  </a:cubicBezTo>
                  <a:cubicBezTo>
                    <a:pt x="500" y="133"/>
                    <a:pt x="497" y="137"/>
                    <a:pt x="492" y="137"/>
                  </a:cubicBezTo>
                  <a:lnTo>
                    <a:pt x="463" y="137"/>
                  </a:lnTo>
                  <a:cubicBezTo>
                    <a:pt x="459" y="137"/>
                    <a:pt x="455" y="133"/>
                    <a:pt x="455" y="129"/>
                  </a:cubicBezTo>
                  <a:cubicBezTo>
                    <a:pt x="455" y="125"/>
                    <a:pt x="459" y="121"/>
                    <a:pt x="463" y="121"/>
                  </a:cubicBezTo>
                  <a:close/>
                </a:path>
              </a:pathLst>
            </a:custGeom>
            <a:solidFill>
              <a:srgbClr val="000000"/>
            </a:solidFill>
            <a:ln w="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Line 1692"/>
            <p:cNvSpPr>
              <a:spLocks noChangeShapeType="1"/>
            </p:cNvSpPr>
            <p:nvPr/>
          </p:nvSpPr>
          <p:spPr bwMode="auto">
            <a:xfrm>
              <a:off x="3584576" y="3616325"/>
              <a:ext cx="1588" cy="107950"/>
            </a:xfrm>
            <a:prstGeom prst="line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4" name="Freeform 1693"/>
            <p:cNvSpPr>
              <a:spLocks/>
            </p:cNvSpPr>
            <p:nvPr/>
          </p:nvSpPr>
          <p:spPr bwMode="auto">
            <a:xfrm>
              <a:off x="3289301" y="3465513"/>
              <a:ext cx="295275" cy="65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86" y="17"/>
                </a:cxn>
                <a:cxn ang="0">
                  <a:pos x="186" y="41"/>
                </a:cxn>
              </a:cxnLst>
              <a:rect l="0" t="0" r="r" b="b"/>
              <a:pathLst>
                <a:path w="186" h="41">
                  <a:moveTo>
                    <a:pt x="0" y="0"/>
                  </a:moveTo>
                  <a:lnTo>
                    <a:pt x="0" y="17"/>
                  </a:lnTo>
                  <a:lnTo>
                    <a:pt x="186" y="17"/>
                  </a:lnTo>
                  <a:lnTo>
                    <a:pt x="186" y="41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5" name="Freeform 1694"/>
            <p:cNvSpPr>
              <a:spLocks/>
            </p:cNvSpPr>
            <p:nvPr/>
          </p:nvSpPr>
          <p:spPr bwMode="auto">
            <a:xfrm>
              <a:off x="1008063" y="1933575"/>
              <a:ext cx="782638" cy="539750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493" y="190"/>
                </a:cxn>
                <a:cxn ang="0">
                  <a:pos x="275" y="190"/>
                </a:cxn>
                <a:cxn ang="0">
                  <a:pos x="275" y="274"/>
                </a:cxn>
                <a:cxn ang="0">
                  <a:pos x="0" y="274"/>
                </a:cxn>
                <a:cxn ang="0">
                  <a:pos x="0" y="340"/>
                </a:cxn>
              </a:cxnLst>
              <a:rect l="0" t="0" r="r" b="b"/>
              <a:pathLst>
                <a:path w="493" h="340">
                  <a:moveTo>
                    <a:pt x="493" y="0"/>
                  </a:moveTo>
                  <a:lnTo>
                    <a:pt x="493" y="190"/>
                  </a:lnTo>
                  <a:lnTo>
                    <a:pt x="275" y="190"/>
                  </a:lnTo>
                  <a:lnTo>
                    <a:pt x="275" y="274"/>
                  </a:lnTo>
                  <a:lnTo>
                    <a:pt x="0" y="274"/>
                  </a:lnTo>
                  <a:lnTo>
                    <a:pt x="0" y="340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6" name="Freeform 1695"/>
            <p:cNvSpPr>
              <a:spLocks/>
            </p:cNvSpPr>
            <p:nvPr/>
          </p:nvSpPr>
          <p:spPr bwMode="auto">
            <a:xfrm>
              <a:off x="3187701" y="1673225"/>
              <a:ext cx="920750" cy="1671638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80" y="51"/>
                </a:cxn>
                <a:cxn ang="0">
                  <a:pos x="0" y="51"/>
                </a:cxn>
                <a:cxn ang="0">
                  <a:pos x="0" y="1002"/>
                </a:cxn>
                <a:cxn ang="0">
                  <a:pos x="64" y="1002"/>
                </a:cxn>
                <a:cxn ang="0">
                  <a:pos x="64" y="1053"/>
                </a:cxn>
              </a:cxnLst>
              <a:rect l="0" t="0" r="r" b="b"/>
              <a:pathLst>
                <a:path w="580" h="1053">
                  <a:moveTo>
                    <a:pt x="580" y="0"/>
                  </a:moveTo>
                  <a:lnTo>
                    <a:pt x="580" y="51"/>
                  </a:lnTo>
                  <a:lnTo>
                    <a:pt x="0" y="51"/>
                  </a:lnTo>
                  <a:lnTo>
                    <a:pt x="0" y="1002"/>
                  </a:lnTo>
                  <a:lnTo>
                    <a:pt x="64" y="1002"/>
                  </a:lnTo>
                  <a:lnTo>
                    <a:pt x="64" y="1053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299" name="1298 Imagen" descr="logo gob unidad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43644"/>
            <a:ext cx="7929586" cy="714356"/>
          </a:xfrm>
          <a:prstGeom prst="rect">
            <a:avLst/>
          </a:prstGeom>
        </p:spPr>
      </p:pic>
      <p:pic>
        <p:nvPicPr>
          <p:cNvPr id="130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513" y="6102350"/>
            <a:ext cx="12334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500166" y="1928802"/>
          <a:ext cx="6000792" cy="4500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20 Grupo"/>
          <p:cNvGrpSpPr/>
          <p:nvPr/>
        </p:nvGrpSpPr>
        <p:grpSpPr>
          <a:xfrm>
            <a:off x="3286116" y="3571876"/>
            <a:ext cx="1694432" cy="1538082"/>
            <a:chOff x="1534000" y="3074892"/>
            <a:chExt cx="1694432" cy="1538082"/>
          </a:xfrm>
        </p:grpSpPr>
        <p:sp>
          <p:nvSpPr>
            <p:cNvPr id="8" name="7 CuadroTexto"/>
            <p:cNvSpPr txBox="1"/>
            <p:nvPr/>
          </p:nvSpPr>
          <p:spPr>
            <a:xfrm rot="255294">
              <a:off x="2748447" y="307489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000" b="1" dirty="0" smtClean="0">
                  <a:solidFill>
                    <a:schemeClr val="tx1"/>
                  </a:solidFill>
                </a:rPr>
                <a:t>82</a:t>
              </a:r>
              <a:endParaRPr lang="es-A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 rot="255294">
              <a:off x="1534000" y="386071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000" b="1" dirty="0" smtClean="0">
                  <a:solidFill>
                    <a:schemeClr val="tx1"/>
                  </a:solidFill>
                </a:rPr>
                <a:t>51</a:t>
              </a:r>
              <a:endParaRPr lang="es-A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 rot="255294">
              <a:off x="2615765" y="3938214"/>
              <a:ext cx="612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000" b="1" dirty="0" smtClean="0">
                  <a:solidFill>
                    <a:schemeClr val="tx1"/>
                  </a:solidFill>
                </a:rPr>
                <a:t>172</a:t>
              </a:r>
              <a:endParaRPr lang="es-AR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12 Forma"/>
            <p:cNvCxnSpPr/>
            <p:nvPr/>
          </p:nvCxnSpPr>
          <p:spPr>
            <a:xfrm rot="10800000" flipV="1">
              <a:off x="2857488" y="3857628"/>
              <a:ext cx="284007" cy="16906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13 Forma"/>
            <p:cNvCxnSpPr/>
            <p:nvPr/>
          </p:nvCxnSpPr>
          <p:spPr>
            <a:xfrm rot="16200000" flipV="1">
              <a:off x="2813829" y="4329914"/>
              <a:ext cx="326718" cy="239401"/>
            </a:xfrm>
            <a:prstGeom prst="bentConnector3">
              <a:avLst>
                <a:gd name="adj1" fmla="val 1326"/>
              </a:avLst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1 Título"/>
          <p:cNvSpPr txBox="1">
            <a:spLocks/>
          </p:cNvSpPr>
          <p:nvPr/>
        </p:nvSpPr>
        <p:spPr>
          <a:xfrm>
            <a:off x="5691184" y="685800"/>
            <a:ext cx="2971800" cy="914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800" b="1" i="0" u="sng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571604" y="1357298"/>
            <a:ext cx="6758014" cy="5000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Análisis del contexto</a:t>
            </a:r>
            <a:endParaRPr kumimoji="0" lang="es-AR" sz="3600" b="1" i="0" u="sng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609600" y="150813"/>
            <a:ext cx="686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Prevalencia de Desnutrición Crónica (datos ENDESA 2005-2006)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898525" y="4076700"/>
            <a:ext cx="614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49.5%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227013" y="3810000"/>
            <a:ext cx="6143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40.0%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1524000" y="3962400"/>
            <a:ext cx="614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47.0%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1827213" y="4495800"/>
            <a:ext cx="6143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42.3%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455613" y="3124200"/>
            <a:ext cx="615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41.7%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1217613" y="2667000"/>
            <a:ext cx="615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29.0%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3124200" y="5638800"/>
            <a:ext cx="614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24.1%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2286000" y="3429000"/>
            <a:ext cx="614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27.1%</a:t>
            </a:r>
          </a:p>
        </p:txBody>
      </p:sp>
      <p:sp>
        <p:nvSpPr>
          <p:cNvPr id="23564" name="Rectangle 12"/>
          <p:cNvSpPr>
            <a:spLocks/>
          </p:cNvSpPr>
          <p:nvPr/>
        </p:nvSpPr>
        <p:spPr bwMode="auto">
          <a:xfrm>
            <a:off x="4648200" y="3200400"/>
            <a:ext cx="614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24.1%</a:t>
            </a: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3810000" y="4572000"/>
            <a:ext cx="614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26.4%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743200" y="1828800"/>
            <a:ext cx="614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18.8%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2743200" y="2514600"/>
            <a:ext cx="614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20.8%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1676400" y="1981200"/>
            <a:ext cx="614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14.7%</a:t>
            </a:r>
          </a:p>
        </p:txBody>
      </p:sp>
      <p:sp>
        <p:nvSpPr>
          <p:cNvPr id="23569" name="Rectangle 17"/>
          <p:cNvSpPr>
            <a:spLocks/>
          </p:cNvSpPr>
          <p:nvPr/>
        </p:nvSpPr>
        <p:spPr bwMode="auto">
          <a:xfrm>
            <a:off x="5029200" y="1674813"/>
            <a:ext cx="614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21.4%</a:t>
            </a:r>
          </a:p>
        </p:txBody>
      </p:sp>
      <p:sp>
        <p:nvSpPr>
          <p:cNvPr id="23570" name="Rectangle 18"/>
          <p:cNvSpPr>
            <a:spLocks/>
          </p:cNvSpPr>
          <p:nvPr/>
        </p:nvSpPr>
        <p:spPr bwMode="auto">
          <a:xfrm>
            <a:off x="3048000" y="3886200"/>
            <a:ext cx="614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15.3%</a:t>
            </a:r>
          </a:p>
        </p:txBody>
      </p:sp>
      <p:sp>
        <p:nvSpPr>
          <p:cNvPr id="23571" name="Rectangle 19"/>
          <p:cNvSpPr>
            <a:spLocks/>
          </p:cNvSpPr>
          <p:nvPr/>
        </p:nvSpPr>
        <p:spPr bwMode="auto">
          <a:xfrm>
            <a:off x="2436813" y="5334000"/>
            <a:ext cx="6143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17.5%</a:t>
            </a:r>
          </a:p>
        </p:txBody>
      </p:sp>
      <p:sp>
        <p:nvSpPr>
          <p:cNvPr id="23572" name="Rectangle 20"/>
          <p:cNvSpPr>
            <a:spLocks/>
          </p:cNvSpPr>
          <p:nvPr/>
        </p:nvSpPr>
        <p:spPr bwMode="auto">
          <a:xfrm>
            <a:off x="4419600" y="684213"/>
            <a:ext cx="157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Dato no disponible</a:t>
            </a:r>
          </a:p>
        </p:txBody>
      </p:sp>
      <p:sp>
        <p:nvSpPr>
          <p:cNvPr id="23573" name="Rectangle 21"/>
          <p:cNvSpPr>
            <a:spLocks/>
          </p:cNvSpPr>
          <p:nvPr/>
        </p:nvSpPr>
        <p:spPr bwMode="auto">
          <a:xfrm>
            <a:off x="6553200" y="2590800"/>
            <a:ext cx="14890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Dato no diponible</a:t>
            </a:r>
          </a:p>
        </p:txBody>
      </p:sp>
      <p:sp>
        <p:nvSpPr>
          <p:cNvPr id="23574" name="Rectangle 22"/>
          <p:cNvSpPr>
            <a:spLocks/>
          </p:cNvSpPr>
          <p:nvPr/>
        </p:nvSpPr>
        <p:spPr bwMode="auto">
          <a:xfrm>
            <a:off x="6400800" y="4038600"/>
            <a:ext cx="23431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Urbano 13.7 %</a:t>
            </a:r>
          </a:p>
          <a:p>
            <a:pPr algn="l"/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Rural 32.0%</a:t>
            </a:r>
          </a:p>
          <a:p>
            <a:pPr algn="l"/>
            <a:endParaRPr lang="en-US" sz="18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algn="l"/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Sin educación 47.1%</a:t>
            </a:r>
          </a:p>
          <a:p>
            <a:pPr algn="l"/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Superior 6.8%</a:t>
            </a:r>
          </a:p>
          <a:p>
            <a:pPr algn="l"/>
            <a:endParaRPr lang="en-US" sz="18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algn="l"/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Quintil inferior 43.2%</a:t>
            </a:r>
          </a:p>
          <a:p>
            <a:pPr algn="l"/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Quintil superior 5.0%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87325"/>
            <a:ext cx="8423275" cy="154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50800" rIns="8890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La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desnutrición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crónica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afecta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diferentes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aspectos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del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desarrollo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cerebral en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diferentes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momentos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de la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vida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en-US" sz="1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/>
          </p:cNvSpPr>
          <p:nvPr/>
        </p:nvSpPr>
        <p:spPr bwMode="auto">
          <a:xfrm>
            <a:off x="609600" y="1752600"/>
            <a:ext cx="8001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Audición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y vista: 3-4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meses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; 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Lenguaje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: 6 meses-2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años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Pensamiento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y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resolución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problemas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: 7 meses-10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años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455613" y="6245225"/>
            <a:ext cx="21351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JR 16/09/2010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pPr algn="r"/>
            <a:r>
              <a:rPr lang="en-US"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428596" y="2071678"/>
            <a:ext cx="19208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1800" dirty="0" err="1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Edad</a:t>
            </a:r>
            <a:r>
              <a:rPr lang="en-US" sz="1800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: </a:t>
            </a:r>
            <a:r>
              <a:rPr lang="en-US" sz="1800" b="1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33 </a:t>
            </a:r>
            <a:r>
              <a:rPr lang="en-US" sz="1800" b="1" dirty="0" err="1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meses</a:t>
            </a:r>
            <a:r>
              <a:rPr lang="en-US" sz="1800" b="1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</a:t>
            </a:r>
          </a:p>
          <a:p>
            <a:endParaRPr lang="en-US" sz="1800" dirty="0">
              <a:solidFill>
                <a:srgbClr val="1A1A1A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  <a:p>
            <a:r>
              <a:rPr lang="en-US" sz="1800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Peso: </a:t>
            </a:r>
            <a:r>
              <a:rPr lang="en-US" sz="1800" b="1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10.7 kg</a:t>
            </a:r>
          </a:p>
          <a:p>
            <a:endParaRPr lang="en-US" sz="1800" dirty="0">
              <a:solidFill>
                <a:srgbClr val="1A1A1A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  <a:p>
            <a:r>
              <a:rPr lang="en-US" sz="1800" dirty="0" err="1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Talla</a:t>
            </a:r>
            <a:r>
              <a:rPr lang="en-US" sz="1800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: </a:t>
            </a:r>
            <a:r>
              <a:rPr lang="en-US" sz="1800" b="1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78.3 cm</a:t>
            </a:r>
          </a:p>
          <a:p>
            <a:endParaRPr lang="en-US" sz="1800" dirty="0">
              <a:solidFill>
                <a:srgbClr val="1A1A1A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  <a:p>
            <a:r>
              <a:rPr lang="en-US" sz="1800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Estado de </a:t>
            </a:r>
            <a:r>
              <a:rPr lang="en-US" sz="1800" dirty="0" err="1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Nutrición</a:t>
            </a:r>
            <a:r>
              <a:rPr lang="en-US" sz="1800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: </a:t>
            </a:r>
          </a:p>
          <a:p>
            <a:endParaRPr lang="en-US" sz="900" dirty="0">
              <a:solidFill>
                <a:srgbClr val="1A1A1A"/>
              </a:solidFill>
              <a:latin typeface="Arial Bold" charset="0"/>
              <a:ea typeface="Lucida Grande" charset="0"/>
              <a:cs typeface="Lucida Grande" charset="0"/>
              <a:sym typeface="Arial Bold" charset="0"/>
            </a:endParaRPr>
          </a:p>
          <a:p>
            <a:r>
              <a:rPr lang="en-US" sz="2400" b="1" u="sng" dirty="0" err="1">
                <a:solidFill>
                  <a:srgbClr val="FF0000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Desnutrida</a:t>
            </a:r>
            <a:endParaRPr lang="en-US" sz="2400" b="1" u="sng" dirty="0">
              <a:solidFill>
                <a:srgbClr val="FF0000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  <a:p>
            <a:endParaRPr lang="en-US" sz="1800" dirty="0">
              <a:solidFill>
                <a:srgbClr val="1A1A1A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7072330" y="2000240"/>
            <a:ext cx="19208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1800" dirty="0" err="1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Edad</a:t>
            </a:r>
            <a:r>
              <a:rPr lang="en-US" sz="1800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: </a:t>
            </a:r>
            <a:r>
              <a:rPr lang="en-US" sz="1800" b="1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30 </a:t>
            </a:r>
            <a:r>
              <a:rPr lang="en-US" sz="1800" b="1" dirty="0" err="1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meses</a:t>
            </a:r>
            <a:endParaRPr lang="en-US" sz="1800" b="1" dirty="0">
              <a:solidFill>
                <a:srgbClr val="1A1A1A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  <a:p>
            <a:endParaRPr lang="en-US" sz="1800" dirty="0">
              <a:solidFill>
                <a:srgbClr val="1A1A1A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  <a:p>
            <a:r>
              <a:rPr lang="en-US" sz="1800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Peso: </a:t>
            </a:r>
            <a:r>
              <a:rPr lang="en-US" sz="1800" b="1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11.6 kg</a:t>
            </a:r>
          </a:p>
          <a:p>
            <a:endParaRPr lang="en-US" sz="1800" dirty="0">
              <a:solidFill>
                <a:srgbClr val="1A1A1A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  <a:p>
            <a:r>
              <a:rPr lang="en-US" sz="1800" dirty="0" err="1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Talla</a:t>
            </a:r>
            <a:r>
              <a:rPr lang="en-US" sz="1800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: </a:t>
            </a:r>
            <a:r>
              <a:rPr lang="en-US" sz="1800" b="1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84.5 cm</a:t>
            </a:r>
          </a:p>
          <a:p>
            <a:endParaRPr lang="en-US" sz="1800" dirty="0">
              <a:solidFill>
                <a:srgbClr val="1A1A1A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  <a:p>
            <a:r>
              <a:rPr lang="en-US" sz="1800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Estado de </a:t>
            </a:r>
            <a:r>
              <a:rPr lang="en-US" sz="1800" dirty="0" err="1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Nutrición</a:t>
            </a:r>
            <a:r>
              <a:rPr lang="en-US" sz="1800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: </a:t>
            </a:r>
          </a:p>
          <a:p>
            <a:endParaRPr lang="en-US" sz="900" dirty="0">
              <a:solidFill>
                <a:srgbClr val="1A1A1A"/>
              </a:solidFill>
              <a:latin typeface="Arial Bold" charset="0"/>
              <a:ea typeface="Lucida Grande" charset="0"/>
              <a:cs typeface="Lucida Grande" charset="0"/>
              <a:sym typeface="Arial Bold" charset="0"/>
            </a:endParaRPr>
          </a:p>
          <a:p>
            <a:r>
              <a:rPr lang="en-US" sz="2400" b="1" u="sng" dirty="0">
                <a:solidFill>
                  <a:srgbClr val="1A1A1A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Normal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45259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900" tIns="50800" rIns="88900" bIns="50800"/>
          <a:lstStyle/>
          <a:p>
            <a:r>
              <a:rPr lang="en-US" sz="30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La </a:t>
            </a:r>
            <a:r>
              <a:rPr lang="en-US" sz="3000" b="1" dirty="0" err="1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desnutrición</a:t>
            </a:r>
            <a:r>
              <a:rPr lang="en-US" sz="30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000" b="1" dirty="0" err="1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crónica</a:t>
            </a:r>
            <a:r>
              <a:rPr lang="en-US" sz="30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000" b="1" dirty="0" err="1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infantil</a:t>
            </a:r>
            <a:r>
              <a:rPr lang="en-US" sz="30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 (</a:t>
            </a:r>
            <a:r>
              <a:rPr lang="en-US" sz="3000" b="1" dirty="0" err="1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retardo</a:t>
            </a:r>
            <a:r>
              <a:rPr lang="en-US" sz="30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 en </a:t>
            </a:r>
            <a:r>
              <a:rPr lang="en-US" sz="3000" b="1" dirty="0" err="1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talla</a:t>
            </a:r>
            <a:r>
              <a:rPr lang="en-US" sz="30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En blanc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- En blanco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ítulo y objeto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ítulo y objetos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ítulo y obje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95BC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5DE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Light"/>
        <a:ea typeface="ヒラギノ角ゴ ProN W3"/>
        <a:cs typeface="ヒラギノ角ゴ ProN W3"/>
      </a:majorFont>
      <a:minorFont>
        <a:latin typeface="Helvetica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Pages>0</Pages>
  <Words>1967</Words>
  <Characters>0</Characters>
  <Application>Microsoft Office PowerPoint</Application>
  <PresentationFormat>Presentación en pantalla (4:3)</PresentationFormat>
  <Lines>0</Lines>
  <Paragraphs>794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Default - En blanco</vt:lpstr>
      <vt:lpstr>Default - Título y objetos</vt:lpstr>
      <vt:lpstr>Blank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Organigrama</vt:lpstr>
      <vt:lpstr>Presentación de PowerPoint</vt:lpstr>
      <vt:lpstr>Presentación de PowerPoint</vt:lpstr>
      <vt:lpstr>La desnutrición crónica afecta diferentes aspectos del desarrollo cerebral en diferentes momentos de la vida  </vt:lpstr>
      <vt:lpstr>Presentación de PowerPoint</vt:lpstr>
      <vt:lpstr>Presentación de PowerPoint</vt:lpstr>
      <vt:lpstr>Presentación de PowerPoint</vt:lpstr>
      <vt:lpstr>Nuestra Ruta:  La Estrategia del Sector Agroalimentario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FORTALECIMIENTO DE LOS MECANISMOS  DE PLANIFICACION  EJECUCION Y OPERATIVIDAD REGIONAL Y LOCAL PARA LA IMPLEMETACION A NIVEL DE GOBIERNO</vt:lpstr>
      <vt:lpstr>VINCULO OBJETIVOS ENSAN CON VISION DE PAIS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Logros del Sector Agroalimentario</vt:lpstr>
      <vt:lpstr>Presentación de PowerPoint</vt:lpstr>
      <vt:lpstr>Presentación de PowerPoint</vt:lpstr>
      <vt:lpstr>Presentación de PowerPoint</vt:lpstr>
      <vt:lpstr>Creación y Fortalecimiento de las Cadenas Agroalimentarias</vt:lpstr>
      <vt:lpstr>Potenciando a pequeños y medianos Productores (Sinergia de Mercado con Wallmart)</vt:lpstr>
      <vt:lpstr>Presentación de PowerPoint</vt:lpstr>
      <vt:lpstr>Principales Logros Institucionales</vt:lpstr>
      <vt:lpstr>Resultados de la Simplificación de Procesos en la Atención de Registros</vt:lpstr>
      <vt:lpstr> Logros Institucionales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Héctor Hernandez</dc:creator>
  <cp:lastModifiedBy>Ronaldo Paz</cp:lastModifiedBy>
  <cp:revision>71</cp:revision>
  <dcterms:modified xsi:type="dcterms:W3CDTF">2012-05-15T22:15:41Z</dcterms:modified>
</cp:coreProperties>
</file>