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0" r:id="rId1"/>
  </p:sldMasterIdLst>
  <p:sldIdLst>
    <p:sldId id="282" r:id="rId2"/>
    <p:sldId id="287" r:id="rId3"/>
    <p:sldId id="285" r:id="rId4"/>
    <p:sldId id="284" r:id="rId5"/>
    <p:sldId id="266" r:id="rId6"/>
    <p:sldId id="265" r:id="rId7"/>
    <p:sldId id="283" r:id="rId8"/>
    <p:sldId id="273" r:id="rId9"/>
    <p:sldId id="277" r:id="rId10"/>
    <p:sldId id="272" r:id="rId11"/>
    <p:sldId id="278" r:id="rId12"/>
    <p:sldId id="274" r:id="rId13"/>
    <p:sldId id="279" r:id="rId14"/>
    <p:sldId id="275" r:id="rId15"/>
    <p:sldId id="280" r:id="rId16"/>
    <p:sldId id="276" r:id="rId17"/>
    <p:sldId id="281" r:id="rId18"/>
    <p:sldId id="286" r:id="rId1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4585" autoAdjust="0"/>
  </p:normalViewPr>
  <p:slideViewPr>
    <p:cSldViewPr snapToGrid="0" snapToObjects="1">
      <p:cViewPr varScale="1">
        <p:scale>
          <a:sx n="70" d="100"/>
          <a:sy n="70" d="100"/>
        </p:scale>
        <p:origin x="-13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s-ES_tradnl" smtClean="0"/>
              <a:t>Clic para editar título</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9/26/2014</a:t>
            </a:fld>
            <a:endParaRPr lang="en-US"/>
          </a:p>
        </p:txBody>
      </p:sp>
      <p:sp>
        <p:nvSpPr>
          <p:cNvPr id="5" name="Footer Placeholder 4"/>
          <p:cNvSpPr>
            <a:spLocks noGrp="1"/>
          </p:cNvSpPr>
          <p:nvPr>
            <p:ph type="ftr" sz="quarter" idx="11"/>
          </p:nvPr>
        </p:nvSpPr>
        <p:spPr/>
        <p:txBody>
          <a:bodyPr/>
          <a:lstStyle/>
          <a:p>
            <a:endParaRPr kumimoji="0"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pPr eaLnBrk="1" latinLnBrk="0" hangingPunct="1"/>
            <a:fld id="{2C6B1FF6-39B9-40F5-8B67-33C6354A3D4F}" type="slidenum">
              <a:rPr kumimoji="0" lang="en-US" smtClean="0"/>
              <a:pPr eaLnBrk="1" latinLnBrk="0" hangingPunct="1"/>
              <a:t>‹Nº›</a:t>
            </a:fld>
            <a:endParaRPr kumimoji="0" lang="en-US" dirty="0">
              <a:solidFill>
                <a:schemeClr val="accent3">
                  <a:shade val="7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463041BE-7F6C-E240-82C5-7A32FAFA258F}" type="datetimeFigureOut">
              <a:rPr lang="es-ES" smtClean="0"/>
              <a:t>26/09/2014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16BC75-41E3-7C4D-848D-F4441922E520}"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 para editar título</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463041BE-7F6C-E240-82C5-7A32FAFA258F}" type="datetimeFigureOut">
              <a:rPr lang="es-ES" smtClean="0"/>
              <a:t>26/09/2014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16BC75-41E3-7C4D-848D-F4441922E520}"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463041BE-7F6C-E240-82C5-7A32FAFA258F}" type="datetimeFigureOut">
              <a:rPr lang="es-ES" smtClean="0"/>
              <a:t>26/09/2014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16BC75-41E3-7C4D-848D-F4441922E520}"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s-ES_tradnl" smtClean="0"/>
              <a:t>Clic para editar título</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7" name="Date Placeholder 6"/>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9/26/2014</a:t>
            </a:fld>
            <a:endParaRPr lang="en-US"/>
          </a:p>
        </p:txBody>
      </p:sp>
      <p:sp>
        <p:nvSpPr>
          <p:cNvPr id="8" name="Slide Number Placeholder 7"/>
          <p:cNvSpPr>
            <a:spLocks noGrp="1"/>
          </p:cNvSpPr>
          <p:nvPr>
            <p:ph type="sldNum" sz="quarter" idx="11"/>
          </p:nvPr>
        </p:nvSpPr>
        <p:spPr/>
        <p:txBody>
          <a:bodyPr/>
          <a:lstStyle/>
          <a:p>
            <a:pPr eaLnBrk="1" latinLnBrk="0" hangingPunct="1"/>
            <a:fld id="{2C6B1FF6-39B9-40F5-8B67-33C6354A3D4F}" type="slidenum">
              <a:rPr kumimoji="0" lang="en-US" smtClean="0"/>
              <a:pPr eaLnBrk="1" latinLnBrk="0" hangingPunct="1"/>
              <a:t>‹Nº›</a:t>
            </a:fld>
            <a:endParaRPr kumimoji="0" lang="en-US" dirty="0">
              <a:solidFill>
                <a:schemeClr val="accent3">
                  <a:shade val="75000"/>
                </a:schemeClr>
              </a:solidFill>
            </a:endParaRPr>
          </a:p>
        </p:txBody>
      </p:sp>
      <p:sp>
        <p:nvSpPr>
          <p:cNvPr id="9" name="Footer Placeholder 8"/>
          <p:cNvSpPr>
            <a:spLocks noGrp="1"/>
          </p:cNvSpPr>
          <p:nvPr>
            <p:ph type="ftr" sz="quarter" idx="12"/>
          </p:nvPr>
        </p:nvSpPr>
        <p:spPr/>
        <p:txBody>
          <a:bodyPr/>
          <a:lstStyle/>
          <a:p>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463041BE-7F6C-E240-82C5-7A32FAFA258F}" type="datetimeFigureOut">
              <a:rPr lang="es-ES" smtClean="0"/>
              <a:t>26/09/2014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416BC75-41E3-7C4D-848D-F4441922E520}"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s-ES_tradnl" smtClean="0"/>
              <a:t>Haga clic para modificar el estilo de texto del patrón</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463041BE-7F6C-E240-82C5-7A32FAFA258F}" type="datetimeFigureOut">
              <a:rPr lang="es-ES" smtClean="0"/>
              <a:t>26/09/2014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D416BC75-41E3-7C4D-848D-F4441922E520}"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p:txBody>
          <a:bodyPr/>
          <a:lstStyle/>
          <a:p>
            <a:fld id="{463041BE-7F6C-E240-82C5-7A32FAFA258F}" type="datetimeFigureOut">
              <a:rPr lang="es-ES" smtClean="0"/>
              <a:t>26/09/2014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D416BC75-41E3-7C4D-848D-F4441922E520}"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041BE-7F6C-E240-82C5-7A32FAFA258F}" type="datetimeFigureOut">
              <a:rPr lang="es-ES" smtClean="0"/>
              <a:t>26/09/2014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D416BC75-41E3-7C4D-848D-F4441922E520}"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463041BE-7F6C-E240-82C5-7A32FAFA258F}" type="datetimeFigureOut">
              <a:rPr lang="es-ES" smtClean="0"/>
              <a:t>26/09/2014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416BC75-41E3-7C4D-848D-F4441922E520}" type="slidenum">
              <a:rPr lang="es-ES" smtClean="0"/>
              <a:t>‹Nº›</a:t>
            </a:fld>
            <a:endParaRPr lang="es-ES"/>
          </a:p>
        </p:txBody>
      </p:sp>
      <p:sp>
        <p:nvSpPr>
          <p:cNvPr id="8" name="Title 7"/>
          <p:cNvSpPr>
            <a:spLocks noGrp="1"/>
          </p:cNvSpPr>
          <p:nvPr>
            <p:ph type="title"/>
          </p:nvPr>
        </p:nvSpPr>
        <p:spPr/>
        <p:txBody>
          <a:bodyPr/>
          <a:lstStyle/>
          <a:p>
            <a:r>
              <a:rPr lang="es-ES_tradnl" smtClean="0"/>
              <a:t>Clic para editar título</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463041BE-7F6C-E240-82C5-7A32FAFA258F}" type="datetimeFigureOut">
              <a:rPr lang="es-ES" smtClean="0"/>
              <a:t>26/09/2014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416BC75-41E3-7C4D-848D-F4441922E520}" type="slidenum">
              <a:rPr lang="es-ES" smtClean="0"/>
              <a:t>‹Nº›</a:t>
            </a:fld>
            <a:endParaRPr lang="es-E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s-ES_tradnl" smtClean="0"/>
              <a:t>Clic para editar título</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463041BE-7F6C-E240-82C5-7A32FAFA258F}" type="datetimeFigureOut">
              <a:rPr lang="es-ES" smtClean="0"/>
              <a:t>26/09/2014</a:t>
            </a:fld>
            <a:endParaRPr lang="es-E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s-E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D416BC75-41E3-7C4D-848D-F4441922E520}" type="slidenum">
              <a:rPr lang="es-ES" smtClean="0"/>
              <a:t>‹Nº›</a:t>
            </a:fld>
            <a:endParaRPr lang="es-E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mailto:cinap66@gmail.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panamaagro.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panamaagro.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panamaagro.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panamaagro.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panamaagro.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panamaagro.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panamaagro.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panamaagro.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mailto:anibalfossatti@gmail.com" TargetMode="External"/><Relationship Id="rId4" Type="http://schemas.openxmlformats.org/officeDocument/2006/relationships/hyperlink" Target="mailto:cinap66@gmail.co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www.panamaagro.com" TargetMode="External"/><Relationship Id="rId5" Type="http://schemas.openxmlformats.org/officeDocument/2006/relationships/hyperlink" Target="http://www.cinap.org"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www.panamaagro.com" TargetMode="External"/><Relationship Id="rId5" Type="http://schemas.openxmlformats.org/officeDocument/2006/relationships/hyperlink" Target="http://www.cinap.org"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cinap.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panamaagro.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483170" y="3043340"/>
            <a:ext cx="7993019" cy="1692771"/>
          </a:xfrm>
          <a:prstGeom prst="rect">
            <a:avLst/>
          </a:prstGeom>
          <a:noFill/>
        </p:spPr>
        <p:txBody>
          <a:bodyPr wrap="square" rtlCol="0">
            <a:spAutoFit/>
          </a:bodyPr>
          <a:lstStyle/>
          <a:p>
            <a:endParaRPr lang="es-ES" sz="3200" dirty="0" smtClean="0">
              <a:solidFill>
                <a:schemeClr val="accent3">
                  <a:lumMod val="75000"/>
                </a:schemeClr>
              </a:solidFill>
            </a:endParaRPr>
          </a:p>
          <a:p>
            <a:r>
              <a:rPr lang="es-ES" sz="2400" dirty="0" smtClean="0">
                <a:solidFill>
                  <a:schemeClr val="accent3">
                    <a:lumMod val="75000"/>
                  </a:schemeClr>
                </a:solidFill>
              </a:rPr>
              <a:t>Análisis integral de enfoque sobre la Seguridad Alimentaria y Rol del Profesional desde CINAP en Panamá</a:t>
            </a:r>
            <a:endParaRPr lang="es-ES" sz="2400" dirty="0">
              <a:solidFill>
                <a:schemeClr val="accent3">
                  <a:lumMod val="75000"/>
                </a:schemeClr>
              </a:solidFill>
            </a:endParaRPr>
          </a:p>
        </p:txBody>
      </p:sp>
      <p:sp>
        <p:nvSpPr>
          <p:cNvPr id="7" name="CuadroTexto 6"/>
          <p:cNvSpPr txBox="1"/>
          <p:nvPr/>
        </p:nvSpPr>
        <p:spPr>
          <a:xfrm>
            <a:off x="483169" y="5211723"/>
            <a:ext cx="7993019" cy="954107"/>
          </a:xfrm>
          <a:prstGeom prst="rect">
            <a:avLst/>
          </a:prstGeom>
          <a:noFill/>
        </p:spPr>
        <p:txBody>
          <a:bodyPr wrap="square" rtlCol="0">
            <a:spAutoFit/>
          </a:bodyPr>
          <a:lstStyle/>
          <a:p>
            <a:r>
              <a:rPr lang="es-ES" sz="1400" dirty="0"/>
              <a:t>e</a:t>
            </a:r>
            <a:r>
              <a:rPr lang="es-ES" sz="1400" dirty="0" smtClean="0"/>
              <a:t>n el Marco de la celebración de los cincuentas años</a:t>
            </a:r>
          </a:p>
          <a:p>
            <a:r>
              <a:rPr lang="es-ES" sz="1400" dirty="0" smtClean="0"/>
              <a:t>De creación del Colegio de Profesionales en Ciencias Agrícolas de Honduras (COLPROCAH)</a:t>
            </a:r>
          </a:p>
          <a:p>
            <a:endParaRPr lang="es-ES" sz="1400" dirty="0"/>
          </a:p>
          <a:p>
            <a:r>
              <a:rPr lang="es-ES" sz="1400" dirty="0" smtClean="0"/>
              <a:t>Honduras, 26 y 27 de Septiembre de 2014 </a:t>
            </a:r>
            <a:endParaRPr lang="es-ES" sz="1400" dirty="0"/>
          </a:p>
        </p:txBody>
      </p:sp>
      <p:pic>
        <p:nvPicPr>
          <p:cNvPr id="8" name="Imagen 7"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9" name="CuadroTexto 8"/>
          <p:cNvSpPr txBox="1"/>
          <p:nvPr/>
        </p:nvSpPr>
        <p:spPr>
          <a:xfrm>
            <a:off x="1125078" y="0"/>
            <a:ext cx="7863240" cy="16927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República de Panamá</a:t>
            </a:r>
          </a:p>
          <a:p>
            <a:pPr algn="ctr"/>
            <a:r>
              <a:rPr lang="es-ES" sz="2000" b="1" dirty="0" smtClean="0">
                <a:solidFill>
                  <a:schemeClr val="tx1"/>
                </a:solidFill>
              </a:rPr>
              <a:t>Colegio de Ingenieros Agrónomos de Panamá - CINAP</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
        <p:nvSpPr>
          <p:cNvPr id="2" name="Rectángulo 1"/>
          <p:cNvSpPr/>
          <p:nvPr/>
        </p:nvSpPr>
        <p:spPr>
          <a:xfrm>
            <a:off x="353317" y="1692771"/>
            <a:ext cx="8635001" cy="1384995"/>
          </a:xfrm>
          <a:prstGeom prst="rect">
            <a:avLst/>
          </a:prstGeom>
        </p:spPr>
        <p:txBody>
          <a:bodyPr wrap="square">
            <a:spAutoFit/>
          </a:bodyPr>
          <a:lstStyle/>
          <a:p>
            <a:r>
              <a:rPr lang="es-ES" sz="2800" dirty="0"/>
              <a:t>SIMPOSIO SOBRE</a:t>
            </a:r>
          </a:p>
          <a:p>
            <a:r>
              <a:rPr lang="es-ES" sz="2800" dirty="0"/>
              <a:t>Seguridad Alimentaria y el Rol del Profesional Agrícola</a:t>
            </a:r>
          </a:p>
        </p:txBody>
      </p:sp>
      <p:sp>
        <p:nvSpPr>
          <p:cNvPr id="10" name="Text Box 3"/>
          <p:cNvSpPr txBox="1">
            <a:spLocks noChangeArrowheads="1"/>
          </p:cNvSpPr>
          <p:nvPr/>
        </p:nvSpPr>
        <p:spPr bwMode="auto">
          <a:xfrm>
            <a:off x="3105043" y="5902325"/>
            <a:ext cx="5883275" cy="117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81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81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81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81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r" eaLnBrk="1" hangingPunct="1">
              <a:lnSpc>
                <a:spcPct val="100000"/>
              </a:lnSpc>
              <a:buClr>
                <a:srgbClr val="0070C0"/>
              </a:buClr>
            </a:pPr>
            <a:r>
              <a:rPr lang="es-ES" sz="1400" b="1" dirty="0">
                <a:solidFill>
                  <a:srgbClr val="1F497D"/>
                </a:solidFill>
              </a:rPr>
              <a:t>Anibal Fossatti Carrillo </a:t>
            </a:r>
          </a:p>
          <a:p>
            <a:pPr algn="r" eaLnBrk="1" hangingPunct="1">
              <a:lnSpc>
                <a:spcPct val="100000"/>
              </a:lnSpc>
              <a:buClr>
                <a:srgbClr val="0070C0"/>
              </a:buClr>
            </a:pPr>
            <a:r>
              <a:rPr lang="es-ES_tradnl" sz="1400" b="1" dirty="0" smtClean="0">
                <a:solidFill>
                  <a:srgbClr val="1F497D"/>
                </a:solidFill>
              </a:rPr>
              <a:t>Presidente Nacional 2014-2016</a:t>
            </a:r>
          </a:p>
          <a:p>
            <a:pPr algn="r" eaLnBrk="1" hangingPunct="1">
              <a:lnSpc>
                <a:spcPct val="100000"/>
              </a:lnSpc>
              <a:buClr>
                <a:srgbClr val="0070C0"/>
              </a:buClr>
            </a:pPr>
            <a:r>
              <a:rPr lang="es-ES_tradnl" sz="1400" b="1" dirty="0" smtClean="0">
                <a:solidFill>
                  <a:srgbClr val="1F497D"/>
                </a:solidFill>
              </a:rPr>
              <a:t>CINAP</a:t>
            </a:r>
          </a:p>
          <a:p>
            <a:pPr algn="r" eaLnBrk="1" hangingPunct="1">
              <a:lnSpc>
                <a:spcPct val="100000"/>
              </a:lnSpc>
              <a:buClr>
                <a:srgbClr val="0070C0"/>
              </a:buClr>
            </a:pPr>
            <a:r>
              <a:rPr lang="es-ES_tradnl" sz="1400" b="1" dirty="0" smtClean="0">
                <a:solidFill>
                  <a:srgbClr val="1F497D"/>
                </a:solidFill>
                <a:hlinkClick r:id="rId4"/>
              </a:rPr>
              <a:t>cinap66@gmail.com</a:t>
            </a:r>
            <a:endParaRPr lang="es-ES_tradnl" sz="1400" b="1" dirty="0" smtClean="0">
              <a:solidFill>
                <a:srgbClr val="1F497D"/>
              </a:solidFill>
            </a:endParaRPr>
          </a:p>
          <a:p>
            <a:pPr algn="r" eaLnBrk="1" hangingPunct="1">
              <a:lnSpc>
                <a:spcPct val="100000"/>
              </a:lnSpc>
              <a:buClr>
                <a:srgbClr val="0070C0"/>
              </a:buClr>
            </a:pPr>
            <a:endParaRPr lang="en-GB" sz="1400" b="1" dirty="0">
              <a:solidFill>
                <a:srgbClr val="1F497D"/>
              </a:solidFill>
            </a:endParaRPr>
          </a:p>
        </p:txBody>
      </p:sp>
    </p:spTree>
    <p:extLst>
      <p:ext uri="{BB962C8B-B14F-4D97-AF65-F5344CB8AC3E}">
        <p14:creationId xmlns:p14="http://schemas.microsoft.com/office/powerpoint/2010/main" val="397801016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p:cNvSpPr txBox="1"/>
          <p:nvPr/>
        </p:nvSpPr>
        <p:spPr>
          <a:xfrm>
            <a:off x="6330719" y="1053236"/>
            <a:ext cx="2813281" cy="2062103"/>
          </a:xfrm>
          <a:prstGeom prst="rect">
            <a:avLst/>
          </a:prstGeom>
          <a:solidFill>
            <a:srgbClr val="FFFFFF"/>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s-ES" sz="1600" dirty="0" smtClean="0">
              <a:solidFill>
                <a:schemeClr val="tx1"/>
              </a:solidFill>
            </a:endParaRPr>
          </a:p>
          <a:p>
            <a:pPr algn="ctr"/>
            <a:r>
              <a:rPr lang="es-ES" sz="1600" b="1" dirty="0" smtClean="0">
                <a:solidFill>
                  <a:schemeClr val="tx1"/>
                </a:solidFill>
              </a:rPr>
              <a:t>SEGURIDAD DE ALIMENTOS</a:t>
            </a:r>
          </a:p>
          <a:p>
            <a:pPr algn="ctr"/>
            <a:r>
              <a:rPr lang="es-ES" sz="1600" b="1" dirty="0" smtClean="0">
                <a:solidFill>
                  <a:schemeClr val="tx1"/>
                </a:solidFill>
              </a:rPr>
              <a:t>PARA LA POBLACION</a:t>
            </a:r>
          </a:p>
          <a:p>
            <a:pPr algn="ctr"/>
            <a:r>
              <a:rPr lang="es-ES" sz="1600" b="1" dirty="0" smtClean="0">
                <a:solidFill>
                  <a:schemeClr val="tx1"/>
                </a:solidFill>
              </a:rPr>
              <a:t>3.7 Millones habitantes</a:t>
            </a:r>
          </a:p>
          <a:p>
            <a:pPr algn="ctr"/>
            <a:endParaRPr lang="es-ES" sz="1600" b="1" dirty="0">
              <a:solidFill>
                <a:schemeClr val="tx1"/>
              </a:solidFill>
            </a:endParaRPr>
          </a:p>
          <a:p>
            <a:pPr algn="ctr"/>
            <a:endParaRPr lang="es-ES" sz="1600" dirty="0">
              <a:solidFill>
                <a:schemeClr val="tx1"/>
              </a:solidFill>
            </a:endParaRPr>
          </a:p>
          <a:p>
            <a:pPr algn="ctr"/>
            <a:endParaRPr lang="es-ES" sz="1600" dirty="0">
              <a:solidFill>
                <a:schemeClr val="tx1"/>
              </a:solidFill>
            </a:endParaRPr>
          </a:p>
        </p:txBody>
      </p:sp>
      <p:sp>
        <p:nvSpPr>
          <p:cNvPr id="4" name="Flecha curvada hacia arriba 3"/>
          <p:cNvSpPr/>
          <p:nvPr/>
        </p:nvSpPr>
        <p:spPr>
          <a:xfrm>
            <a:off x="1" y="2448373"/>
            <a:ext cx="8988318" cy="3689621"/>
          </a:xfrm>
          <a:prstGeom prst="curved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pic>
        <p:nvPicPr>
          <p:cNvPr id="5" name="Imagen 4"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7" name="Elipse 6"/>
          <p:cNvSpPr/>
          <p:nvPr/>
        </p:nvSpPr>
        <p:spPr>
          <a:xfrm>
            <a:off x="366001" y="1192454"/>
            <a:ext cx="2773675" cy="221286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dirty="0" smtClean="0"/>
              <a:t>EQUILIBRAR LA OFERTA - DEMANDA</a:t>
            </a:r>
          </a:p>
          <a:p>
            <a:pPr algn="ctr"/>
            <a:endParaRPr lang="es-ES" sz="1600" dirty="0" smtClean="0"/>
          </a:p>
          <a:p>
            <a:pPr algn="ctr"/>
            <a:r>
              <a:rPr lang="es-ES" sz="1600" dirty="0" smtClean="0"/>
              <a:t>ELIMINAR POBREZA</a:t>
            </a:r>
            <a:endParaRPr lang="es-ES" sz="1600" dirty="0"/>
          </a:p>
        </p:txBody>
      </p:sp>
      <p:sp>
        <p:nvSpPr>
          <p:cNvPr id="12" name="Elipse 11"/>
          <p:cNvSpPr/>
          <p:nvPr/>
        </p:nvSpPr>
        <p:spPr>
          <a:xfrm>
            <a:off x="4211090" y="3587843"/>
            <a:ext cx="2744476" cy="232128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1400" dirty="0" smtClean="0"/>
              <a:t>DESARROLLAR LA</a:t>
            </a:r>
          </a:p>
          <a:p>
            <a:pPr algn="ctr"/>
            <a:r>
              <a:rPr lang="es-ES" sz="1400" dirty="0" smtClean="0"/>
              <a:t>AGROINDUSTRIA</a:t>
            </a:r>
          </a:p>
          <a:p>
            <a:pPr algn="ctr"/>
            <a:endParaRPr lang="es-ES" sz="1400" dirty="0"/>
          </a:p>
          <a:p>
            <a:pPr algn="ctr"/>
            <a:r>
              <a:rPr lang="es-ES" sz="1400" dirty="0" smtClean="0"/>
              <a:t>FORTALECER AGRICULTURA FAMILIAR </a:t>
            </a:r>
            <a:endParaRPr lang="es-ES" sz="1400" dirty="0"/>
          </a:p>
        </p:txBody>
      </p:sp>
      <p:sp>
        <p:nvSpPr>
          <p:cNvPr id="13" name="Elipse 12"/>
          <p:cNvSpPr/>
          <p:nvPr/>
        </p:nvSpPr>
        <p:spPr>
          <a:xfrm>
            <a:off x="6173227" y="4814103"/>
            <a:ext cx="2627692" cy="204389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1400" dirty="0" smtClean="0"/>
              <a:t>RESERVA DE ALIMENTOS</a:t>
            </a:r>
          </a:p>
          <a:p>
            <a:pPr algn="ctr"/>
            <a:endParaRPr lang="es-ES" sz="1400" dirty="0" smtClean="0"/>
          </a:p>
          <a:p>
            <a:pPr algn="ctr"/>
            <a:r>
              <a:rPr lang="es-ES" sz="1400" dirty="0" smtClean="0"/>
              <a:t>PLAN DE VULNERABILIDAD</a:t>
            </a:r>
          </a:p>
          <a:p>
            <a:pPr algn="ctr"/>
            <a:r>
              <a:rPr lang="es-ES" sz="1400" dirty="0" smtClean="0"/>
              <a:t>Desastres-Guerras</a:t>
            </a:r>
            <a:endParaRPr lang="es-ES" sz="1400" dirty="0"/>
          </a:p>
        </p:txBody>
      </p:sp>
      <p:sp>
        <p:nvSpPr>
          <p:cNvPr id="15" name="Elipse 14"/>
          <p:cNvSpPr/>
          <p:nvPr/>
        </p:nvSpPr>
        <p:spPr>
          <a:xfrm>
            <a:off x="2328173" y="2448374"/>
            <a:ext cx="2656888" cy="22128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sz="1400" dirty="0" smtClean="0"/>
          </a:p>
          <a:p>
            <a:pPr algn="ctr"/>
            <a:r>
              <a:rPr lang="es-ES" sz="1400" dirty="0" smtClean="0"/>
              <a:t>PRODUCTIVIDAD AGROPECUARIA NACIONAL</a:t>
            </a:r>
          </a:p>
          <a:p>
            <a:pPr algn="ctr"/>
            <a:endParaRPr lang="es-ES" sz="1400" dirty="0"/>
          </a:p>
          <a:p>
            <a:pPr algn="ctr"/>
            <a:r>
              <a:rPr lang="es-ES" sz="1400" dirty="0"/>
              <a:t>(EFICAZ</a:t>
            </a:r>
            <a:r>
              <a:rPr lang="es-ES" sz="1400" dirty="0" smtClean="0"/>
              <a:t>)</a:t>
            </a:r>
          </a:p>
          <a:p>
            <a:pPr algn="ctr"/>
            <a:r>
              <a:rPr lang="es-ES" sz="1400" dirty="0"/>
              <a:t>(</a:t>
            </a:r>
            <a:r>
              <a:rPr lang="es-ES" sz="1400" dirty="0" smtClean="0"/>
              <a:t>TECNOLOGIA-SUELO Y AGUA)</a:t>
            </a:r>
          </a:p>
          <a:p>
            <a:pPr algn="ctr"/>
            <a:r>
              <a:rPr lang="es-ES" sz="1400" dirty="0" smtClean="0"/>
              <a:t>(</a:t>
            </a:r>
            <a:r>
              <a:rPr lang="es-ES" sz="1400" dirty="0" smtClean="0">
                <a:solidFill>
                  <a:srgbClr val="D1282E"/>
                </a:solidFill>
              </a:rPr>
              <a:t>Cambio Cl</a:t>
            </a:r>
            <a:r>
              <a:rPr lang="es-ES" sz="1400" dirty="0">
                <a:solidFill>
                  <a:srgbClr val="D1282E"/>
                </a:solidFill>
              </a:rPr>
              <a:t>i</a:t>
            </a:r>
            <a:r>
              <a:rPr lang="es-ES" sz="1400" dirty="0" smtClean="0">
                <a:solidFill>
                  <a:srgbClr val="D1282E"/>
                </a:solidFill>
              </a:rPr>
              <a:t>mático</a:t>
            </a:r>
            <a:r>
              <a:rPr lang="es-ES" sz="1400" dirty="0" smtClean="0"/>
              <a:t>) </a:t>
            </a:r>
            <a:endParaRPr lang="es-ES" sz="1400" dirty="0"/>
          </a:p>
        </p:txBody>
      </p:sp>
      <p:sp>
        <p:nvSpPr>
          <p:cNvPr id="3" name="CuadroTexto 2"/>
          <p:cNvSpPr txBox="1"/>
          <p:nvPr/>
        </p:nvSpPr>
        <p:spPr>
          <a:xfrm>
            <a:off x="0" y="5042118"/>
            <a:ext cx="3459793" cy="212365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PRODUCCION</a:t>
            </a:r>
          </a:p>
          <a:p>
            <a:pPr algn="ctr"/>
            <a:r>
              <a:rPr lang="es-ES" sz="2000" b="1" dirty="0" smtClean="0">
                <a:solidFill>
                  <a:schemeClr val="tx1"/>
                </a:solidFill>
              </a:rPr>
              <a:t>VULNERABILIDAD</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p>
          <a:p>
            <a:pPr algn="ctr"/>
            <a:endParaRPr lang="es-ES" sz="1200" dirty="0">
              <a:solidFill>
                <a:schemeClr val="tx1"/>
              </a:solidFill>
            </a:endParaRPr>
          </a:p>
          <a:p>
            <a:pPr algn="ctr"/>
            <a:endParaRPr lang="es-ES" sz="1200" dirty="0">
              <a:solidFill>
                <a:schemeClr val="tx1"/>
              </a:solidFill>
            </a:endParaRPr>
          </a:p>
        </p:txBody>
      </p:sp>
      <p:sp>
        <p:nvSpPr>
          <p:cNvPr id="17" name="CuadroTexto 16"/>
          <p:cNvSpPr txBox="1"/>
          <p:nvPr/>
        </p:nvSpPr>
        <p:spPr>
          <a:xfrm>
            <a:off x="1125078" y="0"/>
            <a:ext cx="7863240" cy="13849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Colegio de Ingenieros Agrónomos de Panamá</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r>
              <a:rPr lang="es-ES" sz="1200" dirty="0" smtClean="0">
                <a:solidFill>
                  <a:schemeClr val="tx1"/>
                </a:solidFill>
                <a:hlinkClick r:id="rId4"/>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Tree>
    <p:extLst>
      <p:ext uri="{BB962C8B-B14F-4D97-AF65-F5344CB8AC3E}">
        <p14:creationId xmlns:p14="http://schemas.microsoft.com/office/powerpoint/2010/main" val="4169381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curvada hacia la derecha 9"/>
          <p:cNvSpPr/>
          <p:nvPr/>
        </p:nvSpPr>
        <p:spPr>
          <a:xfrm>
            <a:off x="593607" y="1007348"/>
            <a:ext cx="3699707" cy="5412319"/>
          </a:xfrm>
          <a:prstGeom prst="curvedRightArrow">
            <a:avLst/>
          </a:prstGeom>
          <a:ln/>
        </p:spPr>
        <p:style>
          <a:lnRef idx="1">
            <a:schemeClr val="accent2"/>
          </a:lnRef>
          <a:fillRef idx="2">
            <a:schemeClr val="accent2"/>
          </a:fillRef>
          <a:effectRef idx="1">
            <a:schemeClr val="accent2"/>
          </a:effectRef>
          <a:fontRef idx="minor">
            <a:schemeClr val="dk1"/>
          </a:fontRef>
        </p:style>
        <p:txBody>
          <a:bodyPr/>
          <a:lstStyle/>
          <a:p>
            <a:endParaRPr lang="es-ES"/>
          </a:p>
        </p:txBody>
      </p:sp>
      <p:sp>
        <p:nvSpPr>
          <p:cNvPr id="2" name="Flecha curvada hacia la izquierda 1"/>
          <p:cNvSpPr/>
          <p:nvPr/>
        </p:nvSpPr>
        <p:spPr>
          <a:xfrm>
            <a:off x="4293314" y="1007349"/>
            <a:ext cx="3739965" cy="5412318"/>
          </a:xfrm>
          <a:prstGeom prst="curved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solidFill>
                <a:schemeClr val="tx1"/>
              </a:solidFill>
            </a:endParaRPr>
          </a:p>
        </p:txBody>
      </p:sp>
      <p:sp>
        <p:nvSpPr>
          <p:cNvPr id="4" name="CuadroTexto 3"/>
          <p:cNvSpPr txBox="1"/>
          <p:nvPr/>
        </p:nvSpPr>
        <p:spPr>
          <a:xfrm>
            <a:off x="1767021" y="2857522"/>
            <a:ext cx="5425313" cy="1815882"/>
          </a:xfrm>
          <a:prstGeom prst="rect">
            <a:avLst/>
          </a:prstGeom>
          <a:noFill/>
        </p:spPr>
        <p:txBody>
          <a:bodyPr wrap="square" rtlCol="0">
            <a:spAutoFit/>
          </a:bodyPr>
          <a:lstStyle/>
          <a:p>
            <a:pPr algn="ctr"/>
            <a:r>
              <a:rPr lang="es-ES" sz="2800" dirty="0" smtClean="0"/>
              <a:t>PLANIFICACION PROSPECTIVA</a:t>
            </a:r>
          </a:p>
          <a:p>
            <a:pPr algn="ctr"/>
            <a:endParaRPr lang="es-ES" sz="2800" dirty="0">
              <a:solidFill>
                <a:schemeClr val="tx2"/>
              </a:solidFill>
            </a:endParaRPr>
          </a:p>
          <a:p>
            <a:pPr algn="ctr"/>
            <a:r>
              <a:rPr lang="es-ES" sz="2800" dirty="0" smtClean="0">
                <a:solidFill>
                  <a:schemeClr val="tx2"/>
                </a:solidFill>
              </a:rPr>
              <a:t>SEGURIDAD ALIMENTARIA</a:t>
            </a:r>
            <a:endParaRPr lang="es-ES" sz="2800" dirty="0">
              <a:solidFill>
                <a:schemeClr val="tx2"/>
              </a:solidFill>
            </a:endParaRPr>
          </a:p>
        </p:txBody>
      </p:sp>
      <p:sp>
        <p:nvSpPr>
          <p:cNvPr id="6" name="CuadroTexto 5"/>
          <p:cNvSpPr txBox="1"/>
          <p:nvPr/>
        </p:nvSpPr>
        <p:spPr>
          <a:xfrm>
            <a:off x="0" y="4651506"/>
            <a:ext cx="3459793" cy="224676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ACCESO</a:t>
            </a:r>
          </a:p>
          <a:p>
            <a:pPr algn="ctr"/>
            <a:r>
              <a:rPr lang="es-ES" sz="2000" b="1" dirty="0" smtClean="0">
                <a:solidFill>
                  <a:schemeClr val="tx1"/>
                </a:solidFill>
              </a:rPr>
              <a:t>DINERO</a:t>
            </a:r>
          </a:p>
          <a:p>
            <a:pPr algn="ctr"/>
            <a:r>
              <a:rPr lang="es-ES" sz="2000" b="1" dirty="0" smtClean="0">
                <a:solidFill>
                  <a:schemeClr val="tx1"/>
                </a:solidFill>
              </a:rPr>
              <a:t>ALIMENTACION</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endParaRPr lang="es-ES" sz="1200" dirty="0">
              <a:solidFill>
                <a:schemeClr val="tx1"/>
              </a:solidFill>
            </a:endParaRPr>
          </a:p>
          <a:p>
            <a:pPr algn="ctr"/>
            <a:endParaRPr lang="es-ES" sz="1200" dirty="0" smtClean="0">
              <a:solidFill>
                <a:schemeClr val="tx1"/>
              </a:solidFill>
            </a:endParaRPr>
          </a:p>
        </p:txBody>
      </p:sp>
      <p:pic>
        <p:nvPicPr>
          <p:cNvPr id="9" name="Imagen 8"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11" name="CuadroTexto 10"/>
          <p:cNvSpPr txBox="1"/>
          <p:nvPr/>
        </p:nvSpPr>
        <p:spPr>
          <a:xfrm>
            <a:off x="1125078" y="0"/>
            <a:ext cx="7863240" cy="13849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Colegio de Ingenieros Agrónomos de Panamá</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r>
              <a:rPr lang="es-ES" sz="1200" dirty="0" smtClean="0">
                <a:solidFill>
                  <a:schemeClr val="tx1"/>
                </a:solidFill>
                <a:hlinkClick r:id="rId4"/>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Tree>
    <p:extLst>
      <p:ext uri="{BB962C8B-B14F-4D97-AF65-F5344CB8AC3E}">
        <p14:creationId xmlns:p14="http://schemas.microsoft.com/office/powerpoint/2010/main" val="3645640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p:cNvSpPr txBox="1"/>
          <p:nvPr/>
        </p:nvSpPr>
        <p:spPr>
          <a:xfrm>
            <a:off x="6330719" y="1053236"/>
            <a:ext cx="2813281" cy="2062103"/>
          </a:xfrm>
          <a:prstGeom prst="rect">
            <a:avLst/>
          </a:prstGeom>
          <a:solidFill>
            <a:srgbClr val="FFFFFF"/>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s-ES" sz="1600" dirty="0" smtClean="0">
              <a:solidFill>
                <a:schemeClr val="tx1"/>
              </a:solidFill>
            </a:endParaRPr>
          </a:p>
          <a:p>
            <a:pPr algn="ctr"/>
            <a:r>
              <a:rPr lang="es-ES" sz="1600" b="1" dirty="0" smtClean="0">
                <a:solidFill>
                  <a:schemeClr val="tx1"/>
                </a:solidFill>
              </a:rPr>
              <a:t>SEGURIDAD DE ALIMENTOS</a:t>
            </a:r>
          </a:p>
          <a:p>
            <a:pPr algn="ctr"/>
            <a:r>
              <a:rPr lang="es-ES" sz="1600" b="1" dirty="0" smtClean="0">
                <a:solidFill>
                  <a:schemeClr val="tx1"/>
                </a:solidFill>
              </a:rPr>
              <a:t>PARA LA POBLACION</a:t>
            </a:r>
          </a:p>
          <a:p>
            <a:pPr algn="ctr"/>
            <a:r>
              <a:rPr lang="es-ES" sz="1600" b="1" dirty="0" smtClean="0">
                <a:solidFill>
                  <a:schemeClr val="tx1"/>
                </a:solidFill>
              </a:rPr>
              <a:t>370MIL habitantes</a:t>
            </a:r>
          </a:p>
          <a:p>
            <a:pPr algn="ctr"/>
            <a:endParaRPr lang="es-ES" sz="1600" b="1" dirty="0">
              <a:solidFill>
                <a:schemeClr val="tx1"/>
              </a:solidFill>
            </a:endParaRPr>
          </a:p>
          <a:p>
            <a:pPr algn="ctr"/>
            <a:endParaRPr lang="es-ES" sz="1600" dirty="0">
              <a:solidFill>
                <a:schemeClr val="tx1"/>
              </a:solidFill>
            </a:endParaRPr>
          </a:p>
          <a:p>
            <a:pPr algn="ctr"/>
            <a:endParaRPr lang="es-ES" sz="1600" dirty="0">
              <a:solidFill>
                <a:schemeClr val="tx1"/>
              </a:solidFill>
            </a:endParaRPr>
          </a:p>
        </p:txBody>
      </p:sp>
      <p:sp>
        <p:nvSpPr>
          <p:cNvPr id="4" name="Flecha curvada hacia arriba 3"/>
          <p:cNvSpPr/>
          <p:nvPr/>
        </p:nvSpPr>
        <p:spPr>
          <a:xfrm>
            <a:off x="1" y="2448373"/>
            <a:ext cx="8988318" cy="3689621"/>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solidFill>
                <a:schemeClr val="tx1"/>
              </a:solidFill>
            </a:endParaRPr>
          </a:p>
        </p:txBody>
      </p:sp>
      <p:pic>
        <p:nvPicPr>
          <p:cNvPr id="5" name="Imagen 4"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7" name="Elipse 6"/>
          <p:cNvSpPr/>
          <p:nvPr/>
        </p:nvSpPr>
        <p:spPr>
          <a:xfrm>
            <a:off x="366001" y="1192454"/>
            <a:ext cx="2773675" cy="221286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dirty="0" smtClean="0"/>
              <a:t> CERO</a:t>
            </a:r>
          </a:p>
          <a:p>
            <a:pPr algn="ctr"/>
            <a:r>
              <a:rPr lang="es-ES" sz="1600" dirty="0" smtClean="0"/>
              <a:t>INSEGURIDAD ALIMENTARIA</a:t>
            </a:r>
            <a:endParaRPr lang="es-ES" sz="1600" dirty="0"/>
          </a:p>
        </p:txBody>
      </p:sp>
      <p:sp>
        <p:nvSpPr>
          <p:cNvPr id="13" name="Elipse 12"/>
          <p:cNvSpPr/>
          <p:nvPr/>
        </p:nvSpPr>
        <p:spPr>
          <a:xfrm>
            <a:off x="6173227" y="4814103"/>
            <a:ext cx="2627692" cy="204389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S" sz="1200" dirty="0" smtClean="0"/>
          </a:p>
          <a:p>
            <a:pPr algn="ctr"/>
            <a:r>
              <a:rPr lang="es-ES" sz="1200" dirty="0" smtClean="0"/>
              <a:t>MEJORAR SUS INGRESOS</a:t>
            </a:r>
          </a:p>
          <a:p>
            <a:pPr algn="ctr"/>
            <a:endParaRPr lang="es-ES" sz="1200" dirty="0"/>
          </a:p>
          <a:p>
            <a:pPr algn="ctr"/>
            <a:r>
              <a:rPr lang="es-ES" sz="1200" dirty="0" smtClean="0"/>
              <a:t>ENSEÑARLOS A PRODUCIR</a:t>
            </a:r>
          </a:p>
          <a:p>
            <a:pPr algn="ctr"/>
            <a:endParaRPr lang="es-ES" sz="1200" dirty="0"/>
          </a:p>
          <a:p>
            <a:pPr algn="ctr"/>
            <a:r>
              <a:rPr lang="es-ES" sz="1200" dirty="0" smtClean="0"/>
              <a:t>COMERCIALIZACION</a:t>
            </a:r>
          </a:p>
        </p:txBody>
      </p:sp>
      <p:sp>
        <p:nvSpPr>
          <p:cNvPr id="15" name="Elipse 14"/>
          <p:cNvSpPr/>
          <p:nvPr/>
        </p:nvSpPr>
        <p:spPr>
          <a:xfrm>
            <a:off x="2328173" y="2448374"/>
            <a:ext cx="2656888" cy="22128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sz="1400" dirty="0" smtClean="0"/>
          </a:p>
          <a:p>
            <a:pPr algn="ctr"/>
            <a:r>
              <a:rPr lang="es-ES" sz="1400" dirty="0" smtClean="0"/>
              <a:t>ENTREGAR ALIMENTOS NUTRITVO</a:t>
            </a:r>
          </a:p>
          <a:p>
            <a:pPr algn="ctr"/>
            <a:endParaRPr lang="es-ES" sz="1400" dirty="0" smtClean="0"/>
          </a:p>
          <a:p>
            <a:pPr algn="ctr"/>
            <a:r>
              <a:rPr lang="es-ES" sz="1400" dirty="0" smtClean="0"/>
              <a:t>PERSONAS CON INSEGURIDAD ALIMENTARIA</a:t>
            </a:r>
          </a:p>
          <a:p>
            <a:pPr algn="ctr"/>
            <a:r>
              <a:rPr lang="es-ES" sz="1400" dirty="0" smtClean="0"/>
              <a:t>2,220 KCAL/DIA</a:t>
            </a:r>
            <a:endParaRPr lang="es-ES" sz="1400" dirty="0"/>
          </a:p>
        </p:txBody>
      </p:sp>
      <p:sp>
        <p:nvSpPr>
          <p:cNvPr id="3" name="CuadroTexto 2"/>
          <p:cNvSpPr txBox="1"/>
          <p:nvPr/>
        </p:nvSpPr>
        <p:spPr>
          <a:xfrm>
            <a:off x="0" y="5042118"/>
            <a:ext cx="3459793" cy="243143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ACCESO</a:t>
            </a:r>
          </a:p>
          <a:p>
            <a:pPr algn="ctr"/>
            <a:r>
              <a:rPr lang="es-ES" sz="2000" b="1" dirty="0" smtClean="0">
                <a:solidFill>
                  <a:schemeClr val="tx1"/>
                </a:solidFill>
              </a:rPr>
              <a:t>DINERO</a:t>
            </a:r>
          </a:p>
          <a:p>
            <a:pPr algn="ctr"/>
            <a:r>
              <a:rPr lang="es-ES" sz="2000" b="1" dirty="0" smtClean="0">
                <a:solidFill>
                  <a:schemeClr val="tx1"/>
                </a:solidFill>
              </a:rPr>
              <a:t>ALIMENTACION </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p>
          <a:p>
            <a:pPr algn="ctr"/>
            <a:endParaRPr lang="es-ES" sz="1200" dirty="0">
              <a:solidFill>
                <a:schemeClr val="tx1"/>
              </a:solidFill>
            </a:endParaRPr>
          </a:p>
          <a:p>
            <a:pPr algn="ctr"/>
            <a:endParaRPr lang="es-ES" sz="1200" dirty="0">
              <a:solidFill>
                <a:schemeClr val="tx1"/>
              </a:solidFill>
            </a:endParaRPr>
          </a:p>
        </p:txBody>
      </p:sp>
      <p:sp>
        <p:nvSpPr>
          <p:cNvPr id="17" name="CuadroTexto 16"/>
          <p:cNvSpPr txBox="1"/>
          <p:nvPr/>
        </p:nvSpPr>
        <p:spPr>
          <a:xfrm>
            <a:off x="1125078" y="0"/>
            <a:ext cx="7863240" cy="13849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Colegio de Ingenieros Agrónomos de Panamá</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r>
              <a:rPr lang="es-ES" sz="1200" dirty="0" smtClean="0">
                <a:solidFill>
                  <a:schemeClr val="tx1"/>
                </a:solidFill>
                <a:hlinkClick r:id="rId4"/>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
        <p:nvSpPr>
          <p:cNvPr id="11" name="Elipse 10"/>
          <p:cNvSpPr/>
          <p:nvPr/>
        </p:nvSpPr>
        <p:spPr>
          <a:xfrm>
            <a:off x="4305094" y="3544392"/>
            <a:ext cx="2744476" cy="232128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1400" dirty="0" smtClean="0"/>
              <a:t>ACCESO</a:t>
            </a:r>
          </a:p>
          <a:p>
            <a:pPr algn="ctr"/>
            <a:endParaRPr lang="es-ES" sz="1400" dirty="0" smtClean="0"/>
          </a:p>
          <a:p>
            <a:pPr algn="ctr"/>
            <a:r>
              <a:rPr lang="es-ES" sz="1400" dirty="0" smtClean="0"/>
              <a:t>EDUCACION Y </a:t>
            </a:r>
          </a:p>
          <a:p>
            <a:pPr algn="ctr"/>
            <a:endParaRPr lang="es-ES" sz="1400" dirty="0" smtClean="0"/>
          </a:p>
          <a:p>
            <a:pPr algn="ctr"/>
            <a:r>
              <a:rPr lang="es-ES" sz="1400" dirty="0" smtClean="0"/>
              <a:t>VIVIENDA </a:t>
            </a:r>
            <a:r>
              <a:rPr lang="es-ES" sz="1400" dirty="0"/>
              <a:t>DIGNA</a:t>
            </a:r>
          </a:p>
          <a:p>
            <a:pPr algn="ctr"/>
            <a:endParaRPr lang="es-ES" sz="1400" dirty="0" smtClean="0"/>
          </a:p>
          <a:p>
            <a:pPr algn="ctr"/>
            <a:r>
              <a:rPr lang="es-ES" sz="1400" dirty="0" smtClean="0"/>
              <a:t>AGUA – LUZ -SALUD</a:t>
            </a:r>
          </a:p>
        </p:txBody>
      </p:sp>
    </p:spTree>
    <p:extLst>
      <p:ext uri="{BB962C8B-B14F-4D97-AF65-F5344CB8AC3E}">
        <p14:creationId xmlns:p14="http://schemas.microsoft.com/office/powerpoint/2010/main" val="326122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curvada hacia la derecha 9"/>
          <p:cNvSpPr/>
          <p:nvPr/>
        </p:nvSpPr>
        <p:spPr>
          <a:xfrm>
            <a:off x="593607" y="1007348"/>
            <a:ext cx="3699707" cy="5412319"/>
          </a:xfrm>
          <a:prstGeom prst="curvedRightArrow">
            <a:avLst/>
          </a:prstGeom>
          <a:ln/>
        </p:spPr>
        <p:style>
          <a:lnRef idx="1">
            <a:schemeClr val="accent2"/>
          </a:lnRef>
          <a:fillRef idx="2">
            <a:schemeClr val="accent2"/>
          </a:fillRef>
          <a:effectRef idx="1">
            <a:schemeClr val="accent2"/>
          </a:effectRef>
          <a:fontRef idx="minor">
            <a:schemeClr val="dk1"/>
          </a:fontRef>
        </p:style>
        <p:txBody>
          <a:bodyPr/>
          <a:lstStyle/>
          <a:p>
            <a:endParaRPr lang="es-ES"/>
          </a:p>
        </p:txBody>
      </p:sp>
      <p:sp>
        <p:nvSpPr>
          <p:cNvPr id="2" name="Flecha curvada hacia la izquierda 1"/>
          <p:cNvSpPr/>
          <p:nvPr/>
        </p:nvSpPr>
        <p:spPr>
          <a:xfrm>
            <a:off x="4293314" y="1007349"/>
            <a:ext cx="3739965" cy="5412318"/>
          </a:xfrm>
          <a:prstGeom prst="curved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solidFill>
                <a:schemeClr val="tx1"/>
              </a:solidFill>
            </a:endParaRPr>
          </a:p>
        </p:txBody>
      </p:sp>
      <p:sp>
        <p:nvSpPr>
          <p:cNvPr id="4" name="CuadroTexto 3"/>
          <p:cNvSpPr txBox="1"/>
          <p:nvPr/>
        </p:nvSpPr>
        <p:spPr>
          <a:xfrm>
            <a:off x="1767021" y="2857522"/>
            <a:ext cx="5425313" cy="1815882"/>
          </a:xfrm>
          <a:prstGeom prst="rect">
            <a:avLst/>
          </a:prstGeom>
          <a:noFill/>
        </p:spPr>
        <p:txBody>
          <a:bodyPr wrap="square" rtlCol="0">
            <a:spAutoFit/>
          </a:bodyPr>
          <a:lstStyle/>
          <a:p>
            <a:pPr algn="ctr"/>
            <a:r>
              <a:rPr lang="es-ES" sz="2800" dirty="0" smtClean="0"/>
              <a:t>PLANIFICACION PROSPECTIVA</a:t>
            </a:r>
          </a:p>
          <a:p>
            <a:pPr algn="ctr"/>
            <a:endParaRPr lang="es-ES" sz="2800" dirty="0">
              <a:solidFill>
                <a:schemeClr val="tx2"/>
              </a:solidFill>
            </a:endParaRPr>
          </a:p>
          <a:p>
            <a:pPr algn="ctr"/>
            <a:r>
              <a:rPr lang="es-ES" sz="2800" dirty="0" smtClean="0">
                <a:solidFill>
                  <a:schemeClr val="tx2"/>
                </a:solidFill>
              </a:rPr>
              <a:t>SEGURIDAD ALIMENTARIA</a:t>
            </a:r>
            <a:endParaRPr lang="es-ES" sz="2800" dirty="0">
              <a:solidFill>
                <a:schemeClr val="tx2"/>
              </a:solidFill>
            </a:endParaRPr>
          </a:p>
        </p:txBody>
      </p:sp>
      <p:sp>
        <p:nvSpPr>
          <p:cNvPr id="8" name="CuadroTexto 7"/>
          <p:cNvSpPr txBox="1"/>
          <p:nvPr/>
        </p:nvSpPr>
        <p:spPr>
          <a:xfrm>
            <a:off x="5490050" y="4734342"/>
            <a:ext cx="3459793" cy="2123658"/>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NUTRICIONAL</a:t>
            </a:r>
          </a:p>
          <a:p>
            <a:pPr algn="ctr"/>
            <a:r>
              <a:rPr lang="es-ES" sz="2000" b="1" dirty="0" smtClean="0">
                <a:solidFill>
                  <a:schemeClr val="tx1"/>
                </a:solidFill>
              </a:rPr>
              <a:t>SALUD</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p>
          <a:p>
            <a:pPr algn="ctr"/>
            <a:endParaRPr lang="es-ES" sz="1200" dirty="0">
              <a:solidFill>
                <a:schemeClr val="tx1"/>
              </a:solidFill>
            </a:endParaRPr>
          </a:p>
          <a:p>
            <a:pPr algn="ctr"/>
            <a:endParaRPr lang="es-ES" sz="1200" dirty="0">
              <a:solidFill>
                <a:schemeClr val="tx1"/>
              </a:solidFill>
            </a:endParaRPr>
          </a:p>
        </p:txBody>
      </p:sp>
      <p:pic>
        <p:nvPicPr>
          <p:cNvPr id="7" name="Imagen 6"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9" name="CuadroTexto 8"/>
          <p:cNvSpPr txBox="1"/>
          <p:nvPr/>
        </p:nvSpPr>
        <p:spPr>
          <a:xfrm>
            <a:off x="1125078" y="0"/>
            <a:ext cx="7863240" cy="13849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Colegio de Ingenieros Agrónomos de Panamá</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r>
              <a:rPr lang="es-ES" sz="1200" dirty="0" smtClean="0">
                <a:solidFill>
                  <a:schemeClr val="tx1"/>
                </a:solidFill>
                <a:hlinkClick r:id="rId4"/>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Tree>
    <p:extLst>
      <p:ext uri="{BB962C8B-B14F-4D97-AF65-F5344CB8AC3E}">
        <p14:creationId xmlns:p14="http://schemas.microsoft.com/office/powerpoint/2010/main" val="1874539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p:cNvSpPr txBox="1"/>
          <p:nvPr/>
        </p:nvSpPr>
        <p:spPr>
          <a:xfrm>
            <a:off x="6330719" y="1053236"/>
            <a:ext cx="2813281" cy="2062103"/>
          </a:xfrm>
          <a:prstGeom prst="rect">
            <a:avLst/>
          </a:prstGeom>
          <a:solidFill>
            <a:srgbClr val="FFFFFF"/>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s-ES" sz="1600" dirty="0" smtClean="0">
              <a:solidFill>
                <a:schemeClr val="tx1"/>
              </a:solidFill>
            </a:endParaRPr>
          </a:p>
          <a:p>
            <a:pPr algn="ctr"/>
            <a:r>
              <a:rPr lang="es-ES" sz="1600" b="1" dirty="0" smtClean="0">
                <a:solidFill>
                  <a:schemeClr val="tx1"/>
                </a:solidFill>
              </a:rPr>
              <a:t>SEGURIDAD DE ALIMENTOS</a:t>
            </a:r>
          </a:p>
          <a:p>
            <a:pPr algn="ctr"/>
            <a:r>
              <a:rPr lang="es-ES" sz="1600" b="1" dirty="0" smtClean="0">
                <a:solidFill>
                  <a:schemeClr val="tx1"/>
                </a:solidFill>
              </a:rPr>
              <a:t>PARA LA POBLACION</a:t>
            </a:r>
          </a:p>
          <a:p>
            <a:pPr algn="ctr"/>
            <a:r>
              <a:rPr lang="es-ES" sz="1600" b="1" dirty="0" smtClean="0">
                <a:solidFill>
                  <a:schemeClr val="tx1"/>
                </a:solidFill>
              </a:rPr>
              <a:t>3.7millones  habitantes</a:t>
            </a:r>
          </a:p>
          <a:p>
            <a:pPr algn="ctr"/>
            <a:endParaRPr lang="es-ES" sz="1600" b="1" dirty="0">
              <a:solidFill>
                <a:schemeClr val="tx1"/>
              </a:solidFill>
            </a:endParaRPr>
          </a:p>
          <a:p>
            <a:pPr algn="ctr"/>
            <a:endParaRPr lang="es-ES" sz="1600" dirty="0">
              <a:solidFill>
                <a:schemeClr val="tx1"/>
              </a:solidFill>
            </a:endParaRPr>
          </a:p>
          <a:p>
            <a:pPr algn="ctr"/>
            <a:endParaRPr lang="es-ES" sz="1600" dirty="0">
              <a:solidFill>
                <a:schemeClr val="tx1"/>
              </a:solidFill>
            </a:endParaRPr>
          </a:p>
        </p:txBody>
      </p:sp>
      <p:sp>
        <p:nvSpPr>
          <p:cNvPr id="4" name="Flecha curvada hacia arriba 3"/>
          <p:cNvSpPr/>
          <p:nvPr/>
        </p:nvSpPr>
        <p:spPr>
          <a:xfrm>
            <a:off x="1" y="2448373"/>
            <a:ext cx="8988318" cy="3689621"/>
          </a:xfrm>
          <a:prstGeom prst="curved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dirty="0">
              <a:solidFill>
                <a:schemeClr val="tx1"/>
              </a:solidFill>
            </a:endParaRPr>
          </a:p>
        </p:txBody>
      </p:sp>
      <p:pic>
        <p:nvPicPr>
          <p:cNvPr id="5" name="Imagen 4"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7" name="Elipse 6"/>
          <p:cNvSpPr/>
          <p:nvPr/>
        </p:nvSpPr>
        <p:spPr>
          <a:xfrm>
            <a:off x="366001" y="1192454"/>
            <a:ext cx="2773675" cy="221286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dirty="0" smtClean="0"/>
              <a:t>SEGURIDAD ALIMENTARIA</a:t>
            </a:r>
          </a:p>
          <a:p>
            <a:pPr algn="ctr"/>
            <a:endParaRPr lang="es-ES" sz="1600" dirty="0" smtClean="0"/>
          </a:p>
          <a:p>
            <a:pPr algn="ctr"/>
            <a:r>
              <a:rPr lang="es-ES" sz="1600" dirty="0" smtClean="0"/>
              <a:t>MEJOR SALUD  Y CALIDAD DE VIDA</a:t>
            </a:r>
            <a:endParaRPr lang="es-ES" sz="1600" dirty="0"/>
          </a:p>
        </p:txBody>
      </p:sp>
      <p:sp>
        <p:nvSpPr>
          <p:cNvPr id="13" name="Elipse 12"/>
          <p:cNvSpPr/>
          <p:nvPr/>
        </p:nvSpPr>
        <p:spPr>
          <a:xfrm>
            <a:off x="6173227" y="4814103"/>
            <a:ext cx="2627692" cy="204389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t>SALUD PREVENTIVA</a:t>
            </a:r>
          </a:p>
          <a:p>
            <a:pPr algn="ctr"/>
            <a:endParaRPr lang="es-ES" sz="1200" dirty="0"/>
          </a:p>
          <a:p>
            <a:pPr algn="ctr"/>
            <a:r>
              <a:rPr lang="es-ES" sz="1200" dirty="0"/>
              <a:t>NO CURATIVA</a:t>
            </a:r>
          </a:p>
        </p:txBody>
      </p:sp>
      <p:sp>
        <p:nvSpPr>
          <p:cNvPr id="15" name="Elipse 14"/>
          <p:cNvSpPr/>
          <p:nvPr/>
        </p:nvSpPr>
        <p:spPr>
          <a:xfrm>
            <a:off x="2328173" y="2448374"/>
            <a:ext cx="2656888" cy="22128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dirty="0" smtClean="0"/>
              <a:t>NUTRICION </a:t>
            </a:r>
          </a:p>
          <a:p>
            <a:pPr algn="ctr"/>
            <a:endParaRPr lang="es-ES" sz="1400" dirty="0" smtClean="0"/>
          </a:p>
          <a:p>
            <a:pPr algn="ctr"/>
            <a:r>
              <a:rPr lang="es-ES" sz="1400" dirty="0" smtClean="0"/>
              <a:t>SEA PARTE DE LA EDUCACION</a:t>
            </a:r>
            <a:endParaRPr lang="es-ES" sz="1400" dirty="0"/>
          </a:p>
        </p:txBody>
      </p:sp>
      <p:sp>
        <p:nvSpPr>
          <p:cNvPr id="3" name="CuadroTexto 2"/>
          <p:cNvSpPr txBox="1"/>
          <p:nvPr/>
        </p:nvSpPr>
        <p:spPr>
          <a:xfrm>
            <a:off x="0" y="5042118"/>
            <a:ext cx="3459793" cy="2123658"/>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NUTRICIONAL</a:t>
            </a:r>
          </a:p>
          <a:p>
            <a:pPr algn="ctr"/>
            <a:r>
              <a:rPr lang="es-ES" sz="2000" b="1" dirty="0" smtClean="0">
                <a:solidFill>
                  <a:schemeClr val="tx1"/>
                </a:solidFill>
              </a:rPr>
              <a:t>SALUD</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p>
          <a:p>
            <a:pPr algn="ctr"/>
            <a:endParaRPr lang="es-ES" sz="1200" dirty="0">
              <a:solidFill>
                <a:schemeClr val="tx1"/>
              </a:solidFill>
            </a:endParaRPr>
          </a:p>
          <a:p>
            <a:pPr algn="ctr"/>
            <a:endParaRPr lang="es-ES" sz="1200" dirty="0">
              <a:solidFill>
                <a:schemeClr val="tx1"/>
              </a:solidFill>
            </a:endParaRPr>
          </a:p>
        </p:txBody>
      </p:sp>
      <p:sp>
        <p:nvSpPr>
          <p:cNvPr id="17" name="CuadroTexto 16"/>
          <p:cNvSpPr txBox="1"/>
          <p:nvPr/>
        </p:nvSpPr>
        <p:spPr>
          <a:xfrm>
            <a:off x="1125078" y="0"/>
            <a:ext cx="7863240" cy="13849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Colegio de Ingenieros Agrónomos de Panamá</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r>
              <a:rPr lang="es-ES" sz="1200" dirty="0" smtClean="0">
                <a:solidFill>
                  <a:schemeClr val="tx1"/>
                </a:solidFill>
                <a:hlinkClick r:id="rId4"/>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
        <p:nvSpPr>
          <p:cNvPr id="11" name="Elipse 10"/>
          <p:cNvSpPr/>
          <p:nvPr/>
        </p:nvSpPr>
        <p:spPr>
          <a:xfrm>
            <a:off x="4211090" y="3587843"/>
            <a:ext cx="2744476" cy="232128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1400" dirty="0" smtClean="0"/>
              <a:t>PRODUCCION O IMPORTACION DE </a:t>
            </a:r>
            <a:r>
              <a:rPr lang="es-ES" sz="1400" dirty="0"/>
              <a:t>ALIMENTOS SANOS</a:t>
            </a:r>
          </a:p>
          <a:p>
            <a:pPr algn="ctr"/>
            <a:endParaRPr lang="es-ES" sz="1400" dirty="0"/>
          </a:p>
        </p:txBody>
      </p:sp>
    </p:spTree>
    <p:extLst>
      <p:ext uri="{BB962C8B-B14F-4D97-AF65-F5344CB8AC3E}">
        <p14:creationId xmlns:p14="http://schemas.microsoft.com/office/powerpoint/2010/main" val="2878184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curvada hacia la derecha 9"/>
          <p:cNvSpPr/>
          <p:nvPr/>
        </p:nvSpPr>
        <p:spPr>
          <a:xfrm>
            <a:off x="593607" y="1007348"/>
            <a:ext cx="3699707" cy="5412319"/>
          </a:xfrm>
          <a:prstGeom prst="curvedRightArrow">
            <a:avLst/>
          </a:prstGeom>
          <a:ln/>
        </p:spPr>
        <p:style>
          <a:lnRef idx="1">
            <a:schemeClr val="accent2"/>
          </a:lnRef>
          <a:fillRef idx="2">
            <a:schemeClr val="accent2"/>
          </a:fillRef>
          <a:effectRef idx="1">
            <a:schemeClr val="accent2"/>
          </a:effectRef>
          <a:fontRef idx="minor">
            <a:schemeClr val="dk1"/>
          </a:fontRef>
        </p:style>
        <p:txBody>
          <a:bodyPr/>
          <a:lstStyle/>
          <a:p>
            <a:endParaRPr lang="es-ES"/>
          </a:p>
        </p:txBody>
      </p:sp>
      <p:sp>
        <p:nvSpPr>
          <p:cNvPr id="2" name="Flecha curvada hacia la izquierda 1"/>
          <p:cNvSpPr/>
          <p:nvPr/>
        </p:nvSpPr>
        <p:spPr>
          <a:xfrm>
            <a:off x="4293314" y="1007349"/>
            <a:ext cx="3739965" cy="5412318"/>
          </a:xfrm>
          <a:prstGeom prst="curved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solidFill>
                <a:schemeClr val="tx1"/>
              </a:solidFill>
            </a:endParaRPr>
          </a:p>
        </p:txBody>
      </p:sp>
      <p:sp>
        <p:nvSpPr>
          <p:cNvPr id="4" name="CuadroTexto 3"/>
          <p:cNvSpPr txBox="1"/>
          <p:nvPr/>
        </p:nvSpPr>
        <p:spPr>
          <a:xfrm>
            <a:off x="1767021" y="2857522"/>
            <a:ext cx="5425313" cy="1815882"/>
          </a:xfrm>
          <a:prstGeom prst="rect">
            <a:avLst/>
          </a:prstGeom>
          <a:noFill/>
        </p:spPr>
        <p:txBody>
          <a:bodyPr wrap="square" rtlCol="0">
            <a:spAutoFit/>
          </a:bodyPr>
          <a:lstStyle/>
          <a:p>
            <a:pPr algn="ctr"/>
            <a:r>
              <a:rPr lang="es-ES" sz="2800" dirty="0" smtClean="0"/>
              <a:t>PLANIFICACION PROSPECTIVA</a:t>
            </a:r>
          </a:p>
          <a:p>
            <a:pPr algn="ctr"/>
            <a:endParaRPr lang="es-ES" sz="2800" dirty="0">
              <a:solidFill>
                <a:schemeClr val="tx2"/>
              </a:solidFill>
            </a:endParaRPr>
          </a:p>
          <a:p>
            <a:pPr algn="ctr"/>
            <a:r>
              <a:rPr lang="es-ES" sz="2800" dirty="0" smtClean="0">
                <a:solidFill>
                  <a:schemeClr val="tx2"/>
                </a:solidFill>
              </a:rPr>
              <a:t>SEGURIDAD ALIMENTARIA</a:t>
            </a:r>
            <a:endParaRPr lang="es-ES" sz="2800" dirty="0">
              <a:solidFill>
                <a:schemeClr val="tx2"/>
              </a:solidFill>
            </a:endParaRPr>
          </a:p>
        </p:txBody>
      </p:sp>
      <p:sp>
        <p:nvSpPr>
          <p:cNvPr id="9" name="CuadroTexto 8"/>
          <p:cNvSpPr txBox="1"/>
          <p:nvPr/>
        </p:nvSpPr>
        <p:spPr>
          <a:xfrm>
            <a:off x="5490050" y="855483"/>
            <a:ext cx="3459793" cy="2123658"/>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POLITICA DE EQUIDAD Y</a:t>
            </a:r>
          </a:p>
          <a:p>
            <a:pPr algn="ctr"/>
            <a:r>
              <a:rPr lang="es-ES" sz="2000" b="1" dirty="0" smtClean="0">
                <a:solidFill>
                  <a:schemeClr val="tx1"/>
                </a:solidFill>
              </a:rPr>
              <a:t>SOSTENIBILIDAD </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p>
          <a:p>
            <a:pPr algn="ctr"/>
            <a:endParaRPr lang="es-ES" sz="1200" dirty="0">
              <a:solidFill>
                <a:schemeClr val="tx1"/>
              </a:solidFill>
            </a:endParaRPr>
          </a:p>
          <a:p>
            <a:pPr algn="ctr"/>
            <a:endParaRPr lang="es-ES" sz="1200" dirty="0">
              <a:solidFill>
                <a:schemeClr val="tx1"/>
              </a:solidFill>
            </a:endParaRPr>
          </a:p>
        </p:txBody>
      </p:sp>
      <p:pic>
        <p:nvPicPr>
          <p:cNvPr id="7" name="Imagen 6"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8" name="CuadroTexto 7"/>
          <p:cNvSpPr txBox="1"/>
          <p:nvPr/>
        </p:nvSpPr>
        <p:spPr>
          <a:xfrm>
            <a:off x="1125078" y="0"/>
            <a:ext cx="7863240" cy="13849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Colegio de Ingenieros Agrónomos de Panamá</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r>
              <a:rPr lang="es-ES" sz="1200" dirty="0" smtClean="0">
                <a:solidFill>
                  <a:schemeClr val="tx1"/>
                </a:solidFill>
                <a:hlinkClick r:id="rId4"/>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Tree>
    <p:extLst>
      <p:ext uri="{BB962C8B-B14F-4D97-AF65-F5344CB8AC3E}">
        <p14:creationId xmlns:p14="http://schemas.microsoft.com/office/powerpoint/2010/main" val="1874539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p:cNvSpPr txBox="1"/>
          <p:nvPr/>
        </p:nvSpPr>
        <p:spPr>
          <a:xfrm>
            <a:off x="6330719" y="1053236"/>
            <a:ext cx="2813281" cy="2062103"/>
          </a:xfrm>
          <a:prstGeom prst="rect">
            <a:avLst/>
          </a:prstGeom>
          <a:solidFill>
            <a:srgbClr val="FFFFFF"/>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s-ES" sz="1600" dirty="0" smtClean="0">
              <a:solidFill>
                <a:schemeClr val="tx1"/>
              </a:solidFill>
            </a:endParaRPr>
          </a:p>
          <a:p>
            <a:pPr algn="ctr"/>
            <a:r>
              <a:rPr lang="es-ES" sz="1600" b="1" dirty="0" smtClean="0">
                <a:solidFill>
                  <a:schemeClr val="tx1"/>
                </a:solidFill>
              </a:rPr>
              <a:t>SEGURIDAD DE ALIMENTOS</a:t>
            </a:r>
          </a:p>
          <a:p>
            <a:pPr algn="ctr"/>
            <a:r>
              <a:rPr lang="es-ES" sz="1600" b="1" dirty="0" smtClean="0">
                <a:solidFill>
                  <a:schemeClr val="tx1"/>
                </a:solidFill>
              </a:rPr>
              <a:t>PARA LA POBLACION</a:t>
            </a:r>
          </a:p>
          <a:p>
            <a:pPr algn="ctr"/>
            <a:r>
              <a:rPr lang="es-ES" sz="1600" b="1" dirty="0" smtClean="0">
                <a:solidFill>
                  <a:schemeClr val="tx1"/>
                </a:solidFill>
              </a:rPr>
              <a:t>3.7millones  habitantes</a:t>
            </a:r>
          </a:p>
          <a:p>
            <a:pPr algn="ctr"/>
            <a:endParaRPr lang="es-ES" sz="1600" b="1" dirty="0">
              <a:solidFill>
                <a:schemeClr val="tx1"/>
              </a:solidFill>
            </a:endParaRPr>
          </a:p>
          <a:p>
            <a:pPr algn="ctr"/>
            <a:endParaRPr lang="es-ES" sz="1600" dirty="0">
              <a:solidFill>
                <a:schemeClr val="tx1"/>
              </a:solidFill>
            </a:endParaRPr>
          </a:p>
          <a:p>
            <a:pPr algn="ctr"/>
            <a:endParaRPr lang="es-ES" sz="1600" dirty="0">
              <a:solidFill>
                <a:schemeClr val="tx1"/>
              </a:solidFill>
            </a:endParaRPr>
          </a:p>
        </p:txBody>
      </p:sp>
      <p:sp>
        <p:nvSpPr>
          <p:cNvPr id="4" name="Flecha curvada hacia arriba 3"/>
          <p:cNvSpPr/>
          <p:nvPr/>
        </p:nvSpPr>
        <p:spPr>
          <a:xfrm>
            <a:off x="1" y="2448373"/>
            <a:ext cx="8988318" cy="3689621"/>
          </a:xfrm>
          <a:prstGeom prst="curved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dirty="0">
              <a:solidFill>
                <a:schemeClr val="tx1"/>
              </a:solidFill>
            </a:endParaRPr>
          </a:p>
        </p:txBody>
      </p:sp>
      <p:pic>
        <p:nvPicPr>
          <p:cNvPr id="5" name="Imagen 4"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7" name="Elipse 6"/>
          <p:cNvSpPr/>
          <p:nvPr/>
        </p:nvSpPr>
        <p:spPr>
          <a:xfrm>
            <a:off x="366001" y="1192454"/>
            <a:ext cx="2773675" cy="221286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dirty="0" smtClean="0"/>
              <a:t>SEGURIDAD ALIMENTARIA</a:t>
            </a:r>
          </a:p>
          <a:p>
            <a:pPr algn="ctr"/>
            <a:r>
              <a:rPr lang="es-ES" sz="1600" dirty="0" smtClean="0"/>
              <a:t>SOSTENIBILIDAD</a:t>
            </a:r>
          </a:p>
        </p:txBody>
      </p:sp>
      <p:sp>
        <p:nvSpPr>
          <p:cNvPr id="13" name="Elipse 12"/>
          <p:cNvSpPr/>
          <p:nvPr/>
        </p:nvSpPr>
        <p:spPr>
          <a:xfrm>
            <a:off x="6173227" y="4814103"/>
            <a:ext cx="2627692" cy="204389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smtClean="0"/>
              <a:t>CERTEZA </a:t>
            </a:r>
            <a:r>
              <a:rPr lang="es-ES" sz="1200" dirty="0"/>
              <a:t>DEL CASTIGO</a:t>
            </a:r>
          </a:p>
          <a:p>
            <a:pPr algn="ctr"/>
            <a:endParaRPr lang="es-ES" sz="1200" dirty="0"/>
          </a:p>
          <a:p>
            <a:pPr algn="ctr"/>
            <a:r>
              <a:rPr lang="es-ES" sz="1200" dirty="0"/>
              <a:t>JUSTICIA</a:t>
            </a:r>
          </a:p>
          <a:p>
            <a:pPr algn="ctr"/>
            <a:endParaRPr lang="es-ES" sz="1200" dirty="0"/>
          </a:p>
        </p:txBody>
      </p:sp>
      <p:sp>
        <p:nvSpPr>
          <p:cNvPr id="15" name="Elipse 14"/>
          <p:cNvSpPr/>
          <p:nvPr/>
        </p:nvSpPr>
        <p:spPr>
          <a:xfrm>
            <a:off x="2328173" y="2448374"/>
            <a:ext cx="2656888" cy="22128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dirty="0"/>
              <a:t>MEJORAR LA DISTRIBUCION DE INGRESOS</a:t>
            </a:r>
          </a:p>
          <a:p>
            <a:pPr algn="ctr"/>
            <a:endParaRPr lang="es-ES" sz="1400" dirty="0"/>
          </a:p>
          <a:p>
            <a:pPr algn="ctr"/>
            <a:r>
              <a:rPr lang="es-ES" sz="1400" dirty="0"/>
              <a:t>INDICE DE GINI</a:t>
            </a:r>
          </a:p>
          <a:p>
            <a:pPr algn="ctr"/>
            <a:endParaRPr lang="es-ES" sz="1400" dirty="0"/>
          </a:p>
        </p:txBody>
      </p:sp>
      <p:sp>
        <p:nvSpPr>
          <p:cNvPr id="3" name="CuadroTexto 2"/>
          <p:cNvSpPr txBox="1"/>
          <p:nvPr/>
        </p:nvSpPr>
        <p:spPr>
          <a:xfrm>
            <a:off x="0" y="5042118"/>
            <a:ext cx="3459793" cy="1815882"/>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POLITICA DE EQUIDAD </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p>
          <a:p>
            <a:pPr algn="ctr"/>
            <a:endParaRPr lang="es-ES" sz="1200" dirty="0">
              <a:solidFill>
                <a:schemeClr val="tx1"/>
              </a:solidFill>
            </a:endParaRPr>
          </a:p>
          <a:p>
            <a:pPr algn="ctr"/>
            <a:endParaRPr lang="es-ES" sz="1200" dirty="0">
              <a:solidFill>
                <a:schemeClr val="tx1"/>
              </a:solidFill>
            </a:endParaRPr>
          </a:p>
        </p:txBody>
      </p:sp>
      <p:sp>
        <p:nvSpPr>
          <p:cNvPr id="17" name="CuadroTexto 16"/>
          <p:cNvSpPr txBox="1"/>
          <p:nvPr/>
        </p:nvSpPr>
        <p:spPr>
          <a:xfrm>
            <a:off x="1125078" y="0"/>
            <a:ext cx="7863240" cy="13849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Colegio de Ingenieros Agrónomos de Panamá</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r>
              <a:rPr lang="es-ES" sz="1200" dirty="0" smtClean="0">
                <a:solidFill>
                  <a:schemeClr val="tx1"/>
                </a:solidFill>
                <a:hlinkClick r:id="rId4"/>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
        <p:nvSpPr>
          <p:cNvPr id="11" name="Elipse 10"/>
          <p:cNvSpPr/>
          <p:nvPr/>
        </p:nvSpPr>
        <p:spPr>
          <a:xfrm>
            <a:off x="4211090" y="3587843"/>
            <a:ext cx="2744476" cy="232128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1400" dirty="0"/>
              <a:t>BAJAR LA </a:t>
            </a:r>
            <a:r>
              <a:rPr lang="es-ES" sz="1400" dirty="0" smtClean="0"/>
              <a:t>CORRUPCION</a:t>
            </a:r>
          </a:p>
          <a:p>
            <a:pPr algn="ctr"/>
            <a:endParaRPr lang="es-ES" sz="1400" dirty="0"/>
          </a:p>
          <a:p>
            <a:pPr algn="ctr"/>
            <a:endParaRPr lang="es-ES" sz="1400" dirty="0"/>
          </a:p>
          <a:p>
            <a:pPr algn="ctr"/>
            <a:r>
              <a:rPr lang="es-ES" sz="1400" dirty="0" smtClean="0"/>
              <a:t>SEGURIDAD CIIUDADANA</a:t>
            </a:r>
            <a:endParaRPr lang="es-ES" sz="1400" dirty="0"/>
          </a:p>
          <a:p>
            <a:pPr algn="ctr"/>
            <a:endParaRPr lang="es-ES" sz="1400" dirty="0"/>
          </a:p>
        </p:txBody>
      </p:sp>
    </p:spTree>
    <p:extLst>
      <p:ext uri="{BB962C8B-B14F-4D97-AF65-F5344CB8AC3E}">
        <p14:creationId xmlns:p14="http://schemas.microsoft.com/office/powerpoint/2010/main" val="798460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curvada hacia la derecha 9"/>
          <p:cNvSpPr/>
          <p:nvPr/>
        </p:nvSpPr>
        <p:spPr>
          <a:xfrm>
            <a:off x="593607" y="1007348"/>
            <a:ext cx="3699707" cy="5412319"/>
          </a:xfrm>
          <a:prstGeom prst="curvedRightArrow">
            <a:avLst/>
          </a:prstGeom>
          <a:ln/>
        </p:spPr>
        <p:style>
          <a:lnRef idx="1">
            <a:schemeClr val="accent2"/>
          </a:lnRef>
          <a:fillRef idx="2">
            <a:schemeClr val="accent2"/>
          </a:fillRef>
          <a:effectRef idx="1">
            <a:schemeClr val="accent2"/>
          </a:effectRef>
          <a:fontRef idx="minor">
            <a:schemeClr val="dk1"/>
          </a:fontRef>
        </p:style>
        <p:txBody>
          <a:bodyPr/>
          <a:lstStyle/>
          <a:p>
            <a:endParaRPr lang="es-ES"/>
          </a:p>
        </p:txBody>
      </p:sp>
      <p:sp>
        <p:nvSpPr>
          <p:cNvPr id="2" name="Flecha curvada hacia la izquierda 1"/>
          <p:cNvSpPr/>
          <p:nvPr/>
        </p:nvSpPr>
        <p:spPr>
          <a:xfrm>
            <a:off x="4293314" y="1007349"/>
            <a:ext cx="3739965" cy="5412318"/>
          </a:xfrm>
          <a:prstGeom prst="curved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solidFill>
                <a:schemeClr val="tx1"/>
              </a:solidFill>
            </a:endParaRPr>
          </a:p>
        </p:txBody>
      </p:sp>
      <p:sp>
        <p:nvSpPr>
          <p:cNvPr id="4" name="CuadroTexto 3"/>
          <p:cNvSpPr txBox="1"/>
          <p:nvPr/>
        </p:nvSpPr>
        <p:spPr>
          <a:xfrm>
            <a:off x="1767021" y="2857522"/>
            <a:ext cx="5425313" cy="1815882"/>
          </a:xfrm>
          <a:prstGeom prst="rect">
            <a:avLst/>
          </a:prstGeom>
          <a:noFill/>
        </p:spPr>
        <p:txBody>
          <a:bodyPr wrap="square" rtlCol="0">
            <a:spAutoFit/>
          </a:bodyPr>
          <a:lstStyle/>
          <a:p>
            <a:pPr algn="ctr"/>
            <a:r>
              <a:rPr lang="es-ES" sz="2800" dirty="0" smtClean="0"/>
              <a:t>PLANIFICACION PROSPECTIVA</a:t>
            </a:r>
          </a:p>
          <a:p>
            <a:pPr algn="ctr"/>
            <a:endParaRPr lang="es-ES" sz="2800" dirty="0">
              <a:solidFill>
                <a:schemeClr val="tx2"/>
              </a:solidFill>
            </a:endParaRPr>
          </a:p>
          <a:p>
            <a:pPr algn="ctr"/>
            <a:r>
              <a:rPr lang="es-ES" sz="2800" dirty="0" smtClean="0">
                <a:solidFill>
                  <a:schemeClr val="tx2"/>
                </a:solidFill>
              </a:rPr>
              <a:t>SEGURIDAD ALIMENTARIA</a:t>
            </a:r>
            <a:endParaRPr lang="es-ES" sz="2800" dirty="0">
              <a:solidFill>
                <a:schemeClr val="tx2"/>
              </a:solidFill>
            </a:endParaRPr>
          </a:p>
        </p:txBody>
      </p:sp>
      <p:sp>
        <p:nvSpPr>
          <p:cNvPr id="6" name="CuadroTexto 5"/>
          <p:cNvSpPr txBox="1"/>
          <p:nvPr/>
        </p:nvSpPr>
        <p:spPr>
          <a:xfrm>
            <a:off x="0" y="4651506"/>
            <a:ext cx="3459793" cy="224676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ACCESO</a:t>
            </a:r>
          </a:p>
          <a:p>
            <a:pPr algn="ctr"/>
            <a:r>
              <a:rPr lang="es-ES" sz="2000" b="1" dirty="0" smtClean="0">
                <a:solidFill>
                  <a:schemeClr val="tx1"/>
                </a:solidFill>
              </a:rPr>
              <a:t>DINERO</a:t>
            </a:r>
          </a:p>
          <a:p>
            <a:pPr algn="ctr"/>
            <a:r>
              <a:rPr lang="es-ES" sz="2000" b="1" dirty="0" smtClean="0">
                <a:solidFill>
                  <a:schemeClr val="tx1"/>
                </a:solidFill>
              </a:rPr>
              <a:t>ALIMENTACION</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endParaRPr lang="es-ES" sz="1200" dirty="0">
              <a:solidFill>
                <a:schemeClr val="tx1"/>
              </a:solidFill>
            </a:endParaRPr>
          </a:p>
          <a:p>
            <a:pPr algn="ctr"/>
            <a:endParaRPr lang="es-ES" sz="1200" dirty="0" smtClean="0">
              <a:solidFill>
                <a:schemeClr val="tx1"/>
              </a:solidFill>
            </a:endParaRPr>
          </a:p>
        </p:txBody>
      </p:sp>
      <p:sp>
        <p:nvSpPr>
          <p:cNvPr id="7" name="CuadroTexto 6"/>
          <p:cNvSpPr txBox="1"/>
          <p:nvPr/>
        </p:nvSpPr>
        <p:spPr>
          <a:xfrm>
            <a:off x="0" y="800259"/>
            <a:ext cx="3459793" cy="212365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PRODUCCION</a:t>
            </a:r>
          </a:p>
          <a:p>
            <a:pPr algn="ctr"/>
            <a:r>
              <a:rPr lang="es-ES" sz="2000" b="1" dirty="0" smtClean="0">
                <a:solidFill>
                  <a:schemeClr val="tx1"/>
                </a:solidFill>
              </a:rPr>
              <a:t>VULNERABILIDAD</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p>
          <a:p>
            <a:pPr algn="ctr"/>
            <a:endParaRPr lang="es-ES" sz="1200" dirty="0">
              <a:solidFill>
                <a:schemeClr val="tx1"/>
              </a:solidFill>
            </a:endParaRPr>
          </a:p>
          <a:p>
            <a:pPr algn="ctr"/>
            <a:endParaRPr lang="es-ES" sz="1200" dirty="0">
              <a:solidFill>
                <a:schemeClr val="tx1"/>
              </a:solidFill>
            </a:endParaRPr>
          </a:p>
        </p:txBody>
      </p:sp>
      <p:sp>
        <p:nvSpPr>
          <p:cNvPr id="8" name="CuadroTexto 7"/>
          <p:cNvSpPr txBox="1"/>
          <p:nvPr/>
        </p:nvSpPr>
        <p:spPr>
          <a:xfrm>
            <a:off x="5490050" y="4734342"/>
            <a:ext cx="3459793" cy="2123658"/>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NUTRICIONAL</a:t>
            </a:r>
          </a:p>
          <a:p>
            <a:pPr algn="ctr"/>
            <a:r>
              <a:rPr lang="es-ES" sz="2000" b="1" dirty="0" smtClean="0">
                <a:solidFill>
                  <a:schemeClr val="tx1"/>
                </a:solidFill>
              </a:rPr>
              <a:t>SALUD</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p>
          <a:p>
            <a:pPr algn="ctr"/>
            <a:endParaRPr lang="es-ES" sz="1200" dirty="0">
              <a:solidFill>
                <a:schemeClr val="tx1"/>
              </a:solidFill>
            </a:endParaRPr>
          </a:p>
          <a:p>
            <a:pPr algn="ctr"/>
            <a:endParaRPr lang="es-ES" sz="1200" dirty="0">
              <a:solidFill>
                <a:schemeClr val="tx1"/>
              </a:solidFill>
            </a:endParaRPr>
          </a:p>
        </p:txBody>
      </p:sp>
      <p:sp>
        <p:nvSpPr>
          <p:cNvPr id="9" name="CuadroTexto 8"/>
          <p:cNvSpPr txBox="1"/>
          <p:nvPr/>
        </p:nvSpPr>
        <p:spPr>
          <a:xfrm>
            <a:off x="5490050" y="855483"/>
            <a:ext cx="3459793" cy="2123658"/>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POLITICA DE EQUIDAD</a:t>
            </a:r>
          </a:p>
          <a:p>
            <a:pPr algn="ctr"/>
            <a:r>
              <a:rPr lang="es-ES" sz="2000" b="1" dirty="0" smtClean="0">
                <a:solidFill>
                  <a:schemeClr val="tx1"/>
                </a:solidFill>
              </a:rPr>
              <a:t>SOSTENIBILIDAD </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p>
          <a:p>
            <a:pPr algn="ctr"/>
            <a:endParaRPr lang="es-ES" sz="1200" dirty="0">
              <a:solidFill>
                <a:schemeClr val="tx1"/>
              </a:solidFill>
            </a:endParaRPr>
          </a:p>
          <a:p>
            <a:pPr algn="ctr"/>
            <a:endParaRPr lang="es-ES" sz="1200" dirty="0">
              <a:solidFill>
                <a:schemeClr val="tx1"/>
              </a:solidFill>
            </a:endParaRPr>
          </a:p>
        </p:txBody>
      </p:sp>
      <p:pic>
        <p:nvPicPr>
          <p:cNvPr id="14" name="Imagen 13"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457525" cy="411985"/>
          </a:xfrm>
          <a:prstGeom prst="rect">
            <a:avLst/>
          </a:prstGeom>
        </p:spPr>
      </p:pic>
      <p:sp>
        <p:nvSpPr>
          <p:cNvPr id="15" name="CuadroTexto 14"/>
          <p:cNvSpPr txBox="1"/>
          <p:nvPr/>
        </p:nvSpPr>
        <p:spPr>
          <a:xfrm>
            <a:off x="1125078" y="0"/>
            <a:ext cx="7863240" cy="13849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Colegio de Ingenieros Agrónomos de Panamá</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r>
              <a:rPr lang="es-ES" sz="1200" dirty="0" smtClean="0">
                <a:solidFill>
                  <a:schemeClr val="tx1"/>
                </a:solidFill>
                <a:hlinkClick r:id="rId4"/>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Tree>
    <p:extLst>
      <p:ext uri="{BB962C8B-B14F-4D97-AF65-F5344CB8AC3E}">
        <p14:creationId xmlns:p14="http://schemas.microsoft.com/office/powerpoint/2010/main" val="3325890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483170" y="1692771"/>
            <a:ext cx="7993019" cy="2062103"/>
          </a:xfrm>
          <a:prstGeom prst="rect">
            <a:avLst/>
          </a:prstGeom>
          <a:noFill/>
        </p:spPr>
        <p:txBody>
          <a:bodyPr wrap="square" rtlCol="0">
            <a:spAutoFit/>
          </a:bodyPr>
          <a:lstStyle/>
          <a:p>
            <a:r>
              <a:rPr lang="es-ES" sz="3200" dirty="0" smtClean="0">
                <a:solidFill>
                  <a:schemeClr val="accent3">
                    <a:lumMod val="75000"/>
                  </a:schemeClr>
                </a:solidFill>
              </a:rPr>
              <a:t>En Nombre del CINAP</a:t>
            </a:r>
          </a:p>
          <a:p>
            <a:endParaRPr lang="es-ES" sz="3200" dirty="0" smtClean="0">
              <a:solidFill>
                <a:schemeClr val="accent3">
                  <a:lumMod val="75000"/>
                </a:schemeClr>
              </a:solidFill>
            </a:endParaRPr>
          </a:p>
          <a:p>
            <a:r>
              <a:rPr lang="es-ES" sz="3200" dirty="0" smtClean="0">
                <a:solidFill>
                  <a:schemeClr val="accent3">
                    <a:lumMod val="75000"/>
                  </a:schemeClr>
                </a:solidFill>
              </a:rPr>
              <a:t>Gracias y Felicidades a COLPROCAH</a:t>
            </a:r>
          </a:p>
          <a:p>
            <a:r>
              <a:rPr lang="es-ES" sz="3200" dirty="0" smtClean="0">
                <a:solidFill>
                  <a:schemeClr val="accent3">
                    <a:lumMod val="75000"/>
                  </a:schemeClr>
                </a:solidFill>
              </a:rPr>
              <a:t>Por sus 50 años.</a:t>
            </a:r>
            <a:endParaRPr lang="es-ES" sz="2400" dirty="0">
              <a:solidFill>
                <a:schemeClr val="accent3">
                  <a:lumMod val="75000"/>
                </a:schemeClr>
              </a:solidFill>
            </a:endParaRPr>
          </a:p>
        </p:txBody>
      </p:sp>
      <p:pic>
        <p:nvPicPr>
          <p:cNvPr id="8" name="Imagen 7"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9" name="CuadroTexto 8"/>
          <p:cNvSpPr txBox="1"/>
          <p:nvPr/>
        </p:nvSpPr>
        <p:spPr>
          <a:xfrm>
            <a:off x="1125078" y="0"/>
            <a:ext cx="7863240" cy="16927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República de Panamá</a:t>
            </a:r>
          </a:p>
          <a:p>
            <a:pPr algn="ctr"/>
            <a:r>
              <a:rPr lang="es-ES" sz="2000" b="1" dirty="0" smtClean="0">
                <a:solidFill>
                  <a:schemeClr val="tx1"/>
                </a:solidFill>
              </a:rPr>
              <a:t>Colegio de Ingenieros Agrónomos de Panamá - CINAP</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
        <p:nvSpPr>
          <p:cNvPr id="10" name="Text Box 3"/>
          <p:cNvSpPr txBox="1">
            <a:spLocks noChangeArrowheads="1"/>
          </p:cNvSpPr>
          <p:nvPr/>
        </p:nvSpPr>
        <p:spPr bwMode="auto">
          <a:xfrm>
            <a:off x="483171" y="3955716"/>
            <a:ext cx="8160026" cy="26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81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81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81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81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r" eaLnBrk="1" hangingPunct="1">
              <a:lnSpc>
                <a:spcPct val="100000"/>
              </a:lnSpc>
              <a:buClr>
                <a:srgbClr val="0070C0"/>
              </a:buClr>
            </a:pPr>
            <a:r>
              <a:rPr lang="es-ES" b="1" dirty="0">
                <a:solidFill>
                  <a:srgbClr val="1F497D"/>
                </a:solidFill>
              </a:rPr>
              <a:t>Anibal Fossatti Carrillo </a:t>
            </a:r>
          </a:p>
          <a:p>
            <a:pPr algn="r" eaLnBrk="1" hangingPunct="1">
              <a:lnSpc>
                <a:spcPct val="100000"/>
              </a:lnSpc>
              <a:buClr>
                <a:srgbClr val="0070C0"/>
              </a:buClr>
            </a:pPr>
            <a:r>
              <a:rPr lang="es-ES_tradnl" b="1" dirty="0" smtClean="0">
                <a:solidFill>
                  <a:srgbClr val="1F497D"/>
                </a:solidFill>
              </a:rPr>
              <a:t>Presidente Nacional 2014-2016</a:t>
            </a:r>
          </a:p>
          <a:p>
            <a:pPr algn="r" eaLnBrk="1" hangingPunct="1">
              <a:lnSpc>
                <a:spcPct val="100000"/>
              </a:lnSpc>
              <a:buClr>
                <a:srgbClr val="0070C0"/>
              </a:buClr>
            </a:pPr>
            <a:r>
              <a:rPr lang="es-ES_tradnl" b="1" dirty="0" smtClean="0">
                <a:solidFill>
                  <a:srgbClr val="1F497D"/>
                </a:solidFill>
              </a:rPr>
              <a:t>CINAP</a:t>
            </a:r>
          </a:p>
          <a:p>
            <a:pPr algn="r" eaLnBrk="1" hangingPunct="1">
              <a:lnSpc>
                <a:spcPct val="100000"/>
              </a:lnSpc>
              <a:buClr>
                <a:srgbClr val="0070C0"/>
              </a:buClr>
            </a:pPr>
            <a:r>
              <a:rPr lang="es-ES_tradnl" b="1" dirty="0" smtClean="0">
                <a:solidFill>
                  <a:srgbClr val="1F497D"/>
                </a:solidFill>
                <a:hlinkClick r:id="rId4"/>
              </a:rPr>
              <a:t>cinap66@gmail.com</a:t>
            </a:r>
            <a:endParaRPr lang="es-ES_tradnl" b="1" dirty="0" smtClean="0">
              <a:solidFill>
                <a:srgbClr val="1F497D"/>
              </a:solidFill>
            </a:endParaRPr>
          </a:p>
          <a:p>
            <a:pPr algn="r" eaLnBrk="1" hangingPunct="1">
              <a:lnSpc>
                <a:spcPct val="100000"/>
              </a:lnSpc>
              <a:buClr>
                <a:srgbClr val="0070C0"/>
              </a:buClr>
            </a:pPr>
            <a:r>
              <a:rPr lang="es-ES_tradnl" b="1" dirty="0" smtClean="0">
                <a:solidFill>
                  <a:srgbClr val="1F497D"/>
                </a:solidFill>
                <a:hlinkClick r:id="rId5"/>
              </a:rPr>
              <a:t>anibalfossatti@gmail.com</a:t>
            </a:r>
            <a:endParaRPr lang="es-ES_tradnl" b="1" dirty="0" smtClean="0">
              <a:solidFill>
                <a:srgbClr val="1F497D"/>
              </a:solidFill>
            </a:endParaRPr>
          </a:p>
          <a:p>
            <a:pPr algn="r" eaLnBrk="1" hangingPunct="1">
              <a:lnSpc>
                <a:spcPct val="100000"/>
              </a:lnSpc>
              <a:buClr>
                <a:srgbClr val="0070C0"/>
              </a:buClr>
            </a:pPr>
            <a:r>
              <a:rPr lang="es-ES_tradnl" b="1" dirty="0" err="1" smtClean="0">
                <a:solidFill>
                  <a:srgbClr val="1F497D"/>
                </a:solidFill>
              </a:rPr>
              <a:t>Panamaagro.com</a:t>
            </a:r>
            <a:endParaRPr lang="es-ES_tradnl" b="1" dirty="0" smtClean="0">
              <a:solidFill>
                <a:srgbClr val="1F497D"/>
              </a:solidFill>
            </a:endParaRPr>
          </a:p>
          <a:p>
            <a:pPr algn="r" eaLnBrk="1" hangingPunct="1">
              <a:lnSpc>
                <a:spcPct val="100000"/>
              </a:lnSpc>
              <a:buClr>
                <a:srgbClr val="0070C0"/>
              </a:buClr>
            </a:pPr>
            <a:endParaRPr lang="en-GB" b="1" dirty="0">
              <a:solidFill>
                <a:srgbClr val="1F497D"/>
              </a:solidFill>
            </a:endParaRPr>
          </a:p>
        </p:txBody>
      </p:sp>
    </p:spTree>
    <p:extLst>
      <p:ext uri="{BB962C8B-B14F-4D97-AF65-F5344CB8AC3E}">
        <p14:creationId xmlns:p14="http://schemas.microsoft.com/office/powerpoint/2010/main" val="50369784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7" name="CuadroTexto 6"/>
          <p:cNvSpPr txBox="1"/>
          <p:nvPr/>
        </p:nvSpPr>
        <p:spPr>
          <a:xfrm>
            <a:off x="1125078" y="0"/>
            <a:ext cx="7863240" cy="16927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República de Panamá</a:t>
            </a:r>
          </a:p>
          <a:p>
            <a:pPr algn="ctr"/>
            <a:r>
              <a:rPr lang="es-ES" sz="2000" b="1" dirty="0" smtClean="0">
                <a:solidFill>
                  <a:schemeClr val="tx1"/>
                </a:solidFill>
              </a:rPr>
              <a:t>Colegio de Ingenieros Agrónomos de Panamá - CINAP</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
        <p:nvSpPr>
          <p:cNvPr id="8" name="CuadroTexto 7"/>
          <p:cNvSpPr txBox="1"/>
          <p:nvPr/>
        </p:nvSpPr>
        <p:spPr>
          <a:xfrm>
            <a:off x="289902" y="1394379"/>
            <a:ext cx="5535754" cy="5909311"/>
          </a:xfrm>
          <a:prstGeom prst="rect">
            <a:avLst/>
          </a:prstGeom>
          <a:noFill/>
        </p:spPr>
        <p:txBody>
          <a:bodyPr wrap="square" rtlCol="0">
            <a:spAutoFit/>
          </a:bodyPr>
          <a:lstStyle/>
          <a:p>
            <a:pPr marL="342900" indent="-342900">
              <a:buAutoNum type="arabicPeriod"/>
            </a:pPr>
            <a:r>
              <a:rPr lang="es-ES" dirty="0" smtClean="0"/>
              <a:t>Panamá Indicadores Económicos y seguridad alimentaria.</a:t>
            </a:r>
          </a:p>
          <a:p>
            <a:pPr marL="285750" indent="-285750">
              <a:buFont typeface="Arial"/>
              <a:buChar char="•"/>
            </a:pPr>
            <a:r>
              <a:rPr lang="es-ES" dirty="0" smtClean="0"/>
              <a:t>WEF Economía en transición a la innovación Posición 48 </a:t>
            </a:r>
          </a:p>
          <a:p>
            <a:pPr marL="285750" indent="-285750">
              <a:buFont typeface="Arial"/>
              <a:buChar char="•"/>
            </a:pPr>
            <a:r>
              <a:rPr lang="es-ES" dirty="0" smtClean="0"/>
              <a:t>Población 3.7 millones</a:t>
            </a:r>
          </a:p>
          <a:p>
            <a:endParaRPr lang="es-ES" dirty="0" smtClean="0"/>
          </a:p>
          <a:p>
            <a:r>
              <a:rPr lang="es-ES" dirty="0" smtClean="0"/>
              <a:t>2. Seguridad Alimentaria Panamá</a:t>
            </a:r>
          </a:p>
          <a:p>
            <a:pPr marL="285750" indent="-285750">
              <a:buFont typeface="Arial"/>
              <a:buChar char="•"/>
            </a:pPr>
            <a:r>
              <a:rPr lang="es-ES" dirty="0" smtClean="0"/>
              <a:t>10.8% Inseguridad alimentaria unos 370mil panameños – según FAO</a:t>
            </a:r>
          </a:p>
          <a:p>
            <a:pPr marL="285750" indent="-285750">
              <a:buFont typeface="Arial"/>
              <a:buChar char="•"/>
            </a:pPr>
            <a:r>
              <a:rPr lang="es-ES" dirty="0" smtClean="0"/>
              <a:t>22% Pobreza nacional atenuante en las comarcas indígenas.</a:t>
            </a:r>
          </a:p>
          <a:p>
            <a:pPr marL="285750" indent="-285750">
              <a:buFont typeface="Arial"/>
              <a:buChar char="•"/>
            </a:pPr>
            <a:r>
              <a:rPr lang="es-ES" dirty="0" smtClean="0"/>
              <a:t>Panamá no tiene ley de seguridad alimentaria existe SENAPAN</a:t>
            </a:r>
            <a:r>
              <a:rPr lang="es-ES" dirty="0"/>
              <a:t> </a:t>
            </a:r>
            <a:r>
              <a:rPr lang="es-ES" dirty="0" smtClean="0"/>
              <a:t>como ente coordinador del plan nacional de seguridad alimentaria. </a:t>
            </a:r>
          </a:p>
          <a:p>
            <a:endParaRPr lang="es-ES" dirty="0" smtClean="0"/>
          </a:p>
          <a:p>
            <a:r>
              <a:rPr lang="es-ES" dirty="0"/>
              <a:t>3</a:t>
            </a:r>
            <a:r>
              <a:rPr lang="es-ES" dirty="0" smtClean="0"/>
              <a:t>. Colegio de Ingenieros Agrónomos de Panamá</a:t>
            </a:r>
          </a:p>
          <a:p>
            <a:pPr marL="285750" indent="-285750">
              <a:buFont typeface="Arial"/>
              <a:buChar char="•"/>
            </a:pPr>
            <a:r>
              <a:rPr lang="es-ES" dirty="0" smtClean="0"/>
              <a:t>700 agremiados representación nacional. Credo en 1966 . </a:t>
            </a:r>
          </a:p>
          <a:p>
            <a:pPr marL="285750" indent="-285750">
              <a:buFont typeface="Arial"/>
              <a:buChar char="•"/>
            </a:pPr>
            <a:r>
              <a:rPr lang="es-ES" dirty="0" smtClean="0">
                <a:solidFill>
                  <a:schemeClr val="accent3"/>
                </a:solidFill>
              </a:rPr>
              <a:t>Celebraremos 50 años el 15 de mayo de 2016. </a:t>
            </a:r>
          </a:p>
          <a:p>
            <a:pPr marL="342900" indent="-342900">
              <a:buAutoNum type="arabicPeriod"/>
            </a:pPr>
            <a:endParaRPr lang="es-ES" dirty="0" smtClean="0"/>
          </a:p>
          <a:p>
            <a:pPr marL="342900" indent="-342900">
              <a:buAutoNum type="arabicPeriod"/>
            </a:pPr>
            <a:endParaRPr lang="es-ES" dirty="0"/>
          </a:p>
        </p:txBody>
      </p:sp>
      <p:pic>
        <p:nvPicPr>
          <p:cNvPr id="10" name="Imagen 9"/>
          <p:cNvPicPr>
            <a:picLocks noChangeAspect="1"/>
          </p:cNvPicPr>
          <p:nvPr/>
        </p:nvPicPr>
        <p:blipFill>
          <a:blip r:embed="rId4"/>
          <a:stretch>
            <a:fillRect/>
          </a:stretch>
        </p:blipFill>
        <p:spPr>
          <a:xfrm>
            <a:off x="5825656" y="3989858"/>
            <a:ext cx="3318344" cy="2868142"/>
          </a:xfrm>
          <a:prstGeom prst="rect">
            <a:avLst/>
          </a:prstGeom>
        </p:spPr>
      </p:pic>
    </p:spTree>
    <p:extLst>
      <p:ext uri="{BB962C8B-B14F-4D97-AF65-F5344CB8AC3E}">
        <p14:creationId xmlns:p14="http://schemas.microsoft.com/office/powerpoint/2010/main" val="1576566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7" name="CuadroTexto 6"/>
          <p:cNvSpPr txBox="1"/>
          <p:nvPr/>
        </p:nvSpPr>
        <p:spPr>
          <a:xfrm>
            <a:off x="1125078" y="0"/>
            <a:ext cx="7863240" cy="16927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República de Panamá</a:t>
            </a:r>
          </a:p>
          <a:p>
            <a:pPr algn="ctr"/>
            <a:r>
              <a:rPr lang="es-ES" sz="2000" b="1" dirty="0" smtClean="0">
                <a:solidFill>
                  <a:schemeClr val="tx1"/>
                </a:solidFill>
              </a:rPr>
              <a:t>Colegio de Ingenieros Agrónomos de Panamá - CINAP</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graphicFrame>
        <p:nvGraphicFramePr>
          <p:cNvPr id="9" name="7 Tabla"/>
          <p:cNvGraphicFramePr>
            <a:graphicFrameLocks noGrp="1"/>
          </p:cNvGraphicFramePr>
          <p:nvPr>
            <p:extLst>
              <p:ext uri="{D42A27DB-BD31-4B8C-83A1-F6EECF244321}">
                <p14:modId xmlns:p14="http://schemas.microsoft.com/office/powerpoint/2010/main" val="700282765"/>
              </p:ext>
            </p:extLst>
          </p:nvPr>
        </p:nvGraphicFramePr>
        <p:xfrm>
          <a:off x="586688" y="1038046"/>
          <a:ext cx="7637008" cy="5359138"/>
        </p:xfrm>
        <a:graphic>
          <a:graphicData uri="http://schemas.openxmlformats.org/drawingml/2006/table">
            <a:tbl>
              <a:tblPr/>
              <a:tblGrid>
                <a:gridCol w="3449090"/>
                <a:gridCol w="4187918"/>
              </a:tblGrid>
              <a:tr h="33563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PA" sz="1600" b="1" i="0" u="none" strike="noStrike" cap="none" normalizeH="0" baseline="0" dirty="0">
                          <a:ln>
                            <a:noFill/>
                          </a:ln>
                          <a:solidFill>
                            <a:srgbClr val="000000"/>
                          </a:solidFill>
                          <a:effectLst/>
                          <a:latin typeface="Browallia New" charset="0"/>
                          <a:ea typeface="BatangChe" charset="0"/>
                          <a:cs typeface="Browallia New" charset="0"/>
                        </a:rPr>
                        <a:t>DIRECTIVOS </a:t>
                      </a:r>
                      <a:r>
                        <a:rPr kumimoji="0" lang="es-PA" sz="1600" b="1" i="0" u="none" strike="noStrike" cap="none" normalizeH="0" baseline="0" dirty="0" smtClean="0">
                          <a:ln>
                            <a:noFill/>
                          </a:ln>
                          <a:solidFill>
                            <a:srgbClr val="000000"/>
                          </a:solidFill>
                          <a:effectLst/>
                          <a:latin typeface="Browallia New" charset="0"/>
                          <a:ea typeface="BatangChe" charset="0"/>
                          <a:cs typeface="Browallia New" charset="0"/>
                        </a:rPr>
                        <a:t>2014-2016</a:t>
                      </a:r>
                      <a:endParaRPr kumimoji="0" lang="es-PA" sz="1600" b="1" i="0" u="none" strike="noStrike" cap="none" normalizeH="0" baseline="0" dirty="0">
                        <a:ln>
                          <a:noFill/>
                        </a:ln>
                        <a:solidFill>
                          <a:srgbClr val="000000"/>
                        </a:solidFill>
                        <a:effectLst/>
                        <a:latin typeface="Browallia New" charset="0"/>
                        <a:ea typeface="BatangChe" charset="0"/>
                        <a:cs typeface="Browallia New"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PA" sz="2000" b="1" i="0" u="none" strike="noStrike" cap="none" normalizeH="0" baseline="0">
                          <a:ln>
                            <a:noFill/>
                          </a:ln>
                          <a:solidFill>
                            <a:srgbClr val="000000"/>
                          </a:solidFill>
                          <a:effectLst/>
                          <a:latin typeface="Browallia New" charset="0"/>
                          <a:ea typeface="BatangChe" charset="0"/>
                          <a:cs typeface="Browallia New" charset="0"/>
                        </a:rPr>
                        <a:t>CARGO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768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a:ln>
                            <a:noFill/>
                          </a:ln>
                          <a:solidFill>
                            <a:srgbClr val="000000"/>
                          </a:solidFill>
                          <a:effectLst/>
                          <a:latin typeface="Browallia New" charset="0"/>
                          <a:ea typeface="BatangChe" charset="0"/>
                          <a:cs typeface="Browallia New" charset="0"/>
                        </a:rPr>
                        <a:t>Ing. Agr. Anibal Fossatti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a:ln>
                            <a:noFill/>
                          </a:ln>
                          <a:solidFill>
                            <a:srgbClr val="000000"/>
                          </a:solidFill>
                          <a:effectLst/>
                          <a:latin typeface="Browallia New" charset="0"/>
                          <a:ea typeface="BatangChe" charset="0"/>
                          <a:cs typeface="Browallia New" charset="0"/>
                        </a:rPr>
                        <a:t>Presidente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768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a:ln>
                            <a:noFill/>
                          </a:ln>
                          <a:solidFill>
                            <a:srgbClr val="000000"/>
                          </a:solidFill>
                          <a:effectLst/>
                          <a:latin typeface="Browallia New" charset="0"/>
                          <a:ea typeface="BatangChe" charset="0"/>
                          <a:cs typeface="Browallia New" charset="0"/>
                        </a:rPr>
                        <a:t>Ing. Agr. Bernardo Puga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a:ln>
                            <a:noFill/>
                          </a:ln>
                          <a:solidFill>
                            <a:srgbClr val="000000"/>
                          </a:solidFill>
                          <a:effectLst/>
                          <a:latin typeface="Browallia New" charset="0"/>
                          <a:ea typeface="BatangChe" charset="0"/>
                          <a:cs typeface="Browallia New" charset="0"/>
                        </a:rPr>
                        <a:t>Vicepresidente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42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sv-SE" sz="1800" b="0" i="0" u="none" strike="noStrike" cap="none" normalizeH="0" baseline="0" dirty="0">
                          <a:ln>
                            <a:noFill/>
                          </a:ln>
                          <a:solidFill>
                            <a:srgbClr val="000000"/>
                          </a:solidFill>
                          <a:effectLst/>
                          <a:latin typeface="Browallia New" charset="0"/>
                          <a:ea typeface="BatangChe" charset="0"/>
                          <a:cs typeface="Browallia New" charset="0"/>
                        </a:rPr>
                        <a:t>Ing. </a:t>
                      </a:r>
                      <a:r>
                        <a:rPr kumimoji="0" lang="sv-SE" sz="1800" b="0" i="0" u="none" strike="noStrike" cap="none" normalizeH="0" baseline="0" dirty="0" err="1">
                          <a:ln>
                            <a:noFill/>
                          </a:ln>
                          <a:solidFill>
                            <a:srgbClr val="000000"/>
                          </a:solidFill>
                          <a:effectLst/>
                          <a:latin typeface="Browallia New" charset="0"/>
                          <a:ea typeface="BatangChe" charset="0"/>
                          <a:cs typeface="Browallia New" charset="0"/>
                        </a:rPr>
                        <a:t>Agr</a:t>
                      </a:r>
                      <a:r>
                        <a:rPr kumimoji="0" lang="sv-SE" sz="1800" b="0" i="0" u="none" strike="noStrike" cap="none" normalizeH="0" baseline="0" dirty="0">
                          <a:ln>
                            <a:noFill/>
                          </a:ln>
                          <a:solidFill>
                            <a:srgbClr val="000000"/>
                          </a:solidFill>
                          <a:effectLst/>
                          <a:latin typeface="Browallia New" charset="0"/>
                          <a:ea typeface="BatangChe" charset="0"/>
                          <a:cs typeface="Browallia New" charset="0"/>
                        </a:rPr>
                        <a:t>. David </a:t>
                      </a:r>
                      <a:r>
                        <a:rPr kumimoji="0" lang="sv-SE" sz="1800" b="0" i="0" u="none" strike="noStrike" cap="none" normalizeH="0" baseline="0" dirty="0" err="1">
                          <a:ln>
                            <a:noFill/>
                          </a:ln>
                          <a:solidFill>
                            <a:srgbClr val="000000"/>
                          </a:solidFill>
                          <a:effectLst/>
                          <a:latin typeface="Browallia New" charset="0"/>
                          <a:ea typeface="BatangChe" charset="0"/>
                          <a:cs typeface="Browallia New" charset="0"/>
                        </a:rPr>
                        <a:t>Urriola</a:t>
                      </a:r>
                      <a:r>
                        <a:rPr kumimoji="0" lang="sv-SE" sz="1800" b="0" i="0" u="none" strike="noStrike" cap="none" normalizeH="0" baseline="0" dirty="0">
                          <a:ln>
                            <a:noFill/>
                          </a:ln>
                          <a:solidFill>
                            <a:srgbClr val="000000"/>
                          </a:solidFill>
                          <a:effectLst/>
                          <a:latin typeface="Browallia New" charset="0"/>
                          <a:ea typeface="BatangChe" charset="0"/>
                          <a:cs typeface="Browallia New" charset="0"/>
                        </a:rPr>
                        <a:t> E</a:t>
                      </a:r>
                      <a:r>
                        <a:rPr kumimoji="0" lang="sv-SE" sz="1800" b="0" i="0" u="none" strike="noStrike" cap="none" normalizeH="0" baseline="0" dirty="0" smtClean="0">
                          <a:ln>
                            <a:noFill/>
                          </a:ln>
                          <a:solidFill>
                            <a:srgbClr val="000000"/>
                          </a:solidFill>
                          <a:effectLst/>
                          <a:latin typeface="Browallia New" charset="0"/>
                          <a:ea typeface="BatangChe" charset="0"/>
                          <a:cs typeface="Browallia New" charset="0"/>
                        </a:rPr>
                        <a:t>.</a:t>
                      </a:r>
                      <a:endParaRPr kumimoji="0" lang="sv-SE" sz="1800" b="0" i="0" u="none" strike="noStrike" cap="none" normalizeH="0" baseline="0" dirty="0">
                        <a:ln>
                          <a:noFill/>
                        </a:ln>
                        <a:solidFill>
                          <a:srgbClr val="000000"/>
                        </a:solidFill>
                        <a:effectLst/>
                        <a:latin typeface="Browallia New" charset="0"/>
                        <a:ea typeface="BatangChe" charset="0"/>
                        <a:cs typeface="Browallia New"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a:ln>
                            <a:noFill/>
                          </a:ln>
                          <a:solidFill>
                            <a:srgbClr val="000000"/>
                          </a:solidFill>
                          <a:effectLst/>
                          <a:latin typeface="Browallia New" charset="0"/>
                          <a:ea typeface="BatangChe" charset="0"/>
                          <a:cs typeface="Browallia New" charset="0"/>
                        </a:rPr>
                        <a:t>Secretaría de Finanzas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537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dirty="0">
                          <a:ln>
                            <a:noFill/>
                          </a:ln>
                          <a:solidFill>
                            <a:srgbClr val="000000"/>
                          </a:solidFill>
                          <a:effectLst/>
                          <a:latin typeface="Browallia New" charset="0"/>
                          <a:ea typeface="BatangChe" charset="0"/>
                          <a:cs typeface="Browallia New" charset="0"/>
                        </a:rPr>
                        <a:t>Ing. Agr. Sonia </a:t>
                      </a:r>
                      <a:r>
                        <a:rPr kumimoji="0" lang="es-PA" sz="1800" b="0" i="0" u="none" strike="noStrike" cap="none" normalizeH="0" baseline="0" dirty="0" smtClean="0">
                          <a:ln>
                            <a:noFill/>
                          </a:ln>
                          <a:solidFill>
                            <a:srgbClr val="000000"/>
                          </a:solidFill>
                          <a:effectLst/>
                          <a:latin typeface="Browallia New" charset="0"/>
                          <a:ea typeface="BatangChe" charset="0"/>
                          <a:cs typeface="Browallia New" charset="0"/>
                        </a:rPr>
                        <a:t>Menacho</a:t>
                      </a:r>
                      <a:endParaRPr kumimoji="0" lang="es-PA" sz="1800" b="0" i="0" u="none" strike="noStrike" cap="none" normalizeH="0" baseline="0" dirty="0">
                        <a:ln>
                          <a:noFill/>
                        </a:ln>
                        <a:solidFill>
                          <a:srgbClr val="000000"/>
                        </a:solidFill>
                        <a:effectLst/>
                        <a:latin typeface="Browallia New" charset="0"/>
                        <a:ea typeface="BatangChe" charset="0"/>
                        <a:cs typeface="Browallia New"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a:ln>
                            <a:noFill/>
                          </a:ln>
                          <a:solidFill>
                            <a:srgbClr val="000000"/>
                          </a:solidFill>
                          <a:effectLst/>
                          <a:latin typeface="Browallia New" charset="0"/>
                          <a:ea typeface="BatangChe" charset="0"/>
                          <a:cs typeface="Browallia New" charset="0"/>
                        </a:rPr>
                        <a:t>Secretaría de Relaciones Públicas y Divulgación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537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dirty="0">
                          <a:ln>
                            <a:noFill/>
                          </a:ln>
                          <a:solidFill>
                            <a:srgbClr val="000000"/>
                          </a:solidFill>
                          <a:effectLst/>
                          <a:latin typeface="Browallia New" charset="0"/>
                          <a:ea typeface="BatangChe" charset="0"/>
                          <a:cs typeface="Browallia New" charset="0"/>
                        </a:rPr>
                        <a:t>Ing. Agr. Edgardo Acuña</a:t>
                      </a:r>
                    </a:p>
                    <a:p>
                      <a:pPr marL="0" marR="0" lvl="0" indent="0" algn="l"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dirty="0">
                          <a:ln>
                            <a:noFill/>
                          </a:ln>
                          <a:solidFill>
                            <a:srgbClr val="000000"/>
                          </a:solidFill>
                          <a:effectLst/>
                          <a:latin typeface="Browallia New" charset="0"/>
                          <a:ea typeface="BatangChe" charset="0"/>
                          <a:cs typeface="Browallia New" charset="0"/>
                        </a:rPr>
                        <a:t>Ing. Agr. Anovel Barba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dirty="0">
                          <a:ln>
                            <a:noFill/>
                          </a:ln>
                          <a:solidFill>
                            <a:srgbClr val="000000"/>
                          </a:solidFill>
                          <a:effectLst/>
                          <a:latin typeface="Browallia New" charset="0"/>
                          <a:ea typeface="BatangChe" charset="0"/>
                          <a:cs typeface="Browallia New" charset="0"/>
                        </a:rPr>
                        <a:t>Secretaría de Política Agropecuaria y Ambiental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537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dirty="0">
                          <a:ln>
                            <a:noFill/>
                          </a:ln>
                          <a:solidFill>
                            <a:srgbClr val="000000"/>
                          </a:solidFill>
                          <a:effectLst/>
                          <a:latin typeface="Browallia New" charset="0"/>
                          <a:ea typeface="BatangChe" charset="0"/>
                          <a:cs typeface="Browallia New" charset="0"/>
                        </a:rPr>
                        <a:t>Ing. Agr. Juana Ruiz B.</a:t>
                      </a:r>
                    </a:p>
                    <a:p>
                      <a:pPr marL="0" marR="0" lvl="0" indent="0" algn="l"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dirty="0" smtClean="0">
                          <a:ln>
                            <a:noFill/>
                          </a:ln>
                          <a:solidFill>
                            <a:srgbClr val="000000"/>
                          </a:solidFill>
                          <a:effectLst/>
                          <a:latin typeface="Browallia New" charset="0"/>
                          <a:ea typeface="BatangChe" charset="0"/>
                          <a:cs typeface="Browallia New" charset="0"/>
                        </a:rPr>
                        <a:t>I</a:t>
                      </a:r>
                      <a:endParaRPr kumimoji="0" lang="es-PA" sz="1800" b="0" i="0" u="none" strike="noStrike" cap="none" normalizeH="0" baseline="0" dirty="0">
                        <a:ln>
                          <a:noFill/>
                        </a:ln>
                        <a:solidFill>
                          <a:srgbClr val="000000"/>
                        </a:solidFill>
                        <a:effectLst/>
                        <a:latin typeface="Browallia New" charset="0"/>
                        <a:ea typeface="BatangChe" charset="0"/>
                        <a:cs typeface="Browallia New"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dirty="0">
                          <a:ln>
                            <a:noFill/>
                          </a:ln>
                          <a:solidFill>
                            <a:srgbClr val="000000"/>
                          </a:solidFill>
                          <a:effectLst/>
                          <a:latin typeface="Browallia New" charset="0"/>
                          <a:ea typeface="BatangChe" charset="0"/>
                          <a:cs typeface="Browallia New" charset="0"/>
                        </a:rPr>
                        <a:t>Secretaría de Actas y Correspondencia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485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t-BR" sz="1800" b="0" i="0" u="none" strike="noStrike" cap="none" normalizeH="0" baseline="0" dirty="0">
                          <a:ln>
                            <a:noFill/>
                          </a:ln>
                          <a:solidFill>
                            <a:srgbClr val="000000"/>
                          </a:solidFill>
                          <a:effectLst/>
                          <a:latin typeface="Browallia New" charset="0"/>
                          <a:ea typeface="BatangChe" charset="0"/>
                          <a:cs typeface="Browallia New" charset="0"/>
                        </a:rPr>
                        <a:t>Ing. Agr. Fanny S. de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Domínguez</a:t>
                      </a:r>
                      <a:endParaRPr kumimoji="0" lang="pt-BR" sz="1800" b="0" i="0" u="none" strike="noStrike" cap="none" normalizeH="0" baseline="0" dirty="0" smtClean="0">
                        <a:ln>
                          <a:noFill/>
                        </a:ln>
                        <a:solidFill>
                          <a:srgbClr val="000000"/>
                        </a:solidFill>
                        <a:effectLst/>
                        <a:latin typeface="Browallia New" charset="0"/>
                        <a:ea typeface="BatangChe" charset="0"/>
                        <a:cs typeface="Browallia New" charset="0"/>
                      </a:endParaRPr>
                    </a:p>
                    <a:p>
                      <a:pPr marL="0" marR="0" lvl="0" indent="0" algn="l" defTabSz="914400" rtl="0" eaLnBrk="1" fontAlgn="ctr"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rgbClr val="000000"/>
                        </a:solidFill>
                        <a:effectLst/>
                        <a:latin typeface="Browallia New" charset="0"/>
                        <a:ea typeface="BatangChe" charset="0"/>
                        <a:cs typeface="Browallia New"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7 Capítulos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Provinciales</a:t>
                      </a:r>
                      <a:endParaRPr kumimoji="0" lang="pt-BR" sz="1800" b="0" i="0" u="none" strike="noStrike" cap="none" normalizeH="0" baseline="0" dirty="0" smtClean="0">
                        <a:ln>
                          <a:noFill/>
                        </a:ln>
                        <a:solidFill>
                          <a:srgbClr val="000000"/>
                        </a:solidFill>
                        <a:effectLst/>
                        <a:latin typeface="Browallia New" charset="0"/>
                        <a:ea typeface="BatangChe" charset="0"/>
                        <a:cs typeface="Browallia New"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Ing.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Lourde</a:t>
                      </a: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Cordoba</a:t>
                      </a:r>
                      <a:endParaRPr kumimoji="0" lang="pt-BR" sz="1800" b="0" i="0" u="none" strike="noStrike" cap="none" normalizeH="0" baseline="0" dirty="0" smtClean="0">
                        <a:ln>
                          <a:noFill/>
                        </a:ln>
                        <a:solidFill>
                          <a:srgbClr val="000000"/>
                        </a:solidFill>
                        <a:effectLst/>
                        <a:latin typeface="Browallia New" charset="0"/>
                        <a:ea typeface="BatangChe" charset="0"/>
                        <a:cs typeface="Browallia New"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Ing. Miguel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Vallejos</a:t>
                      </a:r>
                      <a:endParaRPr kumimoji="0" lang="pt-BR" sz="1800" b="0" i="0" u="none" strike="noStrike" cap="none" normalizeH="0" baseline="0" dirty="0" smtClean="0">
                        <a:ln>
                          <a:noFill/>
                        </a:ln>
                        <a:solidFill>
                          <a:srgbClr val="000000"/>
                        </a:solidFill>
                        <a:effectLst/>
                        <a:latin typeface="Browallia New" charset="0"/>
                        <a:ea typeface="BatangChe" charset="0"/>
                        <a:cs typeface="Browallia New"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Ing.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Nodier</a:t>
                      </a: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Santamaria</a:t>
                      </a:r>
                      <a:endParaRPr kumimoji="0" lang="pt-BR" sz="1800" b="0" i="0" u="none" strike="noStrike" cap="none" normalizeH="0" baseline="0" dirty="0" smtClean="0">
                        <a:ln>
                          <a:noFill/>
                        </a:ln>
                        <a:solidFill>
                          <a:srgbClr val="000000"/>
                        </a:solidFill>
                        <a:effectLst/>
                        <a:latin typeface="Browallia New" charset="0"/>
                        <a:ea typeface="BatangChe" charset="0"/>
                        <a:cs typeface="Browallia New"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Ing.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Arquimedez</a:t>
                      </a: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Calderon</a:t>
                      </a: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 Ing.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Daris</a:t>
                      </a: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 Dominguez, Ing.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Jhonas</a:t>
                      </a: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Guvera</a:t>
                      </a: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 Ing.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Robetto</a:t>
                      </a: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 </a:t>
                      </a:r>
                      <a:r>
                        <a:rPr kumimoji="0" lang="pt-BR" sz="1800" b="0" i="0" u="none" strike="noStrike" cap="none" normalizeH="0" baseline="0" dirty="0" err="1" smtClean="0">
                          <a:ln>
                            <a:noFill/>
                          </a:ln>
                          <a:solidFill>
                            <a:srgbClr val="000000"/>
                          </a:solidFill>
                          <a:effectLst/>
                          <a:latin typeface="Browallia New" charset="0"/>
                          <a:ea typeface="BatangChe" charset="0"/>
                          <a:cs typeface="Browallia New" charset="0"/>
                        </a:rPr>
                        <a:t>Hernadez</a:t>
                      </a:r>
                      <a:r>
                        <a:rPr kumimoji="0" lang="pt-BR" sz="1800" b="0" i="0" u="none" strike="noStrike" cap="none" normalizeH="0" baseline="0" dirty="0" smtClean="0">
                          <a:ln>
                            <a:noFill/>
                          </a:ln>
                          <a:solidFill>
                            <a:srgbClr val="000000"/>
                          </a:solidFill>
                          <a:effectLst/>
                          <a:latin typeface="Browallia New" charset="0"/>
                          <a:ea typeface="BatangChe" charset="0"/>
                          <a:cs typeface="Browallia New" charset="0"/>
                        </a:rPr>
                        <a:t>.</a:t>
                      </a:r>
                      <a:endParaRPr kumimoji="0" lang="pt-BR" sz="1800" b="0" i="0" u="none" strike="noStrike" cap="none" normalizeH="0" baseline="0" dirty="0">
                        <a:ln>
                          <a:noFill/>
                        </a:ln>
                        <a:solidFill>
                          <a:srgbClr val="000000"/>
                        </a:solidFill>
                        <a:effectLst/>
                        <a:latin typeface="Browallia New" charset="0"/>
                        <a:ea typeface="BatangChe" charset="0"/>
                        <a:cs typeface="Browallia New"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dirty="0" smtClean="0">
                          <a:ln>
                            <a:noFill/>
                          </a:ln>
                          <a:solidFill>
                            <a:srgbClr val="000000"/>
                          </a:solidFill>
                          <a:effectLst/>
                          <a:latin typeface="Browallia New" charset="0"/>
                          <a:ea typeface="BatangChe" charset="0"/>
                          <a:cs typeface="Browallia New" charset="0"/>
                        </a:rPr>
                        <a:t>Secretaria de superación Profesional</a:t>
                      </a:r>
                    </a:p>
                    <a:p>
                      <a:pPr marL="0" marR="0" lvl="0" indent="0" algn="ctr" defTabSz="914400" rtl="0" eaLnBrk="1" fontAlgn="ctr" latinLnBrk="0" hangingPunct="1">
                        <a:lnSpc>
                          <a:spcPct val="100000"/>
                        </a:lnSpc>
                        <a:spcBef>
                          <a:spcPct val="0"/>
                        </a:spcBef>
                        <a:spcAft>
                          <a:spcPct val="0"/>
                        </a:spcAft>
                        <a:buClrTx/>
                        <a:buSzTx/>
                        <a:buFontTx/>
                        <a:buNone/>
                        <a:tabLst/>
                      </a:pPr>
                      <a:endParaRPr kumimoji="0" lang="es-PA" sz="1800" b="0" i="0" u="none" strike="noStrike" cap="none" normalizeH="0" baseline="0" dirty="0" smtClean="0">
                        <a:ln>
                          <a:noFill/>
                        </a:ln>
                        <a:solidFill>
                          <a:srgbClr val="000000"/>
                        </a:solidFill>
                        <a:effectLst/>
                        <a:latin typeface="Browallia New" charset="0"/>
                        <a:ea typeface="BatangChe" charset="0"/>
                        <a:cs typeface="Browallia New" charset="0"/>
                      </a:endParaRPr>
                    </a:p>
                    <a:p>
                      <a:pPr marL="0" marR="0" lvl="0" indent="0" algn="ctr" defTabSz="914400" rtl="0" eaLnBrk="1" fontAlgn="ctr" latinLnBrk="0" hangingPunct="1">
                        <a:lnSpc>
                          <a:spcPct val="100000"/>
                        </a:lnSpc>
                        <a:spcBef>
                          <a:spcPct val="0"/>
                        </a:spcBef>
                        <a:spcAft>
                          <a:spcPct val="0"/>
                        </a:spcAft>
                        <a:buClrTx/>
                        <a:buSzTx/>
                        <a:buFontTx/>
                        <a:buNone/>
                        <a:tabLst/>
                      </a:pPr>
                      <a:endParaRPr kumimoji="0" lang="es-PA" sz="1800" b="0" i="0" u="none" strike="noStrike" cap="none" normalizeH="0" baseline="0" dirty="0" smtClean="0">
                        <a:ln>
                          <a:noFill/>
                        </a:ln>
                        <a:solidFill>
                          <a:srgbClr val="000000"/>
                        </a:solidFill>
                        <a:effectLst/>
                        <a:latin typeface="Browallia New" charset="0"/>
                        <a:ea typeface="BatangChe" charset="0"/>
                        <a:cs typeface="Browallia New" charset="0"/>
                      </a:endParaRPr>
                    </a:p>
                    <a:p>
                      <a:pPr marL="0" marR="0" lvl="0" indent="0" algn="ctr" defTabSz="914400" rtl="0" eaLnBrk="1" fontAlgn="ctr" latinLnBrk="0" hangingPunct="1">
                        <a:lnSpc>
                          <a:spcPct val="100000"/>
                        </a:lnSpc>
                        <a:spcBef>
                          <a:spcPct val="0"/>
                        </a:spcBef>
                        <a:spcAft>
                          <a:spcPct val="0"/>
                        </a:spcAft>
                        <a:buClrTx/>
                        <a:buSzTx/>
                        <a:buFontTx/>
                        <a:buNone/>
                        <a:tabLst/>
                      </a:pPr>
                      <a:endParaRPr kumimoji="0" lang="es-PA" sz="1800" b="0" i="0" u="none" strike="noStrike" cap="none" normalizeH="0" baseline="0" dirty="0" smtClean="0">
                        <a:ln>
                          <a:noFill/>
                        </a:ln>
                        <a:solidFill>
                          <a:srgbClr val="000000"/>
                        </a:solidFill>
                        <a:effectLst/>
                        <a:latin typeface="Browallia New" charset="0"/>
                        <a:ea typeface="BatangChe" charset="0"/>
                        <a:cs typeface="Browallia New" charset="0"/>
                      </a:endParaRPr>
                    </a:p>
                    <a:p>
                      <a:pPr marL="0" marR="0" lvl="0" indent="0" algn="ctr" defTabSz="914400" rtl="0" eaLnBrk="1" fontAlgn="ctr" latinLnBrk="0" hangingPunct="1">
                        <a:lnSpc>
                          <a:spcPct val="100000"/>
                        </a:lnSpc>
                        <a:spcBef>
                          <a:spcPct val="0"/>
                        </a:spcBef>
                        <a:spcAft>
                          <a:spcPct val="0"/>
                        </a:spcAft>
                        <a:buClrTx/>
                        <a:buSzTx/>
                        <a:buFontTx/>
                        <a:buNone/>
                        <a:tabLst/>
                      </a:pPr>
                      <a:endParaRPr kumimoji="0" lang="es-PA" sz="1800" b="0" i="0" u="none" strike="noStrike" cap="none" normalizeH="0" baseline="0" dirty="0" smtClean="0">
                        <a:ln>
                          <a:noFill/>
                        </a:ln>
                        <a:solidFill>
                          <a:srgbClr val="000000"/>
                        </a:solidFill>
                        <a:effectLst/>
                        <a:latin typeface="Browallia New" charset="0"/>
                        <a:ea typeface="BatangChe" charset="0"/>
                        <a:cs typeface="Browallia New"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dirty="0" smtClean="0">
                          <a:ln>
                            <a:noFill/>
                          </a:ln>
                          <a:solidFill>
                            <a:srgbClr val="000000"/>
                          </a:solidFill>
                          <a:effectLst/>
                          <a:latin typeface="Browallia New" charset="0"/>
                          <a:ea typeface="BatangChe" charset="0"/>
                          <a:cs typeface="Browallia New" charset="0"/>
                        </a:rPr>
                        <a:t>Vocales Directiva Nacional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s-PA" sz="1800" b="0" i="0" u="none" strike="noStrike" cap="none" normalizeH="0" baseline="0" dirty="0" smtClean="0">
                          <a:ln>
                            <a:noFill/>
                          </a:ln>
                          <a:solidFill>
                            <a:srgbClr val="000000"/>
                          </a:solidFill>
                          <a:effectLst/>
                          <a:latin typeface="Browallia New" charset="0"/>
                          <a:ea typeface="BatangChe" charset="0"/>
                          <a:cs typeface="Browallia New" charset="0"/>
                        </a:rPr>
                        <a:t>Veraguas, Panama, Chiriqui, Herrera, Los Santos, Colon y Cocle</a:t>
                      </a:r>
                      <a:endParaRPr kumimoji="0" lang="es-PA" sz="1800" b="0" i="0" u="none" strike="noStrike" cap="none" normalizeH="0" baseline="0" dirty="0">
                        <a:ln>
                          <a:noFill/>
                        </a:ln>
                        <a:solidFill>
                          <a:srgbClr val="000000"/>
                        </a:solidFill>
                        <a:effectLst/>
                        <a:latin typeface="Browallia New" charset="0"/>
                        <a:ea typeface="BatangChe" charset="0"/>
                        <a:cs typeface="Browallia New"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9284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5180" y="1445820"/>
            <a:ext cx="8612986" cy="4278094"/>
          </a:xfrm>
          <a:prstGeom prst="rect">
            <a:avLst/>
          </a:prstGeom>
        </p:spPr>
        <p:txBody>
          <a:bodyPr wrap="square">
            <a:spAutoFit/>
          </a:bodyPr>
          <a:lstStyle/>
          <a:p>
            <a:pPr algn="just"/>
            <a:r>
              <a:rPr lang="es-ES" sz="1600" dirty="0"/>
              <a:t>COLEGIO DE INGENIEROS AGRONOMOS DE PANAMA-CINAP</a:t>
            </a:r>
            <a:endParaRPr lang="es-ES_tradnl" sz="1600" dirty="0"/>
          </a:p>
          <a:p>
            <a:pPr algn="just"/>
            <a:r>
              <a:rPr lang="es-ES" sz="1600" dirty="0"/>
              <a:t>FORO PRESIDENCIAL PARA EL SECTOR AGROPECUARIO</a:t>
            </a:r>
            <a:endParaRPr lang="es-ES_tradnl" sz="1600" dirty="0"/>
          </a:p>
          <a:p>
            <a:pPr algn="just"/>
            <a:r>
              <a:rPr lang="es-ES" b="1" dirty="0"/>
              <a:t>Políticas de Estados: Reto Nacional para los Candidatos Presidenciales</a:t>
            </a:r>
            <a:endParaRPr lang="es-ES_tradnl" b="1" dirty="0"/>
          </a:p>
          <a:p>
            <a:pPr algn="just"/>
            <a:r>
              <a:rPr lang="es-ES" sz="1600" dirty="0"/>
              <a:t> </a:t>
            </a:r>
            <a:endParaRPr lang="es-ES_tradnl" sz="1600" dirty="0"/>
          </a:p>
          <a:p>
            <a:pPr algn="just"/>
            <a:r>
              <a:rPr lang="es-ES" sz="1600" dirty="0"/>
              <a:t>PREGUNTAS ORIENTADORAS PARA LOS CANDIDATOS</a:t>
            </a:r>
            <a:endParaRPr lang="es-ES_tradnl" sz="1600" dirty="0"/>
          </a:p>
          <a:p>
            <a:pPr algn="just"/>
            <a:r>
              <a:rPr lang="es-ES" sz="1600" dirty="0"/>
              <a:t>PRESIDENCIALES DEL QUINQUENIO 2014 – 2019</a:t>
            </a:r>
            <a:endParaRPr lang="es-ES_tradnl" sz="1600" dirty="0"/>
          </a:p>
          <a:p>
            <a:pPr algn="just"/>
            <a:r>
              <a:rPr lang="es-ES" sz="1600" dirty="0"/>
              <a:t> </a:t>
            </a:r>
            <a:endParaRPr lang="es-ES_tradnl" sz="1600" dirty="0"/>
          </a:p>
          <a:p>
            <a:pPr algn="just"/>
            <a:r>
              <a:rPr lang="es-ES" sz="1600" b="1" dirty="0"/>
              <a:t>Que política de Estado al 2025 considera usted importante para garantizar un desarrollo sustentable del agro en los siguientes ejes temáticos que el CINAP ha considerado como indicadores claves para el desarrollo agropecuario nacional.</a:t>
            </a:r>
            <a:endParaRPr lang="es-ES_tradnl" sz="1600" b="1" dirty="0"/>
          </a:p>
          <a:p>
            <a:pPr algn="just"/>
            <a:r>
              <a:rPr lang="es-ES" sz="1600" dirty="0"/>
              <a:t> </a:t>
            </a:r>
            <a:endParaRPr lang="es-ES_tradnl" sz="1600" dirty="0"/>
          </a:p>
          <a:p>
            <a:pPr algn="just"/>
            <a:r>
              <a:rPr lang="es-ES" sz="1600" b="1" dirty="0"/>
              <a:t>Ejes Temáticos:</a:t>
            </a:r>
            <a:endParaRPr lang="es-ES_tradnl" sz="1600" dirty="0"/>
          </a:p>
          <a:p>
            <a:pPr lvl="0" algn="just"/>
            <a:r>
              <a:rPr lang="es-ES" sz="1600" dirty="0">
                <a:solidFill>
                  <a:srgbClr val="3D5185"/>
                </a:solidFill>
              </a:rPr>
              <a:t>Seguridad Alimentaria</a:t>
            </a:r>
            <a:endParaRPr lang="es-ES_tradnl" sz="1600" dirty="0">
              <a:solidFill>
                <a:srgbClr val="3D5185"/>
              </a:solidFill>
            </a:endParaRPr>
          </a:p>
          <a:p>
            <a:pPr lvl="0" algn="just"/>
            <a:r>
              <a:rPr lang="es-ES" sz="1600" dirty="0"/>
              <a:t>Canasta Básica: Productividad de los rubros sensitivos</a:t>
            </a:r>
            <a:endParaRPr lang="es-ES_tradnl" sz="1600" dirty="0"/>
          </a:p>
          <a:p>
            <a:pPr lvl="0" algn="just"/>
            <a:r>
              <a:rPr lang="es-ES" sz="1600" dirty="0"/>
              <a:t>Competitividad para la Agro-exportación y agroindustrial</a:t>
            </a:r>
            <a:endParaRPr lang="es-ES_tradnl" sz="1600" dirty="0"/>
          </a:p>
          <a:p>
            <a:pPr lvl="0" algn="just"/>
            <a:r>
              <a:rPr lang="es-ES" sz="1600" dirty="0">
                <a:solidFill>
                  <a:srgbClr val="3D5185"/>
                </a:solidFill>
              </a:rPr>
              <a:t>Extensión, Educación y Ambiente</a:t>
            </a:r>
            <a:endParaRPr lang="es-ES_tradnl" sz="1600" dirty="0">
              <a:solidFill>
                <a:srgbClr val="3D5185"/>
              </a:solidFill>
            </a:endParaRPr>
          </a:p>
          <a:p>
            <a:pPr algn="just"/>
            <a:r>
              <a:rPr lang="es-ES" sz="1600" dirty="0"/>
              <a:t> </a:t>
            </a:r>
            <a:endParaRPr lang="es-ES_tradnl" sz="1600" dirty="0"/>
          </a:p>
        </p:txBody>
      </p:sp>
      <p:pic>
        <p:nvPicPr>
          <p:cNvPr id="4" name="Imagen 3"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5" name="CuadroTexto 4"/>
          <p:cNvSpPr txBox="1"/>
          <p:nvPr/>
        </p:nvSpPr>
        <p:spPr>
          <a:xfrm>
            <a:off x="1125078" y="0"/>
            <a:ext cx="7863240" cy="16927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República de Panamá</a:t>
            </a:r>
          </a:p>
          <a:p>
            <a:pPr algn="ctr"/>
            <a:r>
              <a:rPr lang="es-ES" sz="2000" b="1" dirty="0" smtClean="0">
                <a:solidFill>
                  <a:schemeClr val="tx1"/>
                </a:solidFill>
              </a:rPr>
              <a:t>Colegio de Ingenieros Agrónomos de Panamá - CINAP</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Tree>
    <p:extLst>
      <p:ext uri="{BB962C8B-B14F-4D97-AF65-F5344CB8AC3E}">
        <p14:creationId xmlns:p14="http://schemas.microsoft.com/office/powerpoint/2010/main" val="2680266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46149" y="1661775"/>
            <a:ext cx="4097851" cy="954107"/>
          </a:xfrm>
          <a:prstGeom prst="rect">
            <a:avLst/>
          </a:prstGeom>
        </p:spPr>
        <p:txBody>
          <a:bodyPr wrap="square">
            <a:spAutoFit/>
          </a:bodyPr>
          <a:lstStyle/>
          <a:p>
            <a:pPr algn="just"/>
            <a:r>
              <a:rPr lang="es-ES" sz="2400" b="1" dirty="0" smtClean="0"/>
              <a:t>OCTUBRE 2013</a:t>
            </a:r>
          </a:p>
          <a:p>
            <a:pPr algn="just"/>
            <a:endParaRPr lang="es-ES" sz="2400" b="1" baseline="30000" dirty="0"/>
          </a:p>
          <a:p>
            <a:pPr algn="just"/>
            <a:r>
              <a:rPr lang="es-ES" sz="2400" b="1" baseline="30000" dirty="0" smtClean="0"/>
              <a:t>FIRMO PACTO AZUERO</a:t>
            </a:r>
          </a:p>
        </p:txBody>
      </p:sp>
      <p:pic>
        <p:nvPicPr>
          <p:cNvPr id="5" name="Imagen 4"/>
          <p:cNvPicPr>
            <a:picLocks noChangeAspect="1"/>
          </p:cNvPicPr>
          <p:nvPr/>
        </p:nvPicPr>
        <p:blipFill>
          <a:blip r:embed="rId2"/>
          <a:stretch>
            <a:fillRect/>
          </a:stretch>
        </p:blipFill>
        <p:spPr>
          <a:xfrm>
            <a:off x="3952313" y="3730223"/>
            <a:ext cx="5111376" cy="3127777"/>
          </a:xfrm>
          <a:prstGeom prst="rect">
            <a:avLst/>
          </a:prstGeom>
        </p:spPr>
      </p:pic>
      <p:pic>
        <p:nvPicPr>
          <p:cNvPr id="6" name="Imagen 5"/>
          <p:cNvPicPr>
            <a:picLocks noChangeAspect="1"/>
          </p:cNvPicPr>
          <p:nvPr/>
        </p:nvPicPr>
        <p:blipFill>
          <a:blip r:embed="rId3"/>
          <a:stretch>
            <a:fillRect/>
          </a:stretch>
        </p:blipFill>
        <p:spPr>
          <a:xfrm>
            <a:off x="136082" y="1201099"/>
            <a:ext cx="3816231" cy="5656901"/>
          </a:xfrm>
          <a:prstGeom prst="rect">
            <a:avLst/>
          </a:prstGeom>
        </p:spPr>
      </p:pic>
      <p:pic>
        <p:nvPicPr>
          <p:cNvPr id="7" name="Imagen 6" descr="cinap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8" name="CuadroTexto 7"/>
          <p:cNvSpPr txBox="1"/>
          <p:nvPr/>
        </p:nvSpPr>
        <p:spPr>
          <a:xfrm>
            <a:off x="1125078" y="0"/>
            <a:ext cx="7863240" cy="16927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República de Panamá</a:t>
            </a:r>
          </a:p>
          <a:p>
            <a:pPr algn="ctr"/>
            <a:r>
              <a:rPr lang="es-ES" sz="2000" b="1" dirty="0" smtClean="0">
                <a:solidFill>
                  <a:schemeClr val="tx1"/>
                </a:solidFill>
              </a:rPr>
              <a:t>Colegio de Ingenieros Agrónomos de Panamá - CINAP</a:t>
            </a:r>
            <a:endParaRPr lang="es-ES" sz="2000" b="1" dirty="0">
              <a:solidFill>
                <a:schemeClr val="tx1"/>
              </a:solidFill>
            </a:endParaRPr>
          </a:p>
          <a:p>
            <a:pPr algn="ctr"/>
            <a:r>
              <a:rPr lang="es-ES" sz="1200" dirty="0" smtClean="0">
                <a:solidFill>
                  <a:schemeClr val="tx1"/>
                </a:solidFill>
                <a:hlinkClick r:id="rId5"/>
              </a:rPr>
              <a:t>www.cinap.org</a:t>
            </a:r>
            <a:endParaRPr lang="es-ES" sz="1200" dirty="0" smtClean="0">
              <a:solidFill>
                <a:schemeClr val="tx1"/>
              </a:solidFill>
            </a:endParaRPr>
          </a:p>
          <a:p>
            <a:pPr algn="ctr"/>
            <a:r>
              <a:rPr lang="es-ES" sz="1200" dirty="0" smtClean="0">
                <a:solidFill>
                  <a:schemeClr val="tx1"/>
                </a:solidFill>
                <a:hlinkClick r:id="rId6"/>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Tree>
    <p:extLst>
      <p:ext uri="{BB962C8B-B14F-4D97-AF65-F5344CB8AC3E}">
        <p14:creationId xmlns:p14="http://schemas.microsoft.com/office/powerpoint/2010/main" val="3682615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0296" y="1038465"/>
            <a:ext cx="4737201" cy="5734902"/>
          </a:xfrm>
          <a:prstGeom prst="rect">
            <a:avLst/>
          </a:prstGeom>
        </p:spPr>
        <p:txBody>
          <a:bodyPr wrap="square">
            <a:spAutoFit/>
          </a:bodyPr>
          <a:lstStyle/>
          <a:p>
            <a:pPr algn="just"/>
            <a:r>
              <a:rPr lang="es-ES" sz="2000" b="1" baseline="30000" dirty="0" smtClean="0"/>
              <a:t>PROPUESTA DE CINAP EN FORO PRESIDENCIAL</a:t>
            </a:r>
          </a:p>
          <a:p>
            <a:pPr algn="just"/>
            <a:r>
              <a:rPr lang="es-ES" sz="2000" b="1" baseline="30000" dirty="0" smtClean="0"/>
              <a:t>2014</a:t>
            </a:r>
          </a:p>
          <a:p>
            <a:pPr algn="just"/>
            <a:endParaRPr lang="es-ES" sz="2000" b="1" baseline="30000" dirty="0" smtClean="0"/>
          </a:p>
          <a:p>
            <a:pPr algn="just"/>
            <a:r>
              <a:rPr lang="es-ES" sz="2000" b="1" baseline="30000" dirty="0" smtClean="0"/>
              <a:t>4</a:t>
            </a:r>
            <a:r>
              <a:rPr lang="es-ES" sz="2000" b="1" baseline="30000" dirty="0"/>
              <a:t>. Alianza de Trabajo para establecer un sistema sostenible para sacar a los 300,000 panameños en problema de </a:t>
            </a:r>
            <a:r>
              <a:rPr lang="es-ES" sz="2000" b="1" baseline="30000" dirty="0" smtClean="0"/>
              <a:t>(inseguridad Alimentaria).</a:t>
            </a:r>
            <a:endParaRPr lang="es-ES" sz="2000" b="1" baseline="30000" dirty="0"/>
          </a:p>
          <a:p>
            <a:pPr algn="just"/>
            <a:endParaRPr lang="es-ES" sz="2000" baseline="30000" dirty="0" smtClean="0"/>
          </a:p>
          <a:p>
            <a:pPr algn="just"/>
            <a:r>
              <a:rPr lang="es-ES" sz="2000" baseline="30000" dirty="0" smtClean="0"/>
              <a:t>Será </a:t>
            </a:r>
            <a:r>
              <a:rPr lang="es-ES" sz="2000" baseline="30000" dirty="0"/>
              <a:t>necesario conformar una acción común en defensa de la producción de alimentos desde una visión alternativa de la agricultura y del país, que tenga como premisas la armonía con el ambiente, la conservación y uso duradero de la biodiversidad, el uso eficiente de los recursos y de las interacciones de los ecosistemas, acortar la brecha entre los productores y consumidores y la integración rural - urbana en las relaciones de intercambio de productos de la agricultura</a:t>
            </a:r>
            <a:r>
              <a:rPr lang="es-ES" sz="2000" baseline="30000" dirty="0" smtClean="0"/>
              <a:t>.</a:t>
            </a:r>
          </a:p>
          <a:p>
            <a:pPr algn="just"/>
            <a:endParaRPr lang="es-ES" sz="2000" baseline="30000" dirty="0"/>
          </a:p>
          <a:p>
            <a:pPr algn="just"/>
            <a:r>
              <a:rPr lang="es-ES" sz="2000" baseline="30000" dirty="0"/>
              <a:t>Establecer y oficializar mecanismos de articulación vinculantes entre los distintos actores (públicos y privados, nacionales o internacionales) que inciden sobre la seguridad alimentaria en Panamá, a fin de lograr una mayor coherencia y sin cronicidad en las acciones, minimizando la brecha de pobreza y pobreza extrema. </a:t>
            </a:r>
            <a:r>
              <a:rPr lang="es-ES" sz="2000" b="1" baseline="30000" dirty="0"/>
              <a:t>Aspecto donde el CINAP puede brindar su potencial profesional para orientar y/o ejecutar dichas acciones</a:t>
            </a:r>
            <a:r>
              <a:rPr lang="es-ES" sz="2000" b="1" baseline="30000" dirty="0" smtClean="0"/>
              <a:t>.</a:t>
            </a:r>
          </a:p>
          <a:p>
            <a:pPr algn="just"/>
            <a:endParaRPr lang="es-ES" sz="2000" b="1" baseline="30000" dirty="0"/>
          </a:p>
          <a:p>
            <a:pPr algn="just"/>
            <a:r>
              <a:rPr lang="es-ES" sz="2000" b="1" baseline="30000" dirty="0" smtClean="0"/>
              <a:t>03 DE ABRIL 2014</a:t>
            </a:r>
            <a:endParaRPr lang="es-ES" sz="2000" dirty="0"/>
          </a:p>
        </p:txBody>
      </p:sp>
      <p:pic>
        <p:nvPicPr>
          <p:cNvPr id="4" name="Imagen 3"/>
          <p:cNvPicPr>
            <a:picLocks noChangeAspect="1"/>
          </p:cNvPicPr>
          <p:nvPr/>
        </p:nvPicPr>
        <p:blipFill>
          <a:blip r:embed="rId2"/>
          <a:stretch>
            <a:fillRect/>
          </a:stretch>
        </p:blipFill>
        <p:spPr>
          <a:xfrm>
            <a:off x="4977498" y="1783989"/>
            <a:ext cx="3793764" cy="3711171"/>
          </a:xfrm>
          <a:prstGeom prst="rect">
            <a:avLst/>
          </a:prstGeom>
        </p:spPr>
      </p:pic>
      <p:pic>
        <p:nvPicPr>
          <p:cNvPr id="5" name="Imagen 4"/>
          <p:cNvPicPr>
            <a:picLocks noChangeAspect="1"/>
          </p:cNvPicPr>
          <p:nvPr/>
        </p:nvPicPr>
        <p:blipFill>
          <a:blip r:embed="rId3"/>
          <a:stretch>
            <a:fillRect/>
          </a:stretch>
        </p:blipFill>
        <p:spPr>
          <a:xfrm>
            <a:off x="4977497" y="4901037"/>
            <a:ext cx="3739229" cy="1956963"/>
          </a:xfrm>
          <a:prstGeom prst="rect">
            <a:avLst/>
          </a:prstGeom>
        </p:spPr>
      </p:pic>
      <p:pic>
        <p:nvPicPr>
          <p:cNvPr id="6" name="Imagen 5" descr="cinap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7" name="CuadroTexto 6"/>
          <p:cNvSpPr txBox="1"/>
          <p:nvPr/>
        </p:nvSpPr>
        <p:spPr>
          <a:xfrm>
            <a:off x="1125078" y="0"/>
            <a:ext cx="7863240" cy="16927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República de Panamá</a:t>
            </a:r>
          </a:p>
          <a:p>
            <a:pPr algn="ctr"/>
            <a:r>
              <a:rPr lang="es-ES" sz="2000" b="1" dirty="0" smtClean="0">
                <a:solidFill>
                  <a:schemeClr val="tx1"/>
                </a:solidFill>
              </a:rPr>
              <a:t>Colegio de Ingenieros Agrónomos de Panamá - CINAP</a:t>
            </a:r>
            <a:endParaRPr lang="es-ES" sz="2000" b="1" dirty="0">
              <a:solidFill>
                <a:schemeClr val="tx1"/>
              </a:solidFill>
            </a:endParaRPr>
          </a:p>
          <a:p>
            <a:pPr algn="ctr"/>
            <a:r>
              <a:rPr lang="es-ES" sz="1200" dirty="0" smtClean="0">
                <a:solidFill>
                  <a:schemeClr val="tx1"/>
                </a:solidFill>
                <a:hlinkClick r:id="rId5"/>
              </a:rPr>
              <a:t>www.cinap.org</a:t>
            </a:r>
            <a:endParaRPr lang="es-ES" sz="1200" dirty="0" smtClean="0">
              <a:solidFill>
                <a:schemeClr val="tx1"/>
              </a:solidFill>
            </a:endParaRPr>
          </a:p>
          <a:p>
            <a:pPr algn="ctr"/>
            <a:r>
              <a:rPr lang="es-ES" sz="1200" dirty="0" smtClean="0">
                <a:solidFill>
                  <a:schemeClr val="tx1"/>
                </a:solidFill>
                <a:hlinkClick r:id="rId6"/>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Tree>
    <p:extLst>
      <p:ext uri="{BB962C8B-B14F-4D97-AF65-F5344CB8AC3E}">
        <p14:creationId xmlns:p14="http://schemas.microsoft.com/office/powerpoint/2010/main" val="3869701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7400" y="0"/>
            <a:ext cx="5005973" cy="6858000"/>
          </a:xfrm>
          <a:prstGeom prst="rect">
            <a:avLst/>
          </a:prstGeom>
        </p:spPr>
      </p:pic>
      <p:sp>
        <p:nvSpPr>
          <p:cNvPr id="4" name="Rectángulo 3"/>
          <p:cNvSpPr/>
          <p:nvPr/>
        </p:nvSpPr>
        <p:spPr>
          <a:xfrm>
            <a:off x="41452" y="372740"/>
            <a:ext cx="3965599" cy="461665"/>
          </a:xfrm>
          <a:prstGeom prst="rect">
            <a:avLst/>
          </a:prstGeom>
        </p:spPr>
        <p:txBody>
          <a:bodyPr wrap="none">
            <a:spAutoFit/>
          </a:bodyPr>
          <a:lstStyle/>
          <a:p>
            <a:r>
              <a:rPr lang="es-ES" sz="2400" dirty="0"/>
              <a:t>Rol del Profesional Agrícola</a:t>
            </a:r>
          </a:p>
        </p:txBody>
      </p:sp>
    </p:spTree>
    <p:extLst>
      <p:ext uri="{BB962C8B-B14F-4D97-AF65-F5344CB8AC3E}">
        <p14:creationId xmlns:p14="http://schemas.microsoft.com/office/powerpoint/2010/main" val="2403383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46486" y="1961536"/>
            <a:ext cx="5425313" cy="3785652"/>
          </a:xfrm>
          <a:prstGeom prst="rect">
            <a:avLst/>
          </a:prstGeom>
          <a:noFill/>
        </p:spPr>
        <p:txBody>
          <a:bodyPr wrap="square" rtlCol="0">
            <a:spAutoFit/>
          </a:bodyPr>
          <a:lstStyle/>
          <a:p>
            <a:pPr algn="ctr"/>
            <a:endParaRPr lang="es-ES" sz="2000" dirty="0" smtClean="0"/>
          </a:p>
          <a:p>
            <a:pPr algn="ctr"/>
            <a:r>
              <a:rPr lang="es-ES" sz="2000" dirty="0" smtClean="0"/>
              <a:t>ENFOQUE PROSPECTIVA</a:t>
            </a:r>
          </a:p>
          <a:p>
            <a:pPr algn="ctr"/>
            <a:endParaRPr lang="es-ES" sz="2000" dirty="0"/>
          </a:p>
          <a:p>
            <a:pPr algn="ctr"/>
            <a:r>
              <a:rPr lang="es-ES" sz="2000" dirty="0" smtClean="0"/>
              <a:t>SEGURIDAD ALIMENTARIA</a:t>
            </a:r>
          </a:p>
          <a:p>
            <a:pPr algn="ctr"/>
            <a:endParaRPr lang="es-ES" sz="2000" dirty="0"/>
          </a:p>
          <a:p>
            <a:pPr algn="ctr"/>
            <a:endParaRPr lang="es-ES" sz="2000" dirty="0" smtClean="0"/>
          </a:p>
          <a:p>
            <a:pPr algn="ctr"/>
            <a:endParaRPr lang="es-ES" sz="2000" dirty="0"/>
          </a:p>
          <a:p>
            <a:pPr algn="ctr"/>
            <a:r>
              <a:rPr lang="es-ES" sz="2000" dirty="0" smtClean="0"/>
              <a:t>POLITICA DE ESTADO</a:t>
            </a:r>
          </a:p>
          <a:p>
            <a:pPr algn="ctr"/>
            <a:endParaRPr lang="es-ES" sz="2000" dirty="0"/>
          </a:p>
          <a:p>
            <a:pPr algn="ctr"/>
            <a:r>
              <a:rPr lang="es-ES" sz="2000" dirty="0" smtClean="0"/>
              <a:t>DEBE CONSIDERAR</a:t>
            </a:r>
          </a:p>
          <a:p>
            <a:pPr algn="ctr"/>
            <a:endParaRPr lang="es-ES" sz="2000" dirty="0"/>
          </a:p>
          <a:p>
            <a:pPr algn="ctr"/>
            <a:r>
              <a:rPr lang="es-ES" sz="2000" dirty="0" smtClean="0"/>
              <a:t>4 ACTORES FUNDAMENTALES</a:t>
            </a:r>
            <a:endParaRPr lang="es-ES" sz="2000" dirty="0"/>
          </a:p>
        </p:txBody>
      </p:sp>
      <p:pic>
        <p:nvPicPr>
          <p:cNvPr id="14" name="Imagen 13"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17" name="CuadroTexto 16"/>
          <p:cNvSpPr txBox="1"/>
          <p:nvPr/>
        </p:nvSpPr>
        <p:spPr>
          <a:xfrm>
            <a:off x="1125078" y="0"/>
            <a:ext cx="7710038" cy="16927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República de Panamá</a:t>
            </a:r>
          </a:p>
          <a:p>
            <a:pPr algn="ctr"/>
            <a:r>
              <a:rPr lang="es-ES" sz="2000" b="1" dirty="0" smtClean="0">
                <a:solidFill>
                  <a:schemeClr val="tx1"/>
                </a:solidFill>
              </a:rPr>
              <a:t>Colegio de Ingenieros Agrónomos de Panamá - CINAP</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Tree>
    <p:extLst>
      <p:ext uri="{BB962C8B-B14F-4D97-AF65-F5344CB8AC3E}">
        <p14:creationId xmlns:p14="http://schemas.microsoft.com/office/powerpoint/2010/main" val="3758493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curvada hacia la derecha 9"/>
          <p:cNvSpPr/>
          <p:nvPr/>
        </p:nvSpPr>
        <p:spPr>
          <a:xfrm>
            <a:off x="593607" y="1007348"/>
            <a:ext cx="3699707" cy="5412319"/>
          </a:xfrm>
          <a:prstGeom prst="curvedRightArrow">
            <a:avLst/>
          </a:prstGeom>
          <a:ln/>
        </p:spPr>
        <p:style>
          <a:lnRef idx="1">
            <a:schemeClr val="accent2"/>
          </a:lnRef>
          <a:fillRef idx="2">
            <a:schemeClr val="accent2"/>
          </a:fillRef>
          <a:effectRef idx="1">
            <a:schemeClr val="accent2"/>
          </a:effectRef>
          <a:fontRef idx="minor">
            <a:schemeClr val="dk1"/>
          </a:fontRef>
        </p:style>
        <p:txBody>
          <a:bodyPr/>
          <a:lstStyle/>
          <a:p>
            <a:endParaRPr lang="es-ES"/>
          </a:p>
        </p:txBody>
      </p:sp>
      <p:sp>
        <p:nvSpPr>
          <p:cNvPr id="2" name="Flecha curvada hacia la izquierda 1"/>
          <p:cNvSpPr/>
          <p:nvPr/>
        </p:nvSpPr>
        <p:spPr>
          <a:xfrm>
            <a:off x="4293314" y="1007349"/>
            <a:ext cx="3739965" cy="5412318"/>
          </a:xfrm>
          <a:prstGeom prst="curved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solidFill>
                <a:schemeClr val="tx1"/>
              </a:solidFill>
            </a:endParaRPr>
          </a:p>
        </p:txBody>
      </p:sp>
      <p:sp>
        <p:nvSpPr>
          <p:cNvPr id="4" name="CuadroTexto 3"/>
          <p:cNvSpPr txBox="1"/>
          <p:nvPr/>
        </p:nvSpPr>
        <p:spPr>
          <a:xfrm>
            <a:off x="1767021" y="2857522"/>
            <a:ext cx="5425313" cy="1815882"/>
          </a:xfrm>
          <a:prstGeom prst="rect">
            <a:avLst/>
          </a:prstGeom>
          <a:noFill/>
        </p:spPr>
        <p:txBody>
          <a:bodyPr wrap="square" rtlCol="0">
            <a:spAutoFit/>
          </a:bodyPr>
          <a:lstStyle/>
          <a:p>
            <a:pPr algn="ctr"/>
            <a:r>
              <a:rPr lang="es-ES" sz="2800" dirty="0" smtClean="0"/>
              <a:t>PLANIFICACION PROSPECTIVA</a:t>
            </a:r>
          </a:p>
          <a:p>
            <a:pPr algn="ctr"/>
            <a:endParaRPr lang="es-ES" sz="2800" dirty="0">
              <a:solidFill>
                <a:schemeClr val="tx2"/>
              </a:solidFill>
            </a:endParaRPr>
          </a:p>
          <a:p>
            <a:pPr algn="ctr"/>
            <a:r>
              <a:rPr lang="es-ES" sz="2800" dirty="0" smtClean="0">
                <a:solidFill>
                  <a:schemeClr val="tx2"/>
                </a:solidFill>
              </a:rPr>
              <a:t>SEGURIDAD ALIMENTARIA</a:t>
            </a:r>
            <a:endParaRPr lang="es-ES" sz="2800" dirty="0">
              <a:solidFill>
                <a:schemeClr val="tx2"/>
              </a:solidFill>
            </a:endParaRPr>
          </a:p>
        </p:txBody>
      </p:sp>
      <p:sp>
        <p:nvSpPr>
          <p:cNvPr id="7" name="CuadroTexto 6"/>
          <p:cNvSpPr txBox="1"/>
          <p:nvPr/>
        </p:nvSpPr>
        <p:spPr>
          <a:xfrm>
            <a:off x="0" y="800259"/>
            <a:ext cx="3459793" cy="212365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 sz="1600" dirty="0" smtClean="0">
                <a:solidFill>
                  <a:schemeClr val="tx1"/>
                </a:solidFill>
              </a:rPr>
              <a:t>PLANIFICACION   </a:t>
            </a:r>
            <a:r>
              <a:rPr lang="es-ES" sz="1600" b="1" dirty="0" smtClean="0">
                <a:solidFill>
                  <a:schemeClr val="tx1"/>
                </a:solidFill>
              </a:rPr>
              <a:t>PROSPECTIVA</a:t>
            </a:r>
          </a:p>
          <a:p>
            <a:pPr algn="ctr"/>
            <a:endParaRPr lang="es-ES" sz="1600" dirty="0" smtClean="0">
              <a:solidFill>
                <a:schemeClr val="tx1"/>
              </a:solidFill>
            </a:endParaRPr>
          </a:p>
          <a:p>
            <a:pPr algn="ctr"/>
            <a:r>
              <a:rPr lang="es-ES" sz="2000" b="1" dirty="0" smtClean="0">
                <a:solidFill>
                  <a:schemeClr val="tx1"/>
                </a:solidFill>
              </a:rPr>
              <a:t>PRODUCCION</a:t>
            </a:r>
          </a:p>
          <a:p>
            <a:pPr algn="ctr"/>
            <a:r>
              <a:rPr lang="es-ES" sz="2000" b="1" dirty="0" smtClean="0">
                <a:solidFill>
                  <a:schemeClr val="tx1"/>
                </a:solidFill>
              </a:rPr>
              <a:t>VULNERABILIDAD</a:t>
            </a:r>
          </a:p>
          <a:p>
            <a:pPr algn="ctr"/>
            <a:endParaRPr lang="es-ES" sz="1200" dirty="0">
              <a:solidFill>
                <a:schemeClr val="tx1"/>
              </a:solidFill>
            </a:endParaRPr>
          </a:p>
          <a:p>
            <a:pPr algn="ctr"/>
            <a:r>
              <a:rPr lang="es-ES" sz="1200" dirty="0" smtClean="0">
                <a:solidFill>
                  <a:schemeClr val="tx1"/>
                </a:solidFill>
              </a:rPr>
              <a:t>PARA IMPLEMENTAR</a:t>
            </a:r>
          </a:p>
          <a:p>
            <a:pPr algn="ctr"/>
            <a:r>
              <a:rPr lang="es-ES" sz="1200" dirty="0" smtClean="0">
                <a:solidFill>
                  <a:schemeClr val="tx1"/>
                </a:solidFill>
              </a:rPr>
              <a:t>SEGURIDAD ALIMENTARIA</a:t>
            </a:r>
          </a:p>
          <a:p>
            <a:pPr algn="ctr"/>
            <a:endParaRPr lang="es-ES" sz="1200" dirty="0">
              <a:solidFill>
                <a:schemeClr val="tx1"/>
              </a:solidFill>
            </a:endParaRPr>
          </a:p>
          <a:p>
            <a:pPr algn="ctr"/>
            <a:endParaRPr lang="es-ES" sz="1200" dirty="0">
              <a:solidFill>
                <a:schemeClr val="tx1"/>
              </a:solidFill>
            </a:endParaRPr>
          </a:p>
        </p:txBody>
      </p:sp>
      <p:pic>
        <p:nvPicPr>
          <p:cNvPr id="8" name="Imagen 7" descr="cinap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2" y="147491"/>
            <a:ext cx="988995" cy="890555"/>
          </a:xfrm>
          <a:prstGeom prst="rect">
            <a:avLst/>
          </a:prstGeom>
        </p:spPr>
      </p:pic>
      <p:sp>
        <p:nvSpPr>
          <p:cNvPr id="9" name="CuadroTexto 8"/>
          <p:cNvSpPr txBox="1"/>
          <p:nvPr/>
        </p:nvSpPr>
        <p:spPr>
          <a:xfrm>
            <a:off x="1125078" y="0"/>
            <a:ext cx="7863240" cy="13849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s-ES" sz="1600" dirty="0" smtClean="0">
              <a:solidFill>
                <a:schemeClr val="tx1"/>
              </a:solidFill>
            </a:endParaRPr>
          </a:p>
          <a:p>
            <a:pPr algn="ctr"/>
            <a:r>
              <a:rPr lang="es-ES" sz="2000" b="1" dirty="0" smtClean="0">
                <a:solidFill>
                  <a:schemeClr val="tx1"/>
                </a:solidFill>
              </a:rPr>
              <a:t>Colegio de Ingenieros Agrónomos de Panamá</a:t>
            </a:r>
            <a:endParaRPr lang="es-ES" sz="2000" b="1" dirty="0">
              <a:solidFill>
                <a:schemeClr val="tx1"/>
              </a:solidFill>
            </a:endParaRPr>
          </a:p>
          <a:p>
            <a:pPr algn="ctr"/>
            <a:r>
              <a:rPr lang="es-ES" sz="1200" dirty="0" smtClean="0">
                <a:solidFill>
                  <a:schemeClr val="tx1"/>
                </a:solidFill>
                <a:hlinkClick r:id="rId3"/>
              </a:rPr>
              <a:t>www.cinap.org</a:t>
            </a:r>
            <a:endParaRPr lang="es-ES" sz="1200" dirty="0" smtClean="0">
              <a:solidFill>
                <a:schemeClr val="tx1"/>
              </a:solidFill>
            </a:endParaRPr>
          </a:p>
          <a:p>
            <a:pPr algn="ctr"/>
            <a:r>
              <a:rPr lang="es-ES" sz="1200" dirty="0" smtClean="0">
                <a:solidFill>
                  <a:schemeClr val="tx1"/>
                </a:solidFill>
                <a:hlinkClick r:id="rId4"/>
              </a:rPr>
              <a:t>www.panamaagro.com</a:t>
            </a:r>
            <a:endParaRPr lang="es-ES" sz="1200" dirty="0" smtClean="0">
              <a:solidFill>
                <a:schemeClr val="tx1"/>
              </a:solidFill>
            </a:endParaRPr>
          </a:p>
          <a:p>
            <a:pPr algn="ctr"/>
            <a:endParaRPr lang="es-ES" sz="1200" dirty="0">
              <a:solidFill>
                <a:schemeClr val="tx1"/>
              </a:solidFill>
            </a:endParaRPr>
          </a:p>
          <a:p>
            <a:pPr algn="ctr"/>
            <a:endParaRPr lang="es-ES" sz="1200" dirty="0">
              <a:solidFill>
                <a:schemeClr val="tx1"/>
              </a:solidFill>
            </a:endParaRPr>
          </a:p>
        </p:txBody>
      </p:sp>
    </p:spTree>
    <p:extLst>
      <p:ext uri="{BB962C8B-B14F-4D97-AF65-F5344CB8AC3E}">
        <p14:creationId xmlns:p14="http://schemas.microsoft.com/office/powerpoint/2010/main" val="473311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encial">
  <a:themeElements>
    <a:clrScheme name="Esenc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enc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Documental de viaje.thmx</Template>
  <TotalTime>1112</TotalTime>
  <Words>982</Words>
  <Application>Microsoft Office PowerPoint</Application>
  <PresentationFormat>Presentación en pantalla (4:3)</PresentationFormat>
  <Paragraphs>361</Paragraphs>
  <Slides>18</Slides>
  <Notes>0</Notes>
  <HiddenSlides>0</HiddenSlides>
  <MMClips>0</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Esencial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UTP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INSEGURIDAD ALIMENTARIA 300MIL PANAMEÑOS</dc:title>
  <dc:creator>Anibal Fossatti Carrillo</dc:creator>
  <cp:lastModifiedBy>ronaldopaz</cp:lastModifiedBy>
  <cp:revision>153</cp:revision>
  <cp:lastPrinted>2014-09-26T02:29:58Z</cp:lastPrinted>
  <dcterms:created xsi:type="dcterms:W3CDTF">2014-08-28T03:56:52Z</dcterms:created>
  <dcterms:modified xsi:type="dcterms:W3CDTF">2014-09-26T23:04:58Z</dcterms:modified>
</cp:coreProperties>
</file>