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4" r:id="rId5"/>
    <p:sldId id="260" r:id="rId6"/>
    <p:sldId id="281" r:id="rId7"/>
    <p:sldId id="273" r:id="rId8"/>
    <p:sldId id="274" r:id="rId9"/>
    <p:sldId id="265" r:id="rId10"/>
    <p:sldId id="266" r:id="rId11"/>
    <p:sldId id="276" r:id="rId12"/>
    <p:sldId id="277" r:id="rId13"/>
    <p:sldId id="269" r:id="rId14"/>
    <p:sldId id="270" r:id="rId15"/>
    <p:sldId id="278" r:id="rId16"/>
    <p:sldId id="272" r:id="rId17"/>
    <p:sldId id="279" r:id="rId18"/>
    <p:sldId id="271" r:id="rId19"/>
    <p:sldId id="275" r:id="rId20"/>
    <p:sldId id="259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48" autoAdjust="0"/>
    <p:restoredTop sz="94660"/>
  </p:normalViewPr>
  <p:slideViewPr>
    <p:cSldViewPr>
      <p:cViewPr>
        <p:scale>
          <a:sx n="53" d="100"/>
          <a:sy n="53" d="100"/>
        </p:scale>
        <p:origin x="-2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3" Type="http://schemas.openxmlformats.org/officeDocument/2006/relationships/image" Target="../media/image171.jpeg"/><Relationship Id="rId7" Type="http://schemas.openxmlformats.org/officeDocument/2006/relationships/image" Target="../media/image211.jpeg"/><Relationship Id="rId2" Type="http://schemas.openxmlformats.org/officeDocument/2006/relationships/image" Target="../media/image161.jpeg"/><Relationship Id="rId1" Type="http://schemas.openxmlformats.org/officeDocument/2006/relationships/image" Target="../media/image15.jpeg"/><Relationship Id="rId6" Type="http://schemas.openxmlformats.org/officeDocument/2006/relationships/image" Target="../media/image201.jpeg"/><Relationship Id="rId5" Type="http://schemas.openxmlformats.org/officeDocument/2006/relationships/image" Target="../media/image191.jpeg"/><Relationship Id="rId4" Type="http://schemas.openxmlformats.org/officeDocument/2006/relationships/image" Target="../media/image18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F8B4F4-632D-475B-A310-158FDEBC866E}" type="doc">
      <dgm:prSet loTypeId="urn:microsoft.com/office/officeart/2005/8/layout/pList1#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D9252B63-8452-4C16-AB01-F4CC33E0EA4E}">
      <dgm:prSet phldrT="[Text]"/>
      <dgm:spPr/>
      <dgm:t>
        <a:bodyPr/>
        <a:lstStyle/>
        <a:p>
          <a:r>
            <a:rPr lang="es-HN" noProof="0" dirty="0" smtClean="0">
              <a:solidFill>
                <a:schemeClr val="tx1"/>
              </a:solidFill>
            </a:rPr>
            <a:t>Temperatura</a:t>
          </a:r>
          <a:endParaRPr lang="es-HN" noProof="0" dirty="0">
            <a:solidFill>
              <a:schemeClr val="tx1"/>
            </a:solidFill>
          </a:endParaRPr>
        </a:p>
      </dgm:t>
    </dgm:pt>
    <dgm:pt modelId="{D7501268-75ED-4E43-A402-32255D3369EA}" type="parTrans" cxnId="{51E510A8-B888-441F-9ECB-95C8E5B024C2}">
      <dgm:prSet/>
      <dgm:spPr/>
      <dgm:t>
        <a:bodyPr/>
        <a:lstStyle/>
        <a:p>
          <a:endParaRPr lang="en-US"/>
        </a:p>
      </dgm:t>
    </dgm:pt>
    <dgm:pt modelId="{9F01AC74-804E-4758-B3E0-D28DBD2DFDAC}" type="sibTrans" cxnId="{51E510A8-B888-441F-9ECB-95C8E5B024C2}">
      <dgm:prSet/>
      <dgm:spPr/>
      <dgm:t>
        <a:bodyPr/>
        <a:lstStyle/>
        <a:p>
          <a:endParaRPr lang="en-US"/>
        </a:p>
      </dgm:t>
    </dgm:pt>
    <dgm:pt modelId="{36CC0F7F-D226-4018-B097-AADDA542D525}">
      <dgm:prSet phldrT="[Text]"/>
      <dgm:spPr/>
      <dgm:t>
        <a:bodyPr/>
        <a:lstStyle/>
        <a:p>
          <a:r>
            <a:rPr lang="es-HN" noProof="0" dirty="0" smtClean="0">
              <a:solidFill>
                <a:schemeClr val="tx1"/>
              </a:solidFill>
            </a:rPr>
            <a:t>Sequia</a:t>
          </a:r>
          <a:endParaRPr lang="es-HN" noProof="0" dirty="0">
            <a:solidFill>
              <a:schemeClr val="tx1"/>
            </a:solidFill>
          </a:endParaRPr>
        </a:p>
      </dgm:t>
    </dgm:pt>
    <dgm:pt modelId="{1C6098EF-79B6-4B7D-B3FB-6183C2F02D3F}" type="parTrans" cxnId="{48DA0F16-4611-492B-BAEF-AA6F11E793D2}">
      <dgm:prSet/>
      <dgm:spPr/>
      <dgm:t>
        <a:bodyPr/>
        <a:lstStyle/>
        <a:p>
          <a:endParaRPr lang="en-US"/>
        </a:p>
      </dgm:t>
    </dgm:pt>
    <dgm:pt modelId="{BAB72C98-73F7-4A6B-9F46-24896EA8B667}" type="sibTrans" cxnId="{48DA0F16-4611-492B-BAEF-AA6F11E793D2}">
      <dgm:prSet/>
      <dgm:spPr/>
      <dgm:t>
        <a:bodyPr/>
        <a:lstStyle/>
        <a:p>
          <a:endParaRPr lang="en-US"/>
        </a:p>
      </dgm:t>
    </dgm:pt>
    <dgm:pt modelId="{FDAEB29C-6DA7-4C02-AA54-C2A14A6F8C43}">
      <dgm:prSet phldrT="[Text]"/>
      <dgm:spPr/>
      <dgm:t>
        <a:bodyPr/>
        <a:lstStyle/>
        <a:p>
          <a:r>
            <a:rPr lang="es-HN" noProof="0" dirty="0" smtClean="0">
              <a:solidFill>
                <a:schemeClr val="tx1"/>
              </a:solidFill>
            </a:rPr>
            <a:t>Plagas</a:t>
          </a:r>
          <a:endParaRPr lang="es-HN" noProof="0" dirty="0">
            <a:solidFill>
              <a:schemeClr val="tx1"/>
            </a:solidFill>
          </a:endParaRPr>
        </a:p>
      </dgm:t>
    </dgm:pt>
    <dgm:pt modelId="{E7D7749C-44A3-4620-A75D-C9DD8F6E9DA9}" type="parTrans" cxnId="{D9A5BBEC-8FF7-40B6-A228-3E42AD0E676D}">
      <dgm:prSet/>
      <dgm:spPr/>
      <dgm:t>
        <a:bodyPr/>
        <a:lstStyle/>
        <a:p>
          <a:endParaRPr lang="en-US"/>
        </a:p>
      </dgm:t>
    </dgm:pt>
    <dgm:pt modelId="{9655DC41-46A2-405F-8B0F-2BB830D96802}" type="sibTrans" cxnId="{D9A5BBEC-8FF7-40B6-A228-3E42AD0E676D}">
      <dgm:prSet/>
      <dgm:spPr/>
      <dgm:t>
        <a:bodyPr/>
        <a:lstStyle/>
        <a:p>
          <a:endParaRPr lang="en-US"/>
        </a:p>
      </dgm:t>
    </dgm:pt>
    <dgm:pt modelId="{1D8822D4-7ACA-4F19-8B5A-A68A8CA89C4C}">
      <dgm:prSet phldrT="[Text]"/>
      <dgm:spPr/>
      <dgm:t>
        <a:bodyPr/>
        <a:lstStyle/>
        <a:p>
          <a:r>
            <a:rPr lang="es-HN" noProof="0" dirty="0" smtClean="0">
              <a:solidFill>
                <a:schemeClr val="tx1"/>
              </a:solidFill>
            </a:rPr>
            <a:t>Enfermedades</a:t>
          </a:r>
          <a:endParaRPr lang="es-HN" noProof="0" dirty="0">
            <a:solidFill>
              <a:schemeClr val="tx1"/>
            </a:solidFill>
          </a:endParaRPr>
        </a:p>
      </dgm:t>
    </dgm:pt>
    <dgm:pt modelId="{12EE9117-AE5F-4AAE-AEDC-4EEA35A25AC5}" type="parTrans" cxnId="{D71EA978-796C-4AF2-8676-5E05A1559115}">
      <dgm:prSet/>
      <dgm:spPr/>
      <dgm:t>
        <a:bodyPr/>
        <a:lstStyle/>
        <a:p>
          <a:endParaRPr lang="en-US"/>
        </a:p>
      </dgm:t>
    </dgm:pt>
    <dgm:pt modelId="{3D394E3A-C6AC-4E81-8E68-6F9E427FEAEE}" type="sibTrans" cxnId="{D71EA978-796C-4AF2-8676-5E05A1559115}">
      <dgm:prSet/>
      <dgm:spPr/>
      <dgm:t>
        <a:bodyPr/>
        <a:lstStyle/>
        <a:p>
          <a:endParaRPr lang="en-US"/>
        </a:p>
      </dgm:t>
    </dgm:pt>
    <dgm:pt modelId="{9C6DC435-18F8-466A-A7B2-F7FC12A49EA2}">
      <dgm:prSet phldrT="[Text]"/>
      <dgm:spPr/>
      <dgm:t>
        <a:bodyPr/>
        <a:lstStyle/>
        <a:p>
          <a:r>
            <a:rPr lang="es-HN" noProof="0" dirty="0" smtClean="0">
              <a:solidFill>
                <a:schemeClr val="tx1"/>
              </a:solidFill>
            </a:rPr>
            <a:t>Inundación</a:t>
          </a:r>
          <a:endParaRPr lang="es-HN" noProof="0" dirty="0">
            <a:solidFill>
              <a:schemeClr val="tx1"/>
            </a:solidFill>
          </a:endParaRPr>
        </a:p>
      </dgm:t>
    </dgm:pt>
    <dgm:pt modelId="{F1035AE2-A535-4251-BC15-5C148929C3BB}" type="parTrans" cxnId="{CFEFD0C3-F39A-4416-9A31-E414A878BECA}">
      <dgm:prSet/>
      <dgm:spPr/>
      <dgm:t>
        <a:bodyPr/>
        <a:lstStyle/>
        <a:p>
          <a:endParaRPr lang="en-US"/>
        </a:p>
      </dgm:t>
    </dgm:pt>
    <dgm:pt modelId="{628C9CBB-BD2E-4ECF-9720-E90E432F9A43}" type="sibTrans" cxnId="{CFEFD0C3-F39A-4416-9A31-E414A878BECA}">
      <dgm:prSet/>
      <dgm:spPr/>
      <dgm:t>
        <a:bodyPr/>
        <a:lstStyle/>
        <a:p>
          <a:endParaRPr lang="en-US"/>
        </a:p>
      </dgm:t>
    </dgm:pt>
    <dgm:pt modelId="{99860BA3-25B0-4C40-B7AB-774C8D37D0FC}">
      <dgm:prSet phldrT="[Text]"/>
      <dgm:spPr/>
      <dgm:t>
        <a:bodyPr/>
        <a:lstStyle/>
        <a:p>
          <a:r>
            <a:rPr lang="es-HN" noProof="0" dirty="0" smtClean="0">
              <a:solidFill>
                <a:schemeClr val="tx1"/>
              </a:solidFill>
            </a:rPr>
            <a:t>Salinización</a:t>
          </a:r>
          <a:r>
            <a:rPr lang="es-HN" noProof="0" dirty="0" smtClean="0">
              <a:solidFill>
                <a:schemeClr val="bg1"/>
              </a:solidFill>
            </a:rPr>
            <a:t>ción</a:t>
          </a:r>
          <a:endParaRPr lang="es-HN" noProof="0" dirty="0">
            <a:solidFill>
              <a:schemeClr val="bg1"/>
            </a:solidFill>
          </a:endParaRPr>
        </a:p>
      </dgm:t>
    </dgm:pt>
    <dgm:pt modelId="{E07D99C0-1EB4-4247-9955-2E2A0447E9AB}" type="parTrans" cxnId="{73CCAEA1-4208-4EEA-B247-DE188F36FAC0}">
      <dgm:prSet/>
      <dgm:spPr/>
      <dgm:t>
        <a:bodyPr/>
        <a:lstStyle/>
        <a:p>
          <a:endParaRPr lang="en-US"/>
        </a:p>
      </dgm:t>
    </dgm:pt>
    <dgm:pt modelId="{BBDA84B2-8A50-4777-AA03-ED612BF1C8B1}" type="sibTrans" cxnId="{73CCAEA1-4208-4EEA-B247-DE188F36FAC0}">
      <dgm:prSet/>
      <dgm:spPr/>
      <dgm:t>
        <a:bodyPr/>
        <a:lstStyle/>
        <a:p>
          <a:endParaRPr lang="en-US"/>
        </a:p>
      </dgm:t>
    </dgm:pt>
    <dgm:pt modelId="{8D6EB90D-C26E-4C12-A864-9A92EA7F60C7}">
      <dgm:prSet phldrT="[Text]"/>
      <dgm:spPr/>
      <dgm:t>
        <a:bodyPr/>
        <a:lstStyle/>
        <a:p>
          <a:r>
            <a:rPr lang="es-HN" noProof="0" dirty="0" smtClean="0">
              <a:solidFill>
                <a:schemeClr val="tx1"/>
              </a:solidFill>
            </a:rPr>
            <a:t>Lluvias</a:t>
          </a:r>
          <a:endParaRPr lang="es-HN" noProof="0" dirty="0">
            <a:solidFill>
              <a:schemeClr val="tx1"/>
            </a:solidFill>
          </a:endParaRPr>
        </a:p>
      </dgm:t>
    </dgm:pt>
    <dgm:pt modelId="{A313172C-88EE-41FF-98D7-8DB790E468B6}" type="parTrans" cxnId="{047AEB03-8E6A-47C5-B7A7-B8703395EBA9}">
      <dgm:prSet/>
      <dgm:spPr/>
      <dgm:t>
        <a:bodyPr/>
        <a:lstStyle/>
        <a:p>
          <a:endParaRPr lang="en-US"/>
        </a:p>
      </dgm:t>
    </dgm:pt>
    <dgm:pt modelId="{00DE340D-6F5C-4199-92A2-A2AD31914DD2}" type="sibTrans" cxnId="{047AEB03-8E6A-47C5-B7A7-B8703395EBA9}">
      <dgm:prSet/>
      <dgm:spPr/>
      <dgm:t>
        <a:bodyPr/>
        <a:lstStyle/>
        <a:p>
          <a:endParaRPr lang="en-US"/>
        </a:p>
      </dgm:t>
    </dgm:pt>
    <dgm:pt modelId="{FF6EB146-DF2A-427D-A8AF-7B41D0B0C2CD}">
      <dgm:prSet phldrT="[Text]"/>
      <dgm:spPr/>
      <dgm:t>
        <a:bodyPr/>
        <a:lstStyle/>
        <a:p>
          <a:r>
            <a:rPr lang="es-HN" noProof="0" dirty="0" err="1" smtClean="0">
              <a:solidFill>
                <a:schemeClr val="tx1"/>
              </a:solidFill>
            </a:rPr>
            <a:t>Heladas</a:t>
          </a:r>
          <a:r>
            <a:rPr lang="es-HN" noProof="0" dirty="0" err="1" smtClean="0">
              <a:solidFill>
                <a:schemeClr val="bg1"/>
              </a:solidFill>
            </a:rPr>
            <a:t>s</a:t>
          </a:r>
          <a:endParaRPr lang="es-HN" noProof="0" dirty="0">
            <a:solidFill>
              <a:schemeClr val="bg1"/>
            </a:solidFill>
          </a:endParaRPr>
        </a:p>
      </dgm:t>
    </dgm:pt>
    <dgm:pt modelId="{156A23CF-1DDB-4A71-ABC1-D1D9346A85CC}" type="parTrans" cxnId="{DCB6BFAF-28D7-4F67-97C6-EEB8DC335381}">
      <dgm:prSet/>
      <dgm:spPr/>
      <dgm:t>
        <a:bodyPr/>
        <a:lstStyle/>
        <a:p>
          <a:endParaRPr lang="en-US"/>
        </a:p>
      </dgm:t>
    </dgm:pt>
    <dgm:pt modelId="{5AB3820A-1641-4ADB-8454-387B338F2A11}" type="sibTrans" cxnId="{DCB6BFAF-28D7-4F67-97C6-EEB8DC335381}">
      <dgm:prSet/>
      <dgm:spPr/>
      <dgm:t>
        <a:bodyPr/>
        <a:lstStyle/>
        <a:p>
          <a:endParaRPr lang="en-US"/>
        </a:p>
      </dgm:t>
    </dgm:pt>
    <dgm:pt modelId="{BEBB67CC-A879-4E57-8BBB-80845E2D212E}" type="pres">
      <dgm:prSet presAssocID="{70F8B4F4-632D-475B-A310-158FDEBC866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6ACE12-B3FD-4376-A052-B510EE791E49}" type="pres">
      <dgm:prSet presAssocID="{D9252B63-8452-4C16-AB01-F4CC33E0EA4E}" presName="compNode" presStyleCnt="0"/>
      <dgm:spPr/>
    </dgm:pt>
    <dgm:pt modelId="{D09BFDAF-91C3-4BD0-8C7D-D638D04A34FE}" type="pres">
      <dgm:prSet presAssocID="{D9252B63-8452-4C16-AB01-F4CC33E0EA4E}" presName="pictRect" presStyleLbl="node1" presStyleIdx="0" presStyleCnt="8" custLinFactNeighborX="-210" custLinFactNeighborY="-247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DC6C39A-D806-4FA7-8B55-44C1AA4A86BD}" type="pres">
      <dgm:prSet presAssocID="{D9252B63-8452-4C16-AB01-F4CC33E0EA4E}" presName="textRect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C1AFF5-69C3-4C1E-A5EC-52071C0E6E0F}" type="pres">
      <dgm:prSet presAssocID="{9F01AC74-804E-4758-B3E0-D28DBD2DFDA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1EA85DF-9D26-413C-8830-8197D62620A8}" type="pres">
      <dgm:prSet presAssocID="{36CC0F7F-D226-4018-B097-AADDA542D525}" presName="compNode" presStyleCnt="0"/>
      <dgm:spPr/>
    </dgm:pt>
    <dgm:pt modelId="{11ED073E-4E05-4FD8-BB37-397FEF43CD94}" type="pres">
      <dgm:prSet presAssocID="{36CC0F7F-D226-4018-B097-AADDA542D525}" presName="pictRect" presStyleLbl="node1" presStyleIdx="1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F467221-5C9F-436D-85CF-8F6D248ED86F}" type="pres">
      <dgm:prSet presAssocID="{36CC0F7F-D226-4018-B097-AADDA542D525}" presName="textRect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B94DA5-7C68-4BD3-AFB2-AD66187073C5}" type="pres">
      <dgm:prSet presAssocID="{BAB72C98-73F7-4A6B-9F46-24896EA8B66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D0C5A53-0783-4C52-92EC-D5B9813646A5}" type="pres">
      <dgm:prSet presAssocID="{FDAEB29C-6DA7-4C02-AA54-C2A14A6F8C43}" presName="compNode" presStyleCnt="0"/>
      <dgm:spPr/>
    </dgm:pt>
    <dgm:pt modelId="{1AB227A5-0AE2-4F67-A176-201C6B7CA8DA}" type="pres">
      <dgm:prSet presAssocID="{FDAEB29C-6DA7-4C02-AA54-C2A14A6F8C43}" presName="pictRect" presStyleLbl="node1" presStyleIdx="2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29398A2-8C71-4081-8940-0FFC0E044507}" type="pres">
      <dgm:prSet presAssocID="{FDAEB29C-6DA7-4C02-AA54-C2A14A6F8C43}" presName="textRect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06B138-F606-4341-AA22-42235D36D068}" type="pres">
      <dgm:prSet presAssocID="{9655DC41-46A2-405F-8B0F-2BB830D9680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86EDEB4-B8C6-4181-99E4-B16EA939952C}" type="pres">
      <dgm:prSet presAssocID="{1D8822D4-7ACA-4F19-8B5A-A68A8CA89C4C}" presName="compNode" presStyleCnt="0"/>
      <dgm:spPr/>
    </dgm:pt>
    <dgm:pt modelId="{89093F8F-9787-4701-8625-87D7CE5F7B34}" type="pres">
      <dgm:prSet presAssocID="{1D8822D4-7ACA-4F19-8B5A-A68A8CA89C4C}" presName="pictRect" presStyleLbl="nod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F0C105E6-E6B5-4137-9C3F-7E7B1D36B0BD}" type="pres">
      <dgm:prSet presAssocID="{1D8822D4-7ACA-4F19-8B5A-A68A8CA89C4C}" presName="textRect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DFEB5-CC22-4EC6-AB7A-6F6426C32C7E}" type="pres">
      <dgm:prSet presAssocID="{3D394E3A-C6AC-4E81-8E68-6F9E427FEAE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6E54F38-5D1C-4BF2-AF85-6C384084039A}" type="pres">
      <dgm:prSet presAssocID="{8D6EB90D-C26E-4C12-A864-9A92EA7F60C7}" presName="compNode" presStyleCnt="0"/>
      <dgm:spPr/>
    </dgm:pt>
    <dgm:pt modelId="{B3608C74-0A56-44B7-8E19-4B2615B7B065}" type="pres">
      <dgm:prSet presAssocID="{8D6EB90D-C26E-4C12-A864-9A92EA7F60C7}" presName="pictRect" presStyleLbl="nod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20A6C289-1706-418C-9665-318499A0B9BD}" type="pres">
      <dgm:prSet presAssocID="{8D6EB90D-C26E-4C12-A864-9A92EA7F60C7}" presName="textRect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9C619C-5093-466B-A5F2-157344689C6E}" type="pres">
      <dgm:prSet presAssocID="{00DE340D-6F5C-4199-92A2-A2AD31914DD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5140711-D3C2-420B-9465-9318A2C19E52}" type="pres">
      <dgm:prSet presAssocID="{9C6DC435-18F8-466A-A7B2-F7FC12A49EA2}" presName="compNode" presStyleCnt="0"/>
      <dgm:spPr/>
    </dgm:pt>
    <dgm:pt modelId="{2CB3785B-310D-4450-AE28-02365021756D}" type="pres">
      <dgm:prSet presAssocID="{9C6DC435-18F8-466A-A7B2-F7FC12A49EA2}" presName="pictRect" presStyleLbl="nod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6258212D-3461-4D41-83ED-212388F610C8}" type="pres">
      <dgm:prSet presAssocID="{9C6DC435-18F8-466A-A7B2-F7FC12A49EA2}" presName="textRect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B792F4-BA4D-4EB1-ABF0-2FBB5621EF4A}" type="pres">
      <dgm:prSet presAssocID="{628C9CBB-BD2E-4ECF-9720-E90E432F9A4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1439411-431D-4BF8-BCAE-731893B54C18}" type="pres">
      <dgm:prSet presAssocID="{99860BA3-25B0-4C40-B7AB-774C8D37D0FC}" presName="compNode" presStyleCnt="0"/>
      <dgm:spPr/>
    </dgm:pt>
    <dgm:pt modelId="{5F906B7B-8670-44CF-8436-44FCC0D194C2}" type="pres">
      <dgm:prSet presAssocID="{99860BA3-25B0-4C40-B7AB-774C8D37D0FC}" presName="pictRect" presStyleLbl="node1" presStyleIdx="6" presStyleCnt="8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F607861D-686E-4689-822C-FFD1D710331A}" type="pres">
      <dgm:prSet presAssocID="{99860BA3-25B0-4C40-B7AB-774C8D37D0FC}" presName="textRect" presStyleLbl="revTx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0882E1-5B20-4FB1-B4C7-D1C2907C7018}" type="pres">
      <dgm:prSet presAssocID="{BBDA84B2-8A50-4777-AA03-ED612BF1C8B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00343D8-1A92-4D1D-8B53-D25EFDE24490}" type="pres">
      <dgm:prSet presAssocID="{FF6EB146-DF2A-427D-A8AF-7B41D0B0C2CD}" presName="compNode" presStyleCnt="0"/>
      <dgm:spPr/>
    </dgm:pt>
    <dgm:pt modelId="{F12440B9-3B64-43BD-986D-B9910919AC45}" type="pres">
      <dgm:prSet presAssocID="{FF6EB146-DF2A-427D-A8AF-7B41D0B0C2CD}" presName="pictRect" presStyleLbl="node1" presStyleIdx="7" presStyleCnt="8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0B1E10C-678E-460A-B0F1-A6E9D1042402}" type="pres">
      <dgm:prSet presAssocID="{FF6EB146-DF2A-427D-A8AF-7B41D0B0C2CD}" presName="textRect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B6BFAF-28D7-4F67-97C6-EEB8DC335381}" srcId="{70F8B4F4-632D-475B-A310-158FDEBC866E}" destId="{FF6EB146-DF2A-427D-A8AF-7B41D0B0C2CD}" srcOrd="7" destOrd="0" parTransId="{156A23CF-1DDB-4A71-ABC1-D1D9346A85CC}" sibTransId="{5AB3820A-1641-4ADB-8454-387B338F2A11}"/>
    <dgm:cxn modelId="{48DA0F16-4611-492B-BAEF-AA6F11E793D2}" srcId="{70F8B4F4-632D-475B-A310-158FDEBC866E}" destId="{36CC0F7F-D226-4018-B097-AADDA542D525}" srcOrd="1" destOrd="0" parTransId="{1C6098EF-79B6-4B7D-B3FB-6183C2F02D3F}" sibTransId="{BAB72C98-73F7-4A6B-9F46-24896EA8B667}"/>
    <dgm:cxn modelId="{76F88C89-399D-4A40-B840-58150165068E}" type="presOf" srcId="{9C6DC435-18F8-466A-A7B2-F7FC12A49EA2}" destId="{6258212D-3461-4D41-83ED-212388F610C8}" srcOrd="0" destOrd="0" presId="urn:microsoft.com/office/officeart/2005/8/layout/pList1#1"/>
    <dgm:cxn modelId="{F8D04CF3-D918-4988-A821-81CE50C2BC98}" type="presOf" srcId="{99860BA3-25B0-4C40-B7AB-774C8D37D0FC}" destId="{F607861D-686E-4689-822C-FFD1D710331A}" srcOrd="0" destOrd="0" presId="urn:microsoft.com/office/officeart/2005/8/layout/pList1#1"/>
    <dgm:cxn modelId="{047AEB03-8E6A-47C5-B7A7-B8703395EBA9}" srcId="{70F8B4F4-632D-475B-A310-158FDEBC866E}" destId="{8D6EB90D-C26E-4C12-A864-9A92EA7F60C7}" srcOrd="4" destOrd="0" parTransId="{A313172C-88EE-41FF-98D7-8DB790E468B6}" sibTransId="{00DE340D-6F5C-4199-92A2-A2AD31914DD2}"/>
    <dgm:cxn modelId="{4B9C8962-6226-4D09-AF74-26A89BA1D543}" type="presOf" srcId="{36CC0F7F-D226-4018-B097-AADDA542D525}" destId="{DF467221-5C9F-436D-85CF-8F6D248ED86F}" srcOrd="0" destOrd="0" presId="urn:microsoft.com/office/officeart/2005/8/layout/pList1#1"/>
    <dgm:cxn modelId="{D71EA978-796C-4AF2-8676-5E05A1559115}" srcId="{70F8B4F4-632D-475B-A310-158FDEBC866E}" destId="{1D8822D4-7ACA-4F19-8B5A-A68A8CA89C4C}" srcOrd="3" destOrd="0" parTransId="{12EE9117-AE5F-4AAE-AEDC-4EEA35A25AC5}" sibTransId="{3D394E3A-C6AC-4E81-8E68-6F9E427FEAEE}"/>
    <dgm:cxn modelId="{591F28E0-BA60-47C5-9D3D-BB5A923B074B}" type="presOf" srcId="{3D394E3A-C6AC-4E81-8E68-6F9E427FEAEE}" destId="{BBEDFEB5-CC22-4EC6-AB7A-6F6426C32C7E}" srcOrd="0" destOrd="0" presId="urn:microsoft.com/office/officeart/2005/8/layout/pList1#1"/>
    <dgm:cxn modelId="{8C31A5B9-E6EC-46C2-BCC7-156B82137F04}" type="presOf" srcId="{628C9CBB-BD2E-4ECF-9720-E90E432F9A43}" destId="{A0B792F4-BA4D-4EB1-ABF0-2FBB5621EF4A}" srcOrd="0" destOrd="0" presId="urn:microsoft.com/office/officeart/2005/8/layout/pList1#1"/>
    <dgm:cxn modelId="{7CCC488A-1A51-4168-8AA1-39200CAD5F85}" type="presOf" srcId="{9655DC41-46A2-405F-8B0F-2BB830D96802}" destId="{4C06B138-F606-4341-AA22-42235D36D068}" srcOrd="0" destOrd="0" presId="urn:microsoft.com/office/officeart/2005/8/layout/pList1#1"/>
    <dgm:cxn modelId="{528AA795-3144-49DE-BA13-F6DC97837FA2}" type="presOf" srcId="{1D8822D4-7ACA-4F19-8B5A-A68A8CA89C4C}" destId="{F0C105E6-E6B5-4137-9C3F-7E7B1D36B0BD}" srcOrd="0" destOrd="0" presId="urn:microsoft.com/office/officeart/2005/8/layout/pList1#1"/>
    <dgm:cxn modelId="{505975B1-0E11-4E10-8397-F6AD44D50DAF}" type="presOf" srcId="{70F8B4F4-632D-475B-A310-158FDEBC866E}" destId="{BEBB67CC-A879-4E57-8BBB-80845E2D212E}" srcOrd="0" destOrd="0" presId="urn:microsoft.com/office/officeart/2005/8/layout/pList1#1"/>
    <dgm:cxn modelId="{B9495C2C-F212-41A1-8BAF-64E17C4BF6F9}" type="presOf" srcId="{D9252B63-8452-4C16-AB01-F4CC33E0EA4E}" destId="{FDC6C39A-D806-4FA7-8B55-44C1AA4A86BD}" srcOrd="0" destOrd="0" presId="urn:microsoft.com/office/officeart/2005/8/layout/pList1#1"/>
    <dgm:cxn modelId="{34CCB218-D623-4312-B1F8-BC84EEE3D6F0}" type="presOf" srcId="{8D6EB90D-C26E-4C12-A864-9A92EA7F60C7}" destId="{20A6C289-1706-418C-9665-318499A0B9BD}" srcOrd="0" destOrd="0" presId="urn:microsoft.com/office/officeart/2005/8/layout/pList1#1"/>
    <dgm:cxn modelId="{E94F7B0A-2711-4965-820F-CB046D1AA677}" type="presOf" srcId="{FF6EB146-DF2A-427D-A8AF-7B41D0B0C2CD}" destId="{20B1E10C-678E-460A-B0F1-A6E9D1042402}" srcOrd="0" destOrd="0" presId="urn:microsoft.com/office/officeart/2005/8/layout/pList1#1"/>
    <dgm:cxn modelId="{47DA9FDC-F3A4-4232-84BD-3A6C7B015F80}" type="presOf" srcId="{BAB72C98-73F7-4A6B-9F46-24896EA8B667}" destId="{17B94DA5-7C68-4BD3-AFB2-AD66187073C5}" srcOrd="0" destOrd="0" presId="urn:microsoft.com/office/officeart/2005/8/layout/pList1#1"/>
    <dgm:cxn modelId="{8E8B6920-BA46-491A-BE77-14FD74F5C338}" type="presOf" srcId="{9F01AC74-804E-4758-B3E0-D28DBD2DFDAC}" destId="{70C1AFF5-69C3-4C1E-A5EC-52071C0E6E0F}" srcOrd="0" destOrd="0" presId="urn:microsoft.com/office/officeart/2005/8/layout/pList1#1"/>
    <dgm:cxn modelId="{55EBD698-25D1-43F5-816C-4289B136784B}" type="presOf" srcId="{00DE340D-6F5C-4199-92A2-A2AD31914DD2}" destId="{BF9C619C-5093-466B-A5F2-157344689C6E}" srcOrd="0" destOrd="0" presId="urn:microsoft.com/office/officeart/2005/8/layout/pList1#1"/>
    <dgm:cxn modelId="{D9A5BBEC-8FF7-40B6-A228-3E42AD0E676D}" srcId="{70F8B4F4-632D-475B-A310-158FDEBC866E}" destId="{FDAEB29C-6DA7-4C02-AA54-C2A14A6F8C43}" srcOrd="2" destOrd="0" parTransId="{E7D7749C-44A3-4620-A75D-C9DD8F6E9DA9}" sibTransId="{9655DC41-46A2-405F-8B0F-2BB830D96802}"/>
    <dgm:cxn modelId="{51E510A8-B888-441F-9ECB-95C8E5B024C2}" srcId="{70F8B4F4-632D-475B-A310-158FDEBC866E}" destId="{D9252B63-8452-4C16-AB01-F4CC33E0EA4E}" srcOrd="0" destOrd="0" parTransId="{D7501268-75ED-4E43-A402-32255D3369EA}" sibTransId="{9F01AC74-804E-4758-B3E0-D28DBD2DFDAC}"/>
    <dgm:cxn modelId="{9AC3EAF7-499B-4D05-BC56-4D3ADEDFD7B8}" type="presOf" srcId="{FDAEB29C-6DA7-4C02-AA54-C2A14A6F8C43}" destId="{929398A2-8C71-4081-8940-0FFC0E044507}" srcOrd="0" destOrd="0" presId="urn:microsoft.com/office/officeart/2005/8/layout/pList1#1"/>
    <dgm:cxn modelId="{7CC2B52D-557B-4674-BD5E-2C79EED35BC8}" type="presOf" srcId="{BBDA84B2-8A50-4777-AA03-ED612BF1C8B1}" destId="{3F0882E1-5B20-4FB1-B4C7-D1C2907C7018}" srcOrd="0" destOrd="0" presId="urn:microsoft.com/office/officeart/2005/8/layout/pList1#1"/>
    <dgm:cxn modelId="{CFEFD0C3-F39A-4416-9A31-E414A878BECA}" srcId="{70F8B4F4-632D-475B-A310-158FDEBC866E}" destId="{9C6DC435-18F8-466A-A7B2-F7FC12A49EA2}" srcOrd="5" destOrd="0" parTransId="{F1035AE2-A535-4251-BC15-5C148929C3BB}" sibTransId="{628C9CBB-BD2E-4ECF-9720-E90E432F9A43}"/>
    <dgm:cxn modelId="{73CCAEA1-4208-4EEA-B247-DE188F36FAC0}" srcId="{70F8B4F4-632D-475B-A310-158FDEBC866E}" destId="{99860BA3-25B0-4C40-B7AB-774C8D37D0FC}" srcOrd="6" destOrd="0" parTransId="{E07D99C0-1EB4-4247-9955-2E2A0447E9AB}" sibTransId="{BBDA84B2-8A50-4777-AA03-ED612BF1C8B1}"/>
    <dgm:cxn modelId="{A5EA99B1-270B-4B74-BFA5-35422AEFFB03}" type="presParOf" srcId="{BEBB67CC-A879-4E57-8BBB-80845E2D212E}" destId="{516ACE12-B3FD-4376-A052-B510EE791E49}" srcOrd="0" destOrd="0" presId="urn:microsoft.com/office/officeart/2005/8/layout/pList1#1"/>
    <dgm:cxn modelId="{36220600-5E2A-41A9-9148-A534116566AA}" type="presParOf" srcId="{516ACE12-B3FD-4376-A052-B510EE791E49}" destId="{D09BFDAF-91C3-4BD0-8C7D-D638D04A34FE}" srcOrd="0" destOrd="0" presId="urn:microsoft.com/office/officeart/2005/8/layout/pList1#1"/>
    <dgm:cxn modelId="{E8320097-A4FC-4082-8046-12695E789C97}" type="presParOf" srcId="{516ACE12-B3FD-4376-A052-B510EE791E49}" destId="{FDC6C39A-D806-4FA7-8B55-44C1AA4A86BD}" srcOrd="1" destOrd="0" presId="urn:microsoft.com/office/officeart/2005/8/layout/pList1#1"/>
    <dgm:cxn modelId="{B7205223-1BEE-489E-AF7B-7B119E8F4809}" type="presParOf" srcId="{BEBB67CC-A879-4E57-8BBB-80845E2D212E}" destId="{70C1AFF5-69C3-4C1E-A5EC-52071C0E6E0F}" srcOrd="1" destOrd="0" presId="urn:microsoft.com/office/officeart/2005/8/layout/pList1#1"/>
    <dgm:cxn modelId="{70031FDA-5780-448E-8AEF-B88F0A3FB1E5}" type="presParOf" srcId="{BEBB67CC-A879-4E57-8BBB-80845E2D212E}" destId="{91EA85DF-9D26-413C-8830-8197D62620A8}" srcOrd="2" destOrd="0" presId="urn:microsoft.com/office/officeart/2005/8/layout/pList1#1"/>
    <dgm:cxn modelId="{2778212C-14AD-4AA3-BAD9-A82E27F658E9}" type="presParOf" srcId="{91EA85DF-9D26-413C-8830-8197D62620A8}" destId="{11ED073E-4E05-4FD8-BB37-397FEF43CD94}" srcOrd="0" destOrd="0" presId="urn:microsoft.com/office/officeart/2005/8/layout/pList1#1"/>
    <dgm:cxn modelId="{05333144-2D69-43DF-8943-747AD91E28CA}" type="presParOf" srcId="{91EA85DF-9D26-413C-8830-8197D62620A8}" destId="{DF467221-5C9F-436D-85CF-8F6D248ED86F}" srcOrd="1" destOrd="0" presId="urn:microsoft.com/office/officeart/2005/8/layout/pList1#1"/>
    <dgm:cxn modelId="{230B6C21-D027-4AA3-8353-C6D65025F0C6}" type="presParOf" srcId="{BEBB67CC-A879-4E57-8BBB-80845E2D212E}" destId="{17B94DA5-7C68-4BD3-AFB2-AD66187073C5}" srcOrd="3" destOrd="0" presId="urn:microsoft.com/office/officeart/2005/8/layout/pList1#1"/>
    <dgm:cxn modelId="{1EFC74BF-926F-46BC-BB48-D69C76DF4B71}" type="presParOf" srcId="{BEBB67CC-A879-4E57-8BBB-80845E2D212E}" destId="{CD0C5A53-0783-4C52-92EC-D5B9813646A5}" srcOrd="4" destOrd="0" presId="urn:microsoft.com/office/officeart/2005/8/layout/pList1#1"/>
    <dgm:cxn modelId="{CCCB6D48-8A99-4A67-A7ED-98727E30CC24}" type="presParOf" srcId="{CD0C5A53-0783-4C52-92EC-D5B9813646A5}" destId="{1AB227A5-0AE2-4F67-A176-201C6B7CA8DA}" srcOrd="0" destOrd="0" presId="urn:microsoft.com/office/officeart/2005/8/layout/pList1#1"/>
    <dgm:cxn modelId="{8CC2E9D4-9E46-449A-8575-64601C5B45B0}" type="presParOf" srcId="{CD0C5A53-0783-4C52-92EC-D5B9813646A5}" destId="{929398A2-8C71-4081-8940-0FFC0E044507}" srcOrd="1" destOrd="0" presId="urn:microsoft.com/office/officeart/2005/8/layout/pList1#1"/>
    <dgm:cxn modelId="{B7C7ED69-E9F5-467D-8BCC-56F51753CD66}" type="presParOf" srcId="{BEBB67CC-A879-4E57-8BBB-80845E2D212E}" destId="{4C06B138-F606-4341-AA22-42235D36D068}" srcOrd="5" destOrd="0" presId="urn:microsoft.com/office/officeart/2005/8/layout/pList1#1"/>
    <dgm:cxn modelId="{C1287067-B6DC-41AA-A365-436B884D0F67}" type="presParOf" srcId="{BEBB67CC-A879-4E57-8BBB-80845E2D212E}" destId="{086EDEB4-B8C6-4181-99E4-B16EA939952C}" srcOrd="6" destOrd="0" presId="urn:microsoft.com/office/officeart/2005/8/layout/pList1#1"/>
    <dgm:cxn modelId="{80027327-8A9A-4DCE-AF39-FA1BE30B1AB2}" type="presParOf" srcId="{086EDEB4-B8C6-4181-99E4-B16EA939952C}" destId="{89093F8F-9787-4701-8625-87D7CE5F7B34}" srcOrd="0" destOrd="0" presId="urn:microsoft.com/office/officeart/2005/8/layout/pList1#1"/>
    <dgm:cxn modelId="{90EC1AA3-FA6D-4A55-A63B-6BA1C7E8708D}" type="presParOf" srcId="{086EDEB4-B8C6-4181-99E4-B16EA939952C}" destId="{F0C105E6-E6B5-4137-9C3F-7E7B1D36B0BD}" srcOrd="1" destOrd="0" presId="urn:microsoft.com/office/officeart/2005/8/layout/pList1#1"/>
    <dgm:cxn modelId="{90AF2B9F-2605-4D31-BD3F-586CABBB752A}" type="presParOf" srcId="{BEBB67CC-A879-4E57-8BBB-80845E2D212E}" destId="{BBEDFEB5-CC22-4EC6-AB7A-6F6426C32C7E}" srcOrd="7" destOrd="0" presId="urn:microsoft.com/office/officeart/2005/8/layout/pList1#1"/>
    <dgm:cxn modelId="{AC9EA55C-B261-497E-8807-09CDBEF3B4A9}" type="presParOf" srcId="{BEBB67CC-A879-4E57-8BBB-80845E2D212E}" destId="{46E54F38-5D1C-4BF2-AF85-6C384084039A}" srcOrd="8" destOrd="0" presId="urn:microsoft.com/office/officeart/2005/8/layout/pList1#1"/>
    <dgm:cxn modelId="{80F97282-5519-4FA7-9E2A-8B7EBCAC049A}" type="presParOf" srcId="{46E54F38-5D1C-4BF2-AF85-6C384084039A}" destId="{B3608C74-0A56-44B7-8E19-4B2615B7B065}" srcOrd="0" destOrd="0" presId="urn:microsoft.com/office/officeart/2005/8/layout/pList1#1"/>
    <dgm:cxn modelId="{435A8F2C-12D7-43BC-B7A3-37E4AAF64592}" type="presParOf" srcId="{46E54F38-5D1C-4BF2-AF85-6C384084039A}" destId="{20A6C289-1706-418C-9665-318499A0B9BD}" srcOrd="1" destOrd="0" presId="urn:microsoft.com/office/officeart/2005/8/layout/pList1#1"/>
    <dgm:cxn modelId="{E0196F7F-9E53-4F17-B6F0-E3C2D939CA7B}" type="presParOf" srcId="{BEBB67CC-A879-4E57-8BBB-80845E2D212E}" destId="{BF9C619C-5093-466B-A5F2-157344689C6E}" srcOrd="9" destOrd="0" presId="urn:microsoft.com/office/officeart/2005/8/layout/pList1#1"/>
    <dgm:cxn modelId="{EE009CAC-0B58-4068-B949-D84B3F0FF72E}" type="presParOf" srcId="{BEBB67CC-A879-4E57-8BBB-80845E2D212E}" destId="{B5140711-D3C2-420B-9465-9318A2C19E52}" srcOrd="10" destOrd="0" presId="urn:microsoft.com/office/officeart/2005/8/layout/pList1#1"/>
    <dgm:cxn modelId="{D0C58435-3B5B-4DA5-B4D6-83E6B90090B2}" type="presParOf" srcId="{B5140711-D3C2-420B-9465-9318A2C19E52}" destId="{2CB3785B-310D-4450-AE28-02365021756D}" srcOrd="0" destOrd="0" presId="urn:microsoft.com/office/officeart/2005/8/layout/pList1#1"/>
    <dgm:cxn modelId="{95BC64F2-D65A-4EA2-A629-4911E6A20AAA}" type="presParOf" srcId="{B5140711-D3C2-420B-9465-9318A2C19E52}" destId="{6258212D-3461-4D41-83ED-212388F610C8}" srcOrd="1" destOrd="0" presId="urn:microsoft.com/office/officeart/2005/8/layout/pList1#1"/>
    <dgm:cxn modelId="{059A642A-9EFD-41D1-8944-9C3BE19C2FF3}" type="presParOf" srcId="{BEBB67CC-A879-4E57-8BBB-80845E2D212E}" destId="{A0B792F4-BA4D-4EB1-ABF0-2FBB5621EF4A}" srcOrd="11" destOrd="0" presId="urn:microsoft.com/office/officeart/2005/8/layout/pList1#1"/>
    <dgm:cxn modelId="{59DD8A45-CFE7-46AE-A3C1-88DC3D9FE638}" type="presParOf" srcId="{BEBB67CC-A879-4E57-8BBB-80845E2D212E}" destId="{E1439411-431D-4BF8-BCAE-731893B54C18}" srcOrd="12" destOrd="0" presId="urn:microsoft.com/office/officeart/2005/8/layout/pList1#1"/>
    <dgm:cxn modelId="{F442F57C-7E78-40FA-B002-54D28C81E1A2}" type="presParOf" srcId="{E1439411-431D-4BF8-BCAE-731893B54C18}" destId="{5F906B7B-8670-44CF-8436-44FCC0D194C2}" srcOrd="0" destOrd="0" presId="urn:microsoft.com/office/officeart/2005/8/layout/pList1#1"/>
    <dgm:cxn modelId="{3D34B4DF-BC73-4C18-8A57-46EB3F87502B}" type="presParOf" srcId="{E1439411-431D-4BF8-BCAE-731893B54C18}" destId="{F607861D-686E-4689-822C-FFD1D710331A}" srcOrd="1" destOrd="0" presId="urn:microsoft.com/office/officeart/2005/8/layout/pList1#1"/>
    <dgm:cxn modelId="{E17EF7E5-1F1C-474A-A319-BFDE5AA5896F}" type="presParOf" srcId="{BEBB67CC-A879-4E57-8BBB-80845E2D212E}" destId="{3F0882E1-5B20-4FB1-B4C7-D1C2907C7018}" srcOrd="13" destOrd="0" presId="urn:microsoft.com/office/officeart/2005/8/layout/pList1#1"/>
    <dgm:cxn modelId="{CB9829EA-71A7-4A92-B7D2-8BC8D2705D3E}" type="presParOf" srcId="{BEBB67CC-A879-4E57-8BBB-80845E2D212E}" destId="{600343D8-1A92-4D1D-8B53-D25EFDE24490}" srcOrd="14" destOrd="0" presId="urn:microsoft.com/office/officeart/2005/8/layout/pList1#1"/>
    <dgm:cxn modelId="{605F0BD5-2C34-4634-B814-ABAA70858D35}" type="presParOf" srcId="{600343D8-1A92-4D1D-8B53-D25EFDE24490}" destId="{F12440B9-3B64-43BD-986D-B9910919AC45}" srcOrd="0" destOrd="0" presId="urn:microsoft.com/office/officeart/2005/8/layout/pList1#1"/>
    <dgm:cxn modelId="{082E256C-1E84-4C19-8982-BE9875AAB474}" type="presParOf" srcId="{600343D8-1A92-4D1D-8B53-D25EFDE24490}" destId="{20B1E10C-678E-460A-B0F1-A6E9D1042402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9BFDAF-91C3-4BD0-8C7D-D638D04A34FE}">
      <dsp:nvSpPr>
        <dsp:cNvPr id="0" name=""/>
        <dsp:cNvSpPr/>
      </dsp:nvSpPr>
      <dsp:spPr>
        <a:xfrm>
          <a:off x="2" y="298085"/>
          <a:ext cx="2000451" cy="137831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6C39A-D806-4FA7-8B55-44C1AA4A86BD}">
      <dsp:nvSpPr>
        <dsp:cNvPr id="0" name=""/>
        <dsp:cNvSpPr/>
      </dsp:nvSpPr>
      <dsp:spPr>
        <a:xfrm>
          <a:off x="4203" y="1710510"/>
          <a:ext cx="2000451" cy="742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2000" kern="1200" noProof="0" dirty="0" smtClean="0">
              <a:solidFill>
                <a:schemeClr val="tx1"/>
              </a:solidFill>
            </a:rPr>
            <a:t>Temperatura</a:t>
          </a:r>
          <a:endParaRPr lang="es-HN" sz="2000" kern="1200" noProof="0" dirty="0">
            <a:solidFill>
              <a:schemeClr val="tx1"/>
            </a:solidFill>
          </a:endParaRPr>
        </a:p>
      </dsp:txBody>
      <dsp:txXfrm>
        <a:off x="4203" y="1710510"/>
        <a:ext cx="2000451" cy="742167"/>
      </dsp:txXfrm>
    </dsp:sp>
    <dsp:sp modelId="{11ED073E-4E05-4FD8-BB37-397FEF43CD94}">
      <dsp:nvSpPr>
        <dsp:cNvPr id="0" name=""/>
        <dsp:cNvSpPr/>
      </dsp:nvSpPr>
      <dsp:spPr>
        <a:xfrm>
          <a:off x="2204784" y="332199"/>
          <a:ext cx="2000451" cy="137831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67221-5C9F-436D-85CF-8F6D248ED86F}">
      <dsp:nvSpPr>
        <dsp:cNvPr id="0" name=""/>
        <dsp:cNvSpPr/>
      </dsp:nvSpPr>
      <dsp:spPr>
        <a:xfrm>
          <a:off x="2204784" y="1710510"/>
          <a:ext cx="2000451" cy="742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2000" kern="1200" noProof="0" dirty="0" smtClean="0">
              <a:solidFill>
                <a:schemeClr val="tx1"/>
              </a:solidFill>
            </a:rPr>
            <a:t>Sequia</a:t>
          </a:r>
          <a:endParaRPr lang="es-HN" sz="2000" kern="1200" noProof="0" dirty="0">
            <a:solidFill>
              <a:schemeClr val="tx1"/>
            </a:solidFill>
          </a:endParaRPr>
        </a:p>
      </dsp:txBody>
      <dsp:txXfrm>
        <a:off x="2204784" y="1710510"/>
        <a:ext cx="2000451" cy="742167"/>
      </dsp:txXfrm>
    </dsp:sp>
    <dsp:sp modelId="{1AB227A5-0AE2-4F67-A176-201C6B7CA8DA}">
      <dsp:nvSpPr>
        <dsp:cNvPr id="0" name=""/>
        <dsp:cNvSpPr/>
      </dsp:nvSpPr>
      <dsp:spPr>
        <a:xfrm>
          <a:off x="4405364" y="332199"/>
          <a:ext cx="2000451" cy="137831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9398A2-8C71-4081-8940-0FFC0E044507}">
      <dsp:nvSpPr>
        <dsp:cNvPr id="0" name=""/>
        <dsp:cNvSpPr/>
      </dsp:nvSpPr>
      <dsp:spPr>
        <a:xfrm>
          <a:off x="4405364" y="1710510"/>
          <a:ext cx="2000451" cy="742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2000" kern="1200" noProof="0" dirty="0" smtClean="0">
              <a:solidFill>
                <a:schemeClr val="tx1"/>
              </a:solidFill>
            </a:rPr>
            <a:t>Plagas</a:t>
          </a:r>
          <a:endParaRPr lang="es-HN" sz="2000" kern="1200" noProof="0" dirty="0">
            <a:solidFill>
              <a:schemeClr val="tx1"/>
            </a:solidFill>
          </a:endParaRPr>
        </a:p>
      </dsp:txBody>
      <dsp:txXfrm>
        <a:off x="4405364" y="1710510"/>
        <a:ext cx="2000451" cy="742167"/>
      </dsp:txXfrm>
    </dsp:sp>
    <dsp:sp modelId="{89093F8F-9787-4701-8625-87D7CE5F7B34}">
      <dsp:nvSpPr>
        <dsp:cNvPr id="0" name=""/>
        <dsp:cNvSpPr/>
      </dsp:nvSpPr>
      <dsp:spPr>
        <a:xfrm>
          <a:off x="6605945" y="332199"/>
          <a:ext cx="2000451" cy="1378310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C105E6-E6B5-4137-9C3F-7E7B1D36B0BD}">
      <dsp:nvSpPr>
        <dsp:cNvPr id="0" name=""/>
        <dsp:cNvSpPr/>
      </dsp:nvSpPr>
      <dsp:spPr>
        <a:xfrm>
          <a:off x="6605945" y="1710510"/>
          <a:ext cx="2000451" cy="742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2000" kern="1200" noProof="0" dirty="0" smtClean="0">
              <a:solidFill>
                <a:schemeClr val="tx1"/>
              </a:solidFill>
            </a:rPr>
            <a:t>Enfermedades</a:t>
          </a:r>
          <a:endParaRPr lang="es-HN" sz="2000" kern="1200" noProof="0" dirty="0">
            <a:solidFill>
              <a:schemeClr val="tx1"/>
            </a:solidFill>
          </a:endParaRPr>
        </a:p>
      </dsp:txBody>
      <dsp:txXfrm>
        <a:off x="6605945" y="1710510"/>
        <a:ext cx="2000451" cy="742167"/>
      </dsp:txXfrm>
    </dsp:sp>
    <dsp:sp modelId="{B3608C74-0A56-44B7-8E19-4B2615B7B065}">
      <dsp:nvSpPr>
        <dsp:cNvPr id="0" name=""/>
        <dsp:cNvSpPr/>
      </dsp:nvSpPr>
      <dsp:spPr>
        <a:xfrm>
          <a:off x="4203" y="2652722"/>
          <a:ext cx="2000451" cy="1378310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6C289-1706-418C-9665-318499A0B9BD}">
      <dsp:nvSpPr>
        <dsp:cNvPr id="0" name=""/>
        <dsp:cNvSpPr/>
      </dsp:nvSpPr>
      <dsp:spPr>
        <a:xfrm>
          <a:off x="4203" y="4031033"/>
          <a:ext cx="2000451" cy="742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2000" kern="1200" noProof="0" dirty="0" smtClean="0">
              <a:solidFill>
                <a:schemeClr val="tx1"/>
              </a:solidFill>
            </a:rPr>
            <a:t>Lluvias</a:t>
          </a:r>
          <a:endParaRPr lang="es-HN" sz="2000" kern="1200" noProof="0" dirty="0">
            <a:solidFill>
              <a:schemeClr val="tx1"/>
            </a:solidFill>
          </a:endParaRPr>
        </a:p>
      </dsp:txBody>
      <dsp:txXfrm>
        <a:off x="4203" y="4031033"/>
        <a:ext cx="2000451" cy="742167"/>
      </dsp:txXfrm>
    </dsp:sp>
    <dsp:sp modelId="{2CB3785B-310D-4450-AE28-02365021756D}">
      <dsp:nvSpPr>
        <dsp:cNvPr id="0" name=""/>
        <dsp:cNvSpPr/>
      </dsp:nvSpPr>
      <dsp:spPr>
        <a:xfrm>
          <a:off x="2204784" y="2652722"/>
          <a:ext cx="2000451" cy="1378310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58212D-3461-4D41-83ED-212388F610C8}">
      <dsp:nvSpPr>
        <dsp:cNvPr id="0" name=""/>
        <dsp:cNvSpPr/>
      </dsp:nvSpPr>
      <dsp:spPr>
        <a:xfrm>
          <a:off x="2204784" y="4031033"/>
          <a:ext cx="2000451" cy="742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2000" kern="1200" noProof="0" dirty="0" smtClean="0">
              <a:solidFill>
                <a:schemeClr val="tx1"/>
              </a:solidFill>
            </a:rPr>
            <a:t>Inundación</a:t>
          </a:r>
          <a:endParaRPr lang="es-HN" sz="2000" kern="1200" noProof="0" dirty="0">
            <a:solidFill>
              <a:schemeClr val="tx1"/>
            </a:solidFill>
          </a:endParaRPr>
        </a:p>
      </dsp:txBody>
      <dsp:txXfrm>
        <a:off x="2204784" y="4031033"/>
        <a:ext cx="2000451" cy="742167"/>
      </dsp:txXfrm>
    </dsp:sp>
    <dsp:sp modelId="{5F906B7B-8670-44CF-8436-44FCC0D194C2}">
      <dsp:nvSpPr>
        <dsp:cNvPr id="0" name=""/>
        <dsp:cNvSpPr/>
      </dsp:nvSpPr>
      <dsp:spPr>
        <a:xfrm>
          <a:off x="4405364" y="2652722"/>
          <a:ext cx="2000451" cy="1378310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07861D-686E-4689-822C-FFD1D710331A}">
      <dsp:nvSpPr>
        <dsp:cNvPr id="0" name=""/>
        <dsp:cNvSpPr/>
      </dsp:nvSpPr>
      <dsp:spPr>
        <a:xfrm>
          <a:off x="4405364" y="4031033"/>
          <a:ext cx="2000451" cy="742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2000" kern="1200" noProof="0" dirty="0" smtClean="0">
              <a:solidFill>
                <a:schemeClr val="tx1"/>
              </a:solidFill>
            </a:rPr>
            <a:t>Salinización</a:t>
          </a:r>
          <a:r>
            <a:rPr lang="es-HN" sz="2000" kern="1200" noProof="0" dirty="0" smtClean="0">
              <a:solidFill>
                <a:schemeClr val="bg1"/>
              </a:solidFill>
            </a:rPr>
            <a:t>ción</a:t>
          </a:r>
          <a:endParaRPr lang="es-HN" sz="2000" kern="1200" noProof="0" dirty="0">
            <a:solidFill>
              <a:schemeClr val="bg1"/>
            </a:solidFill>
          </a:endParaRPr>
        </a:p>
      </dsp:txBody>
      <dsp:txXfrm>
        <a:off x="4405364" y="4031033"/>
        <a:ext cx="2000451" cy="742167"/>
      </dsp:txXfrm>
    </dsp:sp>
    <dsp:sp modelId="{F12440B9-3B64-43BD-986D-B9910919AC45}">
      <dsp:nvSpPr>
        <dsp:cNvPr id="0" name=""/>
        <dsp:cNvSpPr/>
      </dsp:nvSpPr>
      <dsp:spPr>
        <a:xfrm>
          <a:off x="6605945" y="2652722"/>
          <a:ext cx="2000451" cy="1378310"/>
        </a:xfrm>
        <a:prstGeom prst="roundRect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B1E10C-678E-460A-B0F1-A6E9D1042402}">
      <dsp:nvSpPr>
        <dsp:cNvPr id="0" name=""/>
        <dsp:cNvSpPr/>
      </dsp:nvSpPr>
      <dsp:spPr>
        <a:xfrm>
          <a:off x="6605945" y="4031033"/>
          <a:ext cx="2000451" cy="742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2000" kern="1200" noProof="0" dirty="0" err="1" smtClean="0">
              <a:solidFill>
                <a:schemeClr val="tx1"/>
              </a:solidFill>
            </a:rPr>
            <a:t>Heladas</a:t>
          </a:r>
          <a:r>
            <a:rPr lang="es-HN" sz="2000" kern="1200" noProof="0" dirty="0" err="1" smtClean="0">
              <a:solidFill>
                <a:schemeClr val="bg1"/>
              </a:solidFill>
            </a:rPr>
            <a:t>s</a:t>
          </a:r>
          <a:endParaRPr lang="es-HN" sz="2000" kern="1200" noProof="0" dirty="0">
            <a:solidFill>
              <a:schemeClr val="bg1"/>
            </a:solidFill>
          </a:endParaRPr>
        </a:p>
      </dsp:txBody>
      <dsp:txXfrm>
        <a:off x="6605945" y="4031033"/>
        <a:ext cx="2000451" cy="7421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97E2-10E6-49D1-989A-CCA5B6E27FA6}" type="datetimeFigureOut">
              <a:rPr lang="en-US" smtClean="0"/>
              <a:pPr/>
              <a:t>9/26/2014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F102-E861-45B0-9385-2BE9D2F18F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553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97E2-10E6-49D1-989A-CCA5B6E27FA6}" type="datetimeFigureOut">
              <a:rPr lang="en-US" smtClean="0"/>
              <a:pPr/>
              <a:t>9/26/2014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F102-E861-45B0-9385-2BE9D2F18F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4020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97E2-10E6-49D1-989A-CCA5B6E27FA6}" type="datetimeFigureOut">
              <a:rPr lang="en-US" smtClean="0"/>
              <a:pPr/>
              <a:t>9/26/2014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F102-E861-45B0-9385-2BE9D2F18F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5246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HN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CB68-EA94-48FC-9F9E-0A24AAFB0C45}" type="datetimeFigureOut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26/09/2014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466E-F35D-4F92-943E-9E1841D423B5}" type="slidenum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7399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CB68-EA94-48FC-9F9E-0A24AAFB0C45}" type="datetimeFigureOut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26/09/2014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466E-F35D-4F92-943E-9E1841D423B5}" type="slidenum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3921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CB68-EA94-48FC-9F9E-0A24AAFB0C45}" type="datetimeFigureOut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26/09/2014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466E-F35D-4F92-943E-9E1841D423B5}" type="slidenum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8008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CB68-EA94-48FC-9F9E-0A24AAFB0C45}" type="datetimeFigureOut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26/09/2014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466E-F35D-4F92-943E-9E1841D423B5}" type="slidenum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955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CB68-EA94-48FC-9F9E-0A24AAFB0C45}" type="datetimeFigureOut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26/09/2014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466E-F35D-4F92-943E-9E1841D423B5}" type="slidenum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85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CB68-EA94-48FC-9F9E-0A24AAFB0C45}" type="datetimeFigureOut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26/09/2014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466E-F35D-4F92-943E-9E1841D423B5}" type="slidenum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910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CB68-EA94-48FC-9F9E-0A24AAFB0C45}" type="datetimeFigureOut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26/09/2014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466E-F35D-4F92-943E-9E1841D423B5}" type="slidenum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282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CB68-EA94-48FC-9F9E-0A24AAFB0C45}" type="datetimeFigureOut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26/09/2014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466E-F35D-4F92-943E-9E1841D423B5}" type="slidenum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5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97E2-10E6-49D1-989A-CCA5B6E27FA6}" type="datetimeFigureOut">
              <a:rPr lang="en-US" smtClean="0"/>
              <a:pPr/>
              <a:t>9/26/2014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F102-E861-45B0-9385-2BE9D2F18F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2522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HN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CB68-EA94-48FC-9F9E-0A24AAFB0C45}" type="datetimeFigureOut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26/09/2014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466E-F35D-4F92-943E-9E1841D423B5}" type="slidenum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8112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CB68-EA94-48FC-9F9E-0A24AAFB0C45}" type="datetimeFigureOut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26/09/2014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466E-F35D-4F92-943E-9E1841D423B5}" type="slidenum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9216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CB68-EA94-48FC-9F9E-0A24AAFB0C45}" type="datetimeFigureOut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26/09/2014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466E-F35D-4F92-943E-9E1841D423B5}" type="slidenum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90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97E2-10E6-49D1-989A-CCA5B6E27FA6}" type="datetimeFigureOut">
              <a:rPr lang="en-US" smtClean="0"/>
              <a:pPr/>
              <a:t>9/26/2014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F102-E861-45B0-9385-2BE9D2F18F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102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97E2-10E6-49D1-989A-CCA5B6E27FA6}" type="datetimeFigureOut">
              <a:rPr lang="en-US" smtClean="0"/>
              <a:pPr/>
              <a:t>9/26/2014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F102-E861-45B0-9385-2BE9D2F18F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9553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97E2-10E6-49D1-989A-CCA5B6E27FA6}" type="datetimeFigureOut">
              <a:rPr lang="en-US" smtClean="0"/>
              <a:pPr/>
              <a:t>9/26/2014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F102-E861-45B0-9385-2BE9D2F18F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663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97E2-10E6-49D1-989A-CCA5B6E27FA6}" type="datetimeFigureOut">
              <a:rPr lang="en-US" smtClean="0"/>
              <a:pPr/>
              <a:t>9/26/2014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F102-E861-45B0-9385-2BE9D2F18F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025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97E2-10E6-49D1-989A-CCA5B6E27FA6}" type="datetimeFigureOut">
              <a:rPr lang="en-US" smtClean="0"/>
              <a:pPr/>
              <a:t>9/26/2014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F102-E861-45B0-9385-2BE9D2F18F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814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97E2-10E6-49D1-989A-CCA5B6E27FA6}" type="datetimeFigureOut">
              <a:rPr lang="en-US" smtClean="0"/>
              <a:pPr/>
              <a:t>9/26/2014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F102-E861-45B0-9385-2BE9D2F18F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229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797E2-10E6-49D1-989A-CCA5B6E27FA6}" type="datetimeFigureOut">
              <a:rPr lang="en-US" smtClean="0"/>
              <a:pPr/>
              <a:t>9/26/2014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3F102-E861-45B0-9385-2BE9D2F18F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723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797E2-10E6-49D1-989A-CCA5B6E27FA6}" type="datetimeFigureOut">
              <a:rPr lang="en-US" smtClean="0"/>
              <a:pPr/>
              <a:t>9/26/2014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3F102-E861-45B0-9385-2BE9D2F18F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942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FCB68-EA94-48FC-9F9E-0A24AAFB0C45}" type="datetimeFigureOut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26/09/2014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3466E-F35D-4F92-943E-9E1841D423B5}" type="slidenum">
              <a:rPr lang="es-HN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H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09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o.org/climatechange/fao-adapt/en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ao.org/climatechange/climatesmart/e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404664"/>
            <a:ext cx="8928992" cy="1296144"/>
          </a:xfrm>
        </p:spPr>
        <p:txBody>
          <a:bodyPr>
            <a:normAutofit fontScale="90000"/>
          </a:bodyPr>
          <a:lstStyle/>
          <a:p>
            <a:r>
              <a:rPr lang="es-HN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HN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HN" sz="27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SIMPOSIO </a:t>
            </a:r>
            <a:r>
              <a:rPr lang="es-HN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 SEGURIDAD ALIMENTARIA Y EL ROL DEL PROFESIONAL AGRÍCOLA</a:t>
            </a:r>
            <a:br>
              <a:rPr lang="es-HN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HN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COLPROCAH (1964-2014)</a:t>
            </a:r>
            <a:br>
              <a:rPr lang="es-HN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HN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HN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695972" y="2996952"/>
            <a:ext cx="6400800" cy="1752600"/>
          </a:xfrm>
        </p:spPr>
        <p:txBody>
          <a:bodyPr>
            <a:normAutofit/>
          </a:bodyPr>
          <a:lstStyle/>
          <a:p>
            <a:r>
              <a:rPr lang="es-HN" sz="2000" dirty="0" smtClean="0">
                <a:solidFill>
                  <a:srgbClr val="0070C0"/>
                </a:solidFill>
              </a:rPr>
              <a:t>Por: Mirza Castro, M.Sc.</a:t>
            </a:r>
          </a:p>
          <a:p>
            <a:r>
              <a:rPr lang="es-HN" sz="2000" dirty="0" smtClean="0">
                <a:solidFill>
                  <a:srgbClr val="0070C0"/>
                </a:solidFill>
              </a:rPr>
              <a:t>FAO-HN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868588" y="2130432"/>
            <a:ext cx="62281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HN" sz="2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Resiliencia del Sector Agrícola frente al Cambio Climático</a:t>
            </a:r>
            <a:endParaRPr lang="en-US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529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6850" y="-2046288"/>
            <a:ext cx="14619288" cy="1096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8915400" cy="1396008"/>
          </a:xfrm>
        </p:spPr>
        <p:txBody>
          <a:bodyPr>
            <a:normAutofit/>
          </a:bodyPr>
          <a:lstStyle/>
          <a:p>
            <a:r>
              <a:rPr lang="es-HN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Impactos Directos del CC en el sector agrícola</a:t>
            </a:r>
            <a:endParaRPr lang="es-HN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304800" y="1524000"/>
          <a:ext cx="86106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0483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6850" y="-2046288"/>
            <a:ext cx="14619288" cy="1096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0" y="260350"/>
            <a:ext cx="6372225" cy="7620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SV" sz="2600" b="1" dirty="0" smtClean="0">
                <a:solidFill>
                  <a:srgbClr val="FFFF66"/>
                </a:solidFill>
                <a:latin typeface="Calibri" pitchFamily="34" charset="0"/>
              </a:rPr>
              <a:t>Impactos </a:t>
            </a:r>
            <a:r>
              <a:rPr lang="es-SV" sz="2600" b="1" dirty="0">
                <a:solidFill>
                  <a:srgbClr val="FFFF66"/>
                </a:solidFill>
                <a:latin typeface="Calibri" pitchFamily="34" charset="0"/>
              </a:rPr>
              <a:t>en la seguridad y soberanía alimentaria </a:t>
            </a:r>
            <a:endParaRPr lang="en-US" sz="2600" b="1" dirty="0">
              <a:solidFill>
                <a:srgbClr val="FFFF66"/>
              </a:solidFill>
              <a:latin typeface="Calibri" pitchFamily="34" charset="0"/>
            </a:endParaRP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457200" y="1203325"/>
            <a:ext cx="5867400" cy="1006475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6600"/>
              </a:buClr>
              <a:buSzPct val="130000"/>
              <a:buFont typeface="Wingdings" pitchFamily="2" charset="2"/>
              <a:buChar char="§"/>
            </a:pPr>
            <a:r>
              <a:rPr lang="es-SV" sz="2000">
                <a:latin typeface="Calibri" pitchFamily="34" charset="0"/>
              </a:rPr>
              <a:t>  </a:t>
            </a:r>
            <a:r>
              <a:rPr lang="es-SV" sz="2000" b="1">
                <a:latin typeface="Calibri" pitchFamily="34" charset="0"/>
              </a:rPr>
              <a:t>Escasez de alimentos </a:t>
            </a:r>
            <a:r>
              <a:rPr lang="es-SV" sz="2000">
                <a:latin typeface="Calibri" pitchFamily="34" charset="0"/>
              </a:rPr>
              <a:t>(granos básicos y pesquerías) por baja producción y productividad, por sequías, inundaciones y olas de calor  </a:t>
            </a:r>
            <a:endParaRPr lang="en-US" sz="2000">
              <a:latin typeface="Calibri" pitchFamily="34" charset="0"/>
            </a:endParaRPr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4899025"/>
            <a:ext cx="213360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6781800" y="1411288"/>
            <a:ext cx="1600200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 Box 6"/>
          <p:cNvSpPr txBox="1">
            <a:spLocks noChangeArrowheads="1"/>
          </p:cNvSpPr>
          <p:nvPr/>
        </p:nvSpPr>
        <p:spPr bwMode="auto">
          <a:xfrm>
            <a:off x="457200" y="2422525"/>
            <a:ext cx="5867400" cy="1006475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6600"/>
              </a:buClr>
              <a:buSzPct val="130000"/>
              <a:buFont typeface="Wingdings" pitchFamily="2" charset="2"/>
              <a:buChar char="§"/>
            </a:pPr>
            <a:r>
              <a:rPr lang="es-SV" sz="2000">
                <a:latin typeface="Calibri" pitchFamily="34" charset="0"/>
              </a:rPr>
              <a:t> </a:t>
            </a:r>
            <a:r>
              <a:rPr lang="es-SV" sz="2000" b="1">
                <a:latin typeface="Calibri" pitchFamily="34" charset="0"/>
              </a:rPr>
              <a:t>Desaparición y disminución de especies agrícolas </a:t>
            </a:r>
            <a:r>
              <a:rPr lang="es-SV" sz="2000">
                <a:latin typeface="Calibri" pitchFamily="34" charset="0"/>
              </a:rPr>
              <a:t>(animales y plantas), por intolerancia a los cambios de temperaturas y patrón de lluvias</a:t>
            </a:r>
            <a:endParaRPr lang="en-US" sz="2000">
              <a:latin typeface="Calibri" pitchFamily="34" charset="0"/>
            </a:endParaRPr>
          </a:p>
        </p:txBody>
      </p:sp>
      <p:sp>
        <p:nvSpPr>
          <p:cNvPr id="11272" name="Text Box 7"/>
          <p:cNvSpPr txBox="1">
            <a:spLocks noChangeArrowheads="1"/>
          </p:cNvSpPr>
          <p:nvPr/>
        </p:nvSpPr>
        <p:spPr bwMode="auto">
          <a:xfrm>
            <a:off x="457200" y="3641725"/>
            <a:ext cx="5867400" cy="1006475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6600"/>
              </a:buClr>
              <a:buSzPct val="130000"/>
              <a:buFont typeface="Wingdings" pitchFamily="2" charset="2"/>
              <a:buChar char="§"/>
            </a:pPr>
            <a:r>
              <a:rPr lang="es-SV" sz="2000">
                <a:latin typeface="Calibri" pitchFamily="34" charset="0"/>
              </a:rPr>
              <a:t> </a:t>
            </a:r>
            <a:r>
              <a:rPr lang="es-SV" sz="2000" b="1">
                <a:latin typeface="Calibri" pitchFamily="34" charset="0"/>
              </a:rPr>
              <a:t>Deterioro y pérdida del entorno natural rural </a:t>
            </a:r>
            <a:r>
              <a:rPr lang="es-SV" sz="2000">
                <a:latin typeface="Calibri" pitchFamily="34" charset="0"/>
              </a:rPr>
              <a:t>que es fuente de alimentos y bienes comerciables para las familias rurales</a:t>
            </a:r>
            <a:endParaRPr lang="en-US" sz="2000">
              <a:latin typeface="Calibri" pitchFamily="34" charset="0"/>
            </a:endParaRPr>
          </a:p>
        </p:txBody>
      </p:sp>
      <p:sp>
        <p:nvSpPr>
          <p:cNvPr id="11273" name="Text Box 8"/>
          <p:cNvSpPr txBox="1">
            <a:spLocks noChangeArrowheads="1"/>
          </p:cNvSpPr>
          <p:nvPr/>
        </p:nvSpPr>
        <p:spPr bwMode="auto">
          <a:xfrm>
            <a:off x="500034" y="4714885"/>
            <a:ext cx="5824566" cy="1015663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6600"/>
              </a:buClr>
              <a:buSzPct val="130000"/>
              <a:buFont typeface="Wingdings" pitchFamily="2" charset="2"/>
              <a:buChar char="§"/>
            </a:pPr>
            <a:r>
              <a:rPr lang="es-SV" sz="2000" dirty="0">
                <a:latin typeface="Calibri" pitchFamily="34" charset="0"/>
              </a:rPr>
              <a:t> </a:t>
            </a:r>
            <a:r>
              <a:rPr lang="es-SV" sz="2000" b="1" dirty="0">
                <a:latin typeface="Calibri" pitchFamily="34" charset="0"/>
              </a:rPr>
              <a:t>Falta de agua para uso doméstico y agricultura</a:t>
            </a:r>
            <a:r>
              <a:rPr lang="es-SV" sz="2000" dirty="0">
                <a:latin typeface="Calibri" pitchFamily="34" charset="0"/>
              </a:rPr>
              <a:t>, afectando el uso e ingestión de los alimentos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457200" y="5791200"/>
            <a:ext cx="5867400" cy="701675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6600"/>
              </a:buClr>
              <a:buSzPct val="130000"/>
              <a:buFont typeface="Wingdings" pitchFamily="2" charset="2"/>
              <a:buChar char="§"/>
            </a:pPr>
            <a:r>
              <a:rPr lang="es-SV" sz="2000">
                <a:latin typeface="Calibri" pitchFamily="34" charset="0"/>
              </a:rPr>
              <a:t> </a:t>
            </a:r>
            <a:r>
              <a:rPr lang="es-SV" sz="2000" b="1">
                <a:latin typeface="Calibri" pitchFamily="34" charset="0"/>
              </a:rPr>
              <a:t>Dependencia de las importaciones de alimentos </a:t>
            </a:r>
            <a:r>
              <a:rPr lang="es-SV" sz="2000">
                <a:latin typeface="Calibri" pitchFamily="34" charset="0"/>
              </a:rPr>
              <a:t>a precios elevados y de dudosa calidad</a:t>
            </a:r>
            <a:endParaRPr lang="en-US" sz="2000">
              <a:latin typeface="Calibri" pitchFamily="34" charset="0"/>
            </a:endParaRPr>
          </a:p>
        </p:txBody>
      </p:sp>
      <p:pic>
        <p:nvPicPr>
          <p:cNvPr id="11275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0375" y="3043238"/>
            <a:ext cx="1647825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869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6850" y="-2051050"/>
            <a:ext cx="14619288" cy="1096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994" y="-99392"/>
            <a:ext cx="8229600" cy="864096"/>
          </a:xfrm>
        </p:spPr>
        <p:txBody>
          <a:bodyPr>
            <a:norm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 agronómicas de los principales cultivos de subsistencia en Honduras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90455609"/>
              </p:ext>
            </p:extLst>
          </p:nvPr>
        </p:nvGraphicFramePr>
        <p:xfrm>
          <a:off x="457200" y="1052735"/>
          <a:ext cx="8229600" cy="5581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411168">
                <a:tc>
                  <a:txBody>
                    <a:bodyPr/>
                    <a:lstStyle/>
                    <a:p>
                      <a:r>
                        <a:rPr lang="es-HN" dirty="0" smtClean="0"/>
                        <a:t>Condiciones/Cultivo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dirty="0" smtClean="0"/>
                        <a:t>Maíz (</a:t>
                      </a:r>
                      <a:r>
                        <a:rPr lang="es-HN" i="1" dirty="0" smtClean="0"/>
                        <a:t>Zea mays</a:t>
                      </a:r>
                      <a:r>
                        <a:rPr lang="es-HN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dirty="0" smtClean="0"/>
                        <a:t>Frijol (</a:t>
                      </a:r>
                      <a:r>
                        <a:rPr lang="es-HN" i="1" dirty="0" smtClean="0"/>
                        <a:t>Phaseolus vulgaris</a:t>
                      </a:r>
                      <a:r>
                        <a:rPr lang="es-HN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709687">
                <a:tc>
                  <a:txBody>
                    <a:bodyPr/>
                    <a:lstStyle/>
                    <a:p>
                      <a:r>
                        <a:rPr lang="es-HN" dirty="0" smtClean="0"/>
                        <a:t>Nutrición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dirty="0" smtClean="0"/>
                        <a:t>Carbohidratos y proteínas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dirty="0" smtClean="0"/>
                        <a:t>Proteínas, hierro y vitamina B.</a:t>
                      </a:r>
                      <a:endParaRPr lang="en-US" dirty="0"/>
                    </a:p>
                  </a:txBody>
                  <a:tcPr/>
                </a:tc>
              </a:tr>
              <a:tr h="1520758">
                <a:tc>
                  <a:txBody>
                    <a:bodyPr/>
                    <a:lstStyle/>
                    <a:p>
                      <a:r>
                        <a:rPr lang="en-US" dirty="0" smtClean="0"/>
                        <a:t>Condiciones</a:t>
                      </a:r>
                    </a:p>
                    <a:p>
                      <a:r>
                        <a:rPr lang="en-US" dirty="0" smtClean="0"/>
                        <a:t>agroecológicas:</a:t>
                      </a:r>
                    </a:p>
                    <a:p>
                      <a:r>
                        <a:rPr lang="en-US" dirty="0" smtClean="0"/>
                        <a:t>temperatura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200" dirty="0" smtClean="0"/>
                        <a:t>Temperaturas optimas :15-</a:t>
                      </a:r>
                    </a:p>
                    <a:p>
                      <a:r>
                        <a:rPr lang="es-HN" sz="1200" dirty="0" smtClean="0"/>
                        <a:t>30°C</a:t>
                      </a:r>
                    </a:p>
                    <a:p>
                      <a:r>
                        <a:rPr lang="es-HN" sz="1200" dirty="0" smtClean="0"/>
                        <a:t>Altas temperaturas tienen un efecto</a:t>
                      </a:r>
                    </a:p>
                    <a:p>
                      <a:r>
                        <a:rPr lang="es-HN" sz="1200" dirty="0" smtClean="0"/>
                        <a:t>directo sobre la viabilidad del polen,</a:t>
                      </a:r>
                    </a:p>
                    <a:p>
                      <a:r>
                        <a:rPr lang="es-HN" sz="1200" dirty="0" smtClean="0"/>
                        <a:t>que se reduce en forma importante</a:t>
                      </a:r>
                    </a:p>
                    <a:p>
                      <a:r>
                        <a:rPr lang="es-HN" sz="1200" dirty="0" smtClean="0"/>
                        <a:t>por encima de 33°C.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200" dirty="0" smtClean="0"/>
                        <a:t>El rango térmico idóneo para el</a:t>
                      </a:r>
                    </a:p>
                    <a:p>
                      <a:r>
                        <a:rPr lang="es-HN" sz="1200" dirty="0" smtClean="0"/>
                        <a:t>crecimiento:</a:t>
                      </a:r>
                      <a:r>
                        <a:rPr lang="es-HN" sz="1200" baseline="0" dirty="0" smtClean="0"/>
                        <a:t> </a:t>
                      </a:r>
                      <a:r>
                        <a:rPr lang="es-HN" sz="1200" dirty="0" smtClean="0"/>
                        <a:t>18° a 24 °C (FAO,</a:t>
                      </a:r>
                    </a:p>
                    <a:p>
                      <a:r>
                        <a:rPr lang="es-HN" sz="1200" dirty="0" smtClean="0"/>
                        <a:t>2004).</a:t>
                      </a:r>
                    </a:p>
                    <a:p>
                      <a:r>
                        <a:rPr lang="es-HN" sz="1200" dirty="0" smtClean="0"/>
                        <a:t>Altas temperaturas, de 40°C o más,</a:t>
                      </a:r>
                    </a:p>
                    <a:p>
                      <a:r>
                        <a:rPr lang="es-HN" sz="1200" dirty="0" smtClean="0"/>
                        <a:t>provocan daños irreversibles (White</a:t>
                      </a:r>
                    </a:p>
                    <a:p>
                      <a:r>
                        <a:rPr lang="es-HN" sz="1200" dirty="0" smtClean="0"/>
                        <a:t>1985)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</a:tr>
              <a:tr h="1317990">
                <a:tc>
                  <a:txBody>
                    <a:bodyPr/>
                    <a:lstStyle/>
                    <a:p>
                      <a:r>
                        <a:rPr lang="en-US" dirty="0" smtClean="0"/>
                        <a:t>Condiciones</a:t>
                      </a:r>
                    </a:p>
                    <a:p>
                      <a:r>
                        <a:rPr lang="en-US" dirty="0" smtClean="0"/>
                        <a:t>agroecológicas:</a:t>
                      </a:r>
                    </a:p>
                    <a:p>
                      <a:r>
                        <a:rPr lang="en-US" dirty="0" smtClean="0"/>
                        <a:t>agua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200" dirty="0" smtClean="0"/>
                        <a:t>Precipitación pluvial necesaria: 440-</a:t>
                      </a:r>
                    </a:p>
                    <a:p>
                      <a:r>
                        <a:rPr lang="es-HN" sz="1200" dirty="0" smtClean="0"/>
                        <a:t>600 mm por ciclo de cosecha.</a:t>
                      </a:r>
                    </a:p>
                    <a:p>
                      <a:endParaRPr lang="es-HN" sz="1200" dirty="0" smtClean="0"/>
                    </a:p>
                    <a:p>
                      <a:r>
                        <a:rPr lang="en-US" sz="1200" dirty="0" smtClean="0"/>
                        <a:t>Periodo críticos de 100-125 mm.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200" dirty="0" smtClean="0"/>
                        <a:t>Precipitación pluvial necesaria: 300- 400</a:t>
                      </a:r>
                    </a:p>
                    <a:p>
                      <a:r>
                        <a:rPr lang="es-HN" sz="1200" dirty="0" smtClean="0"/>
                        <a:t>mm por ciclo de cosecha.</a:t>
                      </a:r>
                    </a:p>
                    <a:p>
                      <a:endParaRPr lang="es-HN" sz="1200" dirty="0" smtClean="0"/>
                    </a:p>
                    <a:p>
                      <a:r>
                        <a:rPr lang="es-HN" sz="1200" dirty="0" smtClean="0"/>
                        <a:t>Mínimos requerimientos de</a:t>
                      </a:r>
                    </a:p>
                    <a:p>
                      <a:r>
                        <a:rPr lang="es-HN" sz="1200" dirty="0" smtClean="0"/>
                        <a:t>110-180mm en siembra y</a:t>
                      </a:r>
                    </a:p>
                    <a:p>
                      <a:r>
                        <a:rPr lang="es-HN" sz="1200" dirty="0" smtClean="0"/>
                        <a:t>50-90 mm en floración.</a:t>
                      </a:r>
                      <a:endParaRPr lang="en-US" sz="1200" dirty="0"/>
                    </a:p>
                  </a:txBody>
                  <a:tcPr/>
                </a:tc>
              </a:tr>
              <a:tr h="709687">
                <a:tc>
                  <a:txBody>
                    <a:bodyPr/>
                    <a:lstStyle/>
                    <a:p>
                      <a:r>
                        <a:rPr lang="en-US" dirty="0" smtClean="0"/>
                        <a:t>Cosecha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200" dirty="0" smtClean="0"/>
                        <a:t>Un periodo de 5 días consecutivos con más de 100 mm de lluvia acumulada,  hace más difícil la cosecha.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200" dirty="0" smtClean="0"/>
                        <a:t>Un periodo de 5 días consecutivos en los que llueve más de 150 mm acumulados, complicaría la cosecha.</a:t>
                      </a:r>
                    </a:p>
                  </a:txBody>
                  <a:tcPr/>
                </a:tc>
              </a:tr>
              <a:tr h="912455">
                <a:tc>
                  <a:txBody>
                    <a:bodyPr/>
                    <a:lstStyle/>
                    <a:p>
                      <a:r>
                        <a:rPr lang="en-US" dirty="0" smtClean="0"/>
                        <a:t>Plagas y enfermedades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200" dirty="0" smtClean="0"/>
                        <a:t>Gallina ciega, gusano cuerudo o</a:t>
                      </a:r>
                    </a:p>
                    <a:p>
                      <a:r>
                        <a:rPr lang="es-HN" sz="1200" dirty="0" smtClean="0"/>
                        <a:t>Agrotis;</a:t>
                      </a:r>
                    </a:p>
                    <a:p>
                      <a:r>
                        <a:rPr lang="es-HN" sz="1200" dirty="0" smtClean="0"/>
                        <a:t>pudrición de mazorca por hongos:</a:t>
                      </a:r>
                    </a:p>
                    <a:p>
                      <a:r>
                        <a:rPr lang="es-HN" sz="1200" dirty="0" smtClean="0"/>
                        <a:t>Diplodia sp y Fusarim sp.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200" dirty="0" smtClean="0"/>
                        <a:t>Las plagas de mayor prioridad son Mosca</a:t>
                      </a:r>
                    </a:p>
                    <a:p>
                      <a:r>
                        <a:rPr lang="es-HN" sz="1200" dirty="0" smtClean="0"/>
                        <a:t>Blanca, Diabrótica, Tortuguilla, áfidos,</a:t>
                      </a:r>
                    </a:p>
                    <a:p>
                      <a:r>
                        <a:rPr lang="es-HN" sz="1200" dirty="0" smtClean="0"/>
                        <a:t>Empoasca y en post cosecha, el gorgojo.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147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77604" y="-2051050"/>
            <a:ext cx="14619288" cy="1096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703" y="141059"/>
            <a:ext cx="8710162" cy="648072"/>
          </a:xfrm>
        </p:spPr>
        <p:txBody>
          <a:bodyPr>
            <a:noAutofit/>
          </a:bodyPr>
          <a:lstStyle/>
          <a:p>
            <a:r>
              <a:rPr lang="es-H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Elementos críticos e Indicadores en el Ciclo de producción del </a:t>
            </a:r>
            <a:r>
              <a:rPr lang="es-H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s-H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rijol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46" y="760132"/>
            <a:ext cx="901905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4702" y="5877272"/>
            <a:ext cx="8710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 smtClean="0"/>
              <a:t>Al ser un cultivo de ciclo corto, necesita condiciones climáticas precisas para que el desarrollo  y la producción ocurran adecuadamente.  La época de floración y llenado de grano, son las mas susceptibles al aumento de la precipitación con incidencia en el rendimiento.</a:t>
            </a:r>
            <a:endParaRPr lang="en-US" dirty="0"/>
          </a:p>
        </p:txBody>
      </p:sp>
      <p:sp>
        <p:nvSpPr>
          <p:cNvPr id="6" name="5 CuadroTexto"/>
          <p:cNvSpPr txBox="1"/>
          <p:nvPr/>
        </p:nvSpPr>
        <p:spPr>
          <a:xfrm>
            <a:off x="2483768" y="799166"/>
            <a:ext cx="169218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HN" sz="1400" dirty="0" smtClean="0"/>
              <a:t>Pre-siembra</a:t>
            </a:r>
          </a:p>
          <a:p>
            <a:r>
              <a:rPr lang="es-HN" sz="1400" dirty="0" smtClean="0"/>
              <a:t>ICPF: pma=150 mm</a:t>
            </a:r>
            <a:r>
              <a:rPr lang="es-HN" sz="1200" dirty="0" smtClean="0"/>
              <a:t>.</a:t>
            </a:r>
            <a:endParaRPr lang="en-US" sz="12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843808" y="1340768"/>
            <a:ext cx="165618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HN" sz="1400" dirty="0" smtClean="0"/>
              <a:t>ISF: p.a. ≤ 40mm.</a:t>
            </a:r>
            <a:endParaRPr lang="en-US" sz="1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3563888" y="1772816"/>
            <a:ext cx="2736304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HN" sz="1400" dirty="0" smtClean="0"/>
              <a:t>Primeros 30 días: p.a. ≤ 200 mm.  </a:t>
            </a:r>
            <a:endParaRPr lang="en-US" sz="1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4788024" y="2359906"/>
            <a:ext cx="3528392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HN" sz="1400" dirty="0" smtClean="0"/>
              <a:t>Entre los 25-50 días de siembra: p.a. 125 mm. </a:t>
            </a:r>
            <a:endParaRPr lang="en-US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57525"/>
            <a:ext cx="35544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7229776" y="3830935"/>
            <a:ext cx="1760733" cy="7386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HN" sz="1400" dirty="0" smtClean="0"/>
              <a:t>Periodo de 5 días consecutivos con </a:t>
            </a:r>
            <a:r>
              <a:rPr lang="es-HN" sz="1400" dirty="0" err="1" smtClean="0"/>
              <a:t>p.m.a</a:t>
            </a:r>
            <a:r>
              <a:rPr lang="es-HN" sz="1400" dirty="0" smtClean="0"/>
              <a:t>.≤ 150 mm.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25603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228500"/>
            <a:ext cx="10696576" cy="735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99592" y="-99392"/>
            <a:ext cx="662473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H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allá de la Resiliencia Climática: La </a:t>
            </a:r>
            <a:r>
              <a:rPr lang="es-H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H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daptación</a:t>
            </a:r>
            <a:r>
              <a:rPr lang="es-H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54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60848" y="-2259632"/>
            <a:ext cx="14619288" cy="1096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115" y="1276810"/>
            <a:ext cx="6887063" cy="388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15 Pentágono"/>
          <p:cNvSpPr/>
          <p:nvPr/>
        </p:nvSpPr>
        <p:spPr>
          <a:xfrm>
            <a:off x="1231298" y="2060848"/>
            <a:ext cx="6034996" cy="29098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286000" indent="-2286000">
              <a:lnSpc>
                <a:spcPct val="115000"/>
              </a:lnSpc>
              <a:spcAft>
                <a:spcPts val="1000"/>
              </a:spcAft>
            </a:pPr>
            <a:r>
              <a:rPr lang="es-HN" sz="1200" dirty="0">
                <a:effectLst/>
                <a:latin typeface="Times New Roman"/>
                <a:ea typeface="Calibri"/>
                <a:cs typeface="Times New Roman"/>
              </a:rPr>
              <a:t>Vulnerabilidad Actual 	Incrementando la atención a los impactos adicionales</a:t>
            </a:r>
            <a:endParaRPr lang="en-US" sz="12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38461" y="-32717"/>
            <a:ext cx="7992888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H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proceso o la Continuidad de las acciones de Adaptación </a:t>
            </a:r>
            <a:r>
              <a:rPr lang="es-HN" sz="2400" dirty="0" smtClean="0"/>
              <a:t>(T.E.Downing, 2013.  Climate Smart Agriculture).</a:t>
            </a:r>
            <a:endParaRPr lang="en-US" sz="2400" dirty="0"/>
          </a:p>
        </p:txBody>
      </p:sp>
      <p:sp>
        <p:nvSpPr>
          <p:cNvPr id="3" name="2 Rectángulo"/>
          <p:cNvSpPr/>
          <p:nvPr/>
        </p:nvSpPr>
        <p:spPr>
          <a:xfrm>
            <a:off x="-342292" y="2734380"/>
            <a:ext cx="97565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dirty="0"/>
              <a:t>El </a:t>
            </a:r>
            <a:r>
              <a:rPr lang="es-HN" b="1" dirty="0"/>
              <a:t>punto de partida </a:t>
            </a:r>
            <a:r>
              <a:rPr lang="es-HN" dirty="0"/>
              <a:t>tiene sus raíces en las </a:t>
            </a:r>
            <a:r>
              <a:rPr lang="es-HN" b="1" dirty="0"/>
              <a:t>buenas prácticas de desarrollo</a:t>
            </a:r>
            <a:r>
              <a:rPr lang="es-HN" dirty="0"/>
              <a:t>, que son justificadas por los beneficios actuales, independientemente de los riesgos climáticos y de los recursos.  </a:t>
            </a:r>
            <a:endParaRPr lang="es-HN" dirty="0" smtClean="0"/>
          </a:p>
          <a:p>
            <a:endParaRPr lang="es-H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b="1" dirty="0" smtClean="0"/>
              <a:t>La </a:t>
            </a:r>
            <a:r>
              <a:rPr lang="es-HN" b="1" dirty="0"/>
              <a:t>mayoría de los enfoques de adaptación al clima se dan en manejo de riesgo a desastres</a:t>
            </a:r>
            <a:r>
              <a:rPr lang="es-HN" dirty="0"/>
              <a:t> y aumento de la resiliencia de los medios de vida y sectores vulnerables.  </a:t>
            </a:r>
            <a:endParaRPr lang="es-H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H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dirty="0" smtClean="0"/>
              <a:t>El </a:t>
            </a:r>
            <a:r>
              <a:rPr lang="es-HN" dirty="0"/>
              <a:t>objetivo a largo plazo es </a:t>
            </a:r>
            <a:r>
              <a:rPr lang="es-HN" b="1" dirty="0"/>
              <a:t>reducir los impactos específicos o adicionales del cambio climático</a:t>
            </a:r>
            <a:r>
              <a:rPr lang="es-HN" dirty="0"/>
              <a:t>.  </a:t>
            </a:r>
            <a:endParaRPr lang="es-HN" dirty="0" smtClean="0"/>
          </a:p>
          <a:p>
            <a:endParaRPr lang="es-H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dirty="0"/>
              <a:t>Como el </a:t>
            </a:r>
            <a:r>
              <a:rPr lang="es-HN" b="1" dirty="0"/>
              <a:t>proceso de adaptación es un continuo </a:t>
            </a:r>
            <a:r>
              <a:rPr lang="es-HN" dirty="0"/>
              <a:t>(</a:t>
            </a:r>
            <a:r>
              <a:rPr lang="es-HN" dirty="0" smtClean="0"/>
              <a:t>figura) </a:t>
            </a:r>
            <a:r>
              <a:rPr lang="es-HN" b="1" dirty="0"/>
              <a:t>todas estas medidas contribuirán al proceso de la adaptación y a obtener comunidades más resilientes </a:t>
            </a:r>
            <a:r>
              <a:rPr lang="es-HN" dirty="0"/>
              <a:t>a los impactos de la variabilidad y cambio </a:t>
            </a:r>
            <a:r>
              <a:rPr lang="es-HN" dirty="0" smtClean="0"/>
              <a:t>climático.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H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dirty="0" smtClean="0"/>
              <a:t>Se </a:t>
            </a:r>
            <a:r>
              <a:rPr lang="es-HN" dirty="0"/>
              <a:t>esperaría </a:t>
            </a:r>
            <a:r>
              <a:rPr lang="es-HN" b="1" dirty="0"/>
              <a:t>desarrollar indicadores de impacto o de resultado para el reporte, monitoreo y verificación de las practicas desarrolladas por los proyectos o programas que implemente la FAO</a:t>
            </a:r>
            <a:r>
              <a:rPr lang="es-HN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H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HN" dirty="0" smtClean="0"/>
              <a:t>Para </a:t>
            </a:r>
            <a:r>
              <a:rPr lang="es-HN" dirty="0"/>
              <a:t>transversalizar el tema ambiental y de cambio climático, </a:t>
            </a:r>
            <a:r>
              <a:rPr lang="es-HN" b="1" dirty="0"/>
              <a:t>se esperaría que los proyectos o programas de la FAO Honduras, implemente y reporte indicadores </a:t>
            </a:r>
            <a:r>
              <a:rPr lang="es-HN" dirty="0"/>
              <a:t>para al menos una de las prácticas recomendadas en cada uno de los sectores del tema ambiental y de cambio climático: Agua, suelo, clima.  Así como en el tema social y </a:t>
            </a:r>
            <a:r>
              <a:rPr lang="es-HN" dirty="0" smtClean="0"/>
              <a:t>económico.</a:t>
            </a:r>
            <a:endParaRPr lang="es-H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HN" dirty="0" smtClean="0"/>
          </a:p>
        </p:txBody>
      </p:sp>
    </p:spTree>
    <p:extLst>
      <p:ext uri="{BB962C8B-B14F-4D97-AF65-F5344CB8AC3E}">
        <p14:creationId xmlns:p14="http://schemas.microsoft.com/office/powerpoint/2010/main" xmlns="" val="196504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/>
          </p:cNvSpPr>
          <p:nvPr>
            <p:ph type="title"/>
          </p:nvPr>
        </p:nvSpPr>
        <p:spPr>
          <a:xfrm>
            <a:off x="0" y="-171450"/>
            <a:ext cx="9036050" cy="692150"/>
          </a:xfrm>
        </p:spPr>
        <p:txBody>
          <a:bodyPr/>
          <a:lstStyle/>
          <a:p>
            <a:r>
              <a:rPr lang="es-HN" sz="2400" b="1" smtClean="0"/>
              <a:t>Ejemplos de impactos y medidas potenciales de adaptación</a:t>
            </a:r>
            <a:endParaRPr lang="en-US" sz="2400" b="1" smtClean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07950" y="404813"/>
          <a:ext cx="9036495" cy="6245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/>
                <a:gridCol w="3168352"/>
                <a:gridCol w="2627783"/>
              </a:tblGrid>
              <a:tr h="352637">
                <a:tc>
                  <a:txBody>
                    <a:bodyPr/>
                    <a:lstStyle/>
                    <a:p>
                      <a:r>
                        <a:rPr lang="es-HN" dirty="0" smtClean="0"/>
                        <a:t>Impactos previstos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dirty="0" smtClean="0"/>
                        <a:t>Medidas de adaptación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dirty="0" smtClean="0"/>
                        <a:t>Cultivos afectados</a:t>
                      </a:r>
                      <a:endParaRPr lang="en-US" dirty="0"/>
                    </a:p>
                  </a:txBody>
                  <a:tcPr/>
                </a:tc>
              </a:tr>
              <a:tr h="705274">
                <a:tc>
                  <a:txBody>
                    <a:bodyPr/>
                    <a:lstStyle/>
                    <a:p>
                      <a:r>
                        <a:rPr lang="es-HN" sz="1800" dirty="0" smtClean="0"/>
                        <a:t>Cambios en la fenología del cultivo.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400" dirty="0" smtClean="0"/>
                        <a:t>Cambios en las fechas de siembra y cosecha. Cambios en infraestructura para cultivos perennes (riego, drenaje)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dirty="0" smtClean="0"/>
                        <a:t>Café, arroz, maíz, frijol, soya, arboles frutales.</a:t>
                      </a:r>
                      <a:endParaRPr lang="en-US" dirty="0"/>
                    </a:p>
                  </a:txBody>
                  <a:tcPr/>
                </a:tc>
              </a:tr>
              <a:tr h="881593">
                <a:tc>
                  <a:txBody>
                    <a:bodyPr/>
                    <a:lstStyle/>
                    <a:p>
                      <a:r>
                        <a:rPr lang="es-HN" sz="1800" dirty="0" smtClean="0"/>
                        <a:t>Inundación de tierras agrícolas, salinización de aguas subterráneas.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400" dirty="0" smtClean="0"/>
                        <a:t>Reubicación de cultivos considerando planes de ordenamiento territorial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dirty="0" smtClean="0"/>
                        <a:t>Palma</a:t>
                      </a:r>
                      <a:r>
                        <a:rPr lang="es-HN" baseline="0" dirty="0" smtClean="0"/>
                        <a:t> africana, musáceas</a:t>
                      </a:r>
                    </a:p>
                    <a:p>
                      <a:r>
                        <a:rPr lang="es-HN" baseline="0" dirty="0" smtClean="0"/>
                        <a:t>y  ganadería.</a:t>
                      </a:r>
                      <a:endParaRPr lang="en-US" dirty="0"/>
                    </a:p>
                  </a:txBody>
                  <a:tcPr/>
                </a:tc>
              </a:tr>
              <a:tr h="881593">
                <a:tc>
                  <a:txBody>
                    <a:bodyPr/>
                    <a:lstStyle/>
                    <a:p>
                      <a:r>
                        <a:rPr lang="es-HN" sz="1800" dirty="0" smtClean="0"/>
                        <a:t>Plagas</a:t>
                      </a:r>
                      <a:r>
                        <a:rPr lang="es-HN" sz="1800" baseline="0" dirty="0" smtClean="0"/>
                        <a:t> y enfermedades:</a:t>
                      </a:r>
                    </a:p>
                    <a:p>
                      <a:r>
                        <a:rPr lang="es-HN" sz="1800" baseline="0" dirty="0" smtClean="0"/>
                        <a:t>proliferación a nuevas regiones.</a:t>
                      </a:r>
                      <a:endParaRPr lang="es-HN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400" dirty="0" smtClean="0"/>
                        <a:t>Implementar sistemas de Monitoreo</a:t>
                      </a:r>
                      <a:r>
                        <a:rPr lang="es-HN" sz="1400" baseline="0" dirty="0" smtClean="0"/>
                        <a:t> y alerta temprana, investigación de razas resistentes y tolerantes.</a:t>
                      </a:r>
                      <a:endParaRPr lang="es-HN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dirty="0" smtClean="0"/>
                        <a:t>Café (↓1,500</a:t>
                      </a:r>
                      <a:r>
                        <a:rPr lang="es-HN" baseline="0" dirty="0" smtClean="0"/>
                        <a:t> msnm), Musáceas (</a:t>
                      </a:r>
                      <a:r>
                        <a:rPr lang="es-HN" dirty="0" smtClean="0"/>
                        <a:t>↓500</a:t>
                      </a:r>
                      <a:r>
                        <a:rPr lang="es-HN" baseline="0" dirty="0" smtClean="0"/>
                        <a:t> msnm)</a:t>
                      </a:r>
                    </a:p>
                    <a:p>
                      <a:r>
                        <a:rPr lang="es-HN" baseline="0" dirty="0" smtClean="0"/>
                        <a:t>Papa (↑2,000 msnm)</a:t>
                      </a:r>
                    </a:p>
                  </a:txBody>
                  <a:tcPr/>
                </a:tc>
              </a:tr>
              <a:tr h="881593">
                <a:tc>
                  <a:txBody>
                    <a:bodyPr/>
                    <a:lstStyle/>
                    <a:p>
                      <a:r>
                        <a:rPr lang="es-HN" sz="1800" dirty="0" smtClean="0"/>
                        <a:t>Intensificación de procesos de degradación de tierras.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400" dirty="0" smtClean="0"/>
                        <a:t>Técnicas de conservación de suelo y Manejo sostenible.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baseline="0" dirty="0" smtClean="0"/>
                        <a:t>Hortalizas, yuca y papa en laderas, ganadería en tierras bajas.</a:t>
                      </a:r>
                    </a:p>
                  </a:txBody>
                  <a:tcPr/>
                </a:tc>
              </a:tr>
              <a:tr h="881593">
                <a:tc>
                  <a:txBody>
                    <a:bodyPr/>
                    <a:lstStyle/>
                    <a:p>
                      <a:r>
                        <a:rPr lang="es-HN" sz="1800" dirty="0" smtClean="0"/>
                        <a:t>Vulnerabilidad de los pequeños productores a la variabilidad</a:t>
                      </a:r>
                      <a:r>
                        <a:rPr lang="es-HN" sz="1800" baseline="0" dirty="0" smtClean="0"/>
                        <a:t> del clima y al Cambio climático.</a:t>
                      </a:r>
                      <a:endParaRPr lang="es-HN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400" dirty="0" smtClean="0"/>
                        <a:t>Subsidios de adaptación,</a:t>
                      </a:r>
                      <a:r>
                        <a:rPr lang="es-HN" sz="1400" baseline="0" dirty="0" smtClean="0"/>
                        <a:t> seguros agrícolas. Investigación, extensión y TT para apoyar pequeños productores.</a:t>
                      </a:r>
                      <a:endParaRPr lang="es-HN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baseline="0" dirty="0" smtClean="0"/>
                        <a:t>Todos los cultivos </a:t>
                      </a:r>
                      <a:r>
                        <a:rPr lang="es-HN" sz="1400" baseline="0" dirty="0" smtClean="0"/>
                        <a:t>(atender primero  los de laderas y suelos degradados).</a:t>
                      </a:r>
                    </a:p>
                  </a:txBody>
                  <a:tcPr/>
                </a:tc>
              </a:tr>
              <a:tr h="705274">
                <a:tc>
                  <a:txBody>
                    <a:bodyPr/>
                    <a:lstStyle/>
                    <a:p>
                      <a:r>
                        <a:rPr lang="es-HN" sz="1800" dirty="0" smtClean="0"/>
                        <a:t>Perdidas de recursos</a:t>
                      </a:r>
                      <a:r>
                        <a:rPr lang="es-HN" sz="1800" baseline="0" dirty="0" smtClean="0"/>
                        <a:t> fitogenéticos</a:t>
                      </a:r>
                      <a:endParaRPr lang="es-HN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400" dirty="0" smtClean="0"/>
                        <a:t>Análisis de zonas de riesgo, colección de recursos</a:t>
                      </a:r>
                      <a:r>
                        <a:rPr lang="es-HN" sz="1400" baseline="0" dirty="0" smtClean="0"/>
                        <a:t> genéticos e incentivos del gobierno para conservarlos.</a:t>
                      </a:r>
                      <a:endParaRPr lang="es-HN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400" baseline="0" dirty="0" smtClean="0"/>
                        <a:t>Razas nativas silvestres de arboles frutales, parientes silvestres de cultivos.</a:t>
                      </a:r>
                    </a:p>
                  </a:txBody>
                  <a:tcPr/>
                </a:tc>
              </a:tr>
              <a:tr h="759115">
                <a:tc>
                  <a:txBody>
                    <a:bodyPr/>
                    <a:lstStyle/>
                    <a:p>
                      <a:r>
                        <a:rPr lang="es-HN" sz="1800" dirty="0" smtClean="0"/>
                        <a:t>Perdida gradual de la aptitud climática de cultivos y pasturas.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400" dirty="0" smtClean="0"/>
                        <a:t>Investigación, fitomejoramiento</a:t>
                      </a:r>
                      <a:r>
                        <a:rPr lang="es-HN" sz="1400" baseline="0" dirty="0" smtClean="0"/>
                        <a:t> para cultivos mas vulnerables.</a:t>
                      </a:r>
                      <a:endParaRPr lang="es-HN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400" baseline="0" dirty="0" smtClean="0"/>
                        <a:t>Caña de azúcar, café, papas, musáceas, cítricos y ganadería.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43172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6850" y="-2051050"/>
            <a:ext cx="14619288" cy="1096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es-H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 y Recomendaciones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908720"/>
            <a:ext cx="8568952" cy="5616624"/>
          </a:xfrm>
        </p:spPr>
        <p:txBody>
          <a:bodyPr>
            <a:normAutofit fontScale="92500" lnSpcReduction="10000"/>
          </a:bodyPr>
          <a:lstStyle/>
          <a:p>
            <a:r>
              <a:rPr lang="es-HN" dirty="0" smtClean="0"/>
              <a:t>Los </a:t>
            </a:r>
            <a:r>
              <a:rPr lang="es-HN" b="1" dirty="0" smtClean="0"/>
              <a:t>impactos negativos del cambio climático inciden mas en los pequeños productores</a:t>
            </a:r>
            <a:r>
              <a:rPr lang="es-HN" dirty="0" smtClean="0"/>
              <a:t>, poniendo en riesgo su seguridad alimentaria.</a:t>
            </a:r>
          </a:p>
          <a:p>
            <a:r>
              <a:rPr lang="es-HN" b="1" dirty="0" smtClean="0"/>
              <a:t>Mejorar los pronósticos hidro-meteorológicos </a:t>
            </a:r>
            <a:r>
              <a:rPr lang="es-HN" dirty="0" smtClean="0"/>
              <a:t>y hacerlos disponibles para el productor.</a:t>
            </a:r>
          </a:p>
          <a:p>
            <a:r>
              <a:rPr lang="es-HN" b="1" dirty="0" smtClean="0"/>
              <a:t>Mejorar las practicas culturales y la innovación tecnológica </a:t>
            </a:r>
            <a:r>
              <a:rPr lang="es-HN" dirty="0" smtClean="0"/>
              <a:t>para enfrentar los impactos del CC.</a:t>
            </a:r>
          </a:p>
          <a:p>
            <a:r>
              <a:rPr lang="es-HN" b="1" dirty="0" smtClean="0"/>
              <a:t>Asistencia Técnica, información y capacitación </a:t>
            </a:r>
            <a:r>
              <a:rPr lang="es-HN" dirty="0" smtClean="0"/>
              <a:t>a los  pequeños y medianos productores.</a:t>
            </a:r>
          </a:p>
          <a:p>
            <a:r>
              <a:rPr lang="es-HN" dirty="0" smtClean="0"/>
              <a:t>Apoyar a los </a:t>
            </a:r>
            <a:r>
              <a:rPr lang="es-HN" b="1" dirty="0" smtClean="0"/>
              <a:t>productores organizados</a:t>
            </a:r>
            <a:r>
              <a:rPr lang="es-HN" dirty="0" smtClean="0"/>
              <a:t>, </a:t>
            </a:r>
            <a:r>
              <a:rPr lang="es-HN" b="1" dirty="0" smtClean="0"/>
              <a:t>incentivar</a:t>
            </a:r>
            <a:r>
              <a:rPr lang="es-HN" dirty="0" smtClean="0"/>
              <a:t> la diversificación de la producción y nuevos mercados.</a:t>
            </a:r>
          </a:p>
          <a:p>
            <a:endParaRPr lang="es-HN" dirty="0" smtClean="0"/>
          </a:p>
          <a:p>
            <a:endParaRPr lang="es-H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5892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6850" y="-2046288"/>
            <a:ext cx="14619288" cy="1096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63241" y="35859"/>
            <a:ext cx="6929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Instrumentos Legales Regionales y Nacionales, vinculados con el sector agrícola </a:t>
            </a:r>
            <a:endParaRPr lang="es-HN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0" y="1071546"/>
            <a:ext cx="4427984" cy="55978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N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Estrategia Centroamericana de Desarrollo Rural Territorial, </a:t>
            </a:r>
            <a:r>
              <a:rPr kumimoji="0" lang="es-NI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ECADERT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N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Estrategia Centroamericana de Recursos Hídricos, </a:t>
            </a:r>
            <a:r>
              <a:rPr kumimoji="0" lang="es-NI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ECAGIRH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N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Estrategia Regional Agroambiental y de Salud, </a:t>
            </a:r>
            <a:r>
              <a:rPr kumimoji="0" lang="es-NI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ERAS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N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Estrategia Regional de Cambio Climático, </a:t>
            </a:r>
            <a:r>
              <a:rPr kumimoji="0" lang="es-NI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ERCC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N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Estrategia Regional de Seguridad Alimentaria y Nutricional, </a:t>
            </a:r>
            <a:r>
              <a:rPr kumimoji="0" lang="es-NI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N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Política Agrícola Centroamericana, </a:t>
            </a:r>
            <a:r>
              <a:rPr kumimoji="0" lang="es-NI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PACA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N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Política Centroamericana de Gestión Integral de Riesgos Hídricos, </a:t>
            </a:r>
            <a:r>
              <a:rPr kumimoji="0" lang="es-NI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PCGIR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N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 Ambiental de la Región Centroamericana, </a:t>
            </a:r>
            <a:r>
              <a:rPr kumimoji="0" lang="es-NI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PARCA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NI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NI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667091" y="1071546"/>
            <a:ext cx="4429124" cy="545379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NI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Ley General del Ambiente y Política Ambiental</a:t>
            </a:r>
            <a:r>
              <a:rPr kumimoji="0" lang="es-NI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de Honduras.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HN" b="1" dirty="0" smtClean="0">
                <a:solidFill>
                  <a:srgbClr val="0070C0"/>
                </a:solidFill>
              </a:rPr>
              <a:t> </a:t>
            </a:r>
            <a:r>
              <a:rPr lang="es-HN" b="1" dirty="0">
                <a:solidFill>
                  <a:srgbClr val="0070C0"/>
                </a:solidFill>
              </a:rPr>
              <a:t>Política de Estado para el Sector Agroalimentario y el Medio Rural de Honduras (2004-2021), </a:t>
            </a:r>
            <a:endParaRPr kumimoji="0" lang="es-NI" b="1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HN" b="1" dirty="0" smtClean="0">
                <a:solidFill>
                  <a:srgbClr val="0070C0"/>
                </a:solidFill>
              </a:rPr>
              <a:t>Ley  Forestal, Áreas Protegidas y  Vida Silvestre.</a:t>
            </a:r>
            <a:endParaRPr lang="es-NI" b="1" dirty="0" smtClean="0">
              <a:solidFill>
                <a:srgbClr val="0070C0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NI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Ley General de Agua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NI" b="1" noProof="0" dirty="0" smtClean="0">
                <a:solidFill>
                  <a:srgbClr val="0070C0"/>
                </a:solidFill>
              </a:rPr>
              <a:t>Propuesta de Ley de Cambio Climático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NI" b="1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Estrategia</a:t>
            </a:r>
            <a:r>
              <a:rPr kumimoji="0" lang="es-NI" b="1" i="0" u="none" strike="noStrike" kern="1200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Nacional de Cambio Climático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NI" b="1" dirty="0" smtClean="0">
                <a:solidFill>
                  <a:srgbClr val="0070C0"/>
                </a:solidFill>
              </a:rPr>
              <a:t>Estrategia Nacional de Bienes y Servicios Ambientales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NI" b="1" i="0" u="none" strike="noStrike" kern="1200" cap="none" spc="0" normalizeH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Ley del Sistema Nacional de Gestión de Riesgos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NI" b="0" i="0" u="none" strike="noStrike" kern="1200" cap="none" spc="0" normalizeH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NI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NI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NI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404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6850" y="-2051050"/>
            <a:ext cx="14619288" cy="1096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/>
          <a:lstStyle/>
          <a:p>
            <a:r>
              <a:rPr lang="es-H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/>
          </a:bodyPr>
          <a:lstStyle/>
          <a:p>
            <a:r>
              <a:rPr lang="es-HN" dirty="0" smtClean="0"/>
              <a:t>El objetivo es </a:t>
            </a:r>
            <a:r>
              <a:rPr lang="es-HN" b="1" dirty="0" smtClean="0"/>
              <a:t>informar y promover el diálogo sobre las probables características del impacto del cambio climático y las opciones que existen para reducir la vulnerabilidad </a:t>
            </a:r>
            <a:r>
              <a:rPr lang="es-HN" dirty="0" smtClean="0"/>
              <a:t>y proporcionar soluciones específicas a las comunidades rurales.</a:t>
            </a:r>
          </a:p>
          <a:p>
            <a:r>
              <a:rPr lang="es-HN" b="1" dirty="0" smtClean="0"/>
              <a:t>Apoyar la integración de la adaptación y mitigación en la planificación y asesoría política </a:t>
            </a:r>
            <a:r>
              <a:rPr lang="es-HN" dirty="0" smtClean="0"/>
              <a:t>relacionada con la seguridad alimentaria, incluyendo en la creación de capacidades institucionales y técnicas.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781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8438" y="-2049463"/>
            <a:ext cx="14620876" cy="1096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HN" dirty="0" smtClean="0"/>
              <a:t>Contenido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HN" dirty="0" smtClean="0"/>
              <a:t>Impactos del cambio climático en Honduras</a:t>
            </a:r>
          </a:p>
          <a:p>
            <a:r>
              <a:rPr lang="es-HN" dirty="0" smtClean="0"/>
              <a:t>Escenarios Climáticos en Honduras</a:t>
            </a:r>
          </a:p>
          <a:p>
            <a:r>
              <a:rPr lang="es-HN" dirty="0" smtClean="0"/>
              <a:t>Sectores </a:t>
            </a:r>
            <a:r>
              <a:rPr lang="es-HN" dirty="0"/>
              <a:t>Afectados por el Cambio Climático en </a:t>
            </a:r>
            <a:r>
              <a:rPr lang="es-HN" dirty="0" smtClean="0"/>
              <a:t>Honduras</a:t>
            </a:r>
          </a:p>
          <a:p>
            <a:r>
              <a:rPr lang="es-HN" dirty="0" smtClean="0"/>
              <a:t>Mas allá de la Resiliencia Climática: La Adaptación-</a:t>
            </a:r>
          </a:p>
          <a:p>
            <a:r>
              <a:rPr lang="es-HN" dirty="0" smtClean="0"/>
              <a:t>Recomendaciones para el sector agrícola.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611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80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123728" y="1145848"/>
            <a:ext cx="42429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gracias</a:t>
            </a:r>
            <a:endParaRPr lang="es-E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3 Rectángulo"/>
          <p:cNvSpPr>
            <a:spLocks noChangeArrowheads="1"/>
          </p:cNvSpPr>
          <p:nvPr/>
        </p:nvSpPr>
        <p:spPr bwMode="auto">
          <a:xfrm>
            <a:off x="1763688" y="2069178"/>
            <a:ext cx="738031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/>
            <a:endParaRPr lang="en-GB" b="1" dirty="0" smtClean="0">
              <a:solidFill>
                <a:schemeClr val="tx2"/>
              </a:solidFill>
              <a:latin typeface="Calibri" pitchFamily="34" charset="0"/>
              <a:hlinkClick r:id=""/>
            </a:endParaRPr>
          </a:p>
          <a:p>
            <a:pPr lvl="2"/>
            <a:endParaRPr lang="en-GB" b="1" dirty="0" smtClean="0">
              <a:solidFill>
                <a:schemeClr val="tx2"/>
              </a:solidFill>
              <a:latin typeface="Calibri" pitchFamily="34" charset="0"/>
              <a:hlinkClick r:id=""/>
            </a:endParaRPr>
          </a:p>
          <a:p>
            <a:pPr lvl="2"/>
            <a:r>
              <a:rPr lang="en-GB" b="1" dirty="0" smtClean="0">
                <a:solidFill>
                  <a:schemeClr val="tx2"/>
                </a:solidFill>
                <a:latin typeface="Calibri" pitchFamily="34" charset="0"/>
                <a:hlinkClick r:id=""/>
              </a:rPr>
              <a:t>http://www.fao.org/climatechange/en/</a:t>
            </a:r>
            <a:endParaRPr lang="en-GB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lvl="2"/>
            <a:endParaRPr lang="en-GB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lvl="2"/>
            <a:r>
              <a:rPr lang="en-GB" b="1" dirty="0" smtClean="0">
                <a:solidFill>
                  <a:schemeClr val="tx2"/>
                </a:solidFill>
                <a:latin typeface="Calibri" pitchFamily="34" charset="0"/>
                <a:hlinkClick r:id="rId3"/>
              </a:rPr>
              <a:t>http://www.fao.org/climatechange/fao-adapt/en/</a:t>
            </a:r>
            <a:endParaRPr lang="en-GB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lvl="2"/>
            <a:endParaRPr lang="en-GB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lvl="2"/>
            <a:r>
              <a:rPr lang="en-GB" b="1" dirty="0" smtClean="0">
                <a:solidFill>
                  <a:schemeClr val="tx2"/>
                </a:solidFill>
                <a:latin typeface="Calibri" pitchFamily="34" charset="0"/>
                <a:hlinkClick r:id="rId4"/>
              </a:rPr>
              <a:t>http://www.fao.org/climatechange/climatesmart/en/</a:t>
            </a:r>
            <a:endParaRPr lang="en-GB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lvl="2"/>
            <a:endParaRPr lang="en-GB" b="1" dirty="0" smtClean="0">
              <a:solidFill>
                <a:schemeClr val="tx2"/>
              </a:solidFill>
              <a:latin typeface="Calibri" pitchFamily="34" charset="0"/>
              <a:hlinkClick r:id=""/>
            </a:endParaRPr>
          </a:p>
          <a:p>
            <a:pPr lvl="2"/>
            <a:r>
              <a:rPr lang="en-GB" b="1" dirty="0" smtClean="0">
                <a:solidFill>
                  <a:schemeClr val="tx2"/>
                </a:solidFill>
                <a:latin typeface="Calibri" pitchFamily="34" charset="0"/>
                <a:hlinkClick r:id=""/>
              </a:rPr>
              <a:t>http://www.fao.org/docrep/012/i1323s/i1323s00.htm</a:t>
            </a:r>
            <a:endParaRPr lang="en-GB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lvl="2"/>
            <a:endParaRPr lang="en-GB" b="1" dirty="0" smtClean="0">
              <a:solidFill>
                <a:schemeClr val="tx2"/>
              </a:solidFill>
              <a:latin typeface="Calibri" pitchFamily="34" charset="0"/>
              <a:hlinkClick r:id=""/>
            </a:endParaRPr>
          </a:p>
          <a:p>
            <a:pPr lvl="2"/>
            <a:r>
              <a:rPr lang="en-GB" b="1" dirty="0" smtClean="0">
                <a:solidFill>
                  <a:schemeClr val="tx2"/>
                </a:solidFill>
                <a:latin typeface="Calibri" pitchFamily="34" charset="0"/>
                <a:hlinkClick r:id=""/>
              </a:rPr>
              <a:t>http://www.fao.org.hn/fao.htm</a:t>
            </a:r>
            <a:endParaRPr lang="en-GB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lvl="2"/>
            <a:endParaRPr lang="en-GB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lvl="2"/>
            <a:endParaRPr lang="en-GB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lvl="2"/>
            <a:endParaRPr lang="en-GB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lvl="2"/>
            <a:endParaRPr lang="en-GB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248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6850" y="-2051050"/>
            <a:ext cx="14619288" cy="1096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994" y="44624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es-H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Índice Mundial de Riesgo Climático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686" y="908720"/>
            <a:ext cx="872221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60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8438" y="-2259632"/>
            <a:ext cx="14620876" cy="1096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88540" y="116632"/>
            <a:ext cx="9721080" cy="980728"/>
          </a:xfrm>
        </p:spPr>
        <p:txBody>
          <a:bodyPr>
            <a:normAutofit/>
          </a:bodyPr>
          <a:lstStyle/>
          <a:p>
            <a:r>
              <a:rPr lang="es-H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Impactos y Perdidas por Desastres Naturales  en Honduras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23218711"/>
              </p:ext>
            </p:extLst>
          </p:nvPr>
        </p:nvGraphicFramePr>
        <p:xfrm>
          <a:off x="1043608" y="1268760"/>
          <a:ext cx="6840761" cy="3816424"/>
        </p:xfrm>
        <a:graphic>
          <a:graphicData uri="http://schemas.openxmlformats.org/drawingml/2006/table">
            <a:tbl>
              <a:tblPr firstRow="1" firstCol="1" bandRow="1"/>
              <a:tblGrid>
                <a:gridCol w="2480159"/>
                <a:gridCol w="1176209"/>
                <a:gridCol w="1058422"/>
                <a:gridCol w="1057594"/>
                <a:gridCol w="1068377"/>
              </a:tblGrid>
              <a:tr h="42000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HN" sz="1400" b="1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Tabla Resumen de Desastres  en Honduras en el periodo de 1900-2013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60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Desastre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HN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No. Eventos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HN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Muertes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HN" sz="14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No. Afectados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HN" sz="14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Perdidas (miles US$)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9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HN" sz="14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Sequías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HN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HN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-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HN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985,625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HN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17000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9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HN" sz="14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Inundaciones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HN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29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HN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925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HN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1,962,938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HN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392300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9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HN" sz="14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Actividad sísmica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9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52,519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100000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9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Ciclones Tropicales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21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24,621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2,981,901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4673179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9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Deslizamientos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2,800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ND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ND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9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Remolinos (vientos secos)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ND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Arial"/>
                          <a:ea typeface="Calibri"/>
                          <a:cs typeface="Times New Roman"/>
                        </a:rPr>
                        <a:t>ND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9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Totales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67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28,365</a:t>
                      </a:r>
                      <a:endParaRPr lang="en-US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5,982,983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5182, 479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1073349" y="5380672"/>
            <a:ext cx="68407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HN" dirty="0" smtClean="0"/>
              <a:t>En Honduras durante el periodo de 1900-2013, las sequías y otros eventos climáticos extremos, han causado serias pérdidas económicas. Los huracanes, ciclones tropicales y las inundaciones representan el 75% de un total de 67 eventos considerados desastres para el periodo, tal como se muestran en el siguiente cuadro resumen (EM-DAT, 2013).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18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N Consultor\Desktop\Image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9"/>
          <p:cNvSpPr>
            <a:spLocks noChangeArrowheads="1"/>
          </p:cNvSpPr>
          <p:nvPr/>
        </p:nvSpPr>
        <p:spPr bwMode="auto">
          <a:xfrm>
            <a:off x="250825" y="1557338"/>
            <a:ext cx="4968875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1600" dirty="0">
              <a:solidFill>
                <a:srgbClr val="000000"/>
              </a:solidFill>
              <a:latin typeface="Tahoma" pitchFamily="34" charset="0"/>
              <a:cs typeface="+mn-cs"/>
            </a:endParaRP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Honduras:  Temperatura</a:t>
            </a: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E. Optimista (B2) : Trayectoria baja en emisiones.</a:t>
            </a: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E. pesimista (A2) : Trayectoria tendencial en emisiones.</a:t>
            </a: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Años	 B2           A2</a:t>
            </a: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2020   </a:t>
            </a:r>
            <a:r>
              <a:rPr lang="es-ES_tradnl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0.5 </a:t>
            </a:r>
            <a:r>
              <a:rPr lang="es-E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°</a:t>
            </a:r>
            <a:r>
              <a:rPr lang="es-ES_tradnl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s-ES_tradnl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ES_tradnl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0.7</a:t>
            </a:r>
            <a:r>
              <a:rPr lang="es-E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°</a:t>
            </a:r>
            <a:r>
              <a:rPr lang="es-ES_tradnl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s-ES_tradnl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</a:t>
            </a: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2050  1.4 </a:t>
            </a:r>
            <a:r>
              <a:rPr lang="es-E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°</a:t>
            </a:r>
            <a:r>
              <a:rPr lang="es-ES_tradnl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	  1.8 </a:t>
            </a:r>
            <a:r>
              <a:rPr lang="es-E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°</a:t>
            </a:r>
            <a:r>
              <a:rPr lang="es-ES_tradnl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s-ES_tradnl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</a:t>
            </a:r>
          </a:p>
          <a:p>
            <a:pPr marL="452437" indent="-342900" fontAlgn="auto">
              <a:spcBef>
                <a:spcPts val="0"/>
              </a:spcBef>
              <a:spcAft>
                <a:spcPts val="0"/>
              </a:spcAft>
              <a:buFontTx/>
              <a:buAutoNum type="arabicPlain" startAt="2100"/>
              <a:defRPr/>
            </a:pPr>
            <a:r>
              <a:rPr lang="es-ES_tradnl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_tradnl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2.5 </a:t>
            </a:r>
            <a:r>
              <a:rPr lang="es-E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°</a:t>
            </a:r>
            <a:r>
              <a:rPr lang="es-ES_tradnl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s-ES_tradnl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ES_tradnl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4.2</a:t>
            </a:r>
            <a:r>
              <a:rPr lang="es-E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°</a:t>
            </a:r>
            <a:r>
              <a:rPr lang="es-ES_tradnl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 </a:t>
            </a:r>
          </a:p>
          <a:p>
            <a:pPr marL="452437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</a:t>
            </a: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Cierto consenso internacional que no debemos sobrepasar 2</a:t>
            </a:r>
            <a:r>
              <a:rPr lang="es-E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°</a:t>
            </a:r>
            <a:r>
              <a:rPr lang="es-ES_tradnl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  </a:t>
            </a: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395288" y="368300"/>
            <a:ext cx="8748712" cy="4000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dirty="0">
                <a:solidFill>
                  <a:srgbClr val="000000"/>
                </a:solidFill>
                <a:latin typeface="Tahoma" pitchFamily="34" charset="0"/>
              </a:rPr>
              <a:t>Honduras : Escenarios de Temperatura y Precipitación (re 1980-2000) 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932363" y="1773238"/>
            <a:ext cx="39306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 eaLnBrk="0" fontAlgn="auto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6600"/>
              </a:buClr>
              <a:buFont typeface="Georgia" pitchFamily="18" charset="0"/>
              <a:buNone/>
              <a:defRPr/>
            </a:pPr>
            <a:r>
              <a:rPr lang="es-CR" sz="2000" b="1" dirty="0">
                <a:solidFill>
                  <a:srgbClr val="000000"/>
                </a:solidFill>
                <a:latin typeface="Tahoma" pitchFamily="34" charset="0"/>
                <a:cs typeface="+mn-cs"/>
              </a:rPr>
              <a:t> </a:t>
            </a: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dirty="0">
              <a:solidFill>
                <a:srgbClr val="000000"/>
              </a:solidFill>
              <a:latin typeface="Tahoma" pitchFamily="34" charset="0"/>
              <a:cs typeface="+mn-cs"/>
            </a:endParaRP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solidFill>
                  <a:srgbClr val="000000"/>
                </a:solidFill>
                <a:latin typeface="Tahoma" pitchFamily="34" charset="0"/>
                <a:cs typeface="+mn-cs"/>
              </a:rPr>
              <a:t>Honduras: Precipitación</a:t>
            </a: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solidFill>
                <a:srgbClr val="000000"/>
              </a:solidFill>
              <a:latin typeface="Tahoma" pitchFamily="34" charset="0"/>
              <a:cs typeface="+mn-cs"/>
            </a:endParaRP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rgbClr val="000000"/>
                </a:solidFill>
                <a:latin typeface="Tahoma" pitchFamily="34" charset="0"/>
                <a:cs typeface="+mn-cs"/>
              </a:rPr>
              <a:t>Escenarios</a:t>
            </a:r>
            <a:r>
              <a:rPr lang="es-ES_tradnl" b="1" dirty="0">
                <a:solidFill>
                  <a:srgbClr val="000000"/>
                </a:solidFill>
                <a:latin typeface="Tahoma" pitchFamily="34" charset="0"/>
                <a:cs typeface="+mn-cs"/>
              </a:rPr>
              <a:t>:          B2        A2</a:t>
            </a: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solidFill>
                <a:srgbClr val="000000"/>
              </a:solidFill>
              <a:latin typeface="Tahoma" pitchFamily="34" charset="0"/>
              <a:cs typeface="+mn-cs"/>
            </a:endParaRPr>
          </a:p>
          <a:p>
            <a:pPr marL="452437" indent="-342900" fontAlgn="auto">
              <a:spcBef>
                <a:spcPts val="0"/>
              </a:spcBef>
              <a:spcAft>
                <a:spcPts val="0"/>
              </a:spcAft>
              <a:buFontTx/>
              <a:buAutoNum type="arabicPlain" startAt="2020"/>
              <a:defRPr/>
            </a:pPr>
            <a:r>
              <a:rPr lang="es-MX" dirty="0">
                <a:solidFill>
                  <a:srgbClr val="000000"/>
                </a:solidFill>
                <a:latin typeface="Tahoma" pitchFamily="34" charset="0"/>
                <a:cs typeface="+mn-cs"/>
              </a:rPr>
              <a:t>              +6%    </a:t>
            </a:r>
            <a:r>
              <a:rPr lang="es-MX" dirty="0">
                <a:solidFill>
                  <a:srgbClr val="000000"/>
                </a:solidFill>
                <a:latin typeface="+mn-lt"/>
                <a:cs typeface="+mn-cs"/>
              </a:rPr>
              <a:t>      </a:t>
            </a:r>
            <a:r>
              <a:rPr lang="es-MX" b="1" dirty="0">
                <a:solidFill>
                  <a:srgbClr val="000000"/>
                </a:solidFill>
                <a:latin typeface="Tahoma" pitchFamily="34" charset="0"/>
                <a:cs typeface="+mn-cs"/>
              </a:rPr>
              <a:t>-2%</a:t>
            </a:r>
          </a:p>
          <a:p>
            <a:pPr marL="452437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>
              <a:solidFill>
                <a:srgbClr val="000000"/>
              </a:solidFill>
              <a:latin typeface="Tahoma" pitchFamily="34" charset="0"/>
              <a:cs typeface="+mn-cs"/>
            </a:endParaRP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rgbClr val="000000"/>
                </a:solidFill>
                <a:latin typeface="Tahoma" pitchFamily="34" charset="0"/>
                <a:cs typeface="+mn-cs"/>
              </a:rPr>
              <a:t>2050	          - 7</a:t>
            </a:r>
            <a:r>
              <a:rPr lang="es-MX" dirty="0">
                <a:solidFill>
                  <a:srgbClr val="000000"/>
                </a:solidFill>
                <a:latin typeface="Tahoma" pitchFamily="34" charset="0"/>
                <a:cs typeface="+mn-cs"/>
              </a:rPr>
              <a:t>%        -15%		</a:t>
            </a:r>
            <a:endParaRPr lang="es-ES_tradnl" dirty="0">
              <a:solidFill>
                <a:srgbClr val="000000"/>
              </a:solidFill>
              <a:latin typeface="Tahoma" pitchFamily="34" charset="0"/>
              <a:cs typeface="+mn-cs"/>
            </a:endParaRPr>
          </a:p>
          <a:p>
            <a:pPr marL="452437" indent="-342900" fontAlgn="auto">
              <a:spcBef>
                <a:spcPts val="0"/>
              </a:spcBef>
              <a:spcAft>
                <a:spcPts val="0"/>
              </a:spcAft>
              <a:buFontTx/>
              <a:buAutoNum type="arabicPlain" startAt="2100"/>
              <a:defRPr/>
            </a:pPr>
            <a:r>
              <a:rPr lang="es-ES_tradnl" dirty="0">
                <a:solidFill>
                  <a:srgbClr val="000000"/>
                </a:solidFill>
                <a:latin typeface="Tahoma" pitchFamily="34" charset="0"/>
                <a:cs typeface="+mn-cs"/>
              </a:rPr>
              <a:t> 	           </a:t>
            </a:r>
            <a:r>
              <a:rPr lang="es-MX" b="1" dirty="0">
                <a:solidFill>
                  <a:srgbClr val="000000"/>
                </a:solidFill>
                <a:latin typeface="Tahoma" pitchFamily="34" charset="0"/>
                <a:cs typeface="+mn-cs"/>
              </a:rPr>
              <a:t>-12%</a:t>
            </a:r>
            <a:r>
              <a:rPr lang="es-MX" dirty="0">
                <a:solidFill>
                  <a:srgbClr val="000000"/>
                </a:solidFill>
                <a:latin typeface="Tahoma" pitchFamily="34" charset="0"/>
                <a:cs typeface="+mn-cs"/>
              </a:rPr>
              <a:t>     </a:t>
            </a:r>
            <a:r>
              <a:rPr lang="es-MX" b="1" dirty="0">
                <a:solidFill>
                  <a:srgbClr val="000000"/>
                </a:solidFill>
                <a:latin typeface="Tahoma" pitchFamily="34" charset="0"/>
                <a:cs typeface="+mn-cs"/>
              </a:rPr>
              <a:t>-32%</a:t>
            </a:r>
            <a:r>
              <a:rPr lang="es-MX" dirty="0">
                <a:solidFill>
                  <a:srgbClr val="000000"/>
                </a:solidFill>
                <a:latin typeface="Tahoma" pitchFamily="34" charset="0"/>
                <a:cs typeface="+mn-cs"/>
              </a:rPr>
              <a:t>	</a:t>
            </a:r>
            <a:endParaRPr lang="es-ES_tradnl" dirty="0">
              <a:solidFill>
                <a:srgbClr val="000000"/>
              </a:solidFill>
              <a:latin typeface="Tahoma" pitchFamily="34" charset="0"/>
              <a:cs typeface="+mn-cs"/>
            </a:endParaRP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dirty="0">
              <a:solidFill>
                <a:srgbClr val="000000"/>
              </a:solidFill>
              <a:latin typeface="Tahoma" pitchFamily="34" charset="0"/>
              <a:cs typeface="+mn-cs"/>
            </a:endParaRP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dirty="0">
              <a:solidFill>
                <a:srgbClr val="000000"/>
              </a:solidFill>
              <a:latin typeface="Tahoma" pitchFamily="34" charset="0"/>
              <a:cs typeface="+mn-cs"/>
            </a:endParaRP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b="1" dirty="0">
              <a:solidFill>
                <a:srgbClr val="000000"/>
              </a:solidFill>
              <a:latin typeface="Tahoma" pitchFamily="34" charset="0"/>
              <a:cs typeface="+mn-cs"/>
            </a:endParaRP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b="1" dirty="0">
              <a:solidFill>
                <a:srgbClr val="000000"/>
              </a:solidFill>
              <a:latin typeface="Tahoma" pitchFamily="34" charset="0"/>
              <a:cs typeface="+mn-cs"/>
            </a:endParaRP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b="1" dirty="0">
              <a:solidFill>
                <a:srgbClr val="7360FC"/>
              </a:solidFill>
              <a:latin typeface="Tahoma" pitchFamily="34" charset="0"/>
              <a:cs typeface="+mn-cs"/>
            </a:endParaRPr>
          </a:p>
          <a:p>
            <a:pPr marL="365125" indent="-255588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b="1" dirty="0">
              <a:solidFill>
                <a:srgbClr val="7360FC"/>
              </a:solidFill>
              <a:latin typeface="Tahoma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6850" y="-2054225"/>
            <a:ext cx="14619288" cy="1096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701" y="188640"/>
            <a:ext cx="8808581" cy="652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68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6850" y="-2054225"/>
            <a:ext cx="14619288" cy="1096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30"/>
            <a:ext cx="8229600" cy="1143000"/>
          </a:xfrm>
        </p:spPr>
        <p:txBody>
          <a:bodyPr>
            <a:normAutofit/>
          </a:bodyPr>
          <a:lstStyle/>
          <a:p>
            <a:r>
              <a:rPr lang="es-HN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Municipios Afectados por la Sequía 2014</a:t>
            </a:r>
            <a:endParaRPr lang="es-HN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2887" y="3265850"/>
            <a:ext cx="5091113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5" y="1052737"/>
            <a:ext cx="4258773" cy="274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4211960" cy="216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4291" y="1268760"/>
            <a:ext cx="4509837" cy="184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9463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6850" y="-2051050"/>
            <a:ext cx="14619288" cy="1096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80528" y="-171400"/>
            <a:ext cx="9324528" cy="1143000"/>
          </a:xfrm>
        </p:spPr>
        <p:txBody>
          <a:bodyPr>
            <a:normAutofit/>
          </a:bodyPr>
          <a:lstStyle/>
          <a:p>
            <a:r>
              <a:rPr lang="es-H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Variabilidad Climática=Vulnerabilidad Actual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80562"/>
            <a:ext cx="8844214" cy="467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948264" y="2132855"/>
            <a:ext cx="1643742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SV" sz="1600" dirty="0">
                <a:solidFill>
                  <a:schemeClr val="tx2">
                    <a:lumMod val="50000"/>
                  </a:schemeClr>
                </a:solidFill>
              </a:rPr>
              <a:t>Impactos severos  (desastre)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158067" y="371703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 smtClean="0">
                <a:solidFill>
                  <a:schemeClr val="bg1"/>
                </a:solidFill>
              </a:rPr>
              <a:t>Rango de Tolerancia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948264" y="4437112"/>
            <a:ext cx="1643742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SV" sz="1600" dirty="0">
                <a:solidFill>
                  <a:schemeClr val="tx2">
                    <a:lumMod val="50000"/>
                  </a:schemeClr>
                </a:solidFill>
              </a:rPr>
              <a:t>Impactos </a:t>
            </a:r>
            <a:r>
              <a:rPr lang="es-SV" sz="1600" dirty="0" smtClean="0">
                <a:solidFill>
                  <a:schemeClr val="tx2">
                    <a:lumMod val="50000"/>
                  </a:schemeClr>
                </a:solidFill>
              </a:rPr>
              <a:t>menores  (recuperables)</a:t>
            </a:r>
            <a:endParaRPr 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592574" y="466794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 smtClean="0">
                <a:solidFill>
                  <a:schemeClr val="bg1"/>
                </a:solidFill>
              </a:rPr>
              <a:t>Resiliencia            Rango de Tolerancia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5 Flecha derecha"/>
          <p:cNvSpPr/>
          <p:nvPr/>
        </p:nvSpPr>
        <p:spPr>
          <a:xfrm>
            <a:off x="3887924" y="4852611"/>
            <a:ext cx="32403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039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6850" y="-2051050"/>
            <a:ext cx="14619288" cy="1096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15" y="-171400"/>
            <a:ext cx="9147215" cy="360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15" y="3320066"/>
            <a:ext cx="9147215" cy="353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851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1535</Words>
  <Application>Microsoft Office PowerPoint</Application>
  <PresentationFormat>Presentación en pantalla (4:3)</PresentationFormat>
  <Paragraphs>241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22" baseType="lpstr">
      <vt:lpstr>Tema de Office</vt:lpstr>
      <vt:lpstr>1_Tema de Office</vt:lpstr>
      <vt:lpstr> SIMPOSIO SOBRE SEGURIDAD ALIMENTARIA Y EL ROL DEL PROFESIONAL AGRÍCOLA COLPROCAH (1964-2014)  </vt:lpstr>
      <vt:lpstr>Contenido</vt:lpstr>
      <vt:lpstr>Índice Mundial de Riesgo Climático</vt:lpstr>
      <vt:lpstr>Impactos y Perdidas por Desastres Naturales  en Honduras</vt:lpstr>
      <vt:lpstr>Diapositiva 5</vt:lpstr>
      <vt:lpstr>Diapositiva 6</vt:lpstr>
      <vt:lpstr>Municipios Afectados por la Sequía 2014</vt:lpstr>
      <vt:lpstr>Variabilidad Climática=Vulnerabilidad Actual</vt:lpstr>
      <vt:lpstr>Diapositiva 9</vt:lpstr>
      <vt:lpstr>Impactos Directos del CC en el sector agrícola</vt:lpstr>
      <vt:lpstr>Diapositiva 11</vt:lpstr>
      <vt:lpstr>Características agronómicas de los principales cultivos de subsistencia en Honduras</vt:lpstr>
      <vt:lpstr>Elementos críticos e Indicadores en el Ciclo de producción del Frijol </vt:lpstr>
      <vt:lpstr>Diapositiva 14</vt:lpstr>
      <vt:lpstr>Diapositiva 15</vt:lpstr>
      <vt:lpstr>Ejemplos de impactos y medidas potenciales de adaptación</vt:lpstr>
      <vt:lpstr>Conclusiones y Recomendaciones</vt:lpstr>
      <vt:lpstr>Diapositiva 18</vt:lpstr>
      <vt:lpstr>FAO</vt:lpstr>
      <vt:lpstr>Diapositiva 20</vt:lpstr>
    </vt:vector>
  </TitlesOfParts>
  <Company>FAO of the UN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Sustentabilidad Ambiental y Cambio Climático</dc:title>
  <dc:creator>Administrator</dc:creator>
  <cp:lastModifiedBy>Usuario</cp:lastModifiedBy>
  <cp:revision>34</cp:revision>
  <dcterms:created xsi:type="dcterms:W3CDTF">2014-01-24T16:40:00Z</dcterms:created>
  <dcterms:modified xsi:type="dcterms:W3CDTF">2014-09-26T12:38:51Z</dcterms:modified>
</cp:coreProperties>
</file>