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78" r:id="rId3"/>
    <p:sldId id="328" r:id="rId4"/>
    <p:sldId id="323" r:id="rId5"/>
    <p:sldId id="324" r:id="rId6"/>
    <p:sldId id="325" r:id="rId7"/>
    <p:sldId id="313" r:id="rId8"/>
    <p:sldId id="314" r:id="rId9"/>
    <p:sldId id="316" r:id="rId10"/>
    <p:sldId id="318" r:id="rId11"/>
    <p:sldId id="319" r:id="rId12"/>
    <p:sldId id="321" r:id="rId13"/>
    <p:sldId id="322" r:id="rId14"/>
    <p:sldId id="327" r:id="rId15"/>
    <p:sldId id="293" r:id="rId16"/>
    <p:sldId id="289" r:id="rId17"/>
    <p:sldId id="257" r:id="rId18"/>
    <p:sldId id="303" r:id="rId19"/>
    <p:sldId id="301" r:id="rId20"/>
    <p:sldId id="302" r:id="rId21"/>
    <p:sldId id="265" r:id="rId22"/>
    <p:sldId id="272" r:id="rId23"/>
    <p:sldId id="273" r:id="rId24"/>
    <p:sldId id="304" r:id="rId25"/>
    <p:sldId id="294" r:id="rId26"/>
    <p:sldId id="295" r:id="rId27"/>
    <p:sldId id="306" r:id="rId28"/>
    <p:sldId id="296" r:id="rId29"/>
    <p:sldId id="297" r:id="rId30"/>
    <p:sldId id="298" r:id="rId31"/>
    <p:sldId id="299" r:id="rId32"/>
    <p:sldId id="300" r:id="rId33"/>
    <p:sldId id="331" r:id="rId34"/>
    <p:sldId id="339" r:id="rId35"/>
    <p:sldId id="279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6600"/>
    <a:srgbClr val="800080"/>
    <a:srgbClr val="AC00AC"/>
    <a:srgbClr val="323F19"/>
    <a:srgbClr val="008000"/>
    <a:srgbClr val="465723"/>
    <a:srgbClr val="4C5F27"/>
    <a:srgbClr val="F9F9F5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>
        <p:scale>
          <a:sx n="80" d="100"/>
          <a:sy n="80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D87A6-9377-4E9D-BD99-B98EACF5F5E2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6FDA3B9C-0732-4A5C-96D5-D2E7D167E6C6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Ejecución de 7 proyectos con el Fondo Multiagenci</a:t>
          </a:r>
          <a:r>
            <a:rPr lang="es-HN" sz="2000" dirty="0" smtClean="0">
              <a:solidFill>
                <a:schemeClr val="tx1"/>
              </a:solidFill>
            </a:rPr>
            <a:t>al</a:t>
          </a:r>
          <a:endParaRPr lang="es-HN" sz="2000" dirty="0">
            <a:solidFill>
              <a:schemeClr val="tx1"/>
            </a:solidFill>
          </a:endParaRPr>
        </a:p>
      </dgm:t>
    </dgm:pt>
    <dgm:pt modelId="{9AE22A7B-922F-4567-BF09-9CDEFCA5E672}" type="parTrans" cxnId="{E40FC763-F50A-46CB-9D03-C2E00DDCF5BC}">
      <dgm:prSet/>
      <dgm:spPr/>
      <dgm:t>
        <a:bodyPr/>
        <a:lstStyle/>
        <a:p>
          <a:endParaRPr lang="es-HN"/>
        </a:p>
      </dgm:t>
    </dgm:pt>
    <dgm:pt modelId="{2C35D86F-EE6E-46CD-8533-94722F4090AA}" type="sibTrans" cxnId="{E40FC763-F50A-46CB-9D03-C2E00DDCF5BC}">
      <dgm:prSet/>
      <dgm:spPr/>
      <dgm:t>
        <a:bodyPr/>
        <a:lstStyle/>
        <a:p>
          <a:endParaRPr lang="es-HN"/>
        </a:p>
      </dgm:t>
    </dgm:pt>
    <dgm:pt modelId="{D76F6659-162C-4ED2-A0E7-986EDB9B72A2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Inicio de trabajos en 6 territorios  focales</a:t>
          </a:r>
          <a:endParaRPr lang="es-HN" sz="1600" dirty="0">
            <a:solidFill>
              <a:schemeClr val="tx1"/>
            </a:solidFill>
          </a:endParaRPr>
        </a:p>
      </dgm:t>
    </dgm:pt>
    <dgm:pt modelId="{870684A5-6409-46F2-B26E-80EE14DEBB48}" type="parTrans" cxnId="{FB5427D9-E573-4F79-8CB7-716B8D739368}">
      <dgm:prSet/>
      <dgm:spPr/>
      <dgm:t>
        <a:bodyPr/>
        <a:lstStyle/>
        <a:p>
          <a:endParaRPr lang="es-HN"/>
        </a:p>
      </dgm:t>
    </dgm:pt>
    <dgm:pt modelId="{8B0E7DA1-62D2-4AED-A4F1-77CD83075884}" type="sibTrans" cxnId="{FB5427D9-E573-4F79-8CB7-716B8D739368}">
      <dgm:prSet/>
      <dgm:spPr/>
      <dgm:t>
        <a:bodyPr/>
        <a:lstStyle/>
        <a:p>
          <a:endParaRPr lang="es-HN"/>
        </a:p>
      </dgm:t>
    </dgm:pt>
    <dgm:pt modelId="{43A545D7-D17A-4DBD-B70E-FFA712D6DBCC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Organización de la Comisión Nacional de la ECADERT</a:t>
          </a:r>
          <a:endParaRPr lang="es-HN" sz="1600" dirty="0">
            <a:solidFill>
              <a:schemeClr val="tx1"/>
            </a:solidFill>
          </a:endParaRPr>
        </a:p>
      </dgm:t>
    </dgm:pt>
    <dgm:pt modelId="{9C3F67E6-87DA-48F8-9816-BE85927892C8}" type="parTrans" cxnId="{E613E08C-D73D-459F-9544-57F316A17D6A}">
      <dgm:prSet/>
      <dgm:spPr/>
      <dgm:t>
        <a:bodyPr/>
        <a:lstStyle/>
        <a:p>
          <a:endParaRPr lang="es-HN"/>
        </a:p>
      </dgm:t>
    </dgm:pt>
    <dgm:pt modelId="{DEF3D7F0-1396-4134-8504-ACBC932BD486}" type="sibTrans" cxnId="{E613E08C-D73D-459F-9544-57F316A17D6A}">
      <dgm:prSet/>
      <dgm:spPr/>
      <dgm:t>
        <a:bodyPr/>
        <a:lstStyle/>
        <a:p>
          <a:endParaRPr lang="es-HN"/>
        </a:p>
      </dgm:t>
    </dgm:pt>
    <dgm:pt modelId="{3BB8655B-13EF-4897-B547-C419F414B017}">
      <dgm:prSet custT="1"/>
      <dgm:spPr/>
      <dgm:t>
        <a:bodyPr/>
        <a:lstStyle/>
        <a:p>
          <a:r>
            <a:rPr lang="es-HN" sz="1800" dirty="0" smtClean="0">
              <a:solidFill>
                <a:schemeClr val="tx1"/>
              </a:solidFill>
            </a:rPr>
            <a:t>Organización de 4 GAT y la  Red Nacional de GAT</a:t>
          </a:r>
          <a:endParaRPr lang="es-HN" sz="1800" dirty="0">
            <a:solidFill>
              <a:schemeClr val="tx1"/>
            </a:solidFill>
          </a:endParaRPr>
        </a:p>
      </dgm:t>
    </dgm:pt>
    <dgm:pt modelId="{1FA0E1E0-DA65-480D-8941-5EDFA81413D4}" type="parTrans" cxnId="{E1595065-7F0F-4725-BF40-A579033E4583}">
      <dgm:prSet/>
      <dgm:spPr/>
      <dgm:t>
        <a:bodyPr/>
        <a:lstStyle/>
        <a:p>
          <a:endParaRPr lang="es-HN"/>
        </a:p>
      </dgm:t>
    </dgm:pt>
    <dgm:pt modelId="{CA0DE1F2-A1C7-405B-B140-64136700BB4D}" type="sibTrans" cxnId="{E1595065-7F0F-4725-BF40-A579033E4583}">
      <dgm:prSet/>
      <dgm:spPr/>
      <dgm:t>
        <a:bodyPr/>
        <a:lstStyle/>
        <a:p>
          <a:endParaRPr lang="es-HN"/>
        </a:p>
      </dgm:t>
    </dgm:pt>
    <dgm:pt modelId="{B974464C-3AF3-4C16-89E0-140822B29EA9}">
      <dgm:prSet custT="1"/>
      <dgm:spPr/>
      <dgm:t>
        <a:bodyPr/>
        <a:lstStyle/>
        <a:p>
          <a:r>
            <a:rPr lang="es-HN" sz="1800" dirty="0" smtClean="0">
              <a:solidFill>
                <a:schemeClr val="tx1"/>
              </a:solidFill>
            </a:rPr>
            <a:t>Desarrollo de capacidades en al menos 100 personas </a:t>
          </a:r>
          <a:endParaRPr lang="es-HN" sz="1800" dirty="0">
            <a:solidFill>
              <a:schemeClr val="tx1"/>
            </a:solidFill>
          </a:endParaRPr>
        </a:p>
      </dgm:t>
    </dgm:pt>
    <dgm:pt modelId="{10811250-1343-43F8-9146-05AC1A6ABC88}" type="parTrans" cxnId="{4D47769B-1116-4CD9-86F9-8B49D1035EDB}">
      <dgm:prSet/>
      <dgm:spPr/>
      <dgm:t>
        <a:bodyPr/>
        <a:lstStyle/>
        <a:p>
          <a:endParaRPr lang="es-HN"/>
        </a:p>
      </dgm:t>
    </dgm:pt>
    <dgm:pt modelId="{6C06D023-83B8-4F98-ABCA-AF9B3AAF15F1}" type="sibTrans" cxnId="{4D47769B-1116-4CD9-86F9-8B49D1035EDB}">
      <dgm:prSet/>
      <dgm:spPr/>
      <dgm:t>
        <a:bodyPr/>
        <a:lstStyle/>
        <a:p>
          <a:endParaRPr lang="es-HN"/>
        </a:p>
      </dgm:t>
    </dgm:pt>
    <dgm:pt modelId="{F454D7D8-3668-48B7-B733-7767FC164186}" type="pres">
      <dgm:prSet presAssocID="{96AD87A6-9377-4E9D-BD99-B98EACF5F5E2}" presName="compositeShape" presStyleCnt="0">
        <dgm:presLayoutVars>
          <dgm:chMax val="7"/>
          <dgm:dir/>
          <dgm:resizeHandles val="exact"/>
        </dgm:presLayoutVars>
      </dgm:prSet>
      <dgm:spPr/>
    </dgm:pt>
    <dgm:pt modelId="{6033AC97-9CA1-4516-9094-BDCF556D4D69}" type="pres">
      <dgm:prSet presAssocID="{96AD87A6-9377-4E9D-BD99-B98EACF5F5E2}" presName="wedge1" presStyleLbl="node1" presStyleIdx="0" presStyleCnt="5" custScaleX="126561" custScaleY="109493"/>
      <dgm:spPr/>
      <dgm:t>
        <a:bodyPr/>
        <a:lstStyle/>
        <a:p>
          <a:endParaRPr lang="es-HN"/>
        </a:p>
      </dgm:t>
    </dgm:pt>
    <dgm:pt modelId="{888F213C-FB1C-493E-95CA-16A95D8087F2}" type="pres">
      <dgm:prSet presAssocID="{96AD87A6-9377-4E9D-BD99-B98EACF5F5E2}" presName="dummy1a" presStyleCnt="0"/>
      <dgm:spPr/>
    </dgm:pt>
    <dgm:pt modelId="{73DB2137-2065-42B2-9901-7E127C716BCC}" type="pres">
      <dgm:prSet presAssocID="{96AD87A6-9377-4E9D-BD99-B98EACF5F5E2}" presName="dummy1b" presStyleCnt="0"/>
      <dgm:spPr/>
    </dgm:pt>
    <dgm:pt modelId="{A99CFB49-FCAA-4769-8D2A-78B8C0D6AC88}" type="pres">
      <dgm:prSet presAssocID="{96AD87A6-9377-4E9D-BD99-B98EACF5F5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AEE2C04-B788-4501-BD9F-93C3160FE005}" type="pres">
      <dgm:prSet presAssocID="{96AD87A6-9377-4E9D-BD99-B98EACF5F5E2}" presName="wedge2" presStyleLbl="node1" presStyleIdx="1" presStyleCnt="5" custScaleX="134431" custScaleY="151873"/>
      <dgm:spPr/>
      <dgm:t>
        <a:bodyPr/>
        <a:lstStyle/>
        <a:p>
          <a:endParaRPr lang="es-HN"/>
        </a:p>
      </dgm:t>
    </dgm:pt>
    <dgm:pt modelId="{D2ACB43C-D929-4DE8-AB59-8D2FB4E35786}" type="pres">
      <dgm:prSet presAssocID="{96AD87A6-9377-4E9D-BD99-B98EACF5F5E2}" presName="dummy2a" presStyleCnt="0"/>
      <dgm:spPr/>
    </dgm:pt>
    <dgm:pt modelId="{5947BDAD-03F9-4BCE-80B4-AF41335D6687}" type="pres">
      <dgm:prSet presAssocID="{96AD87A6-9377-4E9D-BD99-B98EACF5F5E2}" presName="dummy2b" presStyleCnt="0"/>
      <dgm:spPr/>
    </dgm:pt>
    <dgm:pt modelId="{6A432A04-0133-4A28-9116-149DE3F6CBC3}" type="pres">
      <dgm:prSet presAssocID="{96AD87A6-9377-4E9D-BD99-B98EACF5F5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0567274-6399-4FA1-BA04-112BA5FA3215}" type="pres">
      <dgm:prSet presAssocID="{96AD87A6-9377-4E9D-BD99-B98EACF5F5E2}" presName="wedge3" presStyleLbl="node1" presStyleIdx="2" presStyleCnt="5" custScaleX="148767" custScaleY="113905" custLinFactNeighborX="-2109" custLinFactNeighborY="-1643"/>
      <dgm:spPr/>
      <dgm:t>
        <a:bodyPr/>
        <a:lstStyle/>
        <a:p>
          <a:endParaRPr lang="es-HN"/>
        </a:p>
      </dgm:t>
    </dgm:pt>
    <dgm:pt modelId="{51360303-8A1E-452A-AD3A-24040EECD256}" type="pres">
      <dgm:prSet presAssocID="{96AD87A6-9377-4E9D-BD99-B98EACF5F5E2}" presName="dummy3a" presStyleCnt="0"/>
      <dgm:spPr/>
    </dgm:pt>
    <dgm:pt modelId="{17EF425F-4802-4A72-8289-B41024157839}" type="pres">
      <dgm:prSet presAssocID="{96AD87A6-9377-4E9D-BD99-B98EACF5F5E2}" presName="dummy3b" presStyleCnt="0"/>
      <dgm:spPr/>
    </dgm:pt>
    <dgm:pt modelId="{DD514390-DD9E-4EB9-A4F0-E24653470396}" type="pres">
      <dgm:prSet presAssocID="{96AD87A6-9377-4E9D-BD99-B98EACF5F5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E5772F2-79C3-488D-95C3-F009F2A9DEDE}" type="pres">
      <dgm:prSet presAssocID="{96AD87A6-9377-4E9D-BD99-B98EACF5F5E2}" presName="wedge4" presStyleLbl="node1" presStyleIdx="3" presStyleCnt="5" custScaleX="156788" custScaleY="109159" custLinFactNeighborX="-1739" custLinFactNeighborY="0"/>
      <dgm:spPr/>
      <dgm:t>
        <a:bodyPr/>
        <a:lstStyle/>
        <a:p>
          <a:endParaRPr lang="es-ES"/>
        </a:p>
      </dgm:t>
    </dgm:pt>
    <dgm:pt modelId="{5DE484CD-2ADE-493B-BA8C-1FF469F39180}" type="pres">
      <dgm:prSet presAssocID="{96AD87A6-9377-4E9D-BD99-B98EACF5F5E2}" presName="dummy4a" presStyleCnt="0"/>
      <dgm:spPr/>
    </dgm:pt>
    <dgm:pt modelId="{6B48B9B0-6693-40D9-80F4-8EE947359E10}" type="pres">
      <dgm:prSet presAssocID="{96AD87A6-9377-4E9D-BD99-B98EACF5F5E2}" presName="dummy4b" presStyleCnt="0"/>
      <dgm:spPr/>
    </dgm:pt>
    <dgm:pt modelId="{EE8CB54C-67DA-4D78-9F92-6A564B044C8D}" type="pres">
      <dgm:prSet presAssocID="{96AD87A6-9377-4E9D-BD99-B98EACF5F5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568E7D-89BC-4864-B9EC-972079181FC3}" type="pres">
      <dgm:prSet presAssocID="{96AD87A6-9377-4E9D-BD99-B98EACF5F5E2}" presName="wedge5" presStyleLbl="node1" presStyleIdx="4" presStyleCnt="5" custScaleX="154395" custScaleY="124377"/>
      <dgm:spPr/>
      <dgm:t>
        <a:bodyPr/>
        <a:lstStyle/>
        <a:p>
          <a:endParaRPr lang="es-ES"/>
        </a:p>
      </dgm:t>
    </dgm:pt>
    <dgm:pt modelId="{502EC1D9-92DE-4AAD-B21C-1E602BE2A8F2}" type="pres">
      <dgm:prSet presAssocID="{96AD87A6-9377-4E9D-BD99-B98EACF5F5E2}" presName="dummy5a" presStyleCnt="0"/>
      <dgm:spPr/>
    </dgm:pt>
    <dgm:pt modelId="{A56DB9C7-F866-45FE-9264-A80EC537319D}" type="pres">
      <dgm:prSet presAssocID="{96AD87A6-9377-4E9D-BD99-B98EACF5F5E2}" presName="dummy5b" presStyleCnt="0"/>
      <dgm:spPr/>
    </dgm:pt>
    <dgm:pt modelId="{BFDDBAEB-F98A-418A-8526-B5421514E108}" type="pres">
      <dgm:prSet presAssocID="{96AD87A6-9377-4E9D-BD99-B98EACF5F5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20AFB-B724-419E-9014-8773BDC72A06}" type="pres">
      <dgm:prSet presAssocID="{CA0DE1F2-A1C7-405B-B140-64136700BB4D}" presName="arrowWedge1" presStyleLbl="fgSibTrans2D1" presStyleIdx="0" presStyleCnt="5" custLinFactNeighborX="16887" custLinFactNeighborY="-11630"/>
      <dgm:spPr/>
    </dgm:pt>
    <dgm:pt modelId="{87CB57DD-49A9-4BB6-9CDE-B16D33422D9F}" type="pres">
      <dgm:prSet presAssocID="{6C06D023-83B8-4F98-ABCA-AF9B3AAF15F1}" presName="arrowWedge2" presStyleLbl="fgSibTrans2D1" presStyleIdx="1" presStyleCnt="5" custLinFactNeighborX="42663" custLinFactNeighborY="14474"/>
      <dgm:spPr/>
    </dgm:pt>
    <dgm:pt modelId="{A2CE3467-F975-41D4-B91C-AA5BB9B48D0F}" type="pres">
      <dgm:prSet presAssocID="{2C35D86F-EE6E-46CD-8533-94722F4090AA}" presName="arrowWedge3" presStyleLbl="fgSibTrans2D1" presStyleIdx="2" presStyleCnt="5" custLinFactNeighborX="-4343" custLinFactNeighborY="24720"/>
      <dgm:spPr/>
    </dgm:pt>
    <dgm:pt modelId="{30E496AB-6832-4EDB-BFBD-123756FF6657}" type="pres">
      <dgm:prSet presAssocID="{8B0E7DA1-62D2-4AED-A4F1-77CD83075884}" presName="arrowWedge4" presStyleLbl="fgSibTrans2D1" presStyleIdx="3" presStyleCnt="5" custLinFactNeighborX="-28719" custLinFactNeighborY="23186"/>
      <dgm:spPr/>
    </dgm:pt>
    <dgm:pt modelId="{91ABBDC7-B250-4138-BCA6-F0E7A73AFC23}" type="pres">
      <dgm:prSet presAssocID="{DEF3D7F0-1396-4134-8504-ACBC932BD486}" presName="arrowWedge5" presStyleLbl="fgSibTrans2D1" presStyleIdx="4" presStyleCnt="5" custLinFactNeighborX="-25811" custLinFactNeighborY="-15290"/>
      <dgm:spPr/>
    </dgm:pt>
  </dgm:ptLst>
  <dgm:cxnLst>
    <dgm:cxn modelId="{8CDD5177-984F-437A-B233-7F565DD2437C}" type="presOf" srcId="{6FDA3B9C-0732-4A5C-96D5-D2E7D167E6C6}" destId="{DD514390-DD9E-4EB9-A4F0-E24653470396}" srcOrd="1" destOrd="0" presId="urn:microsoft.com/office/officeart/2005/8/layout/cycle8"/>
    <dgm:cxn modelId="{E5469237-F12B-4A08-899C-04A42D04D008}" type="presOf" srcId="{B974464C-3AF3-4C16-89E0-140822B29EA9}" destId="{9AEE2C04-B788-4501-BD9F-93C3160FE005}" srcOrd="0" destOrd="0" presId="urn:microsoft.com/office/officeart/2005/8/layout/cycle8"/>
    <dgm:cxn modelId="{4D47769B-1116-4CD9-86F9-8B49D1035EDB}" srcId="{96AD87A6-9377-4E9D-BD99-B98EACF5F5E2}" destId="{B974464C-3AF3-4C16-89E0-140822B29EA9}" srcOrd="1" destOrd="0" parTransId="{10811250-1343-43F8-9146-05AC1A6ABC88}" sibTransId="{6C06D023-83B8-4F98-ABCA-AF9B3AAF15F1}"/>
    <dgm:cxn modelId="{7A5C326D-504A-49E8-A45F-961D9E8FC4F1}" type="presOf" srcId="{43A545D7-D17A-4DBD-B70E-FFA712D6DBCC}" destId="{2D568E7D-89BC-4864-B9EC-972079181FC3}" srcOrd="0" destOrd="0" presId="urn:microsoft.com/office/officeart/2005/8/layout/cycle8"/>
    <dgm:cxn modelId="{E40FC763-F50A-46CB-9D03-C2E00DDCF5BC}" srcId="{96AD87A6-9377-4E9D-BD99-B98EACF5F5E2}" destId="{6FDA3B9C-0732-4A5C-96D5-D2E7D167E6C6}" srcOrd="2" destOrd="0" parTransId="{9AE22A7B-922F-4567-BF09-9CDEFCA5E672}" sibTransId="{2C35D86F-EE6E-46CD-8533-94722F4090AA}"/>
    <dgm:cxn modelId="{E68394DE-8C58-4A57-88DE-1B6985D40EB9}" type="presOf" srcId="{43A545D7-D17A-4DBD-B70E-FFA712D6DBCC}" destId="{BFDDBAEB-F98A-418A-8526-B5421514E108}" srcOrd="1" destOrd="0" presId="urn:microsoft.com/office/officeart/2005/8/layout/cycle8"/>
    <dgm:cxn modelId="{E1595065-7F0F-4725-BF40-A579033E4583}" srcId="{96AD87A6-9377-4E9D-BD99-B98EACF5F5E2}" destId="{3BB8655B-13EF-4897-B547-C419F414B017}" srcOrd="0" destOrd="0" parTransId="{1FA0E1E0-DA65-480D-8941-5EDFA81413D4}" sibTransId="{CA0DE1F2-A1C7-405B-B140-64136700BB4D}"/>
    <dgm:cxn modelId="{E46B7988-7804-4FE5-9EC8-6C4419A0E1FB}" type="presOf" srcId="{B974464C-3AF3-4C16-89E0-140822B29EA9}" destId="{6A432A04-0133-4A28-9116-149DE3F6CBC3}" srcOrd="1" destOrd="0" presId="urn:microsoft.com/office/officeart/2005/8/layout/cycle8"/>
    <dgm:cxn modelId="{4BDBAEA4-4B6C-4895-99C3-B142A19855C4}" type="presOf" srcId="{96AD87A6-9377-4E9D-BD99-B98EACF5F5E2}" destId="{F454D7D8-3668-48B7-B733-7767FC164186}" srcOrd="0" destOrd="0" presId="urn:microsoft.com/office/officeart/2005/8/layout/cycle8"/>
    <dgm:cxn modelId="{8013A305-49C4-4B06-9A38-3E9E60935658}" type="presOf" srcId="{D76F6659-162C-4ED2-A0E7-986EDB9B72A2}" destId="{0E5772F2-79C3-488D-95C3-F009F2A9DEDE}" srcOrd="0" destOrd="0" presId="urn:microsoft.com/office/officeart/2005/8/layout/cycle8"/>
    <dgm:cxn modelId="{9DF7A0A6-C580-4F06-B5AE-FF3249EE5874}" type="presOf" srcId="{3BB8655B-13EF-4897-B547-C419F414B017}" destId="{A99CFB49-FCAA-4769-8D2A-78B8C0D6AC88}" srcOrd="1" destOrd="0" presId="urn:microsoft.com/office/officeart/2005/8/layout/cycle8"/>
    <dgm:cxn modelId="{FB5427D9-E573-4F79-8CB7-716B8D739368}" srcId="{96AD87A6-9377-4E9D-BD99-B98EACF5F5E2}" destId="{D76F6659-162C-4ED2-A0E7-986EDB9B72A2}" srcOrd="3" destOrd="0" parTransId="{870684A5-6409-46F2-B26E-80EE14DEBB48}" sibTransId="{8B0E7DA1-62D2-4AED-A4F1-77CD83075884}"/>
    <dgm:cxn modelId="{C4FE9189-7949-48D5-93FD-3CD732D37276}" type="presOf" srcId="{6FDA3B9C-0732-4A5C-96D5-D2E7D167E6C6}" destId="{60567274-6399-4FA1-BA04-112BA5FA3215}" srcOrd="0" destOrd="0" presId="urn:microsoft.com/office/officeart/2005/8/layout/cycle8"/>
    <dgm:cxn modelId="{E613E08C-D73D-459F-9544-57F316A17D6A}" srcId="{96AD87A6-9377-4E9D-BD99-B98EACF5F5E2}" destId="{43A545D7-D17A-4DBD-B70E-FFA712D6DBCC}" srcOrd="4" destOrd="0" parTransId="{9C3F67E6-87DA-48F8-9816-BE85927892C8}" sibTransId="{DEF3D7F0-1396-4134-8504-ACBC932BD486}"/>
    <dgm:cxn modelId="{BBC83787-D698-453C-A48D-BB301152A0BC}" type="presOf" srcId="{D76F6659-162C-4ED2-A0E7-986EDB9B72A2}" destId="{EE8CB54C-67DA-4D78-9F92-6A564B044C8D}" srcOrd="1" destOrd="0" presId="urn:microsoft.com/office/officeart/2005/8/layout/cycle8"/>
    <dgm:cxn modelId="{2D472661-F73D-48DB-8FA0-025AB5E91BE8}" type="presOf" srcId="{3BB8655B-13EF-4897-B547-C419F414B017}" destId="{6033AC97-9CA1-4516-9094-BDCF556D4D69}" srcOrd="0" destOrd="0" presId="urn:microsoft.com/office/officeart/2005/8/layout/cycle8"/>
    <dgm:cxn modelId="{E75F3F22-8E79-4407-87FD-1DA3D106F5D2}" type="presParOf" srcId="{F454D7D8-3668-48B7-B733-7767FC164186}" destId="{6033AC97-9CA1-4516-9094-BDCF556D4D69}" srcOrd="0" destOrd="0" presId="urn:microsoft.com/office/officeart/2005/8/layout/cycle8"/>
    <dgm:cxn modelId="{B34EB1D9-293E-484A-B058-A69B8C4B2753}" type="presParOf" srcId="{F454D7D8-3668-48B7-B733-7767FC164186}" destId="{888F213C-FB1C-493E-95CA-16A95D8087F2}" srcOrd="1" destOrd="0" presId="urn:microsoft.com/office/officeart/2005/8/layout/cycle8"/>
    <dgm:cxn modelId="{520557C2-CFB8-4878-B6A6-E16FF9854D51}" type="presParOf" srcId="{F454D7D8-3668-48B7-B733-7767FC164186}" destId="{73DB2137-2065-42B2-9901-7E127C716BCC}" srcOrd="2" destOrd="0" presId="urn:microsoft.com/office/officeart/2005/8/layout/cycle8"/>
    <dgm:cxn modelId="{CA0CB63B-EF96-44BC-BBE0-E55DAF3D769A}" type="presParOf" srcId="{F454D7D8-3668-48B7-B733-7767FC164186}" destId="{A99CFB49-FCAA-4769-8D2A-78B8C0D6AC88}" srcOrd="3" destOrd="0" presId="urn:microsoft.com/office/officeart/2005/8/layout/cycle8"/>
    <dgm:cxn modelId="{9AD015A8-1103-4A01-90F5-0337935D45E4}" type="presParOf" srcId="{F454D7D8-3668-48B7-B733-7767FC164186}" destId="{9AEE2C04-B788-4501-BD9F-93C3160FE005}" srcOrd="4" destOrd="0" presId="urn:microsoft.com/office/officeart/2005/8/layout/cycle8"/>
    <dgm:cxn modelId="{6B8C5224-F636-4523-8D58-CEE1A9F8E039}" type="presParOf" srcId="{F454D7D8-3668-48B7-B733-7767FC164186}" destId="{D2ACB43C-D929-4DE8-AB59-8D2FB4E35786}" srcOrd="5" destOrd="0" presId="urn:microsoft.com/office/officeart/2005/8/layout/cycle8"/>
    <dgm:cxn modelId="{8BB061A1-E6AD-4DD2-BEC3-5DEEDAC96E86}" type="presParOf" srcId="{F454D7D8-3668-48B7-B733-7767FC164186}" destId="{5947BDAD-03F9-4BCE-80B4-AF41335D6687}" srcOrd="6" destOrd="0" presId="urn:microsoft.com/office/officeart/2005/8/layout/cycle8"/>
    <dgm:cxn modelId="{428A415B-B3D9-480F-A2A2-FE2C55182F60}" type="presParOf" srcId="{F454D7D8-3668-48B7-B733-7767FC164186}" destId="{6A432A04-0133-4A28-9116-149DE3F6CBC3}" srcOrd="7" destOrd="0" presId="urn:microsoft.com/office/officeart/2005/8/layout/cycle8"/>
    <dgm:cxn modelId="{F0A2C7BC-0F59-4CA2-84EA-52B09586AE41}" type="presParOf" srcId="{F454D7D8-3668-48B7-B733-7767FC164186}" destId="{60567274-6399-4FA1-BA04-112BA5FA3215}" srcOrd="8" destOrd="0" presId="urn:microsoft.com/office/officeart/2005/8/layout/cycle8"/>
    <dgm:cxn modelId="{02E2CE84-8EE5-4089-A58F-173D53428883}" type="presParOf" srcId="{F454D7D8-3668-48B7-B733-7767FC164186}" destId="{51360303-8A1E-452A-AD3A-24040EECD256}" srcOrd="9" destOrd="0" presId="urn:microsoft.com/office/officeart/2005/8/layout/cycle8"/>
    <dgm:cxn modelId="{74098811-5CDD-4C75-ABC3-E3ECEFD57936}" type="presParOf" srcId="{F454D7D8-3668-48B7-B733-7767FC164186}" destId="{17EF425F-4802-4A72-8289-B41024157839}" srcOrd="10" destOrd="0" presId="urn:microsoft.com/office/officeart/2005/8/layout/cycle8"/>
    <dgm:cxn modelId="{1926A8C7-56D5-4F9C-9660-5C20CDBC035A}" type="presParOf" srcId="{F454D7D8-3668-48B7-B733-7767FC164186}" destId="{DD514390-DD9E-4EB9-A4F0-E24653470396}" srcOrd="11" destOrd="0" presId="urn:microsoft.com/office/officeart/2005/8/layout/cycle8"/>
    <dgm:cxn modelId="{91ED5B42-F97B-4E2F-9C2E-C4A7F8392677}" type="presParOf" srcId="{F454D7D8-3668-48B7-B733-7767FC164186}" destId="{0E5772F2-79C3-488D-95C3-F009F2A9DEDE}" srcOrd="12" destOrd="0" presId="urn:microsoft.com/office/officeart/2005/8/layout/cycle8"/>
    <dgm:cxn modelId="{EA175D61-E13C-43AC-9466-51882A4B1BF0}" type="presParOf" srcId="{F454D7D8-3668-48B7-B733-7767FC164186}" destId="{5DE484CD-2ADE-493B-BA8C-1FF469F39180}" srcOrd="13" destOrd="0" presId="urn:microsoft.com/office/officeart/2005/8/layout/cycle8"/>
    <dgm:cxn modelId="{2D532EA0-9871-43AD-9D4E-C8890AD35CDD}" type="presParOf" srcId="{F454D7D8-3668-48B7-B733-7767FC164186}" destId="{6B48B9B0-6693-40D9-80F4-8EE947359E10}" srcOrd="14" destOrd="0" presId="urn:microsoft.com/office/officeart/2005/8/layout/cycle8"/>
    <dgm:cxn modelId="{74DC5A11-D5DA-49AE-BEAA-7AC115509721}" type="presParOf" srcId="{F454D7D8-3668-48B7-B733-7767FC164186}" destId="{EE8CB54C-67DA-4D78-9F92-6A564B044C8D}" srcOrd="15" destOrd="0" presId="urn:microsoft.com/office/officeart/2005/8/layout/cycle8"/>
    <dgm:cxn modelId="{842A2220-BF02-485C-8C0E-4AEF050D5B28}" type="presParOf" srcId="{F454D7D8-3668-48B7-B733-7767FC164186}" destId="{2D568E7D-89BC-4864-B9EC-972079181FC3}" srcOrd="16" destOrd="0" presId="urn:microsoft.com/office/officeart/2005/8/layout/cycle8"/>
    <dgm:cxn modelId="{56C3F314-3D62-4E51-AEBB-A3F19E811AB1}" type="presParOf" srcId="{F454D7D8-3668-48B7-B733-7767FC164186}" destId="{502EC1D9-92DE-4AAD-B21C-1E602BE2A8F2}" srcOrd="17" destOrd="0" presId="urn:microsoft.com/office/officeart/2005/8/layout/cycle8"/>
    <dgm:cxn modelId="{0F3B23DD-4166-47BF-9749-F004B24925E8}" type="presParOf" srcId="{F454D7D8-3668-48B7-B733-7767FC164186}" destId="{A56DB9C7-F866-45FE-9264-A80EC537319D}" srcOrd="18" destOrd="0" presId="urn:microsoft.com/office/officeart/2005/8/layout/cycle8"/>
    <dgm:cxn modelId="{CAB0D024-665B-4804-BE12-34933DFB24C1}" type="presParOf" srcId="{F454D7D8-3668-48B7-B733-7767FC164186}" destId="{BFDDBAEB-F98A-418A-8526-B5421514E108}" srcOrd="19" destOrd="0" presId="urn:microsoft.com/office/officeart/2005/8/layout/cycle8"/>
    <dgm:cxn modelId="{17000F40-2D9F-4489-9193-52D3AB187EA9}" type="presParOf" srcId="{F454D7D8-3668-48B7-B733-7767FC164186}" destId="{23520AFB-B724-419E-9014-8773BDC72A06}" srcOrd="20" destOrd="0" presId="urn:microsoft.com/office/officeart/2005/8/layout/cycle8"/>
    <dgm:cxn modelId="{275EF71E-094F-49C1-85F1-6BFB9B380BB2}" type="presParOf" srcId="{F454D7D8-3668-48B7-B733-7767FC164186}" destId="{87CB57DD-49A9-4BB6-9CDE-B16D33422D9F}" srcOrd="21" destOrd="0" presId="urn:microsoft.com/office/officeart/2005/8/layout/cycle8"/>
    <dgm:cxn modelId="{36D6A7E6-5FC0-411C-9061-0798386ED999}" type="presParOf" srcId="{F454D7D8-3668-48B7-B733-7767FC164186}" destId="{A2CE3467-F975-41D4-B91C-AA5BB9B48D0F}" srcOrd="22" destOrd="0" presId="urn:microsoft.com/office/officeart/2005/8/layout/cycle8"/>
    <dgm:cxn modelId="{8FD878FD-521F-4B30-AD66-7A917CFD2F27}" type="presParOf" srcId="{F454D7D8-3668-48B7-B733-7767FC164186}" destId="{30E496AB-6832-4EDB-BFBD-123756FF6657}" srcOrd="23" destOrd="0" presId="urn:microsoft.com/office/officeart/2005/8/layout/cycle8"/>
    <dgm:cxn modelId="{61FCCA43-30A2-43CF-A97C-D8074CD97357}" type="presParOf" srcId="{F454D7D8-3668-48B7-B733-7767FC164186}" destId="{91ABBDC7-B250-4138-BCA6-F0E7A73AFC2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358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358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r">
              <a:defRPr sz="1200"/>
            </a:lvl1pPr>
          </a:lstStyle>
          <a:p>
            <a:fld id="{8B5C9FFD-A7CB-43AE-9D92-DBB5B9A57E01}" type="datetimeFigureOut">
              <a:rPr lang="es-ES" smtClean="0"/>
              <a:t>26/09/2014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85071"/>
            <a:ext cx="2972421" cy="457358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027" y="8685071"/>
            <a:ext cx="2972421" cy="457358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r">
              <a:defRPr sz="1200"/>
            </a:lvl1pPr>
          </a:lstStyle>
          <a:p>
            <a:fld id="{9BBE8AE7-E6B8-422E-87C6-7BDFA461D6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099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770" tIns="45886" rIns="91770" bIns="4588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770" tIns="45886" rIns="91770" bIns="45886" rtlCol="0"/>
          <a:lstStyle>
            <a:lvl1pPr algn="r">
              <a:defRPr sz="1200"/>
            </a:lvl1pPr>
          </a:lstStyle>
          <a:p>
            <a:fld id="{5397F042-FE97-4CAC-9F36-3DEB75F2CBE6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0" tIns="45886" rIns="91770" bIns="4588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770" tIns="45886" rIns="91770" bIns="4588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770" tIns="45886" rIns="91770" bIns="4588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770" tIns="45886" rIns="91770" bIns="45886" rtlCol="0" anchor="b"/>
          <a:lstStyle>
            <a:lvl1pPr algn="r">
              <a:defRPr sz="1200"/>
            </a:lvl1pPr>
          </a:lstStyle>
          <a:p>
            <a:fld id="{10F65796-23F7-4D0F-8CD8-399A887ADF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21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err="1" smtClean="0"/>
              <a:t>hHipervínculos</a:t>
            </a:r>
            <a:r>
              <a:rPr lang="es-CR" baseline="0" dirty="0" smtClean="0"/>
              <a:t> con concepto. 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91D44-C7F1-4CD5-BC3D-A6948C955A0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eje transversal, para insertar como hipervínculo. </a:t>
            </a:r>
            <a:endParaRPr lang="es-CR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eje transversal, para insertar como hipervínculo. </a:t>
            </a:r>
            <a:endParaRPr lang="es-CR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eje transversal, para insertar como hipervínculo. </a:t>
            </a:r>
            <a:endParaRPr lang="es-CR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eje transversal, para insertar como hipervínculo. </a:t>
            </a:r>
            <a:endParaRPr lang="es-CR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eje transversal, para insertar como hipervínculo. </a:t>
            </a:r>
            <a:endParaRPr lang="es-CR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smtClean="0"/>
              <a:t>Hipervínculos.</a:t>
            </a:r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91D44-C7F1-4CD5-BC3D-A6948C955A0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Explicar que República Dominicana se adhirió</a:t>
            </a:r>
            <a:r>
              <a:rPr lang="es-CR" baseline="0" dirty="0" smtClean="0"/>
              <a:t> una vez aprobada la ECADERT. </a:t>
            </a:r>
          </a:p>
          <a:p>
            <a:r>
              <a:rPr lang="es-CR" baseline="0" dirty="0" smtClean="0"/>
              <a:t>Explicar aprobación ministerial y presidencial.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b="1" baseline="0" dirty="0" smtClean="0"/>
              <a:t>Explicar brevemente los ejes:</a:t>
            </a:r>
          </a:p>
          <a:p>
            <a:r>
              <a:rPr lang="es-CR" b="0" baseline="0" dirty="0" smtClean="0"/>
              <a:t>1. Educación y Formación de Capacidades: Importancia crucial para el DRT </a:t>
            </a:r>
          </a:p>
          <a:p>
            <a:r>
              <a:rPr lang="es-CR" b="0" baseline="0" dirty="0" smtClean="0"/>
              <a:t>2. Equidad e inclusión: Corregir exclusiones históricas; ECADERT privilegia mujeres, jóvenes, indígenas y afrodescendientes</a:t>
            </a:r>
          </a:p>
          <a:p>
            <a:pPr defTabSz="917704">
              <a:defRPr/>
            </a:pPr>
            <a:r>
              <a:rPr lang="es-CR" b="0" baseline="0" dirty="0" smtClean="0"/>
              <a:t>3. Gestión del Conocimiento:</a:t>
            </a:r>
            <a:r>
              <a:rPr lang="es-ES" b="0" dirty="0" smtClean="0"/>
              <a:t>En desarrollo rural, la gestión del conocimiento es fundamental para la reflexión a partir de la práctica o las experiencias, para poder así mejorar el quehacer institucional y organizacional</a:t>
            </a:r>
            <a:endParaRPr lang="es-CR" b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componente, para insertar como hipervínculo.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componente, para insertar como hipervínculo.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componente, para insertar como hipervínculo.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componente, para insertar como hipervínculo.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704">
              <a:defRPr/>
            </a:pPr>
            <a:r>
              <a:rPr lang="es-CR" dirty="0" smtClean="0"/>
              <a:t>En la carpeta de “Recursos para vínculos” se encuentran las</a:t>
            </a:r>
            <a:r>
              <a:rPr lang="es-CR" baseline="0" dirty="0" smtClean="0"/>
              <a:t> líneas de acción según componente, para insertar como hipervínculo. </a:t>
            </a:r>
            <a:endParaRPr lang="es-CR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5796-23F7-4D0F-8CD8-399A887ADF71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EBC1-C766-4E11-A906-42552A04E66D}" type="datetimeFigureOut">
              <a:rPr lang="es-ES" smtClean="0"/>
              <a:pPr/>
              <a:t>26/09/2014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3F92-7CFC-4244-816A-BAD3B7E113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microsoft.com/office/2007/relationships/diagramDrawing" Target="../diagrams/drawing1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91392" y="-1380392"/>
            <a:ext cx="7047000" cy="94297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132857"/>
            <a:ext cx="8429684" cy="1728192"/>
          </a:xfrm>
        </p:spPr>
        <p:txBody>
          <a:bodyPr>
            <a:normAutofit fontScale="90000"/>
          </a:bodyPr>
          <a:lstStyle/>
          <a:p>
            <a:r>
              <a:rPr lang="es-CR" sz="3600" b="1" dirty="0" smtClean="0">
                <a:solidFill>
                  <a:srgbClr val="F9F9F5"/>
                </a:solidFill>
                <a:latin typeface="Candara" pitchFamily="34" charset="0"/>
              </a:rPr>
              <a:t>DESARROLLO </a:t>
            </a:r>
            <a:r>
              <a:rPr lang="es-CR" sz="3600" b="1" dirty="0">
                <a:solidFill>
                  <a:srgbClr val="F9F9F5"/>
                </a:solidFill>
                <a:latin typeface="Candara" pitchFamily="34" charset="0"/>
              </a:rPr>
              <a:t>RURAL TERRITORIAL </a:t>
            </a:r>
            <a:r>
              <a:rPr lang="es-CR" sz="3600" b="1" dirty="0" smtClean="0">
                <a:solidFill>
                  <a:srgbClr val="F9F9F5"/>
                </a:solidFill>
                <a:latin typeface="Candara" pitchFamily="34" charset="0"/>
              </a:rPr>
              <a:t/>
            </a:r>
            <a:br>
              <a:rPr lang="es-CR" sz="3600" b="1" dirty="0" smtClean="0">
                <a:solidFill>
                  <a:srgbClr val="F9F9F5"/>
                </a:solidFill>
                <a:latin typeface="Candara" pitchFamily="34" charset="0"/>
              </a:rPr>
            </a:br>
            <a:r>
              <a:rPr lang="es-CR" sz="3600" b="1" dirty="0" smtClean="0">
                <a:solidFill>
                  <a:srgbClr val="F9F9F5"/>
                </a:solidFill>
                <a:latin typeface="Candara" pitchFamily="34" charset="0"/>
              </a:rPr>
              <a:t>LA ECADERT Y LA SEGURIDAD ALIMENTARIA </a:t>
            </a:r>
            <a:br>
              <a:rPr lang="es-CR" sz="3600" b="1" dirty="0" smtClean="0">
                <a:solidFill>
                  <a:srgbClr val="F9F9F5"/>
                </a:solidFill>
                <a:latin typeface="Candara" pitchFamily="34" charset="0"/>
              </a:rPr>
            </a:br>
            <a:endParaRPr lang="es-ES" sz="3600" b="1" dirty="0">
              <a:solidFill>
                <a:srgbClr val="F9F9F5"/>
              </a:solidFill>
              <a:latin typeface="Candara" pitchFamily="34" charset="0"/>
            </a:endParaRPr>
          </a:p>
        </p:txBody>
      </p:sp>
      <p:pic>
        <p:nvPicPr>
          <p:cNvPr id="9" name="8 Imagen" descr="ECAD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429720" cy="2286016"/>
          </a:xfrm>
          <a:prstGeom prst="rect">
            <a:avLst/>
          </a:prstGeom>
        </p:spPr>
      </p:pic>
      <p:pic>
        <p:nvPicPr>
          <p:cNvPr id="7" name="6 Imagen" descr="Logos 2 (300 dpi)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6093983"/>
            <a:ext cx="6575005" cy="6473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3528" y="4077072"/>
            <a:ext cx="856895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3700" b="1" dirty="0" smtClean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50 Aniversario COLPROCAH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3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2100" dirty="0" smtClean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Tegucigalpa, MDC,  26 de septiembre de  2014</a:t>
            </a:r>
            <a:endParaRPr kumimoji="0" lang="es-CR" sz="21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58072" cy="1630534"/>
          </a:xfrm>
        </p:spPr>
        <p:txBody>
          <a:bodyPr>
            <a:normAutofit/>
          </a:bodyPr>
          <a:lstStyle/>
          <a:p>
            <a:pPr algn="l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Desarrollo Rural Territorial (DRT): </a:t>
            </a:r>
            <a:b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</a:br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/>
            </a:r>
            <a:b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</a:br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Definición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31 Grupo"/>
          <p:cNvGrpSpPr/>
          <p:nvPr/>
        </p:nvGrpSpPr>
        <p:grpSpPr>
          <a:xfrm>
            <a:off x="785786" y="3786190"/>
            <a:ext cx="7715305" cy="2428892"/>
            <a:chOff x="1057711" y="2143116"/>
            <a:chExt cx="8461947" cy="2428892"/>
          </a:xfrm>
        </p:grpSpPr>
        <p:sp>
          <p:nvSpPr>
            <p:cNvPr id="19" name="18 Rectángulo redondeado"/>
            <p:cNvSpPr/>
            <p:nvPr/>
          </p:nvSpPr>
          <p:spPr>
            <a:xfrm>
              <a:off x="3428992" y="3214686"/>
              <a:ext cx="6090666" cy="13573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1600" b="1" dirty="0" smtClean="0">
                <a:solidFill>
                  <a:schemeClr val="bg1"/>
                </a:solidFill>
                <a:latin typeface="Garamond" pitchFamily="18" charset="0"/>
              </a:endParaRPr>
            </a:p>
            <a:p>
              <a:pPr algn="ctr"/>
              <a:r>
                <a:rPr lang="es-CR" sz="2000" b="1" dirty="0" smtClean="0">
                  <a:solidFill>
                    <a:schemeClr val="bg1"/>
                  </a:solidFill>
                </a:rPr>
                <a:t>Políticas públicas concertadas y el esfuerzo mancomunado de las organizaciones civiles e instancias públicas nacionales y locales y un proyecto de futuro para el territorio.</a:t>
              </a:r>
              <a:endParaRPr lang="es-ES" sz="2000" b="1" dirty="0" smtClean="0">
                <a:solidFill>
                  <a:schemeClr val="bg1"/>
                </a:solidFill>
              </a:endParaRPr>
            </a:p>
            <a:p>
              <a:pPr algn="ctr"/>
              <a:endParaRPr lang="es-E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28 Grupo"/>
            <p:cNvGrpSpPr/>
            <p:nvPr/>
          </p:nvGrpSpPr>
          <p:grpSpPr>
            <a:xfrm>
              <a:off x="1057711" y="2143116"/>
              <a:ext cx="2514157" cy="1643074"/>
              <a:chOff x="1272025" y="2143116"/>
              <a:chExt cx="2514157" cy="1643074"/>
            </a:xfrm>
          </p:grpSpPr>
          <p:sp>
            <p:nvSpPr>
              <p:cNvPr id="25" name="24 Rectángulo"/>
              <p:cNvSpPr/>
              <p:nvPr/>
            </p:nvSpPr>
            <p:spPr>
              <a:xfrm>
                <a:off x="2571736" y="2143116"/>
                <a:ext cx="71438" cy="128588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1272025" y="3286124"/>
                <a:ext cx="2514157" cy="5000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En función de: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9 Rectángulo redondeado"/>
          <p:cNvSpPr/>
          <p:nvPr/>
        </p:nvSpPr>
        <p:spPr>
          <a:xfrm>
            <a:off x="714348" y="2928934"/>
            <a:ext cx="6715172" cy="135732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200" b="1" dirty="0" smtClean="0">
              <a:latin typeface="Garamond" pitchFamily="18" charset="0"/>
            </a:endParaRPr>
          </a:p>
          <a:p>
            <a:pPr algn="ctr"/>
            <a:endParaRPr lang="es-CR" sz="1900" b="1" dirty="0" smtClean="0"/>
          </a:p>
          <a:p>
            <a:pPr algn="ctr"/>
            <a:r>
              <a:rPr lang="es-CR" sz="2200" b="1" dirty="0" smtClean="0"/>
              <a:t>Proceso simultaneo de transformación productiva, institucional  y humana en un territorio determinado con el propósito de reducir la pobreza y conservar los recursos naturales</a:t>
            </a:r>
          </a:p>
          <a:p>
            <a:pPr algn="ctr"/>
            <a:endParaRPr lang="es-CR" sz="1900" b="1" dirty="0" smtClean="0"/>
          </a:p>
          <a:p>
            <a:pPr algn="ctr"/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357158" y="170080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b="1" dirty="0" smtClean="0"/>
              <a:t>Tomando como base la concepción de TERRITORIO y los principios del ENFOQUE TERRITORIAL, se concibe el DRT como:</a:t>
            </a:r>
          </a:p>
        </p:txBody>
      </p:sp>
      <p:pic>
        <p:nvPicPr>
          <p:cNvPr id="23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7929586" y="214290"/>
            <a:ext cx="1019988" cy="1224000"/>
          </a:xfrm>
          <a:prstGeom prst="rect">
            <a:avLst/>
          </a:prstGeom>
          <a:noFill/>
        </p:spPr>
      </p:pic>
      <p:pic>
        <p:nvPicPr>
          <p:cNvPr id="11" name="Picture 3" descr="70-logos.gif"/>
          <p:cNvPicPr/>
          <p:nvPr/>
        </p:nvPicPr>
        <p:blipFill>
          <a:blip r:embed="rId3" cstate="print"/>
          <a:srcRect r="56042"/>
          <a:stretch>
            <a:fillRect/>
          </a:stretch>
        </p:blipFill>
        <p:spPr>
          <a:xfrm>
            <a:off x="6564934" y="116632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58072" cy="1000148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El Desarrollo Rural Territorial promueve…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39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8100392" y="0"/>
            <a:ext cx="759990" cy="911998"/>
          </a:xfrm>
          <a:prstGeom prst="rect">
            <a:avLst/>
          </a:prstGeom>
          <a:noFill/>
        </p:spPr>
      </p:pic>
      <p:grpSp>
        <p:nvGrpSpPr>
          <p:cNvPr id="2" name="31 Grupo"/>
          <p:cNvGrpSpPr/>
          <p:nvPr/>
        </p:nvGrpSpPr>
        <p:grpSpPr>
          <a:xfrm>
            <a:off x="285720" y="2000240"/>
            <a:ext cx="8429684" cy="1428760"/>
            <a:chOff x="642942" y="3286124"/>
            <a:chExt cx="8429684" cy="1428760"/>
          </a:xfrm>
        </p:grpSpPr>
        <p:sp>
          <p:nvSpPr>
            <p:cNvPr id="18" name="17 Rectángulo redondeado"/>
            <p:cNvSpPr/>
            <p:nvPr/>
          </p:nvSpPr>
          <p:spPr>
            <a:xfrm>
              <a:off x="3857652" y="3286124"/>
              <a:ext cx="5214974" cy="14287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R" sz="2000" b="1" dirty="0" smtClean="0">
                  <a:solidFill>
                    <a:schemeClr val="bg1"/>
                  </a:solidFill>
                </a:rPr>
                <a:t>Institucionalidad que permita y fomente la participación y concertación de los actores públicos, privados y de la sociedad civil, para la gestión conjunta del desarrollo</a:t>
              </a:r>
              <a:endParaRPr lang="es-ES" sz="2000" b="1" dirty="0" smtClean="0">
                <a:solidFill>
                  <a:schemeClr val="bg1"/>
                </a:solidFill>
              </a:endParaRPr>
            </a:p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>
              <a:off x="642942" y="3286124"/>
              <a:ext cx="3357554" cy="114300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200" b="1" dirty="0" smtClean="0">
                  <a:solidFill>
                    <a:schemeClr val="bg1"/>
                  </a:solidFill>
                </a:rPr>
                <a:t>Innovación institucional</a:t>
              </a:r>
              <a:endParaRPr lang="es-ES" sz="2200" b="1" dirty="0" smtClean="0">
                <a:solidFill>
                  <a:schemeClr val="bg1"/>
                </a:solidFill>
              </a:endParaRPr>
            </a:p>
            <a:p>
              <a:pPr algn="ctr"/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31 Grupo"/>
          <p:cNvGrpSpPr/>
          <p:nvPr/>
        </p:nvGrpSpPr>
        <p:grpSpPr>
          <a:xfrm>
            <a:off x="285720" y="4071942"/>
            <a:ext cx="8429684" cy="1428760"/>
            <a:chOff x="642942" y="3286124"/>
            <a:chExt cx="8429684" cy="1428760"/>
          </a:xfrm>
        </p:grpSpPr>
        <p:sp>
          <p:nvSpPr>
            <p:cNvPr id="28" name="27 Rectángulo redondeado"/>
            <p:cNvSpPr/>
            <p:nvPr/>
          </p:nvSpPr>
          <p:spPr>
            <a:xfrm>
              <a:off x="3857652" y="3286124"/>
              <a:ext cx="5214974" cy="14287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>
                  <a:solidFill>
                    <a:schemeClr val="bg1"/>
                  </a:solidFill>
                </a:rPr>
                <a:t>Visión prospectiva del territorio y proyecto de desarrollo concertado por los actores sociales e institucionales, que orientará estrategias y planes de territorio</a:t>
              </a:r>
            </a:p>
          </p:txBody>
        </p:sp>
        <p:sp>
          <p:nvSpPr>
            <p:cNvPr id="31" name="30 Elipse"/>
            <p:cNvSpPr/>
            <p:nvPr/>
          </p:nvSpPr>
          <p:spPr>
            <a:xfrm>
              <a:off x="642942" y="3286124"/>
              <a:ext cx="3357554" cy="114300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R" sz="2200" b="1" dirty="0" smtClean="0">
                  <a:solidFill>
                    <a:schemeClr val="bg1"/>
                  </a:solidFill>
                </a:rPr>
                <a:t>Visión concertada</a:t>
              </a:r>
            </a:p>
            <a:p>
              <a:pPr algn="ctr"/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15 Grupo"/>
          <p:cNvGrpSpPr/>
          <p:nvPr/>
        </p:nvGrpSpPr>
        <p:grpSpPr>
          <a:xfrm>
            <a:off x="1714480" y="6263342"/>
            <a:ext cx="5649912" cy="594658"/>
            <a:chOff x="2214546" y="6215082"/>
            <a:chExt cx="5649912" cy="594658"/>
          </a:xfrm>
        </p:grpSpPr>
        <p:grpSp>
          <p:nvGrpSpPr>
            <p:cNvPr id="5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1" name="20 Imagen" descr="Logos 2 (96 dpi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15" name="Picture 3" descr="70-logos.gif"/>
          <p:cNvPicPr/>
          <p:nvPr/>
        </p:nvPicPr>
        <p:blipFill>
          <a:blip r:embed="rId4" cstate="print"/>
          <a:srcRect r="56042"/>
          <a:stretch>
            <a:fillRect/>
          </a:stretch>
        </p:blipFill>
        <p:spPr>
          <a:xfrm>
            <a:off x="7740352" y="1052736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1 Grupo"/>
          <p:cNvGrpSpPr/>
          <p:nvPr/>
        </p:nvGrpSpPr>
        <p:grpSpPr>
          <a:xfrm>
            <a:off x="214282" y="1931652"/>
            <a:ext cx="8429684" cy="1857388"/>
            <a:chOff x="571504" y="2928934"/>
            <a:chExt cx="8429684" cy="1857388"/>
          </a:xfrm>
        </p:grpSpPr>
        <p:sp>
          <p:nvSpPr>
            <p:cNvPr id="11" name="10 Rectángulo redondeado"/>
            <p:cNvSpPr/>
            <p:nvPr/>
          </p:nvSpPr>
          <p:spPr>
            <a:xfrm>
              <a:off x="3714776" y="2928934"/>
              <a:ext cx="5286412" cy="185738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R" sz="2000" b="1" dirty="0" smtClean="0"/>
                <a:t>Los actores adoptan métodos de interacción democrática, buscando convergencias o negociando divergencias. Del consenso surge el proyecto de futuro o plan estratégico del territorio y su programa de inversiones </a:t>
              </a:r>
              <a:endParaRPr lang="es-ES" sz="2000" b="1" dirty="0" smtClean="0">
                <a:solidFill>
                  <a:schemeClr val="bg1"/>
                </a:solidFill>
              </a:endParaRPr>
            </a:p>
            <a:p>
              <a:pPr algn="ctr"/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571504" y="2928934"/>
              <a:ext cx="3428992" cy="114300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R" b="1" dirty="0" smtClean="0">
                  <a:solidFill>
                    <a:schemeClr val="bg1"/>
                  </a:solidFill>
                </a:rPr>
                <a:t>Planificación participativa en función de la demanda 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pPr algn="ctr"/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31 Grupo"/>
          <p:cNvGrpSpPr/>
          <p:nvPr/>
        </p:nvGrpSpPr>
        <p:grpSpPr>
          <a:xfrm>
            <a:off x="214282" y="4071942"/>
            <a:ext cx="8429684" cy="1714512"/>
            <a:chOff x="642942" y="2786058"/>
            <a:chExt cx="8429684" cy="1714512"/>
          </a:xfrm>
        </p:grpSpPr>
        <p:sp>
          <p:nvSpPr>
            <p:cNvPr id="14" name="13 Rectángulo redondeado"/>
            <p:cNvSpPr/>
            <p:nvPr/>
          </p:nvSpPr>
          <p:spPr>
            <a:xfrm>
              <a:off x="3786214" y="2857496"/>
              <a:ext cx="5286412" cy="164307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R" sz="2000" b="1" dirty="0" smtClean="0">
                  <a:solidFill>
                    <a:schemeClr val="bg1"/>
                  </a:solidFill>
                </a:rPr>
                <a:t>Políticas territoriales gestionadas participativamente por los actores del territorio, diferenciadas según el contexto, y que articulen e integren acciones sectoriales </a:t>
              </a:r>
              <a:endParaRPr lang="es-ES" sz="2000" b="1" dirty="0" smtClean="0">
                <a:solidFill>
                  <a:schemeClr val="bg1"/>
                </a:solidFill>
              </a:endParaRPr>
            </a:p>
            <a:p>
              <a:pPr algn="ctr"/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Elipse"/>
            <p:cNvSpPr/>
            <p:nvPr/>
          </p:nvSpPr>
          <p:spPr>
            <a:xfrm>
              <a:off x="642942" y="2786058"/>
              <a:ext cx="3357554" cy="114300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R" sz="2000" b="1" dirty="0" smtClean="0">
                  <a:solidFill>
                    <a:schemeClr val="bg1"/>
                  </a:solidFill>
                </a:rPr>
                <a:t>Políticas multisectoriales</a:t>
              </a:r>
              <a:endParaRPr lang="es-ES" sz="2000" b="1" dirty="0" smtClean="0">
                <a:solidFill>
                  <a:schemeClr val="bg1"/>
                </a:solidFill>
              </a:endParaRPr>
            </a:p>
            <a:p>
              <a:pPr algn="ctr"/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58072" cy="1000148"/>
          </a:xfrm>
        </p:spPr>
        <p:txBody>
          <a:bodyPr>
            <a:normAutofit/>
          </a:bodyPr>
          <a:lstStyle/>
          <a:p>
            <a:pPr algn="just"/>
            <a:r>
              <a:rPr lang="es-CR" sz="2800" b="1" dirty="0" smtClean="0">
                <a:solidFill>
                  <a:srgbClr val="008000"/>
                </a:solidFill>
                <a:latin typeface="Candara" pitchFamily="34" charset="0"/>
              </a:rPr>
              <a:t>El Desarrollo Rural Territorial promueve…</a:t>
            </a:r>
            <a:endParaRPr lang="es-ES" sz="28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4" name="16 Grupo"/>
          <p:cNvGrpSpPr/>
          <p:nvPr/>
        </p:nvGrpSpPr>
        <p:grpSpPr>
          <a:xfrm>
            <a:off x="1714480" y="6263342"/>
            <a:ext cx="5649912" cy="594658"/>
            <a:chOff x="2214546" y="6215082"/>
            <a:chExt cx="5649912" cy="594658"/>
          </a:xfrm>
        </p:grpSpPr>
        <p:grpSp>
          <p:nvGrpSpPr>
            <p:cNvPr id="5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19" name="18 Imagen" descr="Logos 2 (96 dpi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17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8100392" y="0"/>
            <a:ext cx="759990" cy="911998"/>
          </a:xfrm>
          <a:prstGeom prst="rect">
            <a:avLst/>
          </a:prstGeom>
          <a:noFill/>
        </p:spPr>
      </p:pic>
      <p:pic>
        <p:nvPicPr>
          <p:cNvPr id="18" name="Picture 3" descr="70-logos.gif"/>
          <p:cNvPicPr/>
          <p:nvPr/>
        </p:nvPicPr>
        <p:blipFill>
          <a:blip r:embed="rId4" cstate="print"/>
          <a:srcRect r="56042"/>
          <a:stretch>
            <a:fillRect/>
          </a:stretch>
        </p:blipFill>
        <p:spPr>
          <a:xfrm>
            <a:off x="7740352" y="1052736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8429684" cy="1470025"/>
          </a:xfrm>
        </p:spPr>
        <p:txBody>
          <a:bodyPr>
            <a:normAutofit fontScale="90000"/>
          </a:bodyPr>
          <a:lstStyle/>
          <a:p>
            <a:r>
              <a:rPr lang="es-CR" b="1" dirty="0" smtClean="0">
                <a:solidFill>
                  <a:srgbClr val="336600"/>
                </a:solidFill>
                <a:latin typeface="Candara" pitchFamily="34" charset="0"/>
              </a:rPr>
              <a:t>ECADERT: </a:t>
            </a:r>
            <a:br>
              <a:rPr lang="es-CR" b="1" dirty="0" smtClean="0">
                <a:solidFill>
                  <a:srgbClr val="336600"/>
                </a:solidFill>
                <a:latin typeface="Candara" pitchFamily="34" charset="0"/>
              </a:rPr>
            </a:br>
            <a:r>
              <a:rPr lang="es-CR" b="1" dirty="0" smtClean="0">
                <a:solidFill>
                  <a:srgbClr val="336600"/>
                </a:solidFill>
                <a:latin typeface="Candara" pitchFamily="34" charset="0"/>
              </a:rPr>
              <a:t>ESTRATEGIA CENTROAMERICANA DE DESARROLLO RURAL TERRITORIAL</a:t>
            </a:r>
            <a:endParaRPr lang="es-ES" b="1" dirty="0">
              <a:solidFill>
                <a:srgbClr val="336600"/>
              </a:solidFill>
              <a:latin typeface="Candara" pitchFamily="34" charset="0"/>
            </a:endParaRPr>
          </a:p>
        </p:txBody>
      </p:sp>
      <p:pic>
        <p:nvPicPr>
          <p:cNvPr id="5" name="Picture 6" descr="BannerNew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58072" cy="1143000"/>
          </a:xfrm>
        </p:spPr>
        <p:txBody>
          <a:bodyPr>
            <a:normAutofit/>
          </a:bodyPr>
          <a:lstStyle/>
          <a:p>
            <a:r>
              <a:rPr lang="es-CR" sz="3000" b="1" dirty="0">
                <a:solidFill>
                  <a:srgbClr val="008000"/>
                </a:solidFill>
                <a:latin typeface="Candara" pitchFamily="34" charset="0"/>
              </a:rPr>
              <a:t>3</a:t>
            </a:r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. Cobertura de la ECADERT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179512" y="1741278"/>
            <a:ext cx="8286808" cy="5072098"/>
            <a:chOff x="714348" y="1357298"/>
            <a:chExt cx="8072494" cy="4786346"/>
          </a:xfrm>
        </p:grpSpPr>
        <p:sp>
          <p:nvSpPr>
            <p:cNvPr id="12" name="11 Rectángulo"/>
            <p:cNvSpPr/>
            <p:nvPr/>
          </p:nvSpPr>
          <p:spPr>
            <a:xfrm>
              <a:off x="7143768" y="1857364"/>
              <a:ext cx="16430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CR" b="1" dirty="0" smtClean="0"/>
                <a:t>REPÚBLICA DOMINICANA </a:t>
              </a:r>
            </a:p>
          </p:txBody>
        </p:sp>
        <p:pic>
          <p:nvPicPr>
            <p:cNvPr id="13" name="12 Imagen" descr="CA y R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854" b="15765"/>
            <a:stretch>
              <a:fillRect/>
            </a:stretch>
          </p:blipFill>
          <p:spPr>
            <a:xfrm>
              <a:off x="1785918" y="1357298"/>
              <a:ext cx="6682823" cy="4786346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3357554" y="1928802"/>
              <a:ext cx="808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CR" b="1" dirty="0" smtClean="0"/>
                <a:t>BELIZE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3143240" y="5214950"/>
              <a:ext cx="13071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CR" b="1" dirty="0" smtClean="0"/>
                <a:t>COSTA RICA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214546" y="3786190"/>
              <a:ext cx="12046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s-CR" b="1" dirty="0" smtClean="0"/>
                <a:t>EL </a:t>
              </a:r>
            </a:p>
            <a:p>
              <a:pPr algn="ctr">
                <a:buNone/>
              </a:pPr>
              <a:r>
                <a:rPr lang="es-CR" b="1" dirty="0" smtClean="0"/>
                <a:t>SALVADOR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714348" y="2428868"/>
              <a:ext cx="1402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CR" b="1" dirty="0" smtClean="0"/>
                <a:t>GUATEMALA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429124" y="2428868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CR" b="1" dirty="0" smtClean="0"/>
                <a:t>HONDURAS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4929190" y="3786190"/>
              <a:ext cx="1357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CR" b="1" dirty="0" smtClean="0"/>
                <a:t>NICARAGUA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7072330" y="5143512"/>
              <a:ext cx="10651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CR" b="1" dirty="0" smtClean="0"/>
                <a:t>PANAMÁ</a:t>
              </a:r>
            </a:p>
          </p:txBody>
        </p:sp>
      </p:grpSp>
      <p:pic>
        <p:nvPicPr>
          <p:cNvPr id="16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8100392" y="0"/>
            <a:ext cx="759990" cy="911998"/>
          </a:xfrm>
          <a:prstGeom prst="rect">
            <a:avLst/>
          </a:prstGeom>
          <a:noFill/>
        </p:spPr>
      </p:pic>
      <p:pic>
        <p:nvPicPr>
          <p:cNvPr id="20" name="Picture 3" descr="70-logos.gif"/>
          <p:cNvPicPr/>
          <p:nvPr/>
        </p:nvPicPr>
        <p:blipFill>
          <a:blip r:embed="rId5" cstate="print"/>
          <a:srcRect r="56042"/>
          <a:stretch>
            <a:fillRect/>
          </a:stretch>
        </p:blipFill>
        <p:spPr>
          <a:xfrm>
            <a:off x="7740352" y="1052736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043758" cy="1143000"/>
          </a:xfrm>
        </p:spPr>
        <p:txBody>
          <a:bodyPr>
            <a:normAutofit/>
          </a:bodyPr>
          <a:lstStyle/>
          <a:p>
            <a:r>
              <a:rPr lang="es-CR" sz="3000" b="1" dirty="0">
                <a:solidFill>
                  <a:srgbClr val="008000"/>
                </a:solidFill>
                <a:latin typeface="Candara" pitchFamily="34" charset="0"/>
              </a:rPr>
              <a:t>4</a:t>
            </a:r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. Visión, Misión y Finalidad de la ECADERT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5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24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5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pic>
        <p:nvPicPr>
          <p:cNvPr id="13" name="12 Imagen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571744"/>
            <a:ext cx="3571900" cy="2571768"/>
          </a:xfrm>
          <a:prstGeom prst="rect">
            <a:avLst/>
          </a:prstGeom>
        </p:spPr>
      </p:pic>
      <p:pic>
        <p:nvPicPr>
          <p:cNvPr id="16" name="15 Imagen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571744"/>
            <a:ext cx="3571900" cy="2571768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1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2" name="21 Imagen" descr="Logos 2 (96 dpi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15" name="Picture 3" descr="70-logos.gif"/>
          <p:cNvPicPr/>
          <p:nvPr/>
        </p:nvPicPr>
        <p:blipFill>
          <a:blip r:embed="rId7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285860"/>
            <a:ext cx="6572296" cy="4143404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endParaRPr lang="es-ES" sz="2000" b="1" dirty="0" smtClean="0">
              <a:latin typeface="Garamond" pitchFamily="18" charset="0"/>
            </a:endParaRPr>
          </a:p>
          <a:p>
            <a:pPr marL="0" algn="ctr">
              <a:buNone/>
            </a:pPr>
            <a:r>
              <a:rPr lang="es-ES" sz="2000" b="1" dirty="0" smtClean="0"/>
              <a:t>Los territorios rurales centroamericanos han mejorado significativamente la calidad de la vida humana y de los ecosistemas</a:t>
            </a:r>
          </a:p>
          <a:p>
            <a:pPr marL="0" algn="ctr">
              <a:buNone/>
            </a:pPr>
            <a:endParaRPr lang="es-ES" sz="2000" b="1" dirty="0" smtClean="0"/>
          </a:p>
          <a:p>
            <a:pPr marL="0" algn="ctr">
              <a:buNone/>
            </a:pPr>
            <a:r>
              <a:rPr lang="es-ES" sz="2000" b="1" dirty="0" smtClean="0"/>
              <a:t>A partir de las capacidades creativas y decisorias de su población y de las potencialidades de cada territorio</a:t>
            </a:r>
          </a:p>
          <a:p>
            <a:pPr marL="0" algn="ctr">
              <a:buNone/>
            </a:pPr>
            <a:endParaRPr lang="es-ES" sz="2000" b="1" dirty="0" smtClean="0"/>
          </a:p>
          <a:p>
            <a:pPr marL="0" algn="ctr">
              <a:buNone/>
            </a:pPr>
            <a:r>
              <a:rPr lang="es-ES" sz="2000" b="1" dirty="0" smtClean="0"/>
              <a:t>Valorando y respetando su identidad cultural</a:t>
            </a:r>
          </a:p>
          <a:p>
            <a:pPr marL="0" algn="ctr">
              <a:buNone/>
            </a:pPr>
            <a:endParaRPr lang="es-ES" sz="2000" b="1" dirty="0" smtClean="0"/>
          </a:p>
          <a:p>
            <a:pPr marL="0" algn="ctr">
              <a:buNone/>
            </a:pPr>
            <a:r>
              <a:rPr lang="es-ES" sz="2000" b="1" dirty="0" smtClean="0"/>
              <a:t>Cuentan con una institucionalidad sólida e integrada responsable por la gestión del desarrollo solidario, incluyente y sostenible </a:t>
            </a:r>
          </a:p>
          <a:p>
            <a:pPr marL="0" algn="ctr">
              <a:buNone/>
            </a:pPr>
            <a:endParaRPr lang="es-ES" sz="2000" b="1" dirty="0" smtClean="0"/>
          </a:p>
          <a:p>
            <a:pPr marL="0" algn="ctr">
              <a:buNone/>
            </a:pPr>
            <a:r>
              <a:rPr lang="es-ES" sz="2000" b="1" dirty="0" smtClean="0"/>
              <a:t>En los planos territorial, nacional y regional</a:t>
            </a:r>
            <a:endParaRPr lang="es-CR" sz="2000" b="1" dirty="0" smtClean="0"/>
          </a:p>
          <a:p>
            <a:pPr marL="723900" algn="just" fontAlgn="auto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s-ES" sz="2200" dirty="0">
              <a:latin typeface="Garamond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 rot="21287383">
            <a:off x="1309289" y="910970"/>
            <a:ext cx="2786082" cy="642942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/>
              <a:t>VISIÓN</a:t>
            </a:r>
            <a:endParaRPr lang="es-ES" sz="2400" b="1" dirty="0"/>
          </a:p>
        </p:txBody>
      </p:sp>
      <p:grpSp>
        <p:nvGrpSpPr>
          <p:cNvPr id="13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4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5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16" name="15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17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18" name="17 Imagen" descr="Logos 2 (96 dpi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21" name="Picture 3" descr="70-logos.gif"/>
          <p:cNvPicPr/>
          <p:nvPr/>
        </p:nvPicPr>
        <p:blipFill>
          <a:blip r:embed="rId5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8172400" y="980728"/>
            <a:ext cx="777174" cy="932620"/>
          </a:xfrm>
          <a:prstGeom prst="rect">
            <a:avLst/>
          </a:prstGeom>
          <a:noFill/>
        </p:spPr>
      </p:pic>
      <p:grpSp>
        <p:nvGrpSpPr>
          <p:cNvPr id="18" name="17 Grupo"/>
          <p:cNvGrpSpPr/>
          <p:nvPr/>
        </p:nvGrpSpPr>
        <p:grpSpPr>
          <a:xfrm>
            <a:off x="928662" y="1928802"/>
            <a:ext cx="3143272" cy="4214842"/>
            <a:chOff x="928662" y="1928802"/>
            <a:chExt cx="3143272" cy="4214842"/>
          </a:xfrm>
        </p:grpSpPr>
        <p:sp>
          <p:nvSpPr>
            <p:cNvPr id="15" name="14 Rectángulo"/>
            <p:cNvSpPr/>
            <p:nvPr/>
          </p:nvSpPr>
          <p:spPr>
            <a:xfrm>
              <a:off x="928662" y="3429000"/>
              <a:ext cx="3143272" cy="27146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s-CR" dirty="0" smtClean="0">
                <a:latin typeface="Garamond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1800"/>
                </a:spcAft>
                <a:buFont typeface="Wingdings" pitchFamily="2" charset="2"/>
                <a:buChar char="§"/>
                <a:defRPr/>
              </a:pPr>
              <a:r>
                <a:rPr lang="es-ES" b="1" dirty="0" smtClean="0"/>
                <a:t>Creando una nueva institucionalidad a nivel local, nacional y regional </a:t>
              </a:r>
            </a:p>
            <a:p>
              <a:pPr algn="ctr">
                <a:spcBef>
                  <a:spcPts val="0"/>
                </a:spcBef>
                <a:spcAft>
                  <a:spcPts val="1800"/>
                </a:spcAft>
                <a:buFont typeface="Wingdings" pitchFamily="2" charset="2"/>
                <a:buChar char="§"/>
                <a:defRPr/>
              </a:pPr>
              <a:r>
                <a:rPr lang="es-CR" b="1" dirty="0" smtClean="0"/>
                <a:t>Fortaleciendo la participación y el consenso entre la sociedad civil, los Estados y gobiernos locales</a:t>
              </a:r>
              <a:endParaRPr lang="es-ES" dirty="0"/>
            </a:p>
          </p:txBody>
        </p:sp>
        <p:grpSp>
          <p:nvGrpSpPr>
            <p:cNvPr id="2" name="32 Grupo"/>
            <p:cNvGrpSpPr/>
            <p:nvPr/>
          </p:nvGrpSpPr>
          <p:grpSpPr>
            <a:xfrm>
              <a:off x="1643042" y="1928802"/>
              <a:ext cx="1643074" cy="1816028"/>
              <a:chOff x="285720" y="1099022"/>
              <a:chExt cx="1643074" cy="2654195"/>
            </a:xfrm>
          </p:grpSpPr>
          <p:sp>
            <p:nvSpPr>
              <p:cNvPr id="19" name="18 Disco magnético"/>
              <p:cNvSpPr/>
              <p:nvPr/>
            </p:nvSpPr>
            <p:spPr>
              <a:xfrm>
                <a:off x="1071538" y="1099022"/>
                <a:ext cx="45719" cy="2258540"/>
              </a:xfrm>
              <a:prstGeom prst="flowChartMagneticDisk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  <a:tailEnd type="stealth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285720" y="2978391"/>
                <a:ext cx="1643074" cy="77482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200" b="1" dirty="0" smtClean="0"/>
                  <a:t>¿Cómo?</a:t>
                </a:r>
                <a:endParaRPr lang="es-ES" sz="2200" b="1" dirty="0"/>
              </a:p>
            </p:txBody>
          </p:sp>
        </p:grpSp>
      </p:grpSp>
      <p:grpSp>
        <p:nvGrpSpPr>
          <p:cNvPr id="21" name="20 Grupo"/>
          <p:cNvGrpSpPr/>
          <p:nvPr/>
        </p:nvGrpSpPr>
        <p:grpSpPr>
          <a:xfrm>
            <a:off x="4643438" y="1857364"/>
            <a:ext cx="3214710" cy="3643338"/>
            <a:chOff x="4643438" y="1857364"/>
            <a:chExt cx="3214710" cy="3643338"/>
          </a:xfrm>
        </p:grpSpPr>
        <p:sp>
          <p:nvSpPr>
            <p:cNvPr id="16" name="15 Rectángulo"/>
            <p:cNvSpPr/>
            <p:nvPr/>
          </p:nvSpPr>
          <p:spPr>
            <a:xfrm>
              <a:off x="4643438" y="3429000"/>
              <a:ext cx="3214710" cy="20717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-342900" algn="ctr">
                <a:spcBef>
                  <a:spcPct val="20000"/>
                </a:spcBef>
              </a:pPr>
              <a:endParaRPr lang="es-ES" b="1" dirty="0" smtClean="0"/>
            </a:p>
            <a:p>
              <a:pPr lvl="0" indent="-342900" algn="ctr">
                <a:spcBef>
                  <a:spcPct val="20000"/>
                </a:spcBef>
              </a:pPr>
              <a:r>
                <a:rPr lang="es-ES" b="1" dirty="0" smtClean="0"/>
                <a:t>Los actores sociales e institucionales de los territorios, valorizando su identidad cultural y sus potencialidades propias</a:t>
              </a:r>
              <a:endParaRPr lang="es-ES" sz="22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6" name="25 Disco magnético"/>
            <p:cNvSpPr/>
            <p:nvPr/>
          </p:nvSpPr>
          <p:spPr>
            <a:xfrm>
              <a:off x="6286512" y="1857364"/>
              <a:ext cx="45719" cy="1759632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  <a:tailEnd type="stealt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Elipse"/>
            <p:cNvSpPr/>
            <p:nvPr/>
          </p:nvSpPr>
          <p:spPr>
            <a:xfrm>
              <a:off x="5500694" y="3214686"/>
              <a:ext cx="1643074" cy="5000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200" b="1" dirty="0" smtClean="0"/>
                <a:t>¿Quién?</a:t>
              </a:r>
              <a:endParaRPr lang="es-ES" sz="2200" b="1" dirty="0"/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857224" y="1357298"/>
            <a:ext cx="7000924" cy="1285884"/>
          </a:xfrm>
          <a:prstGeom prst="roundRect">
            <a:avLst/>
          </a:prstGeom>
          <a:solidFill>
            <a:srgbClr val="80008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latin typeface="Garamond" pitchFamily="18" charset="0"/>
            </a:endParaRPr>
          </a:p>
          <a:p>
            <a:pPr algn="ctr"/>
            <a:r>
              <a:rPr lang="es-ES" sz="2000" b="1" dirty="0" smtClean="0"/>
              <a:t>Promover la gestión participativa de políticas públicas territoriales incluyentes y equitativas para la transformación y el desarrollo sostenible del medio rural centroamericano</a:t>
            </a:r>
          </a:p>
          <a:p>
            <a:pPr algn="ctr"/>
            <a:endParaRPr lang="es-ES" dirty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Objetivo General de la ECADERT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22" name="Picture 3" descr="70-logos.gif"/>
          <p:cNvPicPr/>
          <p:nvPr/>
        </p:nvPicPr>
        <p:blipFill>
          <a:blip r:embed="rId3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Objetivos Estratégicos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49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8172400" y="836712"/>
            <a:ext cx="757258" cy="908720"/>
          </a:xfrm>
          <a:prstGeom prst="rect">
            <a:avLst/>
          </a:prstGeom>
          <a:noFill/>
        </p:spPr>
      </p:pic>
      <p:grpSp>
        <p:nvGrpSpPr>
          <p:cNvPr id="2" name="57 Grupo"/>
          <p:cNvGrpSpPr/>
          <p:nvPr/>
        </p:nvGrpSpPr>
        <p:grpSpPr>
          <a:xfrm>
            <a:off x="285720" y="1428736"/>
            <a:ext cx="8358246" cy="1200329"/>
            <a:chOff x="357158" y="1214422"/>
            <a:chExt cx="8358246" cy="1200329"/>
          </a:xfrm>
        </p:grpSpPr>
        <p:grpSp>
          <p:nvGrpSpPr>
            <p:cNvPr id="3" name="49 Grupo"/>
            <p:cNvGrpSpPr/>
            <p:nvPr/>
          </p:nvGrpSpPr>
          <p:grpSpPr>
            <a:xfrm>
              <a:off x="357158" y="1357298"/>
              <a:ext cx="3357586" cy="785818"/>
              <a:chOff x="1500166" y="1357298"/>
              <a:chExt cx="3357586" cy="785818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1785918" y="1357298"/>
                <a:ext cx="3071834" cy="785818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Marco Institucional y Jurídico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1500166" y="1428736"/>
                <a:ext cx="642942" cy="571504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800" b="1" dirty="0" smtClean="0">
                    <a:latin typeface="Garamond" pitchFamily="18" charset="0"/>
                  </a:rPr>
                  <a:t>1</a:t>
                </a:r>
                <a:endParaRPr lang="es-ES" sz="2800" b="1" dirty="0">
                  <a:latin typeface="Garamond" pitchFamily="18" charset="0"/>
                </a:endParaRPr>
              </a:p>
            </p:txBody>
          </p:sp>
        </p:grpSp>
        <p:grpSp>
          <p:nvGrpSpPr>
            <p:cNvPr id="5" name="52 Grupo"/>
            <p:cNvGrpSpPr/>
            <p:nvPr/>
          </p:nvGrpSpPr>
          <p:grpSpPr>
            <a:xfrm>
              <a:off x="4000496" y="1214422"/>
              <a:ext cx="4714908" cy="1200329"/>
              <a:chOff x="5236784" y="1214422"/>
              <a:chExt cx="4714908" cy="1200329"/>
            </a:xfrm>
          </p:grpSpPr>
          <p:sp>
            <p:nvSpPr>
              <p:cNvPr id="25" name="24 Rectángulo"/>
              <p:cNvSpPr/>
              <p:nvPr/>
            </p:nvSpPr>
            <p:spPr>
              <a:xfrm>
                <a:off x="5665412" y="1214422"/>
                <a:ext cx="42862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/>
                  <a:t>Renovarlo, transformarlo y </a:t>
                </a:r>
              </a:p>
              <a:p>
                <a:pPr algn="ctr"/>
                <a:r>
                  <a:rPr lang="es-ES" b="1" dirty="0" smtClean="0"/>
                  <a:t>fortalecerlo  para la organización de los actores de los territorios, y para la gestión social integrada de políticas de DRT</a:t>
                </a:r>
                <a:endParaRPr lang="es-ES" b="1" dirty="0"/>
              </a:p>
            </p:txBody>
          </p:sp>
          <p:sp>
            <p:nvSpPr>
              <p:cNvPr id="32" name="31 Flecha abajo"/>
              <p:cNvSpPr/>
              <p:nvPr/>
            </p:nvSpPr>
            <p:spPr>
              <a:xfrm rot="16200000">
                <a:off x="4951032" y="1643050"/>
                <a:ext cx="857256" cy="285752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6" name="58 Grupo"/>
          <p:cNvGrpSpPr/>
          <p:nvPr/>
        </p:nvGrpSpPr>
        <p:grpSpPr>
          <a:xfrm>
            <a:off x="285720" y="3143248"/>
            <a:ext cx="8286808" cy="1200329"/>
            <a:chOff x="357158" y="3857628"/>
            <a:chExt cx="8286808" cy="1200329"/>
          </a:xfrm>
        </p:grpSpPr>
        <p:grpSp>
          <p:nvGrpSpPr>
            <p:cNvPr id="7" name="56 Grupo"/>
            <p:cNvGrpSpPr/>
            <p:nvPr/>
          </p:nvGrpSpPr>
          <p:grpSpPr>
            <a:xfrm>
              <a:off x="3929058" y="3857628"/>
              <a:ext cx="4714908" cy="1200329"/>
              <a:chOff x="5143504" y="4143380"/>
              <a:chExt cx="4714908" cy="1200329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5572132" y="4143380"/>
                <a:ext cx="42862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/>
                  <a:t>Enriquecerlo y reforzarlo para una gestión innovadora de los territorios basada en el diálogo y consenso de políticas, estrategias y acciones</a:t>
                </a:r>
                <a:endParaRPr lang="es-ES" b="1" dirty="0"/>
              </a:p>
            </p:txBody>
          </p:sp>
          <p:sp>
            <p:nvSpPr>
              <p:cNvPr id="41" name="40 Flecha abajo"/>
              <p:cNvSpPr/>
              <p:nvPr/>
            </p:nvSpPr>
            <p:spPr>
              <a:xfrm rot="16200000">
                <a:off x="4857752" y="4429132"/>
                <a:ext cx="857256" cy="285752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" name="53 Grupo"/>
            <p:cNvGrpSpPr/>
            <p:nvPr/>
          </p:nvGrpSpPr>
          <p:grpSpPr>
            <a:xfrm>
              <a:off x="357158" y="3929066"/>
              <a:ext cx="3429024" cy="785818"/>
              <a:chOff x="1357290" y="3929066"/>
              <a:chExt cx="3429024" cy="785818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1714480" y="3929066"/>
                <a:ext cx="3071834" cy="785818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Tejido Social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1357290" y="4000504"/>
                <a:ext cx="642942" cy="571504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800" b="1" dirty="0" smtClean="0">
                    <a:latin typeface="Garamond" pitchFamily="18" charset="0"/>
                  </a:rPr>
                  <a:t>2</a:t>
                </a:r>
                <a:endParaRPr lang="es-ES" sz="2800" b="1" dirty="0">
                  <a:latin typeface="Garamond" pitchFamily="18" charset="0"/>
                </a:endParaRPr>
              </a:p>
            </p:txBody>
          </p:sp>
        </p:grpSp>
      </p:grpSp>
      <p:grpSp>
        <p:nvGrpSpPr>
          <p:cNvPr id="9" name="33 Grupo"/>
          <p:cNvGrpSpPr/>
          <p:nvPr/>
        </p:nvGrpSpPr>
        <p:grpSpPr>
          <a:xfrm>
            <a:off x="285720" y="4929198"/>
            <a:ext cx="8522964" cy="1477328"/>
            <a:chOff x="285720" y="1571612"/>
            <a:chExt cx="8522964" cy="1477328"/>
          </a:xfrm>
        </p:grpSpPr>
        <p:grpSp>
          <p:nvGrpSpPr>
            <p:cNvPr id="10" name="52 Grupo"/>
            <p:cNvGrpSpPr/>
            <p:nvPr/>
          </p:nvGrpSpPr>
          <p:grpSpPr>
            <a:xfrm>
              <a:off x="3786182" y="1571612"/>
              <a:ext cx="5022502" cy="1477328"/>
              <a:chOff x="5165346" y="1571612"/>
              <a:chExt cx="5022502" cy="1477328"/>
            </a:xfrm>
          </p:grpSpPr>
          <p:sp>
            <p:nvSpPr>
              <p:cNvPr id="43" name="42 Rectángulo"/>
              <p:cNvSpPr/>
              <p:nvPr/>
            </p:nvSpPr>
            <p:spPr>
              <a:xfrm>
                <a:off x="5593974" y="1571612"/>
                <a:ext cx="45938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/>
                  <a:t>Fortalecerla de manera incluyente</a:t>
                </a:r>
                <a:endParaRPr lang="es-ES" dirty="0" smtClean="0"/>
              </a:p>
              <a:p>
                <a:pPr algn="ctr"/>
                <a:r>
                  <a:rPr lang="es-ES" b="1" dirty="0" smtClean="0"/>
                  <a:t>para mejorar la base económica de las familias rurales, mediante actividades productivas sostenibles y una participación creciente en las cadenas de valor</a:t>
                </a:r>
                <a:endParaRPr lang="es-ES" b="1" dirty="0"/>
              </a:p>
            </p:txBody>
          </p:sp>
          <p:sp>
            <p:nvSpPr>
              <p:cNvPr id="46" name="45 Flecha abajo"/>
              <p:cNvSpPr/>
              <p:nvPr/>
            </p:nvSpPr>
            <p:spPr>
              <a:xfrm rot="16200000">
                <a:off x="4879594" y="1864141"/>
                <a:ext cx="857256" cy="285752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1" name="50 Grupo"/>
            <p:cNvGrpSpPr/>
            <p:nvPr/>
          </p:nvGrpSpPr>
          <p:grpSpPr>
            <a:xfrm>
              <a:off x="285720" y="1643050"/>
              <a:ext cx="3357586" cy="785818"/>
              <a:chOff x="1428728" y="1643050"/>
              <a:chExt cx="3357586" cy="785818"/>
            </a:xfrm>
          </p:grpSpPr>
          <p:sp>
            <p:nvSpPr>
              <p:cNvPr id="40" name="39 Elipse"/>
              <p:cNvSpPr/>
              <p:nvPr/>
            </p:nvSpPr>
            <p:spPr>
              <a:xfrm>
                <a:off x="1714480" y="1643050"/>
                <a:ext cx="3071834" cy="785818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Economía Rural de los Territorios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1428728" y="1714488"/>
                <a:ext cx="642942" cy="571504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800" b="1" dirty="0" smtClean="0">
                    <a:latin typeface="Garamond" pitchFamily="18" charset="0"/>
                  </a:rPr>
                  <a:t>3</a:t>
                </a:r>
                <a:endParaRPr lang="es-ES" sz="2800" b="1" dirty="0">
                  <a:latin typeface="Garamond" pitchFamily="18" charset="0"/>
                </a:endParaRPr>
              </a:p>
            </p:txBody>
          </p:sp>
        </p:grpSp>
      </p:grpSp>
      <p:pic>
        <p:nvPicPr>
          <p:cNvPr id="28" name="Picture 3" descr="70-logos.gif"/>
          <p:cNvPicPr/>
          <p:nvPr/>
        </p:nvPicPr>
        <p:blipFill>
          <a:blip r:embed="rId3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…Objetivos Estratégicos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50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8172400" y="908720"/>
            <a:ext cx="777174" cy="932620"/>
          </a:xfrm>
          <a:prstGeom prst="rect">
            <a:avLst/>
          </a:prstGeom>
          <a:noFill/>
        </p:spPr>
      </p:pic>
      <p:grpSp>
        <p:nvGrpSpPr>
          <p:cNvPr id="2" name="35 Grupo"/>
          <p:cNvGrpSpPr/>
          <p:nvPr/>
        </p:nvGrpSpPr>
        <p:grpSpPr>
          <a:xfrm>
            <a:off x="285720" y="1785926"/>
            <a:ext cx="8286808" cy="2031325"/>
            <a:chOff x="357158" y="3571876"/>
            <a:chExt cx="8286808" cy="2031325"/>
          </a:xfrm>
        </p:grpSpPr>
        <p:grpSp>
          <p:nvGrpSpPr>
            <p:cNvPr id="3" name="55 Grupo"/>
            <p:cNvGrpSpPr/>
            <p:nvPr/>
          </p:nvGrpSpPr>
          <p:grpSpPr>
            <a:xfrm>
              <a:off x="3929058" y="3571876"/>
              <a:ext cx="4714908" cy="2031325"/>
              <a:chOff x="5072066" y="4000504"/>
              <a:chExt cx="4714908" cy="2031325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5572132" y="4000504"/>
                <a:ext cx="421484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/>
                  <a:t>Revalorizar la multiculturalidad de la región y reforzar la transmisión entre generaciones de valores y saberes para potenciar y orientar los procesos de desarrollo de los territorios rurales, fortaleciendo sus identidades colectivas y el respeto intercultural</a:t>
                </a:r>
                <a:endParaRPr lang="es-ES" b="1" dirty="0"/>
              </a:p>
            </p:txBody>
          </p:sp>
          <p:sp>
            <p:nvSpPr>
              <p:cNvPr id="41" name="40 Flecha abajo"/>
              <p:cNvSpPr/>
              <p:nvPr/>
            </p:nvSpPr>
            <p:spPr>
              <a:xfrm rot="16200000">
                <a:off x="4786314" y="4572008"/>
                <a:ext cx="857256" cy="285752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" name="53 Grupo"/>
            <p:cNvGrpSpPr/>
            <p:nvPr/>
          </p:nvGrpSpPr>
          <p:grpSpPr>
            <a:xfrm>
              <a:off x="357158" y="3857628"/>
              <a:ext cx="3429024" cy="928694"/>
              <a:chOff x="1357290" y="4000504"/>
              <a:chExt cx="3429024" cy="928694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1714480" y="4000504"/>
                <a:ext cx="3071834" cy="928694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Multiculturalidad y transmisión intergeneracional 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1357290" y="4143380"/>
                <a:ext cx="642942" cy="571504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800" b="1" dirty="0" smtClean="0">
                    <a:latin typeface="Garamond" pitchFamily="18" charset="0"/>
                  </a:rPr>
                  <a:t>4</a:t>
                </a:r>
                <a:endParaRPr lang="es-ES" sz="2800" b="1" dirty="0">
                  <a:latin typeface="Garamond" pitchFamily="18" charset="0"/>
                </a:endParaRPr>
              </a:p>
            </p:txBody>
          </p:sp>
        </p:grpSp>
      </p:grpSp>
      <p:grpSp>
        <p:nvGrpSpPr>
          <p:cNvPr id="6" name="27 Grupo"/>
          <p:cNvGrpSpPr/>
          <p:nvPr/>
        </p:nvGrpSpPr>
        <p:grpSpPr>
          <a:xfrm>
            <a:off x="285720" y="4429132"/>
            <a:ext cx="8286808" cy="1200329"/>
            <a:chOff x="285720" y="1925223"/>
            <a:chExt cx="8286808" cy="1170264"/>
          </a:xfrm>
        </p:grpSpPr>
        <p:grpSp>
          <p:nvGrpSpPr>
            <p:cNvPr id="7" name="32 Grupo"/>
            <p:cNvGrpSpPr/>
            <p:nvPr/>
          </p:nvGrpSpPr>
          <p:grpSpPr>
            <a:xfrm>
              <a:off x="3929059" y="1925223"/>
              <a:ext cx="4643469" cy="1170264"/>
              <a:chOff x="5357819" y="1925223"/>
              <a:chExt cx="4643469" cy="1170264"/>
            </a:xfrm>
          </p:grpSpPr>
          <p:sp>
            <p:nvSpPr>
              <p:cNvPr id="45" name="44 Rectángulo"/>
              <p:cNvSpPr/>
              <p:nvPr/>
            </p:nvSpPr>
            <p:spPr>
              <a:xfrm>
                <a:off x="5715008" y="1925223"/>
                <a:ext cx="4286280" cy="1170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/>
                  <a:t>Impulsar la transformación del tipo de gestión ambiental del territorio para mitigar los efectos del cambio climático y enfrentar otros retos socioambientales</a:t>
                </a:r>
                <a:endParaRPr lang="es-ES" b="1" dirty="0"/>
              </a:p>
            </p:txBody>
          </p:sp>
          <p:sp>
            <p:nvSpPr>
              <p:cNvPr id="46" name="45 Flecha abajo"/>
              <p:cNvSpPr/>
              <p:nvPr/>
            </p:nvSpPr>
            <p:spPr>
              <a:xfrm rot="16200000">
                <a:off x="5072067" y="2350272"/>
                <a:ext cx="857255" cy="285752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" name="29 Grupo"/>
            <p:cNvGrpSpPr/>
            <p:nvPr/>
          </p:nvGrpSpPr>
          <p:grpSpPr>
            <a:xfrm>
              <a:off x="285720" y="2064519"/>
              <a:ext cx="3429024" cy="785818"/>
              <a:chOff x="1500166" y="2350271"/>
              <a:chExt cx="3429024" cy="785818"/>
            </a:xfrm>
          </p:grpSpPr>
          <p:sp>
            <p:nvSpPr>
              <p:cNvPr id="38" name="37 Elipse"/>
              <p:cNvSpPr/>
              <p:nvPr/>
            </p:nvSpPr>
            <p:spPr>
              <a:xfrm>
                <a:off x="1857356" y="2350271"/>
                <a:ext cx="3071834" cy="785818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Gestión ambiental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1500166" y="2350271"/>
                <a:ext cx="642942" cy="571504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800" b="1" dirty="0" smtClean="0">
                    <a:latin typeface="Garamond" pitchFamily="18" charset="0"/>
                  </a:rPr>
                  <a:t>5</a:t>
                </a:r>
                <a:endParaRPr lang="es-ES" sz="2800" b="1" dirty="0">
                  <a:latin typeface="Garamond" pitchFamily="18" charset="0"/>
                </a:endParaRPr>
              </a:p>
            </p:txBody>
          </p:sp>
        </p:grpSp>
      </p:grpSp>
      <p:pic>
        <p:nvPicPr>
          <p:cNvPr id="18" name="Picture 3" descr="70-logos.gif"/>
          <p:cNvPicPr/>
          <p:nvPr/>
        </p:nvPicPr>
        <p:blipFill>
          <a:blip r:embed="rId3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52 Grupo"/>
          <p:cNvGrpSpPr/>
          <p:nvPr/>
        </p:nvGrpSpPr>
        <p:grpSpPr>
          <a:xfrm>
            <a:off x="683568" y="1559008"/>
            <a:ext cx="7560839" cy="4534288"/>
            <a:chOff x="716903" y="812053"/>
            <a:chExt cx="7712905" cy="5304827"/>
          </a:xfrm>
        </p:grpSpPr>
        <p:grpSp>
          <p:nvGrpSpPr>
            <p:cNvPr id="35" name="34 Grupo"/>
            <p:cNvGrpSpPr/>
            <p:nvPr/>
          </p:nvGrpSpPr>
          <p:grpSpPr>
            <a:xfrm>
              <a:off x="2857488" y="1357298"/>
              <a:ext cx="3357586" cy="3896591"/>
              <a:chOff x="142844" y="1475509"/>
              <a:chExt cx="3357586" cy="3896591"/>
            </a:xfrm>
          </p:grpSpPr>
          <p:grpSp>
            <p:nvGrpSpPr>
              <p:cNvPr id="33" name="32 Grupo"/>
              <p:cNvGrpSpPr/>
              <p:nvPr/>
            </p:nvGrpSpPr>
            <p:grpSpPr>
              <a:xfrm>
                <a:off x="142844" y="1475509"/>
                <a:ext cx="3357562" cy="3896591"/>
                <a:chOff x="1500190" y="1475509"/>
                <a:chExt cx="3429000" cy="3896591"/>
              </a:xfrm>
            </p:grpSpPr>
            <p:grpSp>
              <p:nvGrpSpPr>
                <p:cNvPr id="31" name="30 Grupo"/>
                <p:cNvGrpSpPr/>
                <p:nvPr/>
              </p:nvGrpSpPr>
              <p:grpSpPr>
                <a:xfrm>
                  <a:off x="1500190" y="1475509"/>
                  <a:ext cx="3429000" cy="3896591"/>
                  <a:chOff x="0" y="1475509"/>
                  <a:chExt cx="3429000" cy="3896591"/>
                </a:xfrm>
              </p:grpSpPr>
              <p:sp>
                <p:nvSpPr>
                  <p:cNvPr id="18" name="17 Forma libre"/>
                  <p:cNvSpPr/>
                  <p:nvPr/>
                </p:nvSpPr>
                <p:spPr>
                  <a:xfrm>
                    <a:off x="488373" y="1475509"/>
                    <a:ext cx="1236518" cy="1953491"/>
                  </a:xfrm>
                  <a:custGeom>
                    <a:avLst/>
                    <a:gdLst>
                      <a:gd name="connsiteX0" fmla="*/ 0 w 1236518"/>
                      <a:gd name="connsiteY0" fmla="*/ 581891 h 1953491"/>
                      <a:gd name="connsiteX1" fmla="*/ 1236518 w 1236518"/>
                      <a:gd name="connsiteY1" fmla="*/ 1953491 h 1953491"/>
                      <a:gd name="connsiteX2" fmla="*/ 1236518 w 1236518"/>
                      <a:gd name="connsiteY2" fmla="*/ 0 h 1953491"/>
                      <a:gd name="connsiteX3" fmla="*/ 987136 w 1236518"/>
                      <a:gd name="connsiteY3" fmla="*/ 20782 h 1953491"/>
                      <a:gd name="connsiteX4" fmla="*/ 768927 w 1236518"/>
                      <a:gd name="connsiteY4" fmla="*/ 83127 h 1953491"/>
                      <a:gd name="connsiteX5" fmla="*/ 581891 w 1236518"/>
                      <a:gd name="connsiteY5" fmla="*/ 155864 h 1953491"/>
                      <a:gd name="connsiteX6" fmla="*/ 342900 w 1236518"/>
                      <a:gd name="connsiteY6" fmla="*/ 290946 h 1953491"/>
                      <a:gd name="connsiteX7" fmla="*/ 166254 w 1236518"/>
                      <a:gd name="connsiteY7" fmla="*/ 436418 h 1953491"/>
                      <a:gd name="connsiteX8" fmla="*/ 0 w 1236518"/>
                      <a:gd name="connsiteY8" fmla="*/ 581891 h 1953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36518" h="1953491">
                        <a:moveTo>
                          <a:pt x="0" y="581891"/>
                        </a:moveTo>
                        <a:lnTo>
                          <a:pt x="1236518" y="1953491"/>
                        </a:lnTo>
                        <a:lnTo>
                          <a:pt x="1236518" y="0"/>
                        </a:lnTo>
                        <a:lnTo>
                          <a:pt x="987136" y="20782"/>
                        </a:lnTo>
                        <a:lnTo>
                          <a:pt x="768927" y="83127"/>
                        </a:lnTo>
                        <a:lnTo>
                          <a:pt x="581891" y="155864"/>
                        </a:lnTo>
                        <a:lnTo>
                          <a:pt x="342900" y="290946"/>
                        </a:lnTo>
                        <a:lnTo>
                          <a:pt x="166254" y="436418"/>
                        </a:lnTo>
                        <a:lnTo>
                          <a:pt x="0" y="581891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20 Forma libre"/>
                  <p:cNvSpPr/>
                  <p:nvPr/>
                </p:nvSpPr>
                <p:spPr>
                  <a:xfrm>
                    <a:off x="1724891" y="1475509"/>
                    <a:ext cx="1215736" cy="1943100"/>
                  </a:xfrm>
                  <a:custGeom>
                    <a:avLst/>
                    <a:gdLst>
                      <a:gd name="connsiteX0" fmla="*/ 0 w 1215736"/>
                      <a:gd name="connsiteY0" fmla="*/ 0 h 1943100"/>
                      <a:gd name="connsiteX1" fmla="*/ 10391 w 1215736"/>
                      <a:gd name="connsiteY1" fmla="*/ 1943100 h 1943100"/>
                      <a:gd name="connsiteX2" fmla="*/ 1215736 w 1215736"/>
                      <a:gd name="connsiteY2" fmla="*/ 592282 h 1943100"/>
                      <a:gd name="connsiteX3" fmla="*/ 1028700 w 1215736"/>
                      <a:gd name="connsiteY3" fmla="*/ 405246 h 1943100"/>
                      <a:gd name="connsiteX4" fmla="*/ 758536 w 1215736"/>
                      <a:gd name="connsiteY4" fmla="*/ 228600 h 1943100"/>
                      <a:gd name="connsiteX5" fmla="*/ 467591 w 1215736"/>
                      <a:gd name="connsiteY5" fmla="*/ 83127 h 1943100"/>
                      <a:gd name="connsiteX6" fmla="*/ 145473 w 1215736"/>
                      <a:gd name="connsiteY6" fmla="*/ 10391 h 1943100"/>
                      <a:gd name="connsiteX7" fmla="*/ 0 w 1215736"/>
                      <a:gd name="connsiteY7" fmla="*/ 0 h 194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15736" h="1943100">
                        <a:moveTo>
                          <a:pt x="0" y="0"/>
                        </a:moveTo>
                        <a:cubicBezTo>
                          <a:pt x="3464" y="647700"/>
                          <a:pt x="6927" y="1295400"/>
                          <a:pt x="10391" y="1943100"/>
                        </a:cubicBezTo>
                        <a:lnTo>
                          <a:pt x="1215736" y="592282"/>
                        </a:lnTo>
                        <a:lnTo>
                          <a:pt x="1028700" y="405246"/>
                        </a:lnTo>
                        <a:cubicBezTo>
                          <a:pt x="773665" y="224596"/>
                          <a:pt x="881187" y="228600"/>
                          <a:pt x="758536" y="228600"/>
                        </a:cubicBezTo>
                        <a:lnTo>
                          <a:pt x="467591" y="83127"/>
                        </a:lnTo>
                        <a:lnTo>
                          <a:pt x="145473" y="103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24 Forma libre"/>
                  <p:cNvSpPr/>
                  <p:nvPr/>
                </p:nvSpPr>
                <p:spPr>
                  <a:xfrm>
                    <a:off x="1735282" y="2067791"/>
                    <a:ext cx="1693718" cy="1361209"/>
                  </a:xfrm>
                  <a:custGeom>
                    <a:avLst/>
                    <a:gdLst>
                      <a:gd name="connsiteX0" fmla="*/ 0 w 1693718"/>
                      <a:gd name="connsiteY0" fmla="*/ 1350818 h 1361209"/>
                      <a:gd name="connsiteX1" fmla="*/ 1693718 w 1693718"/>
                      <a:gd name="connsiteY1" fmla="*/ 1361209 h 1361209"/>
                      <a:gd name="connsiteX2" fmla="*/ 1683327 w 1693718"/>
                      <a:gd name="connsiteY2" fmla="*/ 1111827 h 1361209"/>
                      <a:gd name="connsiteX3" fmla="*/ 1652154 w 1693718"/>
                      <a:gd name="connsiteY3" fmla="*/ 935182 h 1361209"/>
                      <a:gd name="connsiteX4" fmla="*/ 1600200 w 1693718"/>
                      <a:gd name="connsiteY4" fmla="*/ 727364 h 1361209"/>
                      <a:gd name="connsiteX5" fmla="*/ 1537854 w 1693718"/>
                      <a:gd name="connsiteY5" fmla="*/ 550718 h 1361209"/>
                      <a:gd name="connsiteX6" fmla="*/ 1444336 w 1693718"/>
                      <a:gd name="connsiteY6" fmla="*/ 332509 h 1361209"/>
                      <a:gd name="connsiteX7" fmla="*/ 1319645 w 1693718"/>
                      <a:gd name="connsiteY7" fmla="*/ 145473 h 1361209"/>
                      <a:gd name="connsiteX8" fmla="*/ 1194954 w 1693718"/>
                      <a:gd name="connsiteY8" fmla="*/ 0 h 1361209"/>
                      <a:gd name="connsiteX9" fmla="*/ 0 w 1693718"/>
                      <a:gd name="connsiteY9" fmla="*/ 1350818 h 1361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93718" h="1361209">
                        <a:moveTo>
                          <a:pt x="0" y="1350818"/>
                        </a:moveTo>
                        <a:lnTo>
                          <a:pt x="1693718" y="1361209"/>
                        </a:lnTo>
                        <a:lnTo>
                          <a:pt x="1683327" y="1111827"/>
                        </a:lnTo>
                        <a:lnTo>
                          <a:pt x="1652154" y="935182"/>
                        </a:lnTo>
                        <a:lnTo>
                          <a:pt x="1600200" y="727364"/>
                        </a:lnTo>
                        <a:lnTo>
                          <a:pt x="1537854" y="550718"/>
                        </a:lnTo>
                        <a:lnTo>
                          <a:pt x="1444336" y="332509"/>
                        </a:lnTo>
                        <a:lnTo>
                          <a:pt x="1319645" y="145473"/>
                        </a:lnTo>
                        <a:lnTo>
                          <a:pt x="1194954" y="0"/>
                        </a:lnTo>
                        <a:lnTo>
                          <a:pt x="0" y="1350818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" name="25 Forma libre"/>
                  <p:cNvSpPr/>
                  <p:nvPr/>
                </p:nvSpPr>
                <p:spPr>
                  <a:xfrm>
                    <a:off x="1714500" y="3408218"/>
                    <a:ext cx="1714500" cy="1381991"/>
                  </a:xfrm>
                  <a:custGeom>
                    <a:avLst/>
                    <a:gdLst>
                      <a:gd name="connsiteX0" fmla="*/ 0 w 1714500"/>
                      <a:gd name="connsiteY0" fmla="*/ 0 h 1381991"/>
                      <a:gd name="connsiteX1" fmla="*/ 1205345 w 1714500"/>
                      <a:gd name="connsiteY1" fmla="*/ 1381991 h 1381991"/>
                      <a:gd name="connsiteX2" fmla="*/ 1371600 w 1714500"/>
                      <a:gd name="connsiteY2" fmla="*/ 1174173 h 1381991"/>
                      <a:gd name="connsiteX3" fmla="*/ 1517073 w 1714500"/>
                      <a:gd name="connsiteY3" fmla="*/ 935182 h 1381991"/>
                      <a:gd name="connsiteX4" fmla="*/ 1600200 w 1714500"/>
                      <a:gd name="connsiteY4" fmla="*/ 716973 h 1381991"/>
                      <a:gd name="connsiteX5" fmla="*/ 1683327 w 1714500"/>
                      <a:gd name="connsiteY5" fmla="*/ 446809 h 1381991"/>
                      <a:gd name="connsiteX6" fmla="*/ 1704109 w 1714500"/>
                      <a:gd name="connsiteY6" fmla="*/ 197427 h 1381991"/>
                      <a:gd name="connsiteX7" fmla="*/ 1714500 w 1714500"/>
                      <a:gd name="connsiteY7" fmla="*/ 10391 h 1381991"/>
                      <a:gd name="connsiteX8" fmla="*/ 0 w 1714500"/>
                      <a:gd name="connsiteY8" fmla="*/ 0 h 1381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0" h="1381991">
                        <a:moveTo>
                          <a:pt x="0" y="0"/>
                        </a:moveTo>
                        <a:lnTo>
                          <a:pt x="1205345" y="1381991"/>
                        </a:lnTo>
                        <a:lnTo>
                          <a:pt x="1371600" y="1174173"/>
                        </a:lnTo>
                        <a:lnTo>
                          <a:pt x="1517073" y="935182"/>
                        </a:lnTo>
                        <a:lnTo>
                          <a:pt x="1600200" y="716973"/>
                        </a:lnTo>
                        <a:lnTo>
                          <a:pt x="1683327" y="446809"/>
                        </a:lnTo>
                        <a:lnTo>
                          <a:pt x="1704109" y="197427"/>
                        </a:lnTo>
                        <a:lnTo>
                          <a:pt x="1714500" y="103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" name="26 Forma libre"/>
                  <p:cNvSpPr/>
                  <p:nvPr/>
                </p:nvSpPr>
                <p:spPr>
                  <a:xfrm>
                    <a:off x="1724891" y="3429000"/>
                    <a:ext cx="1184564" cy="1932709"/>
                  </a:xfrm>
                  <a:custGeom>
                    <a:avLst/>
                    <a:gdLst>
                      <a:gd name="connsiteX0" fmla="*/ 0 w 1184564"/>
                      <a:gd name="connsiteY0" fmla="*/ 0 h 1932709"/>
                      <a:gd name="connsiteX1" fmla="*/ 0 w 1184564"/>
                      <a:gd name="connsiteY1" fmla="*/ 1932709 h 1932709"/>
                      <a:gd name="connsiteX2" fmla="*/ 218209 w 1184564"/>
                      <a:gd name="connsiteY2" fmla="*/ 1922318 h 1932709"/>
                      <a:gd name="connsiteX3" fmla="*/ 436418 w 1184564"/>
                      <a:gd name="connsiteY3" fmla="*/ 1870364 h 1932709"/>
                      <a:gd name="connsiteX4" fmla="*/ 696191 w 1184564"/>
                      <a:gd name="connsiteY4" fmla="*/ 1756064 h 1932709"/>
                      <a:gd name="connsiteX5" fmla="*/ 924791 w 1184564"/>
                      <a:gd name="connsiteY5" fmla="*/ 1610591 h 1932709"/>
                      <a:gd name="connsiteX6" fmla="*/ 1091045 w 1184564"/>
                      <a:gd name="connsiteY6" fmla="*/ 1465118 h 1932709"/>
                      <a:gd name="connsiteX7" fmla="*/ 1184564 w 1184564"/>
                      <a:gd name="connsiteY7" fmla="*/ 1361209 h 1932709"/>
                      <a:gd name="connsiteX8" fmla="*/ 0 w 1184564"/>
                      <a:gd name="connsiteY8" fmla="*/ 0 h 1932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4564" h="1932709">
                        <a:moveTo>
                          <a:pt x="0" y="0"/>
                        </a:moveTo>
                        <a:lnTo>
                          <a:pt x="0" y="1932709"/>
                        </a:lnTo>
                        <a:lnTo>
                          <a:pt x="218209" y="1922318"/>
                        </a:lnTo>
                        <a:lnTo>
                          <a:pt x="436418" y="1870364"/>
                        </a:lnTo>
                        <a:lnTo>
                          <a:pt x="696191" y="1756064"/>
                        </a:lnTo>
                        <a:lnTo>
                          <a:pt x="924791" y="1610591"/>
                        </a:lnTo>
                        <a:lnTo>
                          <a:pt x="1091045" y="1465118"/>
                        </a:lnTo>
                        <a:lnTo>
                          <a:pt x="1184564" y="13612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27 Forma libre"/>
                  <p:cNvSpPr/>
                  <p:nvPr/>
                </p:nvSpPr>
                <p:spPr>
                  <a:xfrm>
                    <a:off x="509155" y="3418609"/>
                    <a:ext cx="1215736" cy="1953491"/>
                  </a:xfrm>
                  <a:custGeom>
                    <a:avLst/>
                    <a:gdLst>
                      <a:gd name="connsiteX0" fmla="*/ 1205345 w 1215736"/>
                      <a:gd name="connsiteY0" fmla="*/ 0 h 1953491"/>
                      <a:gd name="connsiteX1" fmla="*/ 0 w 1215736"/>
                      <a:gd name="connsiteY1" fmla="*/ 1371600 h 1953491"/>
                      <a:gd name="connsiteX2" fmla="*/ 145472 w 1215736"/>
                      <a:gd name="connsiteY2" fmla="*/ 1517073 h 1953491"/>
                      <a:gd name="connsiteX3" fmla="*/ 311727 w 1215736"/>
                      <a:gd name="connsiteY3" fmla="*/ 1662546 h 1953491"/>
                      <a:gd name="connsiteX4" fmla="*/ 498763 w 1215736"/>
                      <a:gd name="connsiteY4" fmla="*/ 1776846 h 1953491"/>
                      <a:gd name="connsiteX5" fmla="*/ 706581 w 1215736"/>
                      <a:gd name="connsiteY5" fmla="*/ 1870364 h 1953491"/>
                      <a:gd name="connsiteX6" fmla="*/ 904009 w 1215736"/>
                      <a:gd name="connsiteY6" fmla="*/ 1922318 h 1953491"/>
                      <a:gd name="connsiteX7" fmla="*/ 1215736 w 1215736"/>
                      <a:gd name="connsiteY7" fmla="*/ 1953491 h 1953491"/>
                      <a:gd name="connsiteX8" fmla="*/ 1205345 w 1215736"/>
                      <a:gd name="connsiteY8" fmla="*/ 0 h 1953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736" h="1953491">
                        <a:moveTo>
                          <a:pt x="1205345" y="0"/>
                        </a:moveTo>
                        <a:lnTo>
                          <a:pt x="0" y="1371600"/>
                        </a:lnTo>
                        <a:lnTo>
                          <a:pt x="145472" y="1517073"/>
                        </a:lnTo>
                        <a:lnTo>
                          <a:pt x="311727" y="1662546"/>
                        </a:lnTo>
                        <a:lnTo>
                          <a:pt x="498763" y="1776846"/>
                        </a:lnTo>
                        <a:lnTo>
                          <a:pt x="706581" y="1870364"/>
                        </a:lnTo>
                        <a:lnTo>
                          <a:pt x="904009" y="1922318"/>
                        </a:lnTo>
                        <a:lnTo>
                          <a:pt x="1215736" y="1953491"/>
                        </a:lnTo>
                        <a:cubicBezTo>
                          <a:pt x="1212272" y="1302327"/>
                          <a:pt x="1208809" y="651164"/>
                          <a:pt x="1205345" y="0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28 Forma libre"/>
                  <p:cNvSpPr/>
                  <p:nvPr/>
                </p:nvSpPr>
                <p:spPr>
                  <a:xfrm>
                    <a:off x="0" y="3408218"/>
                    <a:ext cx="1704109" cy="1392382"/>
                  </a:xfrm>
                  <a:custGeom>
                    <a:avLst/>
                    <a:gdLst>
                      <a:gd name="connsiteX0" fmla="*/ 1704109 w 1704109"/>
                      <a:gd name="connsiteY0" fmla="*/ 0 h 1392382"/>
                      <a:gd name="connsiteX1" fmla="*/ 0 w 1704109"/>
                      <a:gd name="connsiteY1" fmla="*/ 0 h 1392382"/>
                      <a:gd name="connsiteX2" fmla="*/ 10391 w 1704109"/>
                      <a:gd name="connsiteY2" fmla="*/ 249382 h 1392382"/>
                      <a:gd name="connsiteX3" fmla="*/ 51955 w 1704109"/>
                      <a:gd name="connsiteY3" fmla="*/ 561109 h 1392382"/>
                      <a:gd name="connsiteX4" fmla="*/ 145473 w 1704109"/>
                      <a:gd name="connsiteY4" fmla="*/ 831273 h 1392382"/>
                      <a:gd name="connsiteX5" fmla="*/ 249382 w 1704109"/>
                      <a:gd name="connsiteY5" fmla="*/ 1049482 h 1392382"/>
                      <a:gd name="connsiteX6" fmla="*/ 363682 w 1704109"/>
                      <a:gd name="connsiteY6" fmla="*/ 1236518 h 1392382"/>
                      <a:gd name="connsiteX7" fmla="*/ 488373 w 1704109"/>
                      <a:gd name="connsiteY7" fmla="*/ 1392382 h 1392382"/>
                      <a:gd name="connsiteX8" fmla="*/ 1704109 w 1704109"/>
                      <a:gd name="connsiteY8" fmla="*/ 0 h 139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4109" h="1392382">
                        <a:moveTo>
                          <a:pt x="1704109" y="0"/>
                        </a:moveTo>
                        <a:lnTo>
                          <a:pt x="0" y="0"/>
                        </a:lnTo>
                        <a:lnTo>
                          <a:pt x="10391" y="249382"/>
                        </a:lnTo>
                        <a:lnTo>
                          <a:pt x="51955" y="561109"/>
                        </a:lnTo>
                        <a:lnTo>
                          <a:pt x="145473" y="831273"/>
                        </a:lnTo>
                        <a:lnTo>
                          <a:pt x="249382" y="1049482"/>
                        </a:lnTo>
                        <a:lnTo>
                          <a:pt x="363682" y="1236518"/>
                        </a:lnTo>
                        <a:lnTo>
                          <a:pt x="488373" y="1392382"/>
                        </a:lnTo>
                        <a:lnTo>
                          <a:pt x="170410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" name="29 Forma libre"/>
                  <p:cNvSpPr/>
                  <p:nvPr/>
                </p:nvSpPr>
                <p:spPr>
                  <a:xfrm>
                    <a:off x="0" y="2057400"/>
                    <a:ext cx="1724891" cy="1371600"/>
                  </a:xfrm>
                  <a:custGeom>
                    <a:avLst/>
                    <a:gdLst>
                      <a:gd name="connsiteX0" fmla="*/ 1724891 w 1724891"/>
                      <a:gd name="connsiteY0" fmla="*/ 1350818 h 1371600"/>
                      <a:gd name="connsiteX1" fmla="*/ 477982 w 1724891"/>
                      <a:gd name="connsiteY1" fmla="*/ 0 h 1371600"/>
                      <a:gd name="connsiteX2" fmla="*/ 353291 w 1724891"/>
                      <a:gd name="connsiteY2" fmla="*/ 176645 h 1371600"/>
                      <a:gd name="connsiteX3" fmla="*/ 228600 w 1724891"/>
                      <a:gd name="connsiteY3" fmla="*/ 384464 h 1371600"/>
                      <a:gd name="connsiteX4" fmla="*/ 103909 w 1724891"/>
                      <a:gd name="connsiteY4" fmla="*/ 654627 h 1371600"/>
                      <a:gd name="connsiteX5" fmla="*/ 31173 w 1724891"/>
                      <a:gd name="connsiteY5" fmla="*/ 914400 h 1371600"/>
                      <a:gd name="connsiteX6" fmla="*/ 10391 w 1724891"/>
                      <a:gd name="connsiteY6" fmla="*/ 1111827 h 1371600"/>
                      <a:gd name="connsiteX7" fmla="*/ 0 w 1724891"/>
                      <a:gd name="connsiteY7" fmla="*/ 1371600 h 1371600"/>
                      <a:gd name="connsiteX8" fmla="*/ 1724891 w 1724891"/>
                      <a:gd name="connsiteY8" fmla="*/ 1350818 h 137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4891" h="1371600">
                        <a:moveTo>
                          <a:pt x="1724891" y="1350818"/>
                        </a:moveTo>
                        <a:lnTo>
                          <a:pt x="477982" y="0"/>
                        </a:lnTo>
                        <a:lnTo>
                          <a:pt x="353291" y="176645"/>
                        </a:lnTo>
                        <a:lnTo>
                          <a:pt x="228600" y="384464"/>
                        </a:lnTo>
                        <a:lnTo>
                          <a:pt x="103909" y="654627"/>
                        </a:lnTo>
                        <a:lnTo>
                          <a:pt x="31173" y="914400"/>
                        </a:lnTo>
                        <a:lnTo>
                          <a:pt x="10391" y="1111827"/>
                        </a:lnTo>
                        <a:lnTo>
                          <a:pt x="0" y="1371600"/>
                        </a:lnTo>
                        <a:lnTo>
                          <a:pt x="1724891" y="1350818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HN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2" name="31 Elipse"/>
                <p:cNvSpPr/>
                <p:nvPr/>
              </p:nvSpPr>
              <p:spPr>
                <a:xfrm>
                  <a:off x="2357422" y="2500306"/>
                  <a:ext cx="1714512" cy="185738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H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4" name="33 Elipse"/>
              <p:cNvSpPr/>
              <p:nvPr/>
            </p:nvSpPr>
            <p:spPr>
              <a:xfrm>
                <a:off x="142844" y="1500174"/>
                <a:ext cx="3357586" cy="3857652"/>
              </a:xfrm>
              <a:prstGeom prst="ellipse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1514911" y="812053"/>
              <a:ext cx="2352427" cy="111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El concepto multidimensional del espacio y del territorio en el medio rural</a:t>
              </a:r>
              <a:endParaRPr lang="es-H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4786314" y="178592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C2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857620" y="178592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C1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429256" y="250030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C3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500694" y="364331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C4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4786314" y="442913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C5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857620" y="442913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C6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143240" y="364331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C7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3143240" y="257174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C8</a:t>
              </a:r>
              <a:endParaRPr lang="es-H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5000628" y="1109947"/>
              <a:ext cx="2000265" cy="61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La polifuncionalidad del espacio rural</a:t>
              </a:r>
              <a:endParaRPr lang="es-H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6000760" y="2285992"/>
              <a:ext cx="2000265" cy="97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600" b="1" dirty="0" smtClean="0">
                  <a:solidFill>
                    <a:prstClr val="black"/>
                  </a:solidFill>
                </a:rPr>
                <a:t>La expresión de la democratización en lo local</a:t>
              </a:r>
              <a:endParaRPr lang="es-HN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6072196" y="3786189"/>
              <a:ext cx="2357612" cy="111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400" b="1" dirty="0" smtClean="0">
                  <a:solidFill>
                    <a:prstClr val="black"/>
                  </a:solidFill>
                </a:rPr>
                <a:t>Continuum  rural - urbano y la  obsolescencia  de las  definiciones  formales de esos  sectores</a:t>
              </a:r>
              <a:endParaRPr lang="es-H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4857750" y="5140122"/>
              <a:ext cx="2632096" cy="86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400" b="1" dirty="0" smtClean="0">
                  <a:solidFill>
                    <a:prstClr val="black"/>
                  </a:solidFill>
                </a:rPr>
                <a:t>La creciente participación de la mujer y los jóvenes en las actividades productivas</a:t>
              </a:r>
              <a:endParaRPr lang="es-H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1514911" y="5000636"/>
              <a:ext cx="2628461" cy="111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400" b="1" dirty="0" smtClean="0">
                  <a:solidFill>
                    <a:prstClr val="black"/>
                  </a:solidFill>
                </a:rPr>
                <a:t>Fortalecimiento de la conciencia sobre el manejo del medio ambiente y los recursos naturales</a:t>
              </a:r>
              <a:endParaRPr lang="es-H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1000099" y="3714752"/>
              <a:ext cx="2000265" cy="68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600" b="1" dirty="0" smtClean="0">
                  <a:solidFill>
                    <a:prstClr val="black"/>
                  </a:solidFill>
                </a:rPr>
                <a:t>El estilo de Vida Rural</a:t>
              </a:r>
              <a:endParaRPr lang="es-HN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716903" y="2000240"/>
              <a:ext cx="2283462" cy="162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1400" b="1" dirty="0" smtClean="0">
                  <a:solidFill>
                    <a:prstClr val="black"/>
                  </a:solidFill>
                </a:rPr>
                <a:t>Las modificaciones en la organización social para las actividades económicas y para establecer una nueva institucionalidad local</a:t>
              </a:r>
              <a:endParaRPr lang="es-HN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238636" y="692696"/>
            <a:ext cx="6119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>
                <a:solidFill>
                  <a:srgbClr val="336600"/>
                </a:solidFill>
                <a:latin typeface="Candara" pitchFamily="34" charset="0"/>
              </a:rPr>
              <a:t>L</a:t>
            </a:r>
            <a:r>
              <a:rPr lang="es-ES" sz="3200" b="1" dirty="0" smtClean="0">
                <a:solidFill>
                  <a:srgbClr val="336600"/>
                </a:solidFill>
                <a:latin typeface="Candara" pitchFamily="34" charset="0"/>
              </a:rPr>
              <a:t>a Nueva Ruralidad </a:t>
            </a:r>
            <a:endParaRPr lang="es-ES" sz="3200" b="1" dirty="0">
              <a:solidFill>
                <a:srgbClr val="3366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70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258072" cy="1143000"/>
          </a:xfrm>
        </p:spPr>
        <p:txBody>
          <a:bodyPr>
            <a:normAutofit/>
          </a:bodyPr>
          <a:lstStyle/>
          <a:p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 Componentes, Líneas de Acción y Ejes Transversales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9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32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36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pic>
        <p:nvPicPr>
          <p:cNvPr id="11" name="10 Imagen" descr="27.JPG"/>
          <p:cNvPicPr>
            <a:picLocks noChangeAspect="1"/>
          </p:cNvPicPr>
          <p:nvPr/>
        </p:nvPicPr>
        <p:blipFill>
          <a:blip r:embed="rId4" cstate="print"/>
          <a:srcRect r="12499"/>
          <a:stretch>
            <a:fillRect/>
          </a:stretch>
        </p:blipFill>
        <p:spPr>
          <a:xfrm>
            <a:off x="1571604" y="2428868"/>
            <a:ext cx="3357586" cy="2571744"/>
          </a:xfrm>
          <a:prstGeom prst="rect">
            <a:avLst/>
          </a:prstGeom>
        </p:spPr>
      </p:pic>
      <p:pic>
        <p:nvPicPr>
          <p:cNvPr id="12" name="11 Imagen" descr="31.JPG"/>
          <p:cNvPicPr>
            <a:picLocks noChangeAspect="1"/>
          </p:cNvPicPr>
          <p:nvPr/>
        </p:nvPicPr>
        <p:blipFill>
          <a:blip r:embed="rId5" cstate="print"/>
          <a:srcRect l="2197" r="1122" b="12109"/>
          <a:stretch>
            <a:fillRect/>
          </a:stretch>
        </p:blipFill>
        <p:spPr>
          <a:xfrm>
            <a:off x="5357818" y="2428868"/>
            <a:ext cx="3357586" cy="2571768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19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1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0" name="19 Imagen" descr="Logos 2 (96 dpi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13" name="Picture 3" descr="70-logos.gif"/>
          <p:cNvPicPr/>
          <p:nvPr/>
        </p:nvPicPr>
        <p:blipFill>
          <a:blip r:embed="rId7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46 Grupo"/>
          <p:cNvGrpSpPr/>
          <p:nvPr/>
        </p:nvGrpSpPr>
        <p:grpSpPr>
          <a:xfrm>
            <a:off x="428596" y="4500570"/>
            <a:ext cx="8215368" cy="601062"/>
            <a:chOff x="428597" y="4214819"/>
            <a:chExt cx="8215368" cy="60106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2" name="2 Marcador de contenido"/>
            <p:cNvSpPr txBox="1">
              <a:spLocks/>
            </p:cNvSpPr>
            <p:nvPr/>
          </p:nvSpPr>
          <p:spPr>
            <a:xfrm>
              <a:off x="428597" y="4214819"/>
              <a:ext cx="8215368" cy="60106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400" b="1" dirty="0" smtClean="0">
                <a:latin typeface="Garamond" pitchFamily="18" charset="0"/>
              </a:endParaRP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R" b="1" dirty="0" smtClean="0"/>
                <a:t>Naturaleza y </a:t>
              </a: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R" b="1" dirty="0" smtClean="0"/>
                <a:t>territorios</a:t>
              </a:r>
              <a:endParaRPr lang="es-ES" b="1" dirty="0" smtClean="0"/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b="1" dirty="0" smtClean="0">
                <a:latin typeface="Garamond" pitchFamily="18" charset="0"/>
              </a:endParaRPr>
            </a:p>
            <a:p>
              <a:pPr marL="723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56" name="55 Elipse"/>
            <p:cNvSpPr/>
            <p:nvPr/>
          </p:nvSpPr>
          <p:spPr>
            <a:xfrm>
              <a:off x="500035" y="4286257"/>
              <a:ext cx="428628" cy="4286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latin typeface="Garamond" pitchFamily="18" charset="0"/>
                </a:rPr>
                <a:t>5</a:t>
              </a:r>
              <a:endParaRPr lang="es-ES" sz="2800" b="1" dirty="0">
                <a:latin typeface="Garamond" pitchFamily="18" charset="0"/>
              </a:endParaRP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428596" y="3857628"/>
            <a:ext cx="8215368" cy="642942"/>
            <a:chOff x="428597" y="3571877"/>
            <a:chExt cx="8215368" cy="64294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4" name="2 Marcador de contenido"/>
            <p:cNvSpPr txBox="1">
              <a:spLocks/>
            </p:cNvSpPr>
            <p:nvPr/>
          </p:nvSpPr>
          <p:spPr>
            <a:xfrm>
              <a:off x="428597" y="3571877"/>
              <a:ext cx="8215368" cy="64294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400" b="1" dirty="0" smtClean="0">
                <a:latin typeface="Garamond" pitchFamily="18" charset="0"/>
              </a:endParaRP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Identidad cultural </a:t>
              </a:r>
            </a:p>
            <a:p>
              <a:pPr marL="900000" indent="-457200">
                <a:defRPr/>
              </a:pPr>
              <a:r>
                <a:rPr lang="es-ES" b="1" dirty="0" smtClean="0"/>
                <a:t>del territorio</a:t>
              </a:r>
              <a:endParaRPr lang="es-CR" b="1" dirty="0" smtClean="0"/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R" sz="2100" b="1" dirty="0" smtClean="0"/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b="1" dirty="0" smtClean="0">
                <a:latin typeface="Garamond" pitchFamily="18" charset="0"/>
              </a:endParaRPr>
            </a:p>
            <a:p>
              <a:pPr marL="723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62" name="61 Elipse"/>
            <p:cNvSpPr/>
            <p:nvPr/>
          </p:nvSpPr>
          <p:spPr>
            <a:xfrm>
              <a:off x="500036" y="3643315"/>
              <a:ext cx="428627" cy="5000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latin typeface="Garamond" pitchFamily="18" charset="0"/>
                </a:rPr>
                <a:t>4</a:t>
              </a:r>
              <a:endParaRPr lang="es-ES" sz="2800" b="1" dirty="0">
                <a:latin typeface="Garamond" pitchFamily="18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428596" y="2143116"/>
            <a:ext cx="8215366" cy="571503"/>
            <a:chOff x="428603" y="1928802"/>
            <a:chExt cx="8215366" cy="57150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3" name="2 Marcador de contenido"/>
            <p:cNvSpPr txBox="1">
              <a:spLocks/>
            </p:cNvSpPr>
            <p:nvPr/>
          </p:nvSpPr>
          <p:spPr>
            <a:xfrm>
              <a:off x="428603" y="1928802"/>
              <a:ext cx="8215366" cy="57150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400" b="1" dirty="0" smtClean="0">
                <a:latin typeface="Garamond" pitchFamily="18" charset="0"/>
              </a:endParaRP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Institucionalidad para </a:t>
              </a: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el Desarrollo Rural Territorial</a:t>
              </a:r>
              <a:endParaRPr lang="es-CR" b="1" dirty="0" smtClean="0"/>
            </a:p>
            <a:p>
              <a:pPr marL="723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65" name="64 Elipse"/>
            <p:cNvSpPr/>
            <p:nvPr/>
          </p:nvSpPr>
          <p:spPr>
            <a:xfrm>
              <a:off x="500035" y="2000240"/>
              <a:ext cx="428634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latin typeface="Garamond" pitchFamily="18" charset="0"/>
                </a:rPr>
                <a:t>1</a:t>
              </a:r>
              <a:endParaRPr lang="es-ES" sz="2800" b="1" dirty="0">
                <a:latin typeface="Garamond" pitchFamily="18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428596" y="2714620"/>
            <a:ext cx="8215368" cy="571504"/>
            <a:chOff x="428597" y="2500307"/>
            <a:chExt cx="8215368" cy="571504"/>
          </a:xfrm>
          <a:solidFill>
            <a:srgbClr val="80008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9" name="2 Marcador de contenido"/>
            <p:cNvSpPr txBox="1">
              <a:spLocks/>
            </p:cNvSpPr>
            <p:nvPr/>
          </p:nvSpPr>
          <p:spPr>
            <a:xfrm>
              <a:off x="428597" y="2500307"/>
              <a:ext cx="8215368" cy="571504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Tejido social y redes </a:t>
              </a: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de cooperación territoriales</a:t>
              </a:r>
              <a:endParaRPr lang="es-ES" b="1" dirty="0" smtClean="0">
                <a:latin typeface="Garamond" pitchFamily="18" charset="0"/>
              </a:endParaRPr>
            </a:p>
            <a:p>
              <a:pPr marL="723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64" name="63 Elipse"/>
            <p:cNvSpPr/>
            <p:nvPr/>
          </p:nvSpPr>
          <p:spPr>
            <a:xfrm>
              <a:off x="500036" y="2571745"/>
              <a:ext cx="428627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latin typeface="Garamond" pitchFamily="18" charset="0"/>
                </a:rPr>
                <a:t>2</a:t>
              </a:r>
              <a:endParaRPr lang="es-ES" sz="2800" b="1" dirty="0">
                <a:latin typeface="Garamond" pitchFamily="18" charset="0"/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428596" y="3286124"/>
            <a:ext cx="8215368" cy="588745"/>
            <a:chOff x="428598" y="3000374"/>
            <a:chExt cx="8215368" cy="588745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6" name="2 Marcador de contenido"/>
            <p:cNvSpPr txBox="1">
              <a:spLocks/>
            </p:cNvSpPr>
            <p:nvPr/>
          </p:nvSpPr>
          <p:spPr>
            <a:xfrm>
              <a:off x="428598" y="3000374"/>
              <a:ext cx="8215368" cy="588745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400" b="1" dirty="0" smtClean="0">
                <a:latin typeface="Garamond" pitchFamily="18" charset="0"/>
              </a:endParaRP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Economía rural de </a:t>
              </a:r>
            </a:p>
            <a:p>
              <a:pPr marL="9000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/>
                <a:t>los territorios</a:t>
              </a:r>
            </a:p>
            <a:p>
              <a:pPr marL="723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63" name="62 Elipse"/>
            <p:cNvSpPr/>
            <p:nvPr/>
          </p:nvSpPr>
          <p:spPr>
            <a:xfrm>
              <a:off x="500034" y="3071812"/>
              <a:ext cx="428629" cy="4286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 smtClean="0">
                  <a:latin typeface="Garamond" pitchFamily="18" charset="0"/>
                </a:rPr>
                <a:t>3</a:t>
              </a:r>
              <a:endParaRPr lang="es-ES" sz="2800" b="1" dirty="0">
                <a:latin typeface="Garamond" pitchFamily="18" charset="0"/>
              </a:endParaRPr>
            </a:p>
          </p:txBody>
        </p:sp>
      </p:grpSp>
      <p:pic>
        <p:nvPicPr>
          <p:cNvPr id="34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214282" y="142852"/>
            <a:ext cx="1019988" cy="1224000"/>
          </a:xfrm>
          <a:prstGeom prst="rect">
            <a:avLst/>
          </a:prstGeom>
          <a:noFill/>
        </p:spPr>
      </p:pic>
      <p:grpSp>
        <p:nvGrpSpPr>
          <p:cNvPr id="27" name="26 Grupo"/>
          <p:cNvGrpSpPr/>
          <p:nvPr/>
        </p:nvGrpSpPr>
        <p:grpSpPr>
          <a:xfrm>
            <a:off x="1785918" y="1000108"/>
            <a:ext cx="1857388" cy="928694"/>
            <a:chOff x="1785918" y="857232"/>
            <a:chExt cx="1857388" cy="928694"/>
          </a:xfrm>
        </p:grpSpPr>
        <p:sp>
          <p:nvSpPr>
            <p:cNvPr id="25" name="24 Rectángulo"/>
            <p:cNvSpPr/>
            <p:nvPr/>
          </p:nvSpPr>
          <p:spPr>
            <a:xfrm>
              <a:off x="1785918" y="857232"/>
              <a:ext cx="1857388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COMPONENTES</a:t>
              </a:r>
              <a:endParaRPr lang="es-ES" b="1" dirty="0"/>
            </a:p>
          </p:txBody>
        </p:sp>
        <p:sp>
          <p:nvSpPr>
            <p:cNvPr id="26" name="25 Flecha abajo"/>
            <p:cNvSpPr/>
            <p:nvPr/>
          </p:nvSpPr>
          <p:spPr>
            <a:xfrm>
              <a:off x="2500298" y="1357298"/>
              <a:ext cx="428628" cy="428628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715008" y="1000108"/>
            <a:ext cx="1928826" cy="993749"/>
            <a:chOff x="1714480" y="857232"/>
            <a:chExt cx="1928826" cy="993749"/>
          </a:xfrm>
        </p:grpSpPr>
        <p:sp>
          <p:nvSpPr>
            <p:cNvPr id="35" name="34 Rectángulo"/>
            <p:cNvSpPr/>
            <p:nvPr/>
          </p:nvSpPr>
          <p:spPr>
            <a:xfrm>
              <a:off x="1714480" y="857232"/>
              <a:ext cx="1928826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EJES TRANSEVERSALES</a:t>
              </a:r>
              <a:endParaRPr lang="es-ES" b="1" dirty="0"/>
            </a:p>
          </p:txBody>
        </p:sp>
        <p:sp>
          <p:nvSpPr>
            <p:cNvPr id="37" name="36 Flecha abajo"/>
            <p:cNvSpPr/>
            <p:nvPr/>
          </p:nvSpPr>
          <p:spPr>
            <a:xfrm rot="18927991">
              <a:off x="2556186" y="1405852"/>
              <a:ext cx="428628" cy="44512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37 Grupo"/>
          <p:cNvGrpSpPr/>
          <p:nvPr/>
        </p:nvGrpSpPr>
        <p:grpSpPr>
          <a:xfrm rot="20107828">
            <a:off x="2129856" y="2745263"/>
            <a:ext cx="8630122" cy="1500197"/>
            <a:chOff x="2214546" y="5214951"/>
            <a:chExt cx="5643602" cy="1000131"/>
          </a:xfrm>
          <a:scene3d>
            <a:camera prst="perspectiveHeroicExtremeRightFacing" fov="3600000">
              <a:rot lat="769854" lon="19239318" rev="21381983"/>
            </a:camera>
            <a:lightRig rig="threePt" dir="t"/>
          </a:scene3d>
        </p:grpSpPr>
        <p:sp>
          <p:nvSpPr>
            <p:cNvPr id="39" name="38 Rectángulo"/>
            <p:cNvSpPr/>
            <p:nvPr/>
          </p:nvSpPr>
          <p:spPr>
            <a:xfrm>
              <a:off x="2214546" y="5214951"/>
              <a:ext cx="5643602" cy="28575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200" b="1" dirty="0" smtClean="0"/>
                <a:t>Educación y formación de capacidades</a:t>
              </a:r>
              <a:endParaRPr lang="es-ES" sz="2200" b="1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214546" y="5572140"/>
              <a:ext cx="5643602" cy="28575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200" b="1" dirty="0" smtClean="0"/>
                <a:t>Equidad e inclusión social</a:t>
              </a:r>
              <a:endParaRPr lang="es-ES" sz="2200" b="1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214546" y="5929330"/>
              <a:ext cx="5643602" cy="28575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200" b="1" dirty="0" smtClean="0"/>
                <a:t>Gestión del conocimiento</a:t>
              </a:r>
              <a:endParaRPr lang="es-ES" sz="2200" b="1" dirty="0"/>
            </a:p>
          </p:txBody>
        </p:sp>
      </p:grpSp>
      <p:pic>
        <p:nvPicPr>
          <p:cNvPr id="29" name="Picture 3" descr="70-logos.gif"/>
          <p:cNvPicPr/>
          <p:nvPr/>
        </p:nvPicPr>
        <p:blipFill>
          <a:blip r:embed="rId4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Componentes y Líneas de Acción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1714480" y="3071810"/>
            <a:ext cx="6500858" cy="1843271"/>
            <a:chOff x="857224" y="1857364"/>
            <a:chExt cx="6500858" cy="1843271"/>
          </a:xfrm>
        </p:grpSpPr>
        <p:sp>
          <p:nvSpPr>
            <p:cNvPr id="27" name="26 Rectángulo"/>
            <p:cNvSpPr/>
            <p:nvPr/>
          </p:nvSpPr>
          <p:spPr>
            <a:xfrm>
              <a:off x="857224" y="2500306"/>
              <a:ext cx="6500858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Transformación institucional para atender las características y modalidades propias del DRT, para trabajar con la heterogeneidad territorial, y para posibilitar la articulación intersectorial y descentralizada de acciones</a:t>
              </a:r>
              <a:endParaRPr lang="es-ES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714876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1714480" y="2071678"/>
            <a:ext cx="6500858" cy="785818"/>
            <a:chOff x="1357290" y="1142984"/>
            <a:chExt cx="6500858" cy="785818"/>
          </a:xfrm>
        </p:grpSpPr>
        <p:grpSp>
          <p:nvGrpSpPr>
            <p:cNvPr id="40" name="39 Grupo"/>
            <p:cNvGrpSpPr/>
            <p:nvPr/>
          </p:nvGrpSpPr>
          <p:grpSpPr>
            <a:xfrm>
              <a:off x="2857488" y="1142984"/>
              <a:ext cx="5000660" cy="714380"/>
              <a:chOff x="2857488" y="1142984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142984"/>
                <a:ext cx="4214842" cy="714380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>
                    <a:solidFill>
                      <a:schemeClr val="bg1"/>
                    </a:solidFill>
                  </a:rPr>
                  <a:t>Institucionalidad para el desarrollo rural territorial</a:t>
                </a:r>
                <a:endParaRPr lang="es-E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714380"/>
            </a:xfrm>
            <a:prstGeom prst="rect">
              <a:avLst/>
            </a:prstGeom>
            <a:solidFill>
              <a:srgbClr val="3366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COMPONENTE 1</a:t>
              </a:r>
            </a:p>
            <a:p>
              <a:pPr algn="ctr"/>
              <a:r>
                <a:rPr lang="es-CR" b="1" dirty="0" smtClean="0">
                  <a:solidFill>
                    <a:schemeClr val="bg1"/>
                  </a:solidFill>
                </a:rPr>
                <a:t>(8 líneas de acción)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3" name="22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30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24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5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sp>
        <p:nvSpPr>
          <p:cNvPr id="16" name="2 Marcador de contenido"/>
          <p:cNvSpPr txBox="1">
            <a:spLocks/>
          </p:cNvSpPr>
          <p:nvPr/>
        </p:nvSpPr>
        <p:spPr>
          <a:xfrm>
            <a:off x="1500166" y="2428868"/>
            <a:ext cx="7143800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Diseño y fortalecimiento de instancias institucionales territoriales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500166" y="1285860"/>
            <a:ext cx="7143800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Establecimiento de un esquema institucional regional flexible e incluyente, respetando la soberanía de los países</a:t>
            </a:r>
          </a:p>
          <a:p>
            <a:pPr marL="723900" indent="-342900" algn="just">
              <a:spcAft>
                <a:spcPts val="1800"/>
              </a:spcAft>
              <a:buFont typeface="Wingdings" pitchFamily="2" charset="2"/>
              <a:buChar char="§"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1500166" y="1857364"/>
            <a:ext cx="7143800" cy="571504"/>
          </a:xfrm>
          <a:prstGeom prst="rect">
            <a:avLst/>
          </a:prstGeom>
          <a:solidFill>
            <a:schemeClr val="bg2"/>
          </a:solidFill>
          <a:ln w="28575">
            <a:solidFill>
              <a:srgbClr val="66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Fortalecimiento de la institucionalidad pública y la rectoría del desarrollo rural en el ámbito nacional, priorizando la incorporación del enfoque territorial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1500166" y="3000372"/>
            <a:ext cx="7143800" cy="571504"/>
          </a:xfrm>
          <a:prstGeom prst="rect">
            <a:avLst/>
          </a:prstGeom>
          <a:solidFill>
            <a:schemeClr val="bg2"/>
          </a:solidFill>
          <a:ln w="28575">
            <a:solidFill>
              <a:srgbClr val="66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Fortalecimiento de capacidades de gestión social de los territorios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4" name="1 Título"/>
          <p:cNvSpPr>
            <a:spLocks noGrp="1"/>
          </p:cNvSpPr>
          <p:nvPr>
            <p:ph type="title"/>
          </p:nvPr>
        </p:nvSpPr>
        <p:spPr>
          <a:xfrm>
            <a:off x="1500166" y="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Líneas de Acción del Componente 1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3" name="13 Grupo"/>
          <p:cNvGrpSpPr/>
          <p:nvPr/>
        </p:nvGrpSpPr>
        <p:grpSpPr>
          <a:xfrm>
            <a:off x="2285984" y="6263342"/>
            <a:ext cx="5649912" cy="594658"/>
            <a:chOff x="2214546" y="6215082"/>
            <a:chExt cx="5649912" cy="594658"/>
          </a:xfrm>
        </p:grpSpPr>
        <p:grpSp>
          <p:nvGrpSpPr>
            <p:cNvPr id="4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33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35" name="17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32" name="15 Imagen" descr="Logos 2 (96 dpi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20" name="Picture 3" descr="70-logos.gif"/>
          <p:cNvPicPr/>
          <p:nvPr/>
        </p:nvPicPr>
        <p:blipFill>
          <a:blip r:embed="rId5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….Componentes y Líneas de Acción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37 Grupo"/>
          <p:cNvGrpSpPr/>
          <p:nvPr/>
        </p:nvGrpSpPr>
        <p:grpSpPr>
          <a:xfrm>
            <a:off x="1785918" y="3357562"/>
            <a:ext cx="6500858" cy="1658605"/>
            <a:chOff x="857224" y="1857364"/>
            <a:chExt cx="6500858" cy="1658605"/>
          </a:xfrm>
        </p:grpSpPr>
        <p:sp>
          <p:nvSpPr>
            <p:cNvPr id="27" name="26 Rectángulo"/>
            <p:cNvSpPr/>
            <p:nvPr/>
          </p:nvSpPr>
          <p:spPr>
            <a:xfrm>
              <a:off x="857224" y="2500306"/>
              <a:ext cx="6500858" cy="1015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/>
                <a:t>Fortalecer el tejido social y la articulación de la sociedad civil con el sector público, para formular políticas públicas y sociales territorializadas, incluyentes y equitativas</a:t>
              </a:r>
              <a:endParaRPr lang="es-ES" sz="2000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857752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1714480" y="2143116"/>
            <a:ext cx="6500858" cy="785818"/>
            <a:chOff x="1357290" y="1071546"/>
            <a:chExt cx="6500858" cy="785818"/>
          </a:xfrm>
        </p:grpSpPr>
        <p:grpSp>
          <p:nvGrpSpPr>
            <p:cNvPr id="6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>
                    <a:solidFill>
                      <a:schemeClr val="bg1"/>
                    </a:solidFill>
                  </a:rPr>
                  <a:t>Tejido Social y Redes de Cooperación Territorial</a:t>
                </a:r>
                <a:endParaRPr lang="es-E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rgbClr val="3366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COMPONENTE 2</a:t>
              </a:r>
            </a:p>
            <a:p>
              <a:pPr algn="ctr"/>
              <a:r>
                <a:rPr lang="es-CR" b="1" dirty="0" smtClean="0"/>
                <a:t>(5 líneas de acción)</a:t>
              </a:r>
              <a:endParaRPr lang="es-ES" b="1" dirty="0"/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3" name="22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30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….Componentes y Líneas de Acción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37 Grupo"/>
          <p:cNvGrpSpPr/>
          <p:nvPr/>
        </p:nvGrpSpPr>
        <p:grpSpPr>
          <a:xfrm>
            <a:off x="1857356" y="3214686"/>
            <a:ext cx="6500858" cy="1966381"/>
            <a:chOff x="857224" y="1857364"/>
            <a:chExt cx="6500858" cy="1966381"/>
          </a:xfrm>
        </p:grpSpPr>
        <p:sp>
          <p:nvSpPr>
            <p:cNvPr id="27" name="26 Rectángulo"/>
            <p:cNvSpPr/>
            <p:nvPr/>
          </p:nvSpPr>
          <p:spPr>
            <a:xfrm>
              <a:off x="857224" y="2500306"/>
              <a:ext cx="6500858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/>
                <a:t>Apoyar la innovación institucional para promover la economía rural de los territorios, dinamizando sus potencialidades y a través de mejoras en políticas, regulaciones y organizaciones </a:t>
              </a:r>
              <a:endParaRPr lang="es-ES" sz="2000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929190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1857356" y="2214554"/>
            <a:ext cx="6500858" cy="785818"/>
            <a:chOff x="1357290" y="1071546"/>
            <a:chExt cx="6500858" cy="785818"/>
          </a:xfrm>
        </p:grpSpPr>
        <p:grpSp>
          <p:nvGrpSpPr>
            <p:cNvPr id="6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>
                    <a:solidFill>
                      <a:schemeClr val="bg1"/>
                    </a:solidFill>
                  </a:rPr>
                  <a:t>Economía Rural Territorial</a:t>
                </a:r>
                <a:endParaRPr lang="es-E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rgbClr val="3366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COMPONENTE 3</a:t>
              </a:r>
            </a:p>
            <a:p>
              <a:pPr algn="ctr"/>
              <a:r>
                <a:rPr lang="es-CR" b="1" dirty="0" smtClean="0"/>
                <a:t>(9 líneas de acción)</a:t>
              </a:r>
              <a:endParaRPr lang="es-ES" b="1" dirty="0"/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3" name="22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30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24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5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sp>
        <p:nvSpPr>
          <p:cNvPr id="16" name="2 Marcador de contenido"/>
          <p:cNvSpPr txBox="1">
            <a:spLocks/>
          </p:cNvSpPr>
          <p:nvPr/>
        </p:nvSpPr>
        <p:spPr>
          <a:xfrm>
            <a:off x="1428728" y="2143116"/>
            <a:ext cx="7143800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Fomento de encadenamientos productivos y cadenas de valor basadas en las potencialidades de los territorios rurales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428728" y="1000108"/>
            <a:ext cx="7143800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Focalización en territorios y cadenas de valor,  en los cuales se desarrollarán experiencias y aprendizajes para difundir a nuevos territorios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1428728" y="1571612"/>
            <a:ext cx="7143800" cy="571504"/>
          </a:xfrm>
          <a:prstGeom prst="rect">
            <a:avLst/>
          </a:prstGeom>
          <a:solidFill>
            <a:schemeClr val="bg2"/>
          </a:solidFill>
          <a:ln w="28575">
            <a:solidFill>
              <a:srgbClr val="66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Creación de condiciones favorables para el desarrollo de la producción de los territorios mediante el mejoramiento de la infraestructura y servicios de apoyo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1428728" y="2714620"/>
            <a:ext cx="7143800" cy="571504"/>
          </a:xfrm>
          <a:prstGeom prst="rect">
            <a:avLst/>
          </a:prstGeom>
          <a:solidFill>
            <a:schemeClr val="bg2"/>
          </a:solidFill>
          <a:ln w="28575">
            <a:solidFill>
              <a:srgbClr val="66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Acceso socialmente incluyente a activos y servicios básicos de acuerdo con las condiciones propias de los territorios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28728" y="3286124"/>
            <a:ext cx="7143800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  <a:buNone/>
            </a:pPr>
            <a:r>
              <a:rPr lang="es-CR" sz="1600" b="1" dirty="0" smtClean="0"/>
              <a:t>Mejoramiento de las condiciones de acceso a mercados y de la participación de la pequeña agricultura empresarial en las cadenas de valor</a:t>
            </a:r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28728" y="3857628"/>
            <a:ext cx="7143800" cy="571504"/>
          </a:xfrm>
          <a:prstGeom prst="rect">
            <a:avLst/>
          </a:prstGeom>
          <a:solidFill>
            <a:schemeClr val="bg2"/>
          </a:solidFill>
          <a:ln w="28575">
            <a:solidFill>
              <a:srgbClr val="66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s-CR" sz="1600" b="1" dirty="0" smtClean="0"/>
              <a:t>Consolidación de la agricultura familiar campesina y valoración de sus aportes a la seguridad alimentaria y el DRT</a:t>
            </a:r>
          </a:p>
          <a:p>
            <a:pPr algn="just">
              <a:spcAft>
                <a:spcPts val="1800"/>
              </a:spcAft>
              <a:buNone/>
            </a:pPr>
            <a:endParaRPr lang="es-CR" sz="1600" b="1" dirty="0" smtClean="0"/>
          </a:p>
          <a:p>
            <a:pPr marL="723900" indent="-342900" algn="just">
              <a:spcAft>
                <a:spcPts val="1800"/>
              </a:spcAft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4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258072" cy="10001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Líneas de Acción del Componente 3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15" name="Picture 3" descr="70-logos.gif"/>
          <p:cNvPicPr/>
          <p:nvPr/>
        </p:nvPicPr>
        <p:blipFill>
          <a:blip r:embed="rId4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3" grpId="0" animBg="1"/>
      <p:bldP spid="18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….Componentes y Líneas de Acción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37 Grupo"/>
          <p:cNvGrpSpPr/>
          <p:nvPr/>
        </p:nvGrpSpPr>
        <p:grpSpPr>
          <a:xfrm>
            <a:off x="1785918" y="3214686"/>
            <a:ext cx="6572296" cy="1966381"/>
            <a:chOff x="857224" y="1857364"/>
            <a:chExt cx="6572296" cy="1966381"/>
          </a:xfrm>
        </p:grpSpPr>
        <p:sp>
          <p:nvSpPr>
            <p:cNvPr id="27" name="26 Rectángulo"/>
            <p:cNvSpPr/>
            <p:nvPr/>
          </p:nvSpPr>
          <p:spPr>
            <a:xfrm>
              <a:off x="857224" y="2500306"/>
              <a:ext cx="6572296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/>
                <a:t>Frenar la pérdida de identidad cultural, tanto por la pérdida de cohesión social y las discontinuidades entre generaciones, como por efecto de influencias culturales que se imponen desde afuera</a:t>
              </a:r>
              <a:endParaRPr lang="es-ES" sz="2000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929190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1785918" y="2071678"/>
            <a:ext cx="6500858" cy="785818"/>
            <a:chOff x="1357290" y="1071546"/>
            <a:chExt cx="6500858" cy="785818"/>
          </a:xfrm>
        </p:grpSpPr>
        <p:grpSp>
          <p:nvGrpSpPr>
            <p:cNvPr id="6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>
                    <a:solidFill>
                      <a:schemeClr val="bg1"/>
                    </a:solidFill>
                  </a:rPr>
                  <a:t>Identidad Cultural del Territorio</a:t>
                </a:r>
                <a:endParaRPr lang="es-E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rgbClr val="3366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COMPONENTE 4</a:t>
              </a:r>
            </a:p>
            <a:p>
              <a:pPr algn="ctr"/>
              <a:r>
                <a:rPr lang="es-CR" b="1" dirty="0" smtClean="0"/>
                <a:t>(5 líneas de acción)</a:t>
              </a:r>
              <a:endParaRPr lang="es-ES" b="1" dirty="0"/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3" name="22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30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….Componentes y Líneas de Acción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37 Grupo"/>
          <p:cNvGrpSpPr/>
          <p:nvPr/>
        </p:nvGrpSpPr>
        <p:grpSpPr>
          <a:xfrm>
            <a:off x="1643042" y="3143248"/>
            <a:ext cx="6572296" cy="1966381"/>
            <a:chOff x="857224" y="1857364"/>
            <a:chExt cx="6572296" cy="1966381"/>
          </a:xfrm>
        </p:grpSpPr>
        <p:sp>
          <p:nvSpPr>
            <p:cNvPr id="27" name="26 Rectángulo"/>
            <p:cNvSpPr/>
            <p:nvPr/>
          </p:nvSpPr>
          <p:spPr>
            <a:xfrm>
              <a:off x="857224" y="2500306"/>
              <a:ext cx="6572296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/>
                <a:t>Conservar, restaurar y utilizar los recursos naturales de los territorios de manera sustentable, asegurando su disponibilidad para futuras generaciones y atendiendo las necesidades de la población actual</a:t>
              </a:r>
              <a:endParaRPr lang="es-ES" sz="2000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929190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1714480" y="2000240"/>
            <a:ext cx="6500858" cy="785818"/>
            <a:chOff x="1357290" y="1071546"/>
            <a:chExt cx="6500858" cy="785818"/>
          </a:xfrm>
        </p:grpSpPr>
        <p:grpSp>
          <p:nvGrpSpPr>
            <p:cNvPr id="6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>
                    <a:solidFill>
                      <a:schemeClr val="bg1"/>
                    </a:solidFill>
                  </a:rPr>
                  <a:t>Naturaleza y territorios</a:t>
                </a:r>
                <a:endParaRPr lang="es-E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rgbClr val="3366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COMPONENTE 5</a:t>
              </a:r>
            </a:p>
            <a:p>
              <a:pPr algn="ctr"/>
              <a:r>
                <a:rPr lang="es-CR" b="1" dirty="0" smtClean="0"/>
                <a:t>(8 líneas de acción)</a:t>
              </a:r>
              <a:endParaRPr lang="es-ES" b="1" dirty="0"/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3" name="22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30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7 Grupo"/>
          <p:cNvGrpSpPr/>
          <p:nvPr/>
        </p:nvGrpSpPr>
        <p:grpSpPr>
          <a:xfrm>
            <a:off x="1714480" y="3500438"/>
            <a:ext cx="6572296" cy="1350828"/>
            <a:chOff x="857224" y="1857364"/>
            <a:chExt cx="6572296" cy="1350828"/>
          </a:xfrm>
        </p:grpSpPr>
        <p:sp>
          <p:nvSpPr>
            <p:cNvPr id="27" name="26 Rectángulo"/>
            <p:cNvSpPr/>
            <p:nvPr/>
          </p:nvSpPr>
          <p:spPr>
            <a:xfrm>
              <a:off x="857224" y="2500306"/>
              <a:ext cx="6572296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/>
                <a:t>Posibilidades de acceso</a:t>
              </a:r>
            </a:p>
            <a:p>
              <a:pPr algn="ctr"/>
              <a:r>
                <a:rPr lang="es-ES" sz="2000" b="1" dirty="0" smtClean="0"/>
                <a:t>de todas las personas a activos, recursos y oportunidades</a:t>
              </a:r>
              <a:endParaRPr lang="es-ES" sz="2000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929190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1714480" y="2214554"/>
            <a:ext cx="6500858" cy="785818"/>
            <a:chOff x="1357290" y="1071546"/>
            <a:chExt cx="6500858" cy="785818"/>
          </a:xfrm>
        </p:grpSpPr>
        <p:grpSp>
          <p:nvGrpSpPr>
            <p:cNvPr id="6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/>
                  <a:t>Equidad e inclusión social</a:t>
                </a:r>
                <a:endParaRPr lang="es-ES" sz="2000" b="1" dirty="0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PRIMER EJE</a:t>
              </a:r>
            </a:p>
            <a:p>
              <a:pPr algn="ctr"/>
              <a:r>
                <a:rPr lang="es-CR" b="1" dirty="0" smtClean="0"/>
                <a:t>(4 líneas de acción)</a:t>
              </a:r>
              <a:endParaRPr lang="es-ES" b="1" dirty="0"/>
            </a:p>
          </p:txBody>
        </p:sp>
      </p:grp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58072" cy="1000132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Ejes transversales de la ECADERT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3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33" name="32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20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0" y="0"/>
            <a:ext cx="1071563" cy="6875463"/>
            <a:chOff x="0" y="0"/>
            <a:chExt cx="1071538" cy="6876000"/>
          </a:xfrm>
        </p:grpSpPr>
        <p:pic>
          <p:nvPicPr>
            <p:cNvPr id="17" name="0 Imagen" descr="1.jpg"/>
            <p:cNvPicPr/>
            <p:nvPr/>
          </p:nvPicPr>
          <p:blipFill>
            <a:blip r:embed="rId2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4584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39" t="9091" r="9763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2357430"/>
            <a:ext cx="58579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SzPct val="100000"/>
              <a:buFont typeface="Wingdings" pitchFamily="2" charset="2"/>
              <a:buChar char="v"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CAMBIOS</a:t>
            </a:r>
            <a:r>
              <a:rPr kumimoji="0" lang="es-E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 de las áreas rurales: Actualmente las áreas rurales se enfrentan a grandes cambios estructurales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s-ES" dirty="0" smtClean="0">
              <a:ea typeface="Times New Roman" pitchFamily="18" charset="0"/>
              <a:cs typeface="TimesNew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SzPct val="100000"/>
              <a:buFont typeface="Wingdings" pitchFamily="2" charset="2"/>
              <a:buChar char="v"/>
              <a:tabLst/>
            </a:pPr>
            <a:r>
              <a:rPr kumimoji="0" lang="es-E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ESCASA RELEVANCIA de los enfoques tradicionales de desarrollo rural para </a:t>
            </a:r>
            <a:r>
              <a:rPr lang="es-ES" dirty="0" smtClean="0">
                <a:ea typeface="Times New Roman" pitchFamily="18" charset="0"/>
                <a:cs typeface="TimesNewRoman"/>
              </a:rPr>
              <a:t>abordar y enfrentar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la magnitud de los cambios del mundo rural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143108" y="4714884"/>
            <a:ext cx="5786478" cy="1643074"/>
            <a:chOff x="2143108" y="4714884"/>
            <a:chExt cx="5786478" cy="1643074"/>
          </a:xfrm>
        </p:grpSpPr>
        <p:sp>
          <p:nvSpPr>
            <p:cNvPr id="14" name="13 Rectángulo"/>
            <p:cNvSpPr/>
            <p:nvPr/>
          </p:nvSpPr>
          <p:spPr>
            <a:xfrm>
              <a:off x="2214546" y="4857760"/>
              <a:ext cx="5715040" cy="150019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2143108" y="4714884"/>
              <a:ext cx="5715040" cy="15696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NewRoman"/>
                </a:rPr>
                <a:t>“…El surgimiento del enfoque territorial es un resultado más del contexto de cambio que viene afectando a las áreas rurales…” 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NewRoman"/>
                </a:rPr>
                <a:t>(Delgado Serrano, 2004, p.53)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1500166" y="214290"/>
            <a:ext cx="4400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1. El </a:t>
            </a:r>
            <a:r>
              <a:rPr lang="es-CR" sz="2800" b="1" noProof="0" dirty="0" smtClean="0">
                <a:solidFill>
                  <a:srgbClr val="336600"/>
                </a:solidFill>
                <a:latin typeface="Candara" pitchFamily="34" charset="0"/>
                <a:ea typeface="+mj-ea"/>
                <a:cs typeface="+mj-cs"/>
              </a:rPr>
              <a:t>ORIGEN del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Enfoque Territorial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71604" y="1285860"/>
            <a:ext cx="2916000" cy="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2" descr="LOGO-PR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557338" cy="650875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00166" y="1714488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El surgimiento del Enfoque Territorial obedece,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 entre otras razones, a: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081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7 Grupo"/>
          <p:cNvGrpSpPr/>
          <p:nvPr/>
        </p:nvGrpSpPr>
        <p:grpSpPr>
          <a:xfrm>
            <a:off x="1785918" y="3286124"/>
            <a:ext cx="6500858" cy="1628957"/>
            <a:chOff x="928662" y="1857364"/>
            <a:chExt cx="6500858" cy="1628957"/>
          </a:xfrm>
        </p:grpSpPr>
        <p:sp>
          <p:nvSpPr>
            <p:cNvPr id="27" name="26 Rectángulo"/>
            <p:cNvSpPr/>
            <p:nvPr/>
          </p:nvSpPr>
          <p:spPr>
            <a:xfrm>
              <a:off x="928662" y="2285992"/>
              <a:ext cx="6500858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Impulsar procesos educativos que contribuyan a la construcción de ciudadanía en los territorios rurales, y al pensamiento crítico y autocrítico, comprometido con la gente y su proyecto de futuro y promoviendo valores</a:t>
              </a:r>
              <a:endParaRPr lang="es-ES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929190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44 Grupo"/>
          <p:cNvGrpSpPr/>
          <p:nvPr/>
        </p:nvGrpSpPr>
        <p:grpSpPr>
          <a:xfrm>
            <a:off x="1785918" y="2143116"/>
            <a:ext cx="6500858" cy="785818"/>
            <a:chOff x="1357290" y="1071546"/>
            <a:chExt cx="6500858" cy="785818"/>
          </a:xfrm>
        </p:grpSpPr>
        <p:grpSp>
          <p:nvGrpSpPr>
            <p:cNvPr id="5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/>
                  <a:t>Educación y formación de capacidades</a:t>
                </a:r>
                <a:endParaRPr lang="es-ES" sz="2000" b="1" dirty="0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SEGUNDO EJE</a:t>
              </a:r>
            </a:p>
            <a:p>
              <a:pPr algn="ctr"/>
              <a:r>
                <a:rPr lang="es-CR" b="1" dirty="0" smtClean="0"/>
                <a:t>(6 líneas de acción)</a:t>
              </a:r>
              <a:endParaRPr lang="es-ES" b="1" dirty="0"/>
            </a:p>
          </p:txBody>
        </p:sp>
      </p:grp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58072" cy="1000132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…Ejes transversales de la ECADERT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4" name="23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31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7 Grupo"/>
          <p:cNvGrpSpPr/>
          <p:nvPr/>
        </p:nvGrpSpPr>
        <p:grpSpPr>
          <a:xfrm>
            <a:off x="1785918" y="3214686"/>
            <a:ext cx="6572296" cy="1628957"/>
            <a:chOff x="857224" y="1857364"/>
            <a:chExt cx="6572296" cy="1628957"/>
          </a:xfrm>
        </p:grpSpPr>
        <p:sp>
          <p:nvSpPr>
            <p:cNvPr id="27" name="26 Rectángulo"/>
            <p:cNvSpPr/>
            <p:nvPr/>
          </p:nvSpPr>
          <p:spPr>
            <a:xfrm>
              <a:off x="857224" y="2285992"/>
              <a:ext cx="6572296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Orientar el diseño de estrategias de gestión del conocimiento para facilitar la coordinación de los actores, y que optimicen el acceso y uso de la información existente para el desarrollo de los territorios rurales</a:t>
              </a:r>
              <a:endParaRPr lang="es-ES" sz="2000" b="1" dirty="0"/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4929190" y="1857364"/>
              <a:ext cx="714380" cy="28575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44 Grupo"/>
          <p:cNvGrpSpPr/>
          <p:nvPr/>
        </p:nvGrpSpPr>
        <p:grpSpPr>
          <a:xfrm>
            <a:off x="1785918" y="2071678"/>
            <a:ext cx="6500858" cy="785818"/>
            <a:chOff x="1357290" y="1071546"/>
            <a:chExt cx="6500858" cy="785818"/>
          </a:xfrm>
        </p:grpSpPr>
        <p:grpSp>
          <p:nvGrpSpPr>
            <p:cNvPr id="5" name="39 Grupo"/>
            <p:cNvGrpSpPr/>
            <p:nvPr/>
          </p:nvGrpSpPr>
          <p:grpSpPr>
            <a:xfrm>
              <a:off x="2857488" y="1071546"/>
              <a:ext cx="5000660" cy="714380"/>
              <a:chOff x="2857488" y="1071546"/>
              <a:chExt cx="5000660" cy="714380"/>
            </a:xfrm>
          </p:grpSpPr>
          <p:sp>
            <p:nvSpPr>
              <p:cNvPr id="29" name="28 Almacenamiento de acceso directo"/>
              <p:cNvSpPr/>
              <p:nvPr/>
            </p:nvSpPr>
            <p:spPr>
              <a:xfrm>
                <a:off x="2857488" y="1428736"/>
                <a:ext cx="1143008" cy="71438"/>
              </a:xfrm>
              <a:prstGeom prst="flowChartMagneticDru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643306" y="1071546"/>
                <a:ext cx="4214842" cy="71438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2000" b="1" dirty="0" smtClean="0"/>
                  <a:t>Gestión del conocimiento</a:t>
                </a:r>
                <a:endParaRPr lang="es-ES" sz="2000" b="1" dirty="0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1357290" y="1214422"/>
              <a:ext cx="2071702" cy="642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TERCER EJE</a:t>
              </a:r>
            </a:p>
            <a:p>
              <a:pPr algn="ctr"/>
              <a:r>
                <a:rPr lang="es-CR" b="1" dirty="0" smtClean="0"/>
                <a:t>(4 líneas de acción)</a:t>
              </a:r>
              <a:endParaRPr lang="es-ES" b="1" dirty="0"/>
            </a:p>
          </p:txBody>
        </p:sp>
      </p:grpSp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58072" cy="1000132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>
                <a:solidFill>
                  <a:srgbClr val="008000"/>
                </a:solidFill>
                <a:latin typeface="Candara" pitchFamily="34" charset="0"/>
              </a:rPr>
              <a:t>…Ejes transversales de la ECADERT</a:t>
            </a:r>
            <a:endParaRPr lang="es-ES" sz="24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4" name="23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23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4" name="23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23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79" y="188640"/>
            <a:ext cx="7755781" cy="609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23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3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9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grpSp>
        <p:nvGrpSpPr>
          <p:cNvPr id="20" name="19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22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chemeClr val="tx2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chemeClr val="tx2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4" name="23 Imagen" descr="Logos 2 (96 dpi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23" name="Picture 3" descr="70-logos.gif"/>
          <p:cNvPicPr/>
          <p:nvPr/>
        </p:nvPicPr>
        <p:blipFill>
          <a:blip r:embed="rId6" cstate="print"/>
          <a:srcRect r="56042"/>
          <a:stretch>
            <a:fillRect/>
          </a:stretch>
        </p:blipFill>
        <p:spPr>
          <a:xfrm>
            <a:off x="7668344" y="188640"/>
            <a:ext cx="1319434" cy="648072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32708279"/>
              </p:ext>
            </p:extLst>
          </p:nvPr>
        </p:nvGraphicFramePr>
        <p:xfrm>
          <a:off x="1537787" y="140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71537" y="251960"/>
            <a:ext cx="6989785" cy="720080"/>
          </a:xfrm>
        </p:spPr>
        <p:txBody>
          <a:bodyPr>
            <a:normAutofit fontScale="90000"/>
          </a:bodyPr>
          <a:lstStyle/>
          <a:p>
            <a:r>
              <a:rPr lang="es-HN" sz="2000" b="1" dirty="0" smtClean="0">
                <a:solidFill>
                  <a:prstClr val="black"/>
                </a:solidFill>
                <a:latin typeface="Arial Narrow"/>
                <a:ea typeface="MS Mincho"/>
                <a:cs typeface="Garamond"/>
              </a:rPr>
              <a:t/>
            </a:r>
            <a:br>
              <a:rPr lang="es-HN" sz="2000" b="1" dirty="0" smtClean="0">
                <a:solidFill>
                  <a:prstClr val="black"/>
                </a:solidFill>
                <a:latin typeface="Arial Narrow"/>
                <a:ea typeface="MS Mincho"/>
                <a:cs typeface="Garamond"/>
              </a:rPr>
            </a:br>
            <a:r>
              <a:rPr lang="es-HN" sz="2800" b="1" dirty="0" smtClean="0">
                <a:solidFill>
                  <a:prstClr val="black"/>
                </a:solidFill>
                <a:latin typeface="Arial Narrow"/>
                <a:ea typeface="MS Mincho"/>
                <a:cs typeface="Garamond"/>
              </a:rPr>
              <a:t>Principales </a:t>
            </a:r>
            <a:r>
              <a:rPr lang="es-HN" sz="2800" b="1" dirty="0">
                <a:solidFill>
                  <a:prstClr val="black"/>
                </a:solidFill>
                <a:latin typeface="Arial Narrow"/>
                <a:ea typeface="MS Mincho"/>
                <a:cs typeface="Garamond"/>
              </a:rPr>
              <a:t>resultados </a:t>
            </a:r>
            <a:r>
              <a:rPr lang="es-HN" sz="2800" b="1" dirty="0" smtClean="0">
                <a:solidFill>
                  <a:prstClr val="black"/>
                </a:solidFill>
                <a:latin typeface="Arial Narrow"/>
                <a:ea typeface="MS Mincho"/>
                <a:cs typeface="Garamond"/>
              </a:rPr>
              <a:t>de la ECADERT en Honduras</a:t>
            </a:r>
            <a:endParaRPr lang="es-HN" sz="2800" dirty="0"/>
          </a:p>
        </p:txBody>
      </p:sp>
    </p:spTree>
    <p:extLst>
      <p:ext uri="{BB962C8B-B14F-4D97-AF65-F5344CB8AC3E}">
        <p14:creationId xmlns:p14="http://schemas.microsoft.com/office/powerpoint/2010/main" val="409645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5" t="46875" r="17206"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ECAD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571480"/>
            <a:ext cx="6000760" cy="15015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7 Imagen" descr="Logos 2 (300 dpi)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5929330"/>
            <a:ext cx="6980833" cy="6873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1 CuadroTexto"/>
          <p:cNvSpPr txBox="1"/>
          <p:nvPr/>
        </p:nvSpPr>
        <p:spPr>
          <a:xfrm>
            <a:off x="1835696" y="257174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>
                <a:latin typeface="Calisto MT" panose="02040603050505030304" pitchFamily="18" charset="0"/>
              </a:rPr>
              <a:t>Gracias y Feliz Aniversario COLPROCAH </a:t>
            </a:r>
            <a:endParaRPr lang="es-HN" sz="2000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 idx="4294967295"/>
          </p:nvPr>
        </p:nvSpPr>
        <p:spPr>
          <a:xfrm>
            <a:off x="1428750" y="214313"/>
            <a:ext cx="7258050" cy="857250"/>
          </a:xfrm>
        </p:spPr>
        <p:txBody>
          <a:bodyPr>
            <a:normAutofit/>
          </a:bodyPr>
          <a:lstStyle/>
          <a:p>
            <a:pPr algn="just"/>
            <a:r>
              <a:rPr lang="es-CR" sz="1800" b="1" dirty="0" smtClean="0">
                <a:solidFill>
                  <a:srgbClr val="336600"/>
                </a:solidFill>
                <a:latin typeface="Candara" pitchFamily="34" charset="0"/>
              </a:rPr>
              <a:t>…ORIGEN del ENFOQUE TERRITORIAL</a:t>
            </a:r>
            <a:endParaRPr lang="es-ES" sz="1800" b="1" dirty="0">
              <a:solidFill>
                <a:srgbClr val="336600"/>
              </a:solidFill>
              <a:latin typeface="Candara" pitchFamily="34" charset="0"/>
            </a:endParaRPr>
          </a:p>
        </p:txBody>
      </p:sp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0" y="0"/>
            <a:ext cx="1071563" cy="6875463"/>
            <a:chOff x="0" y="0"/>
            <a:chExt cx="1071538" cy="6876000"/>
          </a:xfrm>
        </p:grpSpPr>
        <p:pic>
          <p:nvPicPr>
            <p:cNvPr id="17" name="0 Imagen" descr="1.jpg"/>
            <p:cNvPicPr/>
            <p:nvPr/>
          </p:nvPicPr>
          <p:blipFill>
            <a:blip r:embed="rId2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4584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39" t="9091" r="9763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1142984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Los enfoques tradicionales de desarrollo rural presentan ciertas debilidades como: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New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71604" y="6286520"/>
            <a:ext cx="297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ea typeface="Times New Roman" pitchFamily="18" charset="0"/>
                <a:cs typeface="TimesNewRoman"/>
              </a:rPr>
              <a:t>Fuente:</a:t>
            </a:r>
            <a:r>
              <a:rPr lang="es-ES" sz="1400" dirty="0" smtClean="0">
                <a:ea typeface="Times New Roman" pitchFamily="18" charset="0"/>
                <a:cs typeface="TimesNewRoman"/>
              </a:rPr>
              <a:t> </a:t>
            </a:r>
            <a:r>
              <a:rPr lang="es-ES" sz="1400" dirty="0" err="1" smtClean="0">
                <a:ea typeface="Times New Roman" pitchFamily="18" charset="0"/>
                <a:cs typeface="TimesNewRoman"/>
              </a:rPr>
              <a:t>Schejtman</a:t>
            </a:r>
            <a:r>
              <a:rPr lang="es-ES" sz="1400" dirty="0" smtClean="0">
                <a:ea typeface="Times New Roman" pitchFamily="18" charset="0"/>
                <a:cs typeface="TimesNewRoman"/>
              </a:rPr>
              <a:t> y </a:t>
            </a:r>
            <a:r>
              <a:rPr lang="es-ES" sz="1400" dirty="0" err="1" smtClean="0">
                <a:ea typeface="Times New Roman" pitchFamily="18" charset="0"/>
                <a:cs typeface="TimesNewRoman"/>
              </a:rPr>
              <a:t>Berdegué</a:t>
            </a:r>
            <a:r>
              <a:rPr lang="es-ES" sz="1400" dirty="0" smtClean="0">
                <a:ea typeface="Times New Roman" pitchFamily="18" charset="0"/>
                <a:cs typeface="TimesNewRoman"/>
              </a:rPr>
              <a:t> (2003).</a:t>
            </a:r>
            <a:endParaRPr lang="es-ES" sz="14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071670" y="2143116"/>
            <a:ext cx="6286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r>
              <a:rPr lang="es-ES" dirty="0" smtClean="0">
                <a:ea typeface="Times New Roman" pitchFamily="18" charset="0"/>
                <a:cs typeface="TimesNewRoman"/>
              </a:rPr>
              <a:t>No consideran la heterogeneidad que caracteriza a las sociedades rurales, ni a la consiguiente demanda de políticas diferenciadas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endParaRPr lang="es-ES" dirty="0" smtClean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r>
              <a:rPr lang="es-ES" dirty="0" smtClean="0">
                <a:ea typeface="Times New Roman" pitchFamily="18" charset="0"/>
                <a:cs typeface="TimesNewRoman"/>
              </a:rPr>
              <a:t>Desconocen el carácter multidimensional de la pobreza rural y la complejidad del fenómeno, sus causas y sus manifestaciones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endParaRPr lang="es-ES" dirty="0" smtClean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r>
              <a:rPr lang="es-ES" dirty="0" smtClean="0">
                <a:ea typeface="Times New Roman" pitchFamily="18" charset="0"/>
                <a:cs typeface="TimesNewRoman"/>
              </a:rPr>
              <a:t>Se centran en la actividad agrícola, no incorporando el carácter multi-activo de las unidades familiares rurales (pluriactividad)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endParaRPr lang="es-ES" dirty="0" smtClean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v"/>
            </a:pPr>
            <a:r>
              <a:rPr lang="es-ES" dirty="0" smtClean="0">
                <a:ea typeface="Times New Roman" pitchFamily="18" charset="0"/>
                <a:cs typeface="TimesNewRoman"/>
              </a:rPr>
              <a:t>Muestran poca capacidad para adecuar propuestas estratégicas a las potencialidades y restricciones específicas de cada localidad </a:t>
            </a:r>
            <a:endParaRPr lang="es-ES" dirty="0" smtClean="0"/>
          </a:p>
        </p:txBody>
      </p:sp>
      <p:pic>
        <p:nvPicPr>
          <p:cNvPr id="9" name="Picture 12" descr="LOGO-PR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557338" cy="65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05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 idx="4294967295"/>
          </p:nvPr>
        </p:nvSpPr>
        <p:spPr>
          <a:xfrm>
            <a:off x="1428750" y="214313"/>
            <a:ext cx="7258050" cy="857250"/>
          </a:xfrm>
        </p:spPr>
        <p:txBody>
          <a:bodyPr>
            <a:normAutofit/>
          </a:bodyPr>
          <a:lstStyle/>
          <a:p>
            <a:pPr algn="just"/>
            <a:r>
              <a:rPr lang="es-CR" sz="1800" b="1" dirty="0" smtClean="0">
                <a:solidFill>
                  <a:srgbClr val="336600"/>
                </a:solidFill>
                <a:latin typeface="Candara" pitchFamily="34" charset="0"/>
              </a:rPr>
              <a:t>…ORIGEN del ENFOQUE TERRITORIAL</a:t>
            </a:r>
            <a:endParaRPr lang="es-ES" sz="1800" b="1" dirty="0">
              <a:solidFill>
                <a:srgbClr val="336600"/>
              </a:solidFill>
              <a:latin typeface="Candara" pitchFamily="34" charset="0"/>
            </a:endParaRPr>
          </a:p>
        </p:txBody>
      </p:sp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0" y="0"/>
            <a:ext cx="1071563" cy="6875463"/>
            <a:chOff x="0" y="0"/>
            <a:chExt cx="1071538" cy="6876000"/>
          </a:xfrm>
        </p:grpSpPr>
        <p:pic>
          <p:nvPicPr>
            <p:cNvPr id="17" name="0 Imagen" descr="1.jpg"/>
            <p:cNvPicPr/>
            <p:nvPr/>
          </p:nvPicPr>
          <p:blipFill>
            <a:blip r:embed="rId2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4584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39" t="9091" r="9763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1571604" y="6286520"/>
            <a:ext cx="297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ea typeface="Times New Roman" pitchFamily="18" charset="0"/>
                <a:cs typeface="TimesNewRoman"/>
              </a:rPr>
              <a:t>Fuente:</a:t>
            </a:r>
            <a:r>
              <a:rPr lang="es-ES" sz="1400" dirty="0" smtClean="0">
                <a:ea typeface="Times New Roman" pitchFamily="18" charset="0"/>
                <a:cs typeface="TimesNewRoman"/>
              </a:rPr>
              <a:t> </a:t>
            </a:r>
            <a:r>
              <a:rPr lang="es-ES" sz="1400" dirty="0" err="1" smtClean="0">
                <a:ea typeface="Times New Roman" pitchFamily="18" charset="0"/>
                <a:cs typeface="TimesNewRoman"/>
              </a:rPr>
              <a:t>Schejtman</a:t>
            </a:r>
            <a:r>
              <a:rPr lang="es-ES" sz="1400" dirty="0" smtClean="0">
                <a:ea typeface="Times New Roman" pitchFamily="18" charset="0"/>
                <a:cs typeface="TimesNewRoman"/>
              </a:rPr>
              <a:t> y </a:t>
            </a:r>
            <a:r>
              <a:rPr lang="es-ES" sz="1400" dirty="0" err="1" smtClean="0">
                <a:ea typeface="Times New Roman" pitchFamily="18" charset="0"/>
                <a:cs typeface="TimesNewRoman"/>
              </a:rPr>
              <a:t>Berdegué</a:t>
            </a:r>
            <a:r>
              <a:rPr lang="es-ES" sz="1400" dirty="0" smtClean="0">
                <a:ea typeface="Times New Roman" pitchFamily="18" charset="0"/>
                <a:cs typeface="TimesNewRoman"/>
              </a:rPr>
              <a:t> (2003).</a:t>
            </a:r>
            <a:endParaRPr lang="es-ES" sz="1400" dirty="0" smtClean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643042" y="1357298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Estas </a:t>
            </a:r>
            <a:r>
              <a:rPr lang="es-ES" sz="2000" b="1" dirty="0" smtClean="0">
                <a:ea typeface="Times New Roman" pitchFamily="18" charset="0"/>
                <a:cs typeface="TimesNewRoman"/>
              </a:rPr>
              <a:t>limitaciones 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hicieron que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NewRoman"/>
              </a:rPr>
              <a:t> buscaran nuevos conceptos y enfoques: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714612" y="2571744"/>
            <a:ext cx="4500594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ea typeface="Times New Roman" pitchFamily="18" charset="0"/>
                <a:cs typeface="TimesNewRoman"/>
              </a:rPr>
              <a:t>Es por ello que progresivamente adquiere importancia la concepción del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ea typeface="Times New Roman" pitchFamily="18" charset="0"/>
                <a:cs typeface="TimesNewRoman"/>
              </a:rPr>
              <a:t>desarrollo focalizado 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336600"/>
                </a:solidFill>
                <a:ea typeface="Times New Roman" pitchFamily="18" charset="0"/>
                <a:cs typeface="TimesNewRoman"/>
              </a:rPr>
              <a:t>UNIDADES TERRITORIALES</a:t>
            </a:r>
            <a:r>
              <a:rPr lang="es-ES" dirty="0" smtClean="0">
                <a:solidFill>
                  <a:srgbClr val="336600"/>
                </a:solidFill>
                <a:ea typeface="Times New Roman" pitchFamily="18" charset="0"/>
                <a:cs typeface="TimesNewRoman"/>
              </a:rPr>
              <a:t> </a:t>
            </a:r>
            <a:r>
              <a:rPr lang="es-ES" dirty="0" smtClean="0">
                <a:ea typeface="Times New Roman" pitchFamily="18" charset="0"/>
                <a:cs typeface="TimesNewRoman"/>
              </a:rPr>
              <a:t>o </a:t>
            </a:r>
            <a:r>
              <a:rPr lang="es-ES" b="1" dirty="0" smtClean="0">
                <a:solidFill>
                  <a:srgbClr val="336600"/>
                </a:solidFill>
                <a:ea typeface="Times New Roman" pitchFamily="18" charset="0"/>
                <a:cs typeface="TimesNewRoman"/>
              </a:rPr>
              <a:t>TERRITORIOS</a:t>
            </a:r>
            <a:endParaRPr lang="es-ES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1785918" y="471488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ea typeface="Times New Roman" pitchFamily="18" charset="0"/>
                <a:cs typeface="TimesNewRoman"/>
              </a:rPr>
              <a:t>Desde esta perspectiva, se amplía la visión tradicional del desarrollo rural, que generalmente fue visto como las acciones vinculadas a la producción agropecuaria y los actores involucrados. </a:t>
            </a:r>
            <a:endParaRPr lang="es-ES" dirty="0"/>
          </a:p>
        </p:txBody>
      </p:sp>
      <p:pic>
        <p:nvPicPr>
          <p:cNvPr id="12" name="Picture 12" descr="LOGO-PR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557338" cy="650875"/>
          </a:xfrm>
          <a:prstGeom prst="rect">
            <a:avLst/>
          </a:prstGeom>
          <a:noFill/>
        </p:spPr>
      </p:pic>
      <p:sp>
        <p:nvSpPr>
          <p:cNvPr id="13" name="12 Flecha doblada hacia arriba"/>
          <p:cNvSpPr/>
          <p:nvPr/>
        </p:nvSpPr>
        <p:spPr>
          <a:xfrm rot="5400000">
            <a:off x="1535885" y="2464587"/>
            <a:ext cx="1071570" cy="571504"/>
          </a:xfrm>
          <a:prstGeom prst="bentUpArrow">
            <a:avLst>
              <a:gd name="adj1" fmla="val 8334"/>
              <a:gd name="adj2" fmla="val 17500"/>
              <a:gd name="adj3" fmla="val 3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errar llave"/>
          <p:cNvSpPr/>
          <p:nvPr/>
        </p:nvSpPr>
        <p:spPr>
          <a:xfrm rot="5400000">
            <a:off x="4750595" y="2750339"/>
            <a:ext cx="500066" cy="300039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917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58072" cy="1143000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¿Qué es un territorio?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26 Grupo"/>
          <p:cNvGrpSpPr/>
          <p:nvPr/>
        </p:nvGrpSpPr>
        <p:grpSpPr>
          <a:xfrm>
            <a:off x="1500166" y="2500306"/>
            <a:ext cx="7215238" cy="2428892"/>
            <a:chOff x="1500166" y="2500306"/>
            <a:chExt cx="7215238" cy="2428892"/>
          </a:xfrm>
          <a:solidFill>
            <a:srgbClr val="0070C0"/>
          </a:solidFill>
        </p:grpSpPr>
        <p:sp>
          <p:nvSpPr>
            <p:cNvPr id="20" name="19 Rectángulo"/>
            <p:cNvSpPr/>
            <p:nvPr/>
          </p:nvSpPr>
          <p:spPr>
            <a:xfrm>
              <a:off x="5000628" y="2500306"/>
              <a:ext cx="142876" cy="107157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1500166" y="3286124"/>
              <a:ext cx="7215238" cy="1643074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200" b="1" dirty="0" smtClean="0">
                <a:solidFill>
                  <a:prstClr val="white"/>
                </a:solidFill>
                <a:latin typeface="Garamond" pitchFamily="18" charset="0"/>
              </a:endParaRPr>
            </a:p>
            <a:p>
              <a:pPr algn="ctr"/>
              <a:r>
                <a:rPr lang="es-CR" sz="2000" b="1" dirty="0" smtClean="0">
                  <a:solidFill>
                    <a:prstClr val="white"/>
                  </a:solidFill>
                </a:rPr>
                <a:t>El territorio también se concibe como una unidad de trabajo que se distingue porque puede ser espacialmente delimitada. Los límites pueden ser: Político-administrativos, étnico-culturales, naturales o socioeconómicos  </a:t>
              </a:r>
            </a:p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8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21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sp>
        <p:nvSpPr>
          <p:cNvPr id="16" name="15 Rectángulo redondeado"/>
          <p:cNvSpPr/>
          <p:nvPr/>
        </p:nvSpPr>
        <p:spPr>
          <a:xfrm>
            <a:off x="1500166" y="1571612"/>
            <a:ext cx="7215238" cy="128588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200" b="1" dirty="0" smtClean="0">
              <a:solidFill>
                <a:prstClr val="white"/>
              </a:solidFill>
            </a:endParaRPr>
          </a:p>
          <a:p>
            <a:pPr algn="ctr"/>
            <a:r>
              <a:rPr lang="es-CR" sz="2000" b="1" dirty="0" smtClean="0">
                <a:solidFill>
                  <a:prstClr val="white"/>
                </a:solidFill>
              </a:rPr>
              <a:t>Un territorio es un espacio socio-geográfico construido cultural, social e históricamente por la interacción entre los seres humanos, y de éstos con la Naturaleza</a:t>
            </a:r>
          </a:p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5" name="14 Grupo"/>
          <p:cNvGrpSpPr/>
          <p:nvPr/>
        </p:nvGrpSpPr>
        <p:grpSpPr>
          <a:xfrm>
            <a:off x="2214546" y="6215082"/>
            <a:ext cx="5649912" cy="594658"/>
            <a:chOff x="2214546" y="6215082"/>
            <a:chExt cx="5649912" cy="594658"/>
          </a:xfrm>
        </p:grpSpPr>
        <p:grpSp>
          <p:nvGrpSpPr>
            <p:cNvPr id="6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30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rgbClr val="1F497D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rgbClr val="1F497D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29" name="28 Imagen" descr="Logos 2 (96 dpi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1934" y="6357958"/>
              <a:ext cx="3667116" cy="359660"/>
            </a:xfrm>
            <a:prstGeom prst="rect">
              <a:avLst/>
            </a:prstGeom>
          </p:spPr>
        </p:pic>
      </p:grpSp>
      <p:pic>
        <p:nvPicPr>
          <p:cNvPr id="15" name="Picture 3" descr="70-logos.gif"/>
          <p:cNvPicPr/>
          <p:nvPr/>
        </p:nvPicPr>
        <p:blipFill>
          <a:blip r:embed="rId5" cstate="print"/>
          <a:srcRect r="56042"/>
          <a:stretch>
            <a:fillRect/>
          </a:stretch>
        </p:blipFill>
        <p:spPr>
          <a:xfrm>
            <a:off x="7740352" y="116632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7258072" cy="785842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¿Qué conforma un territorio?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18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7929586" y="214290"/>
            <a:ext cx="1019988" cy="1224000"/>
          </a:xfrm>
          <a:prstGeom prst="rect">
            <a:avLst/>
          </a:prstGeom>
          <a:noFill/>
        </p:spPr>
      </p:pic>
      <p:grpSp>
        <p:nvGrpSpPr>
          <p:cNvPr id="2" name="22 Grupo"/>
          <p:cNvGrpSpPr/>
          <p:nvPr/>
        </p:nvGrpSpPr>
        <p:grpSpPr>
          <a:xfrm>
            <a:off x="3500430" y="5286388"/>
            <a:ext cx="2214578" cy="1143008"/>
            <a:chOff x="3428992" y="928670"/>
            <a:chExt cx="2214578" cy="1143008"/>
          </a:xfrm>
        </p:grpSpPr>
        <p:sp>
          <p:nvSpPr>
            <p:cNvPr id="12" name="11 Elipse"/>
            <p:cNvSpPr/>
            <p:nvPr/>
          </p:nvSpPr>
          <p:spPr>
            <a:xfrm>
              <a:off x="3428992" y="1357298"/>
              <a:ext cx="2214578" cy="714380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Instituciones y políticas</a:t>
              </a:r>
              <a:endParaRPr lang="es-ES" sz="2000" b="1" dirty="0"/>
            </a:p>
          </p:txBody>
        </p:sp>
        <p:sp>
          <p:nvSpPr>
            <p:cNvPr id="39" name="38 Flecha arriba"/>
            <p:cNvSpPr/>
            <p:nvPr/>
          </p:nvSpPr>
          <p:spPr>
            <a:xfrm>
              <a:off x="4286248" y="928670"/>
              <a:ext cx="428628" cy="325970"/>
            </a:xfrm>
            <a:prstGeom prst="up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5 Grupo"/>
          <p:cNvGrpSpPr/>
          <p:nvPr/>
        </p:nvGrpSpPr>
        <p:grpSpPr>
          <a:xfrm>
            <a:off x="428596" y="4500570"/>
            <a:ext cx="2854188" cy="785818"/>
            <a:chOff x="3428992" y="5286388"/>
            <a:chExt cx="2854188" cy="785818"/>
          </a:xfrm>
        </p:grpSpPr>
        <p:sp>
          <p:nvSpPr>
            <p:cNvPr id="16" name="15 Elipse"/>
            <p:cNvSpPr/>
            <p:nvPr/>
          </p:nvSpPr>
          <p:spPr>
            <a:xfrm>
              <a:off x="3428992" y="5286388"/>
              <a:ext cx="2500330" cy="78581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b="1" dirty="0" smtClean="0"/>
                <a:t>Cultura, historia, tradición</a:t>
              </a:r>
              <a:endParaRPr lang="es-ES" b="1" dirty="0"/>
            </a:p>
          </p:txBody>
        </p:sp>
        <p:sp>
          <p:nvSpPr>
            <p:cNvPr id="42" name="41 Flecha arriba"/>
            <p:cNvSpPr/>
            <p:nvPr/>
          </p:nvSpPr>
          <p:spPr>
            <a:xfrm rot="4121606">
              <a:off x="5925990" y="5466532"/>
              <a:ext cx="428628" cy="285752"/>
            </a:xfrm>
            <a:prstGeom prst="upArrow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23 Grupo"/>
          <p:cNvGrpSpPr/>
          <p:nvPr/>
        </p:nvGrpSpPr>
        <p:grpSpPr>
          <a:xfrm>
            <a:off x="3286116" y="1214422"/>
            <a:ext cx="1959617" cy="1081584"/>
            <a:chOff x="6517963" y="2571744"/>
            <a:chExt cx="1959617" cy="1081584"/>
          </a:xfrm>
        </p:grpSpPr>
        <p:sp>
          <p:nvSpPr>
            <p:cNvPr id="15" name="14 Elipse"/>
            <p:cNvSpPr/>
            <p:nvPr/>
          </p:nvSpPr>
          <p:spPr>
            <a:xfrm>
              <a:off x="6517963" y="2571744"/>
              <a:ext cx="1959617" cy="7143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Recursos naturales</a:t>
              </a:r>
              <a:endParaRPr lang="es-ES" sz="2000" b="1" dirty="0"/>
            </a:p>
          </p:txBody>
        </p:sp>
        <p:sp>
          <p:nvSpPr>
            <p:cNvPr id="41" name="40 Flecha arriba"/>
            <p:cNvSpPr/>
            <p:nvPr/>
          </p:nvSpPr>
          <p:spPr>
            <a:xfrm rot="10800000">
              <a:off x="7303781" y="3357562"/>
              <a:ext cx="428628" cy="295766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24 Grupo"/>
          <p:cNvGrpSpPr/>
          <p:nvPr/>
        </p:nvGrpSpPr>
        <p:grpSpPr>
          <a:xfrm>
            <a:off x="6072198" y="4572008"/>
            <a:ext cx="2280987" cy="785818"/>
            <a:chOff x="6400859" y="3643314"/>
            <a:chExt cx="2280987" cy="785818"/>
          </a:xfrm>
        </p:grpSpPr>
        <p:sp>
          <p:nvSpPr>
            <p:cNvPr id="13" name="12 Elipse"/>
            <p:cNvSpPr/>
            <p:nvPr/>
          </p:nvSpPr>
          <p:spPr>
            <a:xfrm>
              <a:off x="6803998" y="3643314"/>
              <a:ext cx="1877848" cy="78581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Relaciones sociales</a:t>
              </a:r>
              <a:endParaRPr lang="es-ES" sz="2000" b="1" dirty="0"/>
            </a:p>
          </p:txBody>
        </p:sp>
        <p:sp>
          <p:nvSpPr>
            <p:cNvPr id="40" name="39 Flecha arriba"/>
            <p:cNvSpPr/>
            <p:nvPr/>
          </p:nvSpPr>
          <p:spPr>
            <a:xfrm rot="16631907">
              <a:off x="6359748" y="3847316"/>
              <a:ext cx="428628" cy="346405"/>
            </a:xfrm>
            <a:prstGeom prst="upArrow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26 Grupo"/>
          <p:cNvGrpSpPr/>
          <p:nvPr/>
        </p:nvGrpSpPr>
        <p:grpSpPr>
          <a:xfrm>
            <a:off x="214282" y="2643182"/>
            <a:ext cx="2088646" cy="785818"/>
            <a:chOff x="214282" y="3857628"/>
            <a:chExt cx="2088646" cy="785818"/>
          </a:xfrm>
        </p:grpSpPr>
        <p:sp>
          <p:nvSpPr>
            <p:cNvPr id="17" name="16 Elipse"/>
            <p:cNvSpPr/>
            <p:nvPr/>
          </p:nvSpPr>
          <p:spPr>
            <a:xfrm>
              <a:off x="214282" y="3857628"/>
              <a:ext cx="1714512" cy="785818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Identidad</a:t>
              </a:r>
              <a:endParaRPr lang="es-ES" sz="2000" b="1" dirty="0"/>
            </a:p>
          </p:txBody>
        </p:sp>
        <p:sp>
          <p:nvSpPr>
            <p:cNvPr id="38" name="37 Flecha arriba"/>
            <p:cNvSpPr/>
            <p:nvPr/>
          </p:nvSpPr>
          <p:spPr>
            <a:xfrm rot="6370185">
              <a:off x="1928216" y="4162049"/>
              <a:ext cx="428628" cy="320797"/>
            </a:xfrm>
            <a:prstGeom prst="upArrow">
              <a:avLst/>
            </a:prstGeom>
            <a:solidFill>
              <a:srgbClr val="99003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27 Grupo"/>
          <p:cNvGrpSpPr/>
          <p:nvPr/>
        </p:nvGrpSpPr>
        <p:grpSpPr>
          <a:xfrm>
            <a:off x="6500826" y="3143248"/>
            <a:ext cx="2374835" cy="812310"/>
            <a:chOff x="411215" y="2428868"/>
            <a:chExt cx="2374835" cy="812310"/>
          </a:xfrm>
        </p:grpSpPr>
        <p:sp>
          <p:nvSpPr>
            <p:cNvPr id="14" name="13 Elipse"/>
            <p:cNvSpPr/>
            <p:nvPr/>
          </p:nvSpPr>
          <p:spPr>
            <a:xfrm>
              <a:off x="800723" y="2428868"/>
              <a:ext cx="1985327" cy="78581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Producción Economía</a:t>
              </a:r>
              <a:endParaRPr lang="es-ES" sz="2000" b="1" dirty="0"/>
            </a:p>
          </p:txBody>
        </p:sp>
        <p:sp>
          <p:nvSpPr>
            <p:cNvPr id="37" name="36 Flecha arriba"/>
            <p:cNvSpPr/>
            <p:nvPr/>
          </p:nvSpPr>
          <p:spPr>
            <a:xfrm rot="15519148">
              <a:off x="352825" y="2870940"/>
              <a:ext cx="428628" cy="311847"/>
            </a:xfrm>
            <a:prstGeom prst="upArrow">
              <a:avLst/>
            </a:prstGeom>
            <a:solidFill>
              <a:srgbClr val="6633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4 Imagen" descr="T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50" t="11740" r="12212" b="16982"/>
          <a:stretch>
            <a:fillRect/>
          </a:stretch>
        </p:blipFill>
        <p:spPr bwMode="auto">
          <a:xfrm>
            <a:off x="2428860" y="2143116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70-logos.gif"/>
          <p:cNvPicPr/>
          <p:nvPr/>
        </p:nvPicPr>
        <p:blipFill>
          <a:blip r:embed="rId5" cstate="print"/>
          <a:srcRect r="56042"/>
          <a:stretch>
            <a:fillRect/>
          </a:stretch>
        </p:blipFill>
        <p:spPr>
          <a:xfrm>
            <a:off x="6420918" y="44624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6900882" cy="1143000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Multidimensionalidad 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642910" y="1428736"/>
            <a:ext cx="6929486" cy="785818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s-CR" sz="2000" b="1" dirty="0" smtClean="0"/>
              <a:t>El territorio es un sistema dinámico en el que se entrelazan múltiples dimensiones:</a:t>
            </a:r>
          </a:p>
        </p:txBody>
      </p:sp>
      <p:grpSp>
        <p:nvGrpSpPr>
          <p:cNvPr id="2" name="24 Grupo"/>
          <p:cNvGrpSpPr/>
          <p:nvPr/>
        </p:nvGrpSpPr>
        <p:grpSpPr>
          <a:xfrm>
            <a:off x="1071538" y="2643182"/>
            <a:ext cx="6786610" cy="3857652"/>
            <a:chOff x="1785918" y="2428868"/>
            <a:chExt cx="6786610" cy="3857652"/>
          </a:xfrm>
        </p:grpSpPr>
        <p:sp>
          <p:nvSpPr>
            <p:cNvPr id="13" name="12 Elipse"/>
            <p:cNvSpPr/>
            <p:nvPr/>
          </p:nvSpPr>
          <p:spPr>
            <a:xfrm>
              <a:off x="1785918" y="3857628"/>
              <a:ext cx="2571768" cy="157163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Dimensión Ambiental</a:t>
              </a:r>
              <a:endParaRPr lang="es-ES" sz="2000" b="1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3857620" y="4714884"/>
              <a:ext cx="2571768" cy="157163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Dimensión Social</a:t>
              </a:r>
              <a:endParaRPr lang="es-ES" sz="2000" b="1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2571736" y="2428868"/>
              <a:ext cx="2571768" cy="157163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Dimensión Cultural</a:t>
              </a:r>
              <a:endParaRPr lang="es-ES" sz="2000" b="1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6000760" y="3857628"/>
              <a:ext cx="2571768" cy="157163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Dimensión Político - institucional</a:t>
              </a:r>
              <a:endParaRPr lang="es-ES" sz="2000" b="1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5143504" y="2428868"/>
              <a:ext cx="2571768" cy="157163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000" b="1" dirty="0" smtClean="0"/>
                <a:t>Dimensión Económica</a:t>
              </a:r>
              <a:endParaRPr lang="es-ES" sz="2000" b="1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3786182" y="3357562"/>
              <a:ext cx="2714644" cy="1643074"/>
            </a:xfrm>
            <a:prstGeom prst="ellipse">
              <a:avLst/>
            </a:prstGeom>
            <a:solidFill>
              <a:srgbClr val="6B4723">
                <a:alpha val="84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b="1" dirty="0" smtClean="0"/>
                <a:t>TERRITORIO</a:t>
              </a:r>
            </a:p>
            <a:p>
              <a:pPr algn="ctr"/>
              <a:r>
                <a:rPr lang="es-CR" sz="2400" b="1" dirty="0" smtClean="0"/>
                <a:t>(identidad)</a:t>
              </a:r>
              <a:endParaRPr lang="es-ES" sz="2400" b="1" dirty="0"/>
            </a:p>
          </p:txBody>
        </p:sp>
      </p:grpSp>
      <p:pic>
        <p:nvPicPr>
          <p:cNvPr id="31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15039" t="9091" r="9762" b="13635"/>
          <a:stretch>
            <a:fillRect/>
          </a:stretch>
        </p:blipFill>
        <p:spPr bwMode="auto">
          <a:xfrm>
            <a:off x="7929586" y="214290"/>
            <a:ext cx="1019988" cy="1224000"/>
          </a:xfrm>
          <a:prstGeom prst="rect">
            <a:avLst/>
          </a:prstGeom>
          <a:noFill/>
        </p:spPr>
      </p:pic>
      <p:pic>
        <p:nvPicPr>
          <p:cNvPr id="12" name="Picture 3" descr="70-logos.gif"/>
          <p:cNvPicPr/>
          <p:nvPr/>
        </p:nvPicPr>
        <p:blipFill>
          <a:blip r:embed="rId4" cstate="print"/>
          <a:srcRect r="56042"/>
          <a:stretch>
            <a:fillRect/>
          </a:stretch>
        </p:blipFill>
        <p:spPr>
          <a:xfrm>
            <a:off x="6516216" y="116632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58072" cy="857256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El Desarrollo Rural Territorial 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grpSp>
        <p:nvGrpSpPr>
          <p:cNvPr id="2" name="31 Grupo"/>
          <p:cNvGrpSpPr/>
          <p:nvPr/>
        </p:nvGrpSpPr>
        <p:grpSpPr>
          <a:xfrm>
            <a:off x="1214414" y="1500174"/>
            <a:ext cx="7500990" cy="4786346"/>
            <a:chOff x="979360" y="2071678"/>
            <a:chExt cx="8226892" cy="4786346"/>
          </a:xfrm>
        </p:grpSpPr>
        <p:sp>
          <p:nvSpPr>
            <p:cNvPr id="19" name="18 Rectángulo redondeado"/>
            <p:cNvSpPr/>
            <p:nvPr/>
          </p:nvSpPr>
          <p:spPr>
            <a:xfrm>
              <a:off x="1841225" y="3429000"/>
              <a:ext cx="7365027" cy="342902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§"/>
              </a:pPr>
              <a:r>
                <a:rPr lang="es-CR" b="1" dirty="0" smtClean="0">
                  <a:solidFill>
                    <a:schemeClr val="bg1"/>
                  </a:solidFill>
                </a:rPr>
                <a:t>Concibe los territorios no como espacios físicos, sino como espacios dinámicos construidos sociohistóricamente y en los que confluyen las diversas dimensiones de la vida humana</a:t>
              </a:r>
            </a:p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  <a:p>
              <a:pPr algn="ctr">
                <a:buFont typeface="Wingdings" pitchFamily="2" charset="2"/>
                <a:buChar char="§"/>
              </a:pPr>
              <a:r>
                <a:rPr lang="es-CR" b="1" dirty="0" smtClean="0">
                  <a:solidFill>
                    <a:schemeClr val="bg1"/>
                  </a:solidFill>
                </a:rPr>
                <a:t>Incorpora los cambios en los espacios rurales, los vínculos con lo urbano, la importancia de las actividades no agrícolas y la gestión ambiental</a:t>
              </a:r>
            </a:p>
            <a:p>
              <a:pPr algn="ctr"/>
              <a:endParaRPr lang="es-CR" b="1" dirty="0" smtClean="0">
                <a:solidFill>
                  <a:schemeClr val="bg1"/>
                </a:solidFill>
              </a:endParaRPr>
            </a:p>
            <a:p>
              <a:pPr algn="ctr">
                <a:buFont typeface="Wingdings" pitchFamily="2" charset="2"/>
                <a:buChar char="§"/>
              </a:pPr>
              <a:r>
                <a:rPr lang="es-CR" b="1" dirty="0" smtClean="0">
                  <a:solidFill>
                    <a:schemeClr val="bg1"/>
                  </a:solidFill>
                </a:rPr>
                <a:t> Conceptúa una visión ampliada y multifuncional de lo rural, y visibiliza las limitaciones de concebir lo rural de manera sectorial y unidimensional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28 Grupo"/>
            <p:cNvGrpSpPr/>
            <p:nvPr/>
          </p:nvGrpSpPr>
          <p:grpSpPr>
            <a:xfrm>
              <a:off x="979360" y="2071678"/>
              <a:ext cx="4309324" cy="1500198"/>
              <a:chOff x="1193674" y="2071678"/>
              <a:chExt cx="4309324" cy="1500198"/>
            </a:xfrm>
          </p:grpSpPr>
          <p:sp>
            <p:nvSpPr>
              <p:cNvPr id="25" name="24 Rectángulo"/>
              <p:cNvSpPr/>
              <p:nvPr/>
            </p:nvSpPr>
            <p:spPr>
              <a:xfrm flipH="1">
                <a:off x="3309160" y="2071678"/>
                <a:ext cx="85264" cy="128588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1193674" y="2857496"/>
                <a:ext cx="4309324" cy="7143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b="1" dirty="0" smtClean="0">
                    <a:solidFill>
                      <a:schemeClr val="bg1"/>
                    </a:solidFill>
                  </a:rPr>
                  <a:t>Este enfoque es una propuesta conceptual que: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22 Grupo"/>
          <p:cNvGrpSpPr/>
          <p:nvPr/>
        </p:nvGrpSpPr>
        <p:grpSpPr>
          <a:xfrm>
            <a:off x="0" y="0"/>
            <a:ext cx="1071538" cy="6876000"/>
            <a:chOff x="0" y="0"/>
            <a:chExt cx="1071538" cy="6876000"/>
          </a:xfrm>
        </p:grpSpPr>
        <p:pic>
          <p:nvPicPr>
            <p:cNvPr id="17" name="0 Imagen" descr="1.jpg"/>
            <p:cNvPicPr/>
            <p:nvPr/>
          </p:nvPicPr>
          <p:blipFill>
            <a:blip r:embed="rId2" cstate="print"/>
            <a:srcRect l="67572"/>
            <a:stretch>
              <a:fillRect/>
            </a:stretch>
          </p:blipFill>
          <p:spPr>
            <a:xfrm>
              <a:off x="0" y="0"/>
              <a:ext cx="1071538" cy="687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31750">
              <a:bevelT w="101600" h="101600"/>
              <a:bevelB w="101600" h="101600"/>
            </a:sp3d>
          </p:spPr>
        </p:pic>
        <p:pic>
          <p:nvPicPr>
            <p:cNvPr id="18" name="Picture 2" descr="C:\Users\msamper.IICA-SC\Documents\ECADERT actual\Logo y banner\Nuevos abril 2010 con RD\ECADERTes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15039" t="9091" r="9762" b="13635"/>
            <a:stretch>
              <a:fillRect/>
            </a:stretch>
          </p:blipFill>
          <p:spPr bwMode="auto">
            <a:xfrm>
              <a:off x="0" y="0"/>
              <a:ext cx="1019988" cy="1224000"/>
            </a:xfrm>
            <a:prstGeom prst="rect">
              <a:avLst/>
            </a:prstGeom>
            <a:noFill/>
          </p:spPr>
        </p:pic>
      </p:grpSp>
      <p:sp>
        <p:nvSpPr>
          <p:cNvPr id="10" name="9 Rectángulo redondeado"/>
          <p:cNvSpPr/>
          <p:nvPr/>
        </p:nvSpPr>
        <p:spPr>
          <a:xfrm>
            <a:off x="1428728" y="1285860"/>
            <a:ext cx="4500594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200" b="1" dirty="0" smtClean="0">
              <a:latin typeface="Garamond" pitchFamily="18" charset="0"/>
            </a:endParaRPr>
          </a:p>
          <a:p>
            <a:pPr algn="ctr"/>
            <a:endParaRPr lang="es-CR" sz="1900" b="1" dirty="0" smtClean="0"/>
          </a:p>
          <a:p>
            <a:pPr algn="ctr"/>
            <a:r>
              <a:rPr lang="es-CR" sz="1900" b="1" dirty="0" smtClean="0"/>
              <a:t>El Desarrollo Rural Territorial incorpora el </a:t>
            </a:r>
          </a:p>
          <a:p>
            <a:pPr algn="ctr"/>
            <a:r>
              <a:rPr lang="es-CR" sz="1900" b="1" dirty="0" smtClean="0"/>
              <a:t>ENFOQUE TERRITORIAL</a:t>
            </a:r>
          </a:p>
          <a:p>
            <a:pPr algn="ctr"/>
            <a:endParaRPr lang="es-CR" sz="1900" b="1" dirty="0" smtClean="0"/>
          </a:p>
          <a:p>
            <a:pPr algn="ctr"/>
            <a:endParaRPr lang="es-ES" dirty="0"/>
          </a:p>
        </p:txBody>
      </p:sp>
      <p:pic>
        <p:nvPicPr>
          <p:cNvPr id="12" name="Picture 3" descr="70-logos.gif"/>
          <p:cNvPicPr/>
          <p:nvPr/>
        </p:nvPicPr>
        <p:blipFill>
          <a:blip r:embed="rId4" cstate="print"/>
          <a:srcRect r="56042"/>
          <a:stretch>
            <a:fillRect/>
          </a:stretch>
        </p:blipFill>
        <p:spPr>
          <a:xfrm>
            <a:off x="7740352" y="116632"/>
            <a:ext cx="1319434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FORMATO PRESENTACIONES ECADERT">
  <a:themeElements>
    <a:clrScheme name="Personalizado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1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FORMATO PRESENTACIONES ECADERT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1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PRESENTACIONES ECADERT</Template>
  <TotalTime>3794</TotalTime>
  <Words>2189</Words>
  <Application>Microsoft Office PowerPoint</Application>
  <PresentationFormat>Presentación en pantalla (4:3)</PresentationFormat>
  <Paragraphs>290</Paragraphs>
  <Slides>34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FORMATO PRESENTACIONES ECADERT</vt:lpstr>
      <vt:lpstr>1_FORMATO PRESENTACIONES ECADERT</vt:lpstr>
      <vt:lpstr>DESARROLLO RURAL TERRITORIAL  LA ECADERT Y LA SEGURIDAD ALIMENTARIA  </vt:lpstr>
      <vt:lpstr>Presentación de PowerPoint</vt:lpstr>
      <vt:lpstr>Presentación de PowerPoint</vt:lpstr>
      <vt:lpstr>…ORIGEN del ENFOQUE TERRITORIAL</vt:lpstr>
      <vt:lpstr>…ORIGEN del ENFOQUE TERRITORIAL</vt:lpstr>
      <vt:lpstr>¿Qué es un territorio?</vt:lpstr>
      <vt:lpstr>¿Qué conforma un territorio?</vt:lpstr>
      <vt:lpstr>Multidimensionalidad </vt:lpstr>
      <vt:lpstr>El Desarrollo Rural Territorial </vt:lpstr>
      <vt:lpstr>Desarrollo Rural Territorial (DRT):   Definición</vt:lpstr>
      <vt:lpstr>El Desarrollo Rural Territorial promueve…</vt:lpstr>
      <vt:lpstr>El Desarrollo Rural Territorial promueve…</vt:lpstr>
      <vt:lpstr>ECADERT:  ESTRATEGIA CENTROAMERICANA DE DESARROLLO RURAL TERRITORIAL</vt:lpstr>
      <vt:lpstr>3. Cobertura de la ECADERT</vt:lpstr>
      <vt:lpstr>4. Visión, Misión y Finalidad de la ECADERT</vt:lpstr>
      <vt:lpstr>Presentación de PowerPoint</vt:lpstr>
      <vt:lpstr>Objetivo General de la ECADERT</vt:lpstr>
      <vt:lpstr>Objetivos Estratégicos</vt:lpstr>
      <vt:lpstr>…Objetivos Estratégicos</vt:lpstr>
      <vt:lpstr> Componentes, Líneas de Acción y Ejes Transversales</vt:lpstr>
      <vt:lpstr>Presentación de PowerPoint</vt:lpstr>
      <vt:lpstr>Componentes y Líneas de Acción</vt:lpstr>
      <vt:lpstr>Líneas de Acción del Componente 1</vt:lpstr>
      <vt:lpstr>….Componentes y Líneas de Acción</vt:lpstr>
      <vt:lpstr>….Componentes y Líneas de Acción</vt:lpstr>
      <vt:lpstr>Líneas de Acción del Componente 3</vt:lpstr>
      <vt:lpstr>….Componentes y Líneas de Acción</vt:lpstr>
      <vt:lpstr>….Componentes y Líneas de Acción</vt:lpstr>
      <vt:lpstr>Ejes transversales de la ECADERT</vt:lpstr>
      <vt:lpstr>…Ejes transversales de la ECADERT</vt:lpstr>
      <vt:lpstr>…Ejes transversales de la ECADERT</vt:lpstr>
      <vt:lpstr>Presentación de PowerPoint</vt:lpstr>
      <vt:lpstr> Principales resultados de la ECADERT en Honduras</vt:lpstr>
      <vt:lpstr>Presentación de PowerPoint</vt:lpstr>
    </vt:vector>
  </TitlesOfParts>
  <Company>IICA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ECADERT.Inicial - Básica</dc:title>
  <dc:creator>Marcos Fortin</dc:creator>
  <cp:lastModifiedBy>ronaldopaz</cp:lastModifiedBy>
  <cp:revision>300</cp:revision>
  <cp:lastPrinted>2014-09-26T17:04:31Z</cp:lastPrinted>
  <dcterms:created xsi:type="dcterms:W3CDTF">2010-08-03T22:39:47Z</dcterms:created>
  <dcterms:modified xsi:type="dcterms:W3CDTF">2014-09-26T19:13:46Z</dcterms:modified>
</cp:coreProperties>
</file>