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8"/>
  </p:handoutMasterIdLst>
  <p:sldIdLst>
    <p:sldId id="284" r:id="rId2"/>
    <p:sldId id="294" r:id="rId3"/>
    <p:sldId id="285" r:id="rId4"/>
    <p:sldId id="282" r:id="rId5"/>
    <p:sldId id="257" r:id="rId6"/>
    <p:sldId id="287" r:id="rId7"/>
    <p:sldId id="268" r:id="rId8"/>
    <p:sldId id="258" r:id="rId9"/>
    <p:sldId id="259" r:id="rId10"/>
    <p:sldId id="256" r:id="rId11"/>
    <p:sldId id="288" r:id="rId12"/>
    <p:sldId id="278" r:id="rId13"/>
    <p:sldId id="261" r:id="rId14"/>
    <p:sldId id="277" r:id="rId15"/>
    <p:sldId id="262" r:id="rId16"/>
    <p:sldId id="263" r:id="rId17"/>
    <p:sldId id="264" r:id="rId18"/>
    <p:sldId id="265" r:id="rId19"/>
    <p:sldId id="266" r:id="rId20"/>
    <p:sldId id="280" r:id="rId21"/>
    <p:sldId id="281" r:id="rId22"/>
    <p:sldId id="283" r:id="rId23"/>
    <p:sldId id="279" r:id="rId24"/>
    <p:sldId id="291" r:id="rId25"/>
    <p:sldId id="292" r:id="rId26"/>
    <p:sldId id="293" r:id="rId27"/>
    <p:sldId id="273" r:id="rId28"/>
    <p:sldId id="276" r:id="rId29"/>
    <p:sldId id="271" r:id="rId30"/>
    <p:sldId id="270" r:id="rId31"/>
    <p:sldId id="272" r:id="rId32"/>
    <p:sldId id="274" r:id="rId33"/>
    <p:sldId id="275" r:id="rId34"/>
    <p:sldId id="289" r:id="rId35"/>
    <p:sldId id="290" r:id="rId36"/>
    <p:sldId id="269" r:id="rId37"/>
  </p:sldIdLst>
  <p:sldSz cx="12192000" cy="6858000"/>
  <p:notesSz cx="7077075" cy="9028113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NI" sz="2400" b="1" dirty="0">
                <a:solidFill>
                  <a:sysClr val="windowText" lastClr="000000"/>
                </a:solidFill>
              </a:rPr>
              <a:t>Sub Alimentación en Centro</a:t>
            </a:r>
            <a:r>
              <a:rPr lang="es-NI" sz="2400" b="1" baseline="0" dirty="0">
                <a:solidFill>
                  <a:sysClr val="windowText" lastClr="000000"/>
                </a:solidFill>
              </a:rPr>
              <a:t> América (%)</a:t>
            </a:r>
            <a:endParaRPr lang="es-NI" sz="24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9848600174978129"/>
          <c:y val="1.8518518518518517E-2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NI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Hoja2!$B$4</c:f>
              <c:strCache>
                <c:ptCount val="1"/>
                <c:pt idx="0">
                  <c:v>1990-92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Hoja2!$A$5:$A$10</c:f>
              <c:strCache>
                <c:ptCount val="6"/>
                <c:pt idx="0">
                  <c:v>Honduras </c:v>
                </c:pt>
                <c:pt idx="1">
                  <c:v>Nicaragua </c:v>
                </c:pt>
                <c:pt idx="2">
                  <c:v>Panamá  </c:v>
                </c:pt>
                <c:pt idx="3">
                  <c:v>El Salvador </c:v>
                </c:pt>
                <c:pt idx="4">
                  <c:v>Guatemala  </c:v>
                </c:pt>
                <c:pt idx="5">
                  <c:v>Costa Rica  </c:v>
                </c:pt>
              </c:strCache>
            </c:strRef>
          </c:cat>
          <c:val>
            <c:numRef>
              <c:f>Hoja2!$B$5:$B$10</c:f>
              <c:numCache>
                <c:formatCode>General</c:formatCode>
                <c:ptCount val="6"/>
                <c:pt idx="0">
                  <c:v>22</c:v>
                </c:pt>
                <c:pt idx="1">
                  <c:v>55.1</c:v>
                </c:pt>
                <c:pt idx="2">
                  <c:v>23.3</c:v>
                </c:pt>
                <c:pt idx="3">
                  <c:v>15.3</c:v>
                </c:pt>
                <c:pt idx="4">
                  <c:v>16.899999999999999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Hoja2!$C$4</c:f>
              <c:strCache>
                <c:ptCount val="1"/>
                <c:pt idx="0">
                  <c:v>2000-02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Hoja2!$A$5:$A$10</c:f>
              <c:strCache>
                <c:ptCount val="6"/>
                <c:pt idx="0">
                  <c:v>Honduras </c:v>
                </c:pt>
                <c:pt idx="1">
                  <c:v>Nicaragua </c:v>
                </c:pt>
                <c:pt idx="2">
                  <c:v>Panamá  </c:v>
                </c:pt>
                <c:pt idx="3">
                  <c:v>El Salvador </c:v>
                </c:pt>
                <c:pt idx="4">
                  <c:v>Guatemala  </c:v>
                </c:pt>
                <c:pt idx="5">
                  <c:v>Costa Rica  </c:v>
                </c:pt>
              </c:strCache>
            </c:strRef>
          </c:cat>
          <c:val>
            <c:numRef>
              <c:f>Hoja2!$C$5:$C$10</c:f>
              <c:numCache>
                <c:formatCode>General</c:formatCode>
                <c:ptCount val="6"/>
                <c:pt idx="0">
                  <c:v>16.600000000000001</c:v>
                </c:pt>
                <c:pt idx="1">
                  <c:v>31.2</c:v>
                </c:pt>
                <c:pt idx="2">
                  <c:v>25</c:v>
                </c:pt>
                <c:pt idx="3">
                  <c:v>8.9</c:v>
                </c:pt>
                <c:pt idx="4">
                  <c:v>25.4</c:v>
                </c:pt>
                <c:pt idx="5">
                  <c:v>5</c:v>
                </c:pt>
              </c:numCache>
            </c:numRef>
          </c:val>
        </c:ser>
        <c:ser>
          <c:idx val="2"/>
          <c:order val="2"/>
          <c:tx>
            <c:strRef>
              <c:f>Hoja2!$D$4</c:f>
              <c:strCache>
                <c:ptCount val="1"/>
                <c:pt idx="0">
                  <c:v>2011-13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Hoja2!$A$5:$A$10</c:f>
              <c:strCache>
                <c:ptCount val="6"/>
                <c:pt idx="0">
                  <c:v>Honduras </c:v>
                </c:pt>
                <c:pt idx="1">
                  <c:v>Nicaragua </c:v>
                </c:pt>
                <c:pt idx="2">
                  <c:v>Panamá  </c:v>
                </c:pt>
                <c:pt idx="3">
                  <c:v>El Salvador </c:v>
                </c:pt>
                <c:pt idx="4">
                  <c:v>Guatemala  </c:v>
                </c:pt>
                <c:pt idx="5">
                  <c:v>Costa Rica  </c:v>
                </c:pt>
              </c:strCache>
            </c:strRef>
          </c:cat>
          <c:val>
            <c:numRef>
              <c:f>Hoja2!$D$5:$D$10</c:f>
              <c:numCache>
                <c:formatCode>General</c:formatCode>
                <c:ptCount val="6"/>
                <c:pt idx="0">
                  <c:v>8.6999999999999993</c:v>
                </c:pt>
                <c:pt idx="1">
                  <c:v>21.7</c:v>
                </c:pt>
                <c:pt idx="2">
                  <c:v>8.6999999999999993</c:v>
                </c:pt>
                <c:pt idx="3">
                  <c:v>11.9</c:v>
                </c:pt>
                <c:pt idx="4">
                  <c:v>30.5</c:v>
                </c:pt>
                <c:pt idx="5">
                  <c:v>8.1999999999999993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279944"/>
        <c:axId val="205280728"/>
        <c:axId val="0"/>
      </c:bar3DChart>
      <c:catAx>
        <c:axId val="20527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NI"/>
          </a:p>
        </c:txPr>
        <c:crossAx val="205280728"/>
        <c:crosses val="autoZero"/>
        <c:auto val="1"/>
        <c:lblAlgn val="ctr"/>
        <c:lblOffset val="100"/>
        <c:noMultiLvlLbl val="0"/>
      </c:catAx>
      <c:valAx>
        <c:axId val="205280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NI"/>
          </a:p>
        </c:txPr>
        <c:crossAx val="205279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N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N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NI" sz="2400"/>
              <a:t>COMPARATIVO</a:t>
            </a:r>
            <a:r>
              <a:rPr lang="es-NI" sz="2400" baseline="0"/>
              <a:t> </a:t>
            </a:r>
            <a:endParaRPr lang="es-NI" sz="24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NI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Hoja1!$C$12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N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Hoja1!$B$13:$B$18</c:f>
              <c:strCache>
                <c:ptCount val="6"/>
                <c:pt idx="0">
                  <c:v>Guatemala</c:v>
                </c:pt>
                <c:pt idx="1">
                  <c:v>El Salvador</c:v>
                </c:pt>
                <c:pt idx="2">
                  <c:v>Honduras</c:v>
                </c:pt>
                <c:pt idx="3">
                  <c:v>Nicaragua</c:v>
                </c:pt>
                <c:pt idx="4">
                  <c:v>Costa Rica</c:v>
                </c:pt>
                <c:pt idx="5">
                  <c:v>Panamá</c:v>
                </c:pt>
              </c:strCache>
            </c:strRef>
          </c:cat>
          <c:val>
            <c:numRef>
              <c:f>Hoja1!$C$13:$C$18</c:f>
              <c:numCache>
                <c:formatCode>General</c:formatCode>
                <c:ptCount val="6"/>
                <c:pt idx="0">
                  <c:v>46</c:v>
                </c:pt>
                <c:pt idx="1">
                  <c:v>16</c:v>
                </c:pt>
                <c:pt idx="2">
                  <c:v>19</c:v>
                </c:pt>
                <c:pt idx="3">
                  <c:v>14</c:v>
                </c:pt>
                <c:pt idx="4">
                  <c:v>0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Hoja1!$D$12</c:f>
              <c:strCache>
                <c:ptCount val="1"/>
                <c:pt idx="0">
                  <c:v>PO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4171941310445851E-3"/>
                  <c:y val="2.4045365842667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8895921747261137E-3"/>
                  <c:y val="-2.40453658426679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N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Hoja1!$B$13:$B$18</c:f>
              <c:strCache>
                <c:ptCount val="6"/>
                <c:pt idx="0">
                  <c:v>Guatemala</c:v>
                </c:pt>
                <c:pt idx="1">
                  <c:v>El Salvador</c:v>
                </c:pt>
                <c:pt idx="2">
                  <c:v>Honduras</c:v>
                </c:pt>
                <c:pt idx="3">
                  <c:v>Nicaragua</c:v>
                </c:pt>
                <c:pt idx="4">
                  <c:v>Costa Rica</c:v>
                </c:pt>
                <c:pt idx="5">
                  <c:v>Panamá</c:v>
                </c:pt>
              </c:strCache>
            </c:strRef>
          </c:cat>
          <c:val>
            <c:numRef>
              <c:f>Hoja1!$D$13:$D$18</c:f>
              <c:numCache>
                <c:formatCode>General</c:formatCode>
                <c:ptCount val="6"/>
                <c:pt idx="0">
                  <c:v>33</c:v>
                </c:pt>
                <c:pt idx="1">
                  <c:v>14</c:v>
                </c:pt>
                <c:pt idx="2">
                  <c:v>20</c:v>
                </c:pt>
                <c:pt idx="3">
                  <c:v>14</c:v>
                </c:pt>
                <c:pt idx="4">
                  <c:v>11</c:v>
                </c:pt>
                <c:pt idx="5">
                  <c:v>8</c:v>
                </c:pt>
              </c:numCache>
            </c:numRef>
          </c:val>
        </c:ser>
        <c:ser>
          <c:idx val="2"/>
          <c:order val="2"/>
          <c:tx>
            <c:strRef>
              <c:f>Hoja1!$E$12</c:f>
              <c:strCache>
                <c:ptCount val="1"/>
                <c:pt idx="0">
                  <c:v>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19637848049681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83438826208911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83438826208906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361990218407533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N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Hoja1!$B$13:$B$18</c:f>
              <c:strCache>
                <c:ptCount val="6"/>
                <c:pt idx="0">
                  <c:v>Guatemala</c:v>
                </c:pt>
                <c:pt idx="1">
                  <c:v>El Salvador</c:v>
                </c:pt>
                <c:pt idx="2">
                  <c:v>Honduras</c:v>
                </c:pt>
                <c:pt idx="3">
                  <c:v>Nicaragua</c:v>
                </c:pt>
                <c:pt idx="4">
                  <c:v>Costa Rica</c:v>
                </c:pt>
                <c:pt idx="5">
                  <c:v>Panamá</c:v>
                </c:pt>
              </c:strCache>
            </c:strRef>
          </c:cat>
          <c:val>
            <c:numRef>
              <c:f>Hoja1!$E$13:$E$18</c:f>
              <c:numCache>
                <c:formatCode>General</c:formatCode>
                <c:ptCount val="6"/>
                <c:pt idx="0">
                  <c:v>37</c:v>
                </c:pt>
                <c:pt idx="1">
                  <c:v>14</c:v>
                </c:pt>
                <c:pt idx="2">
                  <c:v>17</c:v>
                </c:pt>
                <c:pt idx="3">
                  <c:v>24</c:v>
                </c:pt>
                <c:pt idx="4">
                  <c:v>2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8438224"/>
        <c:axId val="208434696"/>
        <c:axId val="0"/>
      </c:bar3DChart>
      <c:catAx>
        <c:axId val="20843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NI"/>
          </a:p>
        </c:txPr>
        <c:crossAx val="208434696"/>
        <c:crosses val="autoZero"/>
        <c:auto val="1"/>
        <c:lblAlgn val="ctr"/>
        <c:lblOffset val="100"/>
        <c:noMultiLvlLbl val="0"/>
      </c:catAx>
      <c:valAx>
        <c:axId val="208434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NI"/>
          </a:p>
        </c:txPr>
        <c:crossAx val="20843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N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N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2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8AAA1-00A0-4701-807A-5B1E43661889}" type="datetimeFigureOut">
              <a:rPr lang="es-NI" smtClean="0"/>
              <a:t>26/09/2014</a:t>
            </a:fld>
            <a:endParaRPr lang="es-NI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575141"/>
            <a:ext cx="3066733" cy="452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08705" y="8575141"/>
            <a:ext cx="3066733" cy="452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56CFA-3BA7-4645-BBC9-EF06C199CD4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71665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6225-E688-42D8-B8C2-C427EF91AD9D}" type="datetimeFigureOut">
              <a:rPr lang="es-NI" smtClean="0"/>
              <a:t>26/09/2014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B16F-C381-4E4E-9B1F-F30AC864F25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330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6225-E688-42D8-B8C2-C427EF91AD9D}" type="datetimeFigureOut">
              <a:rPr lang="es-NI" smtClean="0"/>
              <a:t>26/09/2014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B16F-C381-4E4E-9B1F-F30AC864F25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01033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6225-E688-42D8-B8C2-C427EF91AD9D}" type="datetimeFigureOut">
              <a:rPr lang="es-NI" smtClean="0"/>
              <a:t>26/09/2014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B16F-C381-4E4E-9B1F-F30AC864F25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3463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6225-E688-42D8-B8C2-C427EF91AD9D}" type="datetimeFigureOut">
              <a:rPr lang="es-NI" smtClean="0"/>
              <a:t>26/09/2014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B16F-C381-4E4E-9B1F-F30AC864F25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21589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6225-E688-42D8-B8C2-C427EF91AD9D}" type="datetimeFigureOut">
              <a:rPr lang="es-NI" smtClean="0"/>
              <a:t>26/09/2014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B16F-C381-4E4E-9B1F-F30AC864F25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8918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6225-E688-42D8-B8C2-C427EF91AD9D}" type="datetimeFigureOut">
              <a:rPr lang="es-NI" smtClean="0"/>
              <a:t>26/09/2014</a:t>
            </a:fld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B16F-C381-4E4E-9B1F-F30AC864F25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3986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6225-E688-42D8-B8C2-C427EF91AD9D}" type="datetimeFigureOut">
              <a:rPr lang="es-NI" smtClean="0"/>
              <a:t>26/09/2014</a:t>
            </a:fld>
            <a:endParaRPr lang="es-NI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B16F-C381-4E4E-9B1F-F30AC864F25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85289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6225-E688-42D8-B8C2-C427EF91AD9D}" type="datetimeFigureOut">
              <a:rPr lang="es-NI" smtClean="0"/>
              <a:t>26/09/2014</a:t>
            </a:fld>
            <a:endParaRPr lang="es-NI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B16F-C381-4E4E-9B1F-F30AC864F25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8153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6225-E688-42D8-B8C2-C427EF91AD9D}" type="datetimeFigureOut">
              <a:rPr lang="es-NI" smtClean="0"/>
              <a:t>26/09/2014</a:t>
            </a:fld>
            <a:endParaRPr lang="es-NI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B16F-C381-4E4E-9B1F-F30AC864F25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66907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6225-E688-42D8-B8C2-C427EF91AD9D}" type="datetimeFigureOut">
              <a:rPr lang="es-NI" smtClean="0"/>
              <a:t>26/09/2014</a:t>
            </a:fld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B16F-C381-4E4E-9B1F-F30AC864F25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6415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6225-E688-42D8-B8C2-C427EF91AD9D}" type="datetimeFigureOut">
              <a:rPr lang="es-NI" smtClean="0"/>
              <a:t>26/09/2014</a:t>
            </a:fld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B16F-C381-4E4E-9B1F-F30AC864F25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81156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16225-E688-42D8-B8C2-C427EF91AD9D}" type="datetimeFigureOut">
              <a:rPr lang="es-NI" smtClean="0"/>
              <a:t>26/09/2014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BB16F-C381-4E4E-9B1F-F30AC864F25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1415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Hoja_de_c_lculo_binaria_de_Microsoft_Excel2.xlsb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21085" t="17672" r="21854" b="9701"/>
          <a:stretch/>
        </p:blipFill>
        <p:spPr>
          <a:xfrm>
            <a:off x="0" y="-6850"/>
            <a:ext cx="12192000" cy="6864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0268" y="2074458"/>
            <a:ext cx="9371463" cy="1135253"/>
          </a:xfrm>
        </p:spPr>
        <p:txBody>
          <a:bodyPr>
            <a:normAutofit/>
          </a:bodyPr>
          <a:lstStyle/>
          <a:p>
            <a:r>
              <a:rPr lang="es-NI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Situación de la Producción de los Granos Básicos en </a:t>
            </a:r>
            <a:r>
              <a:rPr lang="es-NI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Centroamérica</a:t>
            </a:r>
            <a:endParaRPr lang="es-NI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AutoShape 2" descr="data:image/jpeg;base64,/9j/4AAQSkZJRgABAQAAAQABAAD/2wCEAAkGBxMTEhUUExQWFhUXGB8bGRgXGRwcIBogHx8fHyAgHCAgHyghIBolHRwaITEiJSksLi4uGB8zODMsNygtLiwBCgoKDg0OGxAQGzQmICU0Mi8wOCwsLzQ0MiwsLywsLDQsLCwsLCwsLCwsLCwsLCwsLCwsLCwsLCwsLCwsLCwsLP/AABEIAMoA+QMBIgACEQEDEQH/xAAcAAADAQEBAQEBAAAAAAAAAAAFBgcEAwIBCAD/xABDEAABAwIEBAQDBQYFAwMFAAABAgMRAAQFEiExBkFRYRMicYEHkaEUMkJSsRUjwdHh8BZTYnLxM0OCkrLCFyRUk9L/xAAZAQEBAQEBAQAAAAAAAAAAAAADAgQBAAX/xAAoEQACAgICAgMAAgIDAQAAAAABAgARAyESMQRBEyJRMnGBoRQjYdH/2gAMAwEAAhEDEQA/AMQxFP7OIBGoy++1JGGcS+GCFDSvmCZrhaGdQjUnoOppmxXhdnwVBqCTokncn+VYCVU03ubMj3XGC+HcUcecIRKlE7AE6Uf4wvrti2ILTgC9CrKYTPU8qbeB+Hm7NkJSAXCJWrmT/KmwuoU2pK0gpIMg9KQjf/kMOakG4a4w+z6LCjprHOl7EcUW+8t1YgrJIEbDkKs+D8K2zI8iASdcxEnsPQV34h4Ybu2S2QEkaoUB90/y7VONERiVHcdspNXJr8MbVCn3TlkhIInbfX32pluWVm5UlCglGmm2vOkdN6/hlwppQBKTrHMEbj6fKu9hj4WtanQTJnQxttUZMJOXmOqnceUBeMd3rJsBQXlOsZhp/WlE8TLtXFMoEgHRQ1J9TR/gRYurpSVDykZ1SfbQd6r9rgbCRoy2B/tFeGDl/Iannzhep+ecN4gBUouHzEyZr1jWPJDqC3MDU1fL7hazdBC7dpU/6BSHxfwVb21s4Wm/KeW5TPQ7xSlAu6gKxY67k3OLOuyGwQCIk/WuNjcKZUQ4ZnY0cwnDiRoNhrQzErDxnA2DGu9FyBNep9DN4w+I2diEWMRDmVKRmBOtaeMsJZKR4SVJOmvKmDh7DmWGwkJUqN41+dfOJMQQGVQlOojX+Hep401gzKmIAVOnDWFK8JtLRAAjMI3rXiiVsFSSkHNqekbQO9IWG8TOslIWVJgyI50Ubx1y6uJUCERz51Wb6qTLx0TVxZxDDFW7mYjReojl2ovaXbK28ihlV+Yfxpi4yW2ixUqASYSPU1Mba8POows2VSxEcOuP6XD16y6gylcpjTmD/Kt2DtIU2oufe5HpQi3v1J2OnQ7UXwW0TcLgykDVQB3qMoPH8l/Fj5c6mK6w51Y/eLOSdCNvemHh/g8lAU46ZOwT05U2X9i0i1UAgaJNKeE36SkeZUjvXXdikxOyg9TpibF0ytDSCXArQHaP91f1pwC4454jzsTySKJtYmFrOoOWBRM44kDekR2CThUMbkqx196yfWzmJCT5T1Brhg+IqkuEyZ1mn28bYunpWgKgQCaTuKsNZZeSGhAO45U2Nlb61uS/JN3MtolalqUFJAJ5mjVq6qQj78/lM0nOoVmOSmf4fvQ4pStSNBSMpG4SsCZ/L4SfKlr0SJkA0P8A2I/+WqjfPkInLp1oD9pHQVHONRHuKeGBIeyKXlSdEkGKdcOfCnY5IH1NJ3FNnbloPMgoOYApB8uv6Vj4fxRxC5S55uitldq8MIch5mLFdGXKzuzGo9Ky8T40hi1dWox5SB3J2HzpJb44A0KYVtHeh3E1pcXaWyVQkq+568zUsaNGMqkixNnAPGpSQ28qR35dxVJucZbTlAMqV91I1J/p3qNufDi+DRebSkoTr98BWnQf1orwpYvtQt1LmY7SDXXoCxOr9judviFwYsk3iXMxJHiJPIbeXsOlT+7tSlUJOvarzd4Ym5tnEFRC1IMGdARqNOlRqxwe8vHVlCJUk5VKkJSCNIFVibW5GTXQmrCrn7EE3CHT4o0Ug6adCKpHD3xXZUAHSW1d9qlmN8OXrX/WaXA2UPMPmK54NbPPrDLTfiqP4SNu5PIUuj0YNkaMv4+INpEl5uPUUqY5xii9lllQyfiWdB6DrQJPwcfUnM46wz2Eqj9K53Xw6ubZBLLzbx/LBTPoZIoclV3NPjlQ9kTfiF82wxkQpJUdyKE8GYL9rdU6VHKgwEj8XX2pVa8R1RCzlAMEdxyo5gGMLs3IGgOvaiC0SZuzPaa9yutWyWU5YAgVMOPMMfzF1tP7kDMRmAjXXTvTTa8VJczh45c2oUOXal3iW4TckJCiptIjTQGp5U11BTEzih3Agx+2UBnQTGxiaz4lxIkrCmxtpG1FLHDfwto+QobjtujIoEJzjmI/Wr5qxojuKfDdF5BhYmC+xRdxAcVCE6hI614wjhy5uj+4bKgOewr5gmCuPuhGw5k7AdaunDTdtaspQlYPUxuaUvjxAKKAnzguRzy7MmP/ANPb9KCotpMCYCpPtWfgu7SFrncHUVYLriZoq8JG8SVHp270Ct8AWQpbTaWc2oOyjz1Ec6JuLDU0K7jTTC9iyVpI6iAOtZeHPh07m8R5zKkmciRr6TRO4MOIStKVZTJWqJnsKe8MfC0A8oruJQ1gw85IqLznBNtqWwpCjuoHfuQan3HGC3NmnxD+8a/Mkbf7h/GrSUa6V4xCzS42pC0gpUCCD3pWxiEuVhqQHgdu7uHCWUhU6a6Ae/Sn1z4XeMrPcvqzflbAAHzkmmjgWxZbbKWwlMKKdO1NJQOtcxrY5/s7lc/wklufhAzui4dB7hJ/hSrjPw/vbIl1kh5A3y6KHt/Kv0Ctis6m95pLMMUJArfHHSjwloXtppzob4d1/lr+lW3HMHTBWlIzDU6b0lftVH5VfKgOjNIPIanzizhgfZUoaGiB8+/vUlcZKCRsRX6StzmQMySmRqlQgjsalHxRw9lDzSGh+8XJUByH9T+lKj+oDLcBcL3TfinxkBaSmJ5g9R3ohjePKCUpaSZSQZ5aUx/DTgppaEv3HmnVLfKOquvpTfxpwzZfZlLS0ELSJBQMu2uw0NcZeRuaA6qvAwLwxduXDaAtWVAAJBPP+Jpjv1NBISnXSCaQcJvYUAk+UmPXT+zpWnGMULbZA0EQDOvePaszG44WodwvEcqFJVukka8+lTW7xMLWpvxC0lK1rSU6SonnFecKxZ95/wANPlzq1J5D+cU3Y/w00GPKAMokHn70mNCp3M7kN1HTh51KrZtLxCllAzc5MUrqxpNo660koBJ+8QAY3Go6Un4TfPIyErJbkZsu8c8p2mmk8ZWo8qQP9uXU+ukk1JBBuI+PjsidXuMQfvuJivv7ZcWAEpcyH8WUge1C04Kl58XobSlAIUEfmA3MbT/KnW0BW3OaVHURon0jXTlR2H/jPDQ2JNeI8GaTlVbzJV5wklUTuT0othzLCkBKwIiJ3ptxLDgEfkQTKgOc+mtJ+E4Ily4WlKyW0kQnbU/wrmQ2BAyObr1AGJ4IEvgNukt75en9Ka8NwEqSCfKgCSTQzivC/sj4UlKshSCTqQPflXa54v8A/twiQABBjn0qrJAufR8P+Fj/ADO9zfBEtMkJzAytekAbmtvAuAMlCri5haQZSFDSBzjrU4xO5Lqc5MCYSOv9KI2vFlwhoNkDIIGlNix6v3A8vyLbgp1K+7dNvnw220ISmJ0H8P0rJiFsACIEdRpFIWE8SKS4VgyFbimhXEjRT96B0I3rNmBY7nca8RqYLC9DQzEZ3EumQeYAMemkGitrizqipbqj2gjLBHLuKm9xxF4dw6RqhZ1iNDtpWr9squSlCDlRInrHYVoCEKAOobOtm4w49jghQT51CfaP0pr+GmN+LaISVSpMhXzr5hrduWC3kTlKdRA19aQcNRcYfdr+zJLjSlaIGpA/pVYqUm4GRufQl7YM0M4w4gatWFLURIGg5k1P7/4krbRC2ltK5FSD9OVIj/ETly8HHjmA2Sf496R31qexYeTbhvA+OPsiySSpCzmI5pJ6dqpeEcbMPAFK0k9KjmJOtOgAoAHbShzWFomUuqR3qbAGjGfxmvqfoRfE6RudOo1A9aIsYihaZSQRX5qt8UetHZQ6VQeZJCvUGnjh3j5BjxE5Z6bV0MauA2KjXuV1xQIoR9ma6J+VDhxSyUFWdIEdaT/8bo6/SpYgzyqZTUYo07AJG2pOh9iKkfxHwjwlKWjMojzJWZJjoTWDDsXuEutshMKUoJ8xMD6TVisktoQAsBSiPMpQBn+lQQzEETpCrF/4dLz27cflAPyo/jtgpxso6git9ncNJEBKQOgAH6V2vb9kIk6E7GnB4izDOzqfnziNt+yOUhQBVAOorBgpfu3h5pKIVlPPUCKpHGbTeIlLIcCQ0uVxqZjQdt6GYdwqiyKrhtZUpKFZQuAJjegL4xr3H/7DX5B2LYY3bPhwu5nSNWkbIHc9fWi7mMB9lTQSonL97+FKWEILzgzK8yzKlHvuaJ3l2mxuvDPnSpIIO+p0jT2qiCF1FzYwiWO4NwS/ZZbcS7IcSrRtQ8ridPLt5VbmfSvmL2KFEONGASIncA8j1jrT+/8ADhF4Q66tTZjZsCfQk0M4j+Gj7DKlWrin4/7aoCo/0xoo9tK7y5AGRjyUpDwpgOGNi3U23nKcpOZSpUSRqANhBrzwhw7eocUfGSGZ0SQVH21EfWvfB9pfWyFG4tlp8umytuwJr7gnGyGVKZfOVSVHKrkoHX2I2iiCUSZ0ta0Ia4kul24SVJC0bqO0AamR0jnQLAk/anlXKCEIiAkCM0fi15dK6YvxQ3cOBLRkhCpPKFCCPWl9nGfsyik6D+fL2oPID/GeEvCiM33lXwnEG1BSHANBr0IqPr4WslvulSllJcUUpBhKRmOgjkK2YnxNkaLiSSpQKEAA+Ynn6DelPDsRUIBnN0513x3ynEC/copiGQgdQxxDwdatth1l1XlIltRmfTmKIYJhjLqClSsqvwiBBoDjWIKCMriSkn8wIn51lw3F9UlJ23FOwJFmPgKKSq6Jh7/DbRWpky07PkUD5SfyqGwB5EUk/YXS+plwqBQohU7iP6VRLi6DyQo/eAif50Lu7N9bi7gDMhsDOR94DqRuRpvR4cjBiDJ8vx1oONfsP4RglkhKUlpCgfvKWkGdOp1PqK+Y3wQ2j97bNkaSkJOk+lecFuhOZKyUk/dMqjTlrAE600YFjCVu5SfMBJGaR/Q9qdf9zG9fknuG3dznCVNOoQd1KQpIA7EiKccItEHVaUxyJMmPfaqMxdJOh2ry/grLn4E/+PlP0rpQ9iEuUDRiViGGMLT5VJGbcKJV9NjU64w4b8OPDyhUiQnaDsodu3Kn/j3CTZpQ+jVpJyrB3AOg23E6epFIAxtKk5YlSjtvA5CjLEGwIwAK2TBGEcOXToJ0AG0mJ+m1ZbrM0ci2yFTE8vnVI4RsXrl1QAyMoABX1O5A6mqDb8K2YA8RsOQZ8+vvG1Iis+4K+S6e5FcN4VbdbUpxXnIkDpS3f4e4w6GiJnVPcV+pUIZRolCR7CsOL4PbXQAdbSSNlRBHodxV/GQO5LZORsDc/PWA4aPtIRcHyxmAnQ1RfCtP8tFe+IeEbe1PjqQt4DQSr/pj239aDfb7P/KH/wCw0JYjRiILEPcUttqeaWkDMJMivLTigk5ZVPI6/KlXGMSLK/ODAME/ljlWe4x1x1EW6VqP5spj5nf2rM6uzakspuPNnemJOaOuUiKyYrjBWlTKDKlCNIkDmR6DnQCx4lvQAlVs6T/pQYNd5d8dtarfJ4wyqTIBkagq7RO1OzH+MdMdbM1XXCSHRmbUppSRGZEgnrPUUo45YLbZc8S5K4EJEnXtE1WLDDysZC5lMZjMbnQAAR5ZnXn8612mHNMeVSU6bGAfXXX9a4VYEH1K5rR1uQXC7nLBn3r+fui5ctEJU4UqSYSCowDOgGtUj4j4Ci5SldukB0KykgQFDnmO2m8+tGfhxw0izbzGFOr1UuNY5JHOBTBwdzz5iycZwe+ITDCAlyQobgAyPUb16Xx2QpCvDX4e5JG3Qkbgetffidh9q6yXloPioiFpmYBGio3TvvtNKtviqWwVEDUZZ6ToPagbJXU7ixB7uVRjiphxMpWj51Ifi7eMLdQpqM5B8Qp25RPfeqn+zLdbaczLSvKBqlP60Du+FbFKVfuMoVvClfSTpTct7gqqxB4abShCE5okyVfz9TWyyt2724JKiSkkJaGiiBupQ5A9doivt1wqELV/1hbQCnJBI6g6SR7c6+IvEWiHEsZszh1WoyrLGg2050ZpjoxGU0B1OPFd5cW77KGkBKYhJQQoEyAQdOWnzpgwk3QKXXE2yVERmI82vTT9KR/2spxaU5soB+8NxO8UbwvFoeLbbqi2IMOAKzK1nUzlB0r3xULEtUpd9TrxdZ3lwAt1CPCRtlJJ9SCAQIpMetVMyYlCo9iNj+o96t93ibfhDPlJiVAa6Rr7Ug4Kw3cBbatiDl9OVQrkNx9RceNWQn2IKwu4O1N/DWbxVITr4iCkg7e9IuINu2aylxJKRsocxynvVN+GFmVJNwsRmEIB3jr710Y7ax1F8jOoxFT3N/Cvw4aZErWtwnkDlSOwA1j1NLHxBKMMuWVNfdWDKdNIidfcVVMRxJLSCVKy6bmpPi7yrx0/dIzAJzDkNz2JpS4DVPmY1ZhDODcYNuJBCtOtH2OIEjXOPnSBxJw0hDaVtFKVdU89OnMVPl47cAkSARoRFUpLalNjC7lr43x9L1jcIEkFBAVymREH+VRzD7YF9oZwn8xOw1rziKn1NtqWuUqHlg6adRQpt8g1aJfZhZNVXU/TeCBCGUpbjKBpGx71u8Q1EPh1xKtFwGtA2tJkDYEag9jyqst4ok86XrUIbhQk1/IUaxIxBJ515cxBPWuSqM13ZC0KSvUEQQamP7Bb/J9TTuu/B50teMOtE1GIoiji1m/eXJdZzOMqcUopMBI10iT5uta035aMKGQjSCNqZeGrlCUBIgACB2ofxXgX2sBLa0pcQo6mYKTuDGvQ18zDnfK/EigJtcDAv6TFtnjd1S1ZEjIkTqfMQOY5d4rSjisLVrmMggRuJ5jvSnj3DdxaEF1Iyk6LQZTPTYEH1FZcLO6s0FOontX1BjU7Ew/O3Rlg4fvx9xaplKVIGXLCRqNuitx271lxDi9vxAlzMUlalBU6FMwI+VC7N1xVgXtAA2fNoI01HXcH6UuWai6UgnkAKKgTU04k+S5Y8LvGXGsyFAiDtzoTh3FTJCglQJSSAPQxSFbWN6l1TNscqigqIOgUkQI12USQAe+4pZbdS0tBEhSCQtJBBSRpHt/CpXCwBgtWN+J6lyRfNuKShWuc6+nSvvEvw6tnmCLf90uNASSk9jJJA7j61Hv8UqDqFAnynWrBwzxUFoAUfTvR+Lg4KS4+xjZ8n2HxnQipg1y/YyytR0P3F6hPQAjWO9eOIuJlF5BkZMogAzB5++orV8X3E5WHmz58/hkA7ggqE+hB/wDUam6rO4chadQn1+ulX8RvvUtGvYG5VcK4lJAC4UkjnQzivARcNqXbkBe+X83b170jWOMqQYOhHKmS04sQgSo1DKwNiMCpES2RlmdCNCDy9a92TT615mRtMqJCQI1OpMTXPGMUS68tadAtX8hPvv71QeHUtADZQSIQnTKNB5inQZt9TNaSSALhO4YcROFhhVw6w4hedJUNSIKo9OhH0pecK7NYlUp2SsaT2PQ1SkWwfbUMymyshRI0KjHPlBEbRBFAPiBhbDVmUyS6fPJUFQRqROhggEeoHU1nC0f7kh3Q8lMVsQ4m8YhOXxCRHTTp3p8wbjptDfmTkKdMp0ykcqjVm04QpaQYRqpW0e9VH4b4U4Wl52nCFqzZlIVB0jmK0HGMa0vcH5Wzv9+hPeP4o/eNrcKsjKBPSY2iguEu+YHP5ssQTv8A3rTljfDiVoKV5gjmkEp+nKpy+kW7pQJyx5Cde4k1nRW3fcfS1+RjxG88sTrqR6Ui4lhjhVnbTmCtdOVGrjFkFOumnvR3B7i3LSErEKHMd68rMlmaBjTKK/PyIlnh7pmRljrz9KN4fwM855lA6+1OCLqza8wBUe9cLzincIkCunMxEseKo1V/3F5vBRbEkFWbvR/AEYjcpli2hP53VZU+3M0BXc51iTJUoD1J5V+g8FtsrSExEJFJgDNfKY/O4JQTX7Jg/YYoymXLdKgNy0qfodaE4djbrzvhJbWVc9gE+s7VdyzS3jOFtoKn0pAXHmIG4HWkdK3MiZL1JhxmxeMNZ0JzJ/EpJkp9opG/b/8Au+dXC4vELbIkGd6Sf8P235B8qBcoGjHKExBdvbtpQaTJKtEka5vTvTHgOMOMEIcJzgCZ5HnJ5+tELyyBQH2iCUajn/eh+tGeA7ZgLNw4EqcOxInKO07HvVoFOqoyvJxld3Y9Rc4tx0vW62wgrUqNhMQZnQco3qfWbalLCE/eUYAq2/FIhbKVWySHCuFBGmYQd43iBrU3wm1S04lxekb9QTp+tUrhARMpxk0YwOW6m8OXboJWQNY0nc6CgnDSgXESYEimZDwCkqB0P1H986R7h1TbiiUqSFKJSSCARPI8x6UWEmzf9zT4zBSQfceLzE3TiDBtTLhSURAMz5jv6D5USxz4TXFw47ceM02pwleTITBjXUGNTJ251h+EWEqcuftTuiUAhHqRBPy09zVfxDH2WgBmGYmAOZJ0A9ZplaiTcjyaLUsi/COGKC1MvBJbZOXIUggqjVWokyST8qOO8JazbuIbB/Cswkekaima+wRLbVxclRzKlZGmUH9ems8qVWuIWkJkq+dcYmtiFy3YiFxim5ad8N8jKnUZTmGs6g8x/wAUGYxVxIypJjoJ/hTbxjjTdw2AlsnzAFUbAzz5f0oLh+HghSkp8vzj35nvXUP1mjAHZu6hThrg1y9bU8laUxyUY239KEYXgqnyShBWB/c0Rw68dacShpeUOLSgjkcxA/jXHG8HubBwtrkCfKsTBHY1YoyqGPIQ256vMJLaQHG8oOxI3oNb4iWF65tNlA6+/UVotLpoqJuVOqSBoGyJJ7zTZwR8PFXTjbz/AJWAqfDP3ljlJ5CYnrrXgt6MjNnHqcLTiVS2vJOYiAvp7czRjCuELq+aWTAz7lc+bvoNtasdhw5aIgpYakbeUaUZQ1G2g6CpOGzDHk0OpAuDOAnbK+m9ZzNJBLapzNlciCf9QEwFAfSqQ9xcghRZyKSj7yjJ0G8ajpHM67UzY0uGnAYEpIE9wdTUJwu7kgPGVJMKSrUJyiABmmdZObQ7cq65YCRiRW7lLuMYQ6wPtAaAWYStCjAmYIJ5+sdKkXEFu6lJU6ytCEqICiNIk7kcvWmp/EIGnlHm0QVebSZMRBIzak6GDqaHYriryW/KVOKy5siZWcpGyjGugJ2083ahDEGaGQcdf3JrcW5JKkCU9RrXayu1xsYGkxWi1um0JzoKkvAyIjKexHTtTZh3GzbQKXLdGQ+YZQIBOpGvedabMKHVzNizMhtYqLvlaxJrOq4WRIBIJgaHU7U0XXEf2uWhlaaV94pSJjoO5otib7AaSGkhCEDQVl5he1jv5eQ+4Owfhm4bU2+4EjItKik7xNfoLD3ApKSNiJqVYFiALCfEOZR3J+n0qn4QoZERtApfFz83ZPyH5OMhVc+4UVQ/GgMip/KZ+VEFugCaQviXxCLe1cM+ZYKEjnJ0+m9ach9QEEEcJ3bbjaXlIAzTlHYaA++9MH7QR0H0qHYdxU800hpCcyUiBO9df8Xv/lNAUYdCaA6nsxt4kWn7M4tsZClMnLoCOYIFBeGsXKGElJAOxkTWU8UolCULVClDMQkEgTMATqTtvzp5x60tLm2yKBQ9lMLjKqYnWIlPbas2FCim5pyZOVAbi9hONy4VKIITv0rC04wpS3S2FhaiYVmga9D7fKv7h/hB0CS6lXZAJCj0nc+wrPxFavNmREkCRBHTrzEiRvU8CHJB7lggganzHLhCkjIMmXYIMDXkQND8qZeHLJsseHcALQsaoVy6FJ/CocjS/geD+Npuoa/2KGcSXjrRLac4OyjB0HRJG00qKepzyMfAcvUcW7h5tsBtYDYBkNiDp39Na6cL4SlV4LhbynClJKG1fgJ0J6bGNp1pe4QuluuhrNCMsqPbQad9aoT1vZWrQCUlbkQlKfvK/wDImBr1NTyKNqZXTkRRmnjHGQbZxhuC4tMRMR61GP2NdlaUFO/4hB/r9KYWmbzxFqU0oKKogrQSJ2H3tTHSi/Drzjj0OApyAzIjfTT6/Kuvla5CBuQFamN7hUqtwyyJfgqWon8JBGvQTAGhO8Dek5V7cWqVskqSJhSeX/FWmwAZWVrMhcJBP4TqQJ6H+FcuLrSyLS3XQiUpMnmZ5es7UKeSQxSbKI2JHLPC3nEh0HKEnMnqSNQe2tWPD7ku2qU3SWl+XMqQVATrEnl+lSmzxRbhVKsjaR91MSRtz3NesRx59VshvxAEk5YG6t9/4fzrQ3y63UjPjuiv+Y9XPCmHvpJbTl7pVGvUUycNrUx+7WZgDKeo9ORqWcLt361QlYCBEqX9IA3MU83WH3PhBKblKVlSYlHMHYebpvodK78hRqh/HyWUa2xMbE60QF7pM1FOJH8RYWwhopecdCyQElITly6yVbeY79KzsW+NrTmloiYgKJ+eU6CtPygCB8VywY27nQYPKofxZhwZK3JjWdOZNFcA4lugVt3AaZyHKpTq+fQDn8413rjjeCtXqkgXudZPlSiMo66DXadSah8ynRiY8bLsRXtsYkRnj3IPtFHsIs3Xj4oJbDnlK0p1UAIUR22HtTLZ8AWjISopK1JI++qZPp92I130pgx15qAgeXwhOVAERAkToJrPl61HU3oxNu/huyG0qYzFxGpzGfF5xGwV0iAdu9ZOH8FZShK3RnWdU5xogcgE9Y5mnHCMZStxCErBUCCoD9KWPigTaXQ/C08nOg8pGix67H/yo8Du4NwM2MKZo4lt2X2FJEJUBIXGxH8KUcSwVZZ8j6TpJB/5rMzeP3OZpgKUDoVnYT3r+e4HvAk+bNAmAeXbrTca7NSRiZtid7viJJbCGRCkpgq6kVT/AIc8WpuGEp/7iEgLHQjn71LuF+HQfM9qM0RtEbzPpVR4JQy2lxtAQk5s0AAE6DeNCeXtVIoQnjLycyAG9RlvH1ORJgDlU++K2EeLa+NJzsajXQpJAVptPOe1P5TWO8t2HgWXoUlQ8yZiRPONYn9DV3u4daqfnC0v1N6jf0mmj9mX3RH0/lVau+A8KdbKRboQobKRKSD6zr71m/w6f8xNKzw1S4hY3aYe+qLaEvoUM2RPl+YGU/rIo1hrDQbExlKZJXO3OSdQe29JQwx60C8paWhWv7twZhp3ymfSgdzjalDnHvr6nme51rLjx0KU2JrGZTs6lKveLLZtBDZUYGUZdJ03neJ0AA5c5pCvMcW8tKCTlBlUnUnv/fKiXCjJH71YEnbsP6013FvaOtnO2M8GFaSn00rmlOxNABYAgwLg9xCgAYJ50fQgZpzqE6nXf15GkS0v8iz20B9KLoxqRzrzJcZst6jhb2VslQc1DkGVCB8vLQy8uy28MqoQqJWsagg6bb76A6c4oKcUPehjmPeeJgRE9D271IB5Qm4hY/M42+lMJCFJb2OSCNduWpGpj51mxLH2lN+OmELGjidAFHmY5Kjnz2pNVjuTLlkATz3J5mNzXJnFULczPtlxM6pBifWKRgW0YSiuhuObl+zdNfvXS0ykhRUFZSSNsvUCkPiJ6Fwlbqm1apLu6gNAYAAiZ5U3DFMJeTkcw9TP5XWVhRQeRjygxvGvpSxxnchbgQmFBKAM40ChyKeY7g7GRyry4grfsly69ioAbf1iuzeGuPvoaSZCog8gOf8AfpXFZSooSlGXKNTMlR6mmEXcNoCQEqRstIhXuedOTXU6mI5l2YwqwC+tUTaOKcSIKwqCe5E8o5Uaw7GLW2hy4uFXDx0hMQjT1jtvRfga3fvWEvBQbTqkmCZI0MDpPegXE3wYuFKW7bvtqUdciklHyIKhPqBQcOR2KgDIV+phLgrEDe3Dzqx5M+RoEgwAAT1E6injGlIZS2okJCZK1xoEgayQPkKl/Ads/atuB1GRbDsrSvQiQJjTuCFAxp3rV8TcWc8INpKspVKpC9Ujzak6ADTTt2iu12oiD7EExd4icReXBdQkpRECT97UnMRyJnavNrapslh4pBB8qgeh6Vht+Ig2gBtKSfzEZj7USwXAn766S06vyBOdwhYV4Y1AH5Q4SNtRv0ir41oTUzY1EOucStuD/qQkDQTmPWInQUJRi4cJUTp0p8sPhlhyRC0uOf7nCP8A2ZaPp4IwwoKBboTOmZM5h3CpmhfAWmDJlsUJH7HFPDelmAsiJ6d/Wjt7gbr7ZU+VOiJ85JidNz932isa+FRbYh4IUVpEKCjuQSSNug8vcpJ0mmziB2EKnYCIqDj4oTc+l4/1VVrvZ/qJ/BVk0w8oFRKcsweUGTHyGtUi7bTlSWwDA8vr/KOlRh3GA3cp1iQQSOU/39aquA43nbTmBBPl67Df0qhZW2mfIArkL6Mxv8LNvNuONulKlmVIgQCDqPUx6Up3Qeba+0NFSHUqJChsoFWUpIPoI9KJPcQizultZiW1HMvogqn6EwY5SaZGuJm3GyFJTqIg6/0qg3HuFRYmCMExu9fZDjjjTYJIASjzjKYJMkgag8qyqt32Ct0BbiHPNn1VoNDJ5QaN4fgbCnCkJUc3mJKlQTz5/pX9j185aIcW2EltASmJnfyjLA2neakWftPEDoTzgbzi0JWtRGcShCdyOUk9e1EfsNx+Rr5H+dIFhxblUkXAUjKZEiNxHr36Uwf47Y/zj9f5UtD3OUR1FniLh82qgpsKWmJGTzkHUkCNYAE0ivlClAJA8ypPuZp5wricqubcuAhKHAohMySNhEya7Yxa2XjOk2TqQHCoLyuIAnVUQIIme1cFDch8f2FQQ29CYrNe4hlSog8qwYaldy4pLE5QTClTokczA3iNhzr+4g4duGUZj50kSSARA7gifWJjnFVwvRjHNQsQWwqUyaqfBfAFuplt19a1KWArKFlITOoGm561MMNsHHIDIKzzERl9TtFGn8euW8jXiqYUnQnQp2069Nu9JUE5AQP2V5/4c4etJGRY7h1z/wDqPpUU424eNk+WwvOg6pUd4M7xpIII9qfuGeNHTmZuHEEhMpdQQcw9BsaMN4oHGy0DKFakc1yNATuBzjnOtHyKtU9xLi7ketLNxaCUNrVA/ChR/QVzadAMGKslm14JWMyMrmgKtIVyEcx/KsePcN2t4/mKsjgb80JSATP4uZPMHQxXg49xgSgsRHwjGGmRJbC1f6jp7Cs+KWdwtpV2GgGSrcaZZVA03ylR36mtN/wuLN5H2haSyo6KGkxrBHp311pmZxRu5yMpALEgqG2aNvYcvQV5smwPU4+TmtybWyIXrW51yBR7jnA2WIetyQkmFJJmJ2Kecco9KU3boEVVhtiJgyhUlp+DXE6EWiWVkAhSonnKifnrVPRdg7V+dsDslfY21p0JJVPv/ICmHB+OCx5XwogfdUFbeo10rzsQambgG3H7jxlaEC6ZTmcbgKQP+4gnUdyDqPcc6VMWfbZbWpWilSYJmJ1IE8t9q+3/ABsu5RltEeKoESdY70Ia4WuLrzXZKQowG0nzKSBMzskcojU1mygtr1KVT1J5hGH/AGhxQToJJHpyiqP8Ol/Z21oUfNnI9hsPqT70s3+EJsLhBaWrKsGQrUiOmgkToPSmK0fSPvMpCTKiqZV7mDr7fOrOQ3Y6iDECnE9x3Vi0bGvq+I0oElQqdcR4uWAFJCimYInY+p5cvl1pKxDiF13QjInoNZ9T/wAUisXFiGcaoaaVezxZLzzt0uA2ISjqrL09yaAY9janiEJ1JMJSOZNJ7WNQkDl0FcmcTWFZwSDyI3HoeR71BVmFT6avjXa7PqPOI8Is+NaeJBytHOJ++rNMnt5j8gKZfsyAmEBAjbLAiNtqlNre5cyiApah94kyO4796ZrBb6mw4FAApnoNuZ3+VTk+oFmfOzYyrcr7ipizjrqlZjrmIUTpMEif1rZgt4VOttJMxuZ00/hTvhnwySpKVXN0SVQcqEQIOsE5pM9oNd8V4ZbbACBbNhBObZJcEaQYkz0PekYjqErNy17mzDX8qTDn3wnTtPmPqU6T2FZ275t937KhwACCdZMJM/Mn9Kw4XZ+IfOdVaZAf11+grbjbzdm1mhGYnKlCYGveOQAomazqbBj9HuErXhpDwT4iQciiCFEKkTpOkSK9f/Tu1/8Ax0fL+lICL0urKlESdekenSt37z/MV/6zXeR9CN/xf1v9Qh8NQzaLcD4SH+SiQZR/pPQqmfQU/vY6zvmHpM1HuJLltxMBGWAcqgIM8vNv8t51oDw/fOJeAccXkG4nnIAntrTq1jU+dkx025RLe4DnilloIOZSilsBsHNOUTpJykKkc08po08UBgoKElKQciGyRoJ0OoB7g85kmYpRedLTa1NZkkwlKiRlOWVhR6Jklsz0FfGXlpRlU7mWuVFU+Ubnyjp6RJrjmhERbP8AUMYJgvgsAhSYjMIGsHUA9TED2rfhvw+Yuz41zmIVshJyyOqiNfbSk5fFMBtvlKQfTSfpNWvB7pK0AiNuVF4rZGsv/iR5ONErjFPHPhPblqbRSmlpEhKiVpVHIyZB7g+xpNuHfCUrKopIJBKhqCND8tB/41dmXRG4qAfEqwUnEHi0oFC1pOuuVRAn25+9PkEjC3oz09j2kaKTpA3KiPXn3r5aYqplSi5AUsBXXSueF4fbNQ466l1f5BsCOtC8XsnsQeKmigIQIlRyg668ojXn0NZOXPJx9TW4/wCubr9lzEiAFQ2k77ydtP751h8B2yeUwQVqABlIOxnfptRFti4YKWV/uwPxjYc/L/q1G4/Sj1gbfKordGYgmVqMk9VHn866payD1JweKz/ZtRRxNl+4RlUMqeh5/wBKCnhR8/k+Z/lT9c4rbqcKW1MMoAnO6SsnskDQmgy+LVglIclIOhCQAodcsae9IGZepp/42A93f9//AAVDvBNz4Fv4Fy2ZTIEEHMDJEa67xG+m1CMW+zXNwllpRTJ88xIA5COZ21616w1RxBfgrTCDopQAHcRynSfaur3D1syXWGSQ+CCFKOp0/D9a98l/ymXOiYj9NiMeFXzbADTYSkCRy0A+pJ3/AFoZiXFTi3MqDM+VOXUnXkOnep/itzcNKKVwFegk/Oi/CwW0ta3kqDmkZt8p6f3yquFi4fzAdCMmIcH3LxFyt0FYGjRGgG8Zp+9Ou3bvS1b3pQSnUK5k9QIIPyOnY05ni2QEwSo6AJEkn2pQPDd86+XCyUBxeilEZRPNQBKgNztzqB+GexluzDa/BeT+8By5eR7TI31kAVkw65wxSVIdbMA+VYTBIjmJ3msjFo+t5dmlMulKgQZAT1UT+QSIieVMdj8K2kJl15xZ7eVPyBmPeuoNXGbIAaiLxDh1skk2zilD8pEmPavPDOAP3qy2wkeUSpSjCUjlmPU8gBOh6UaDLbTzqECAlakiZnymNZJMmJ350f4ZxRNo6rMf3T2VJWkTkWJy5gNYMkTG4FUjt1FyYQqcwd/kxI+F9xGr7IPQBZ/gIr1xJwbcW1t4gdDiGx5kiQUjmRyIG520qkXNx4aZV35wdBJ+grFxA9cLtVJZbBK0xJOmVQ1jTUkaawNd+VS5vuZgGc7kvw7iB5DeQqkERB109/417bxzKSowtXVfm/WgmKW7zKoebUgnqND6HY+1DFuVPDlublZcYoCNFzxQpWhIPYJAH0Fd8dsH3LVu5zSPxI5pGsGeekHlSZ4mtUPA8SCrYoJ1iI6k8vnXmXgQagvnLjiIlW96RWn9pmjOIcDLSmWtdNUn+FBP8PXP+UqlKCQnlGoy4ZhIuAHLpalK5IBypHbTX618xWwt2hKEhAPlUOs6fXahFtjUCOexFa7Nj7ShzO0pwR5SAo5T1kbGg4uXBJqZMbG6O5sw/GPKpKiDlQCI5gD67fWgHEOIqJAQfMoRA1Mf3I/4r3w3hz9y+WQqEp+84RISB/8ALbT35VSsJwRhLcslQTsSAEq05lUSrQDy7a7DatDd7iq2tSY4TbATMlZ36+gFMXCePXjRWhCFLab6yCmeQ6inTBrNDmZyJzGcxiSO8V1xC1DXnRy3SPxUBykN1IbJ6qK+PfEx4IKGmlBfNRiE+w50AxVwhppC3Mz7y5cMyEgkaeuoPtypuveEPGC1KX4a16+UTHbcTSgppNpfNi6yutgK3RptocvWfWtCWe5wMAdTBitiEJy6hUTJ/UdoivXDmJlhBVlWURGYAwDrsRsdY3r5i+Kl9SVREJA1Mz3NM2HthLQ0ASUxHLlUZDxuP5GQji3uerzGW7hkNqy/diQNZ69iNSDz1ms3CnCQcEvuAg6BKSYkbgkEEn3HPfegLmDXICltMKKJJSUamN9hr/xTRw9iGVtgpjMTl1O8qlQPIGBpOsiPXwHue+Q1qZ+IvhyuM9mrNvLZOun5STvGsEzAPpS87wZctFJcWx5oIQXQFKH+nNE+xqsYQtPiutKUUJJLqVAaGYzAxBPtqIBoLbcLh6/cYA/dlCHHXCBnjbKDsFKKSZA2ntXvv0DPAITyYzVw3YoYaJREaZ50KT7/AN60t8U4Ym4vLVtOZCnHIUZ1y/eJBk8gSPUVWL3gqzLOVKS0uBlcSpWYECASSTmjTRUzUgQw7bXjT904VFtxSZJAH4kkpTuE85ry4yp3ILDIDX+5b7XBrZVuGiw2WojIpAI+u5771LOP8FQHSy0ShwZXGz1QTCgT/pgnXtVBwzHm1phKhHakb4iPl25a8FSQUoUFL0JAJSY+hNUzVIxYizUBBlpcN2LcAeI4rVahpA/3aayd/kBpHJfGZ8NSM4IOwSMqUxsCNDM6zPvX1hu3RquXF9zAH9+1dncVZKcvgNx71nap9RPGMLfDnHWLp5zNAuI0n8aBroZ1IM949Kd8TWEpJJAA1JPIDc1FWMRtrK6RdJamJBQDABI0UO4107zypxTxrb4kRaobX5xKgrQaEGJ5gmNNomlWuOpgzYyuSmk1xHFCq7eX+FbqlJPUTp9Io7wziKBdMZ4ylxIJPc6H2MH2o78R+ECWUlpCUONnVKYAI2J00kb+k0uXfBLjaPK8lwgajKR8jJ/Suim2I3zcQUPUpvF1o8UBbB8yZ5A+u9c+G+InFAgpGURIO+n3hEiD05Ur4Bxq9bIS1doLqAAA4g+dOmypMKjrIPrQ3HuKGfF8S1cICvvJIy69wdPea9fsTOB6PUovESLd+2cCkHVJ8pGxEkemvevz/iFqtDqm422PYgEH5EUz4lxXnTJIzTsk5v79JitVnZt3LIKjle1gHYjlr1ryBgSajhQ4q4CwvDGCCXVgR1Ek+g2r1htwG7gZAogAkAAkDuRyHehmKIWyogz2qq8EPWrVsEhSQ8oArXzUeh/0jYCrOhcPM6qOAFTzhPEaSBJGveiv7dZ6o+lLHH9lbraK2EhtwalSfLm9QN/WkT7KPzq+ZqV2NGCq8vUKvtMJfS6tBWnYpBiehPWOlP8AgGNuONkWzCUoGgK5SD6AAzFTi0MuJnrVP4fMNCOlZ82RkQVNT41bIYMsHzZuurcQSl1eZSoEZlECEgD7u5g6+tEcUxtClAFQEyQEmPunXblyINdcX1ac/wBqj8hI+tTvGVkJEEjT9dT9a9hzHIu5LYwk6f4sdtXlhohaCZhXfeI71oxLj14gAtBIJEkydJkx6jnSG+fOfWqBx6gC3RAH3UcuwpMiqrrY7mcANyP5DOH8YIyjz6RpO49+dI3GOMJefBGsCl1KyNiR6V5XtNagsIH2IRTd7E7Tyo07jjjoSjZCdgABHy3MAUpJ5/3zFbbRRiajJjFRRk+Q7lOtMYZZaRmAOkEKAzERpl57xvFc8D4fuX1uvKAaZW5mGqc3WR0VrMwdZ050lYD5n05tdRvrVhw5Z8AancUKimqKzWNQPjtt9kbLzeZ0fiKiSU8gVDmnXkB8qI8FY8fsb12oaqcypGx00E9sxUa1XKQULB1BQoEHUERzpD4YWfsbqZMB46ctxypVA2YLMTSyqWWIBxKVqVmKuZ/h2oPxZhTFy2ULTC4ORwDVJ6g8x250K4VUShQJmEmO3pW15Ryp1O/8azsSNzQFHUG4Pw3boSUF1UwBmzKBBmJkGI7RQLHcPctVjxJhYlKpmffrRKzWSp2Sf+uP/dXHj9R8JeuzgjtomuHdR8LlDqKl3iYHOiPD+DXV5BaSAg/jXoPUczrS6y2C26SASAIJG3pVe4FcP7pMnKNAJ0GnIUnACv8A2cbynN16gNXwvC9XrhXlPmCUwBPSZnkN6HK4ZTh1yh1pa1N5gkKXl11kgR6bxVwYSMs8yoa+5pM+J6R9mGmy0x28wpSCBUx8+TWe56vbnxSDmSUrQogR7QZ5f1pX4Ss3HVO+MYbS4pLYO5APPsNvajGCmWGSdTkV/wDGsuEqOuv4j+prPj7MTP8AxmDjThxttpTjPkUNd/KrsQToehFTu+wxShyCt+f10qg8euHwkCTqoc+1BGB5K0YUBBMys5GoiGyWgzEgdOXtvW6yxMiil7onTrS5eiHVx1/hSkXLw5mQ1HjhK3bvbnI6kKQEkmZ30jv1pn4p4WZbZWu3T4akJkEEwSBJBB/UUrfDL/qOnsKcuP1n7IvU/cP61mYfahO5XLnkZJsQuHYTnUYMGOo7Vm8YVyuTO/Ss2Y1p4iRjyET/2Q=="/>
          <p:cNvSpPr>
            <a:spLocks noChangeAspect="1" noChangeArrowheads="1"/>
          </p:cNvSpPr>
          <p:nvPr/>
        </p:nvSpPr>
        <p:spPr bwMode="auto">
          <a:xfrm>
            <a:off x="633247" y="126125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30130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05" y="887103"/>
            <a:ext cx="8693622" cy="545306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513696" y="1760561"/>
            <a:ext cx="3357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2000" dirty="0" smtClean="0">
                <a:latin typeface="Arial Black" panose="020B0A04020102020204" pitchFamily="34" charset="0"/>
              </a:rPr>
              <a:t>Miles de Productores</a:t>
            </a:r>
            <a:endParaRPr lang="es-NI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9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921027"/>
              </p:ext>
            </p:extLst>
          </p:nvPr>
        </p:nvGraphicFramePr>
        <p:xfrm>
          <a:off x="2052612" y="1405719"/>
          <a:ext cx="7615452" cy="3807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Hoja de cálculo binaria" r:id="rId4" imgW="4229006" imgH="2114478" progId="Excel.SheetBinaryMacroEnabled.12">
                  <p:embed/>
                </p:oleObj>
              </mc:Choice>
              <mc:Fallback>
                <p:oleObj name="Hoja de cálculo binaria" r:id="rId4" imgW="4229006" imgH="2114478" progId="Excel.SheetBinary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2612" y="1405719"/>
                        <a:ext cx="7615452" cy="3807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2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1085" t="17672" r="21854" b="9701"/>
          <a:stretch/>
        </p:blipFill>
        <p:spPr>
          <a:xfrm>
            <a:off x="0" y="-6850"/>
            <a:ext cx="12192000" cy="68648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322" y="818866"/>
            <a:ext cx="8302071" cy="499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59331"/>
              </p:ext>
            </p:extLst>
          </p:nvPr>
        </p:nvGraphicFramePr>
        <p:xfrm>
          <a:off x="1665026" y="832513"/>
          <a:ext cx="8625385" cy="5281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5308980" y="1201003"/>
            <a:ext cx="158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2000" b="1" dirty="0" smtClean="0"/>
              <a:t>Porcentaje %</a:t>
            </a:r>
            <a:endParaRPr lang="es-NI" sz="2000" b="1" dirty="0"/>
          </a:p>
        </p:txBody>
      </p:sp>
    </p:spTree>
    <p:extLst>
      <p:ext uri="{BB962C8B-B14F-4D97-AF65-F5344CB8AC3E}">
        <p14:creationId xmlns:p14="http://schemas.microsoft.com/office/powerpoint/2010/main" val="142281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085" t="17672" r="21854" b="9701"/>
          <a:stretch/>
        </p:blipFill>
        <p:spPr>
          <a:xfrm>
            <a:off x="0" y="-6850"/>
            <a:ext cx="12192000" cy="6864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5543" y="2222843"/>
            <a:ext cx="7080914" cy="1325563"/>
          </a:xfrm>
        </p:spPr>
        <p:txBody>
          <a:bodyPr>
            <a:normAutofit/>
          </a:bodyPr>
          <a:lstStyle/>
          <a:p>
            <a:pPr algn="ctr"/>
            <a:r>
              <a:rPr lang="es-NI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Agricultura Familiar </a:t>
            </a:r>
            <a:br>
              <a:rPr lang="es-NI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s-NI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en Centroamérica</a:t>
            </a:r>
            <a:endParaRPr lang="es-NI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08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31057" y="1375248"/>
            <a:ext cx="6850038" cy="39200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NI" sz="3600" dirty="0"/>
              <a:t>La agricultura familiar produce más del 70% de los alimentos de Centroamérica y constituye el sector de mayor potencial para incrementar la productividad y contribuir tanto a la estabilidad de los precios y el abasto de comida como a la erradicación del hambre.</a:t>
            </a:r>
          </a:p>
        </p:txBody>
      </p:sp>
      <p:pic>
        <p:nvPicPr>
          <p:cNvPr id="9218" name="Picture 2" descr="https://encrypted-tbn2.gstatic.com/images?q=tbn:ANd9GcRn3CTfJLW_BAWZv8dIT5xWgC79WQ7xJW2An_-8tCvEn5eu6aFQ_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12" y="2013305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79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53636" y="1678675"/>
            <a:ext cx="6987653" cy="3089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NI" sz="3600" dirty="0"/>
              <a:t>Según </a:t>
            </a:r>
            <a:r>
              <a:rPr lang="es-NI" sz="3600" dirty="0" smtClean="0"/>
              <a:t>datos FAO, la agricultura familiar </a:t>
            </a:r>
            <a:r>
              <a:rPr lang="es-NI" sz="3600" dirty="0"/>
              <a:t>de Centroamérica representan entre 80% y 90% de los </a:t>
            </a:r>
            <a:r>
              <a:rPr lang="es-NI" sz="3600" dirty="0" smtClean="0"/>
              <a:t>productores que produce los </a:t>
            </a:r>
            <a:r>
              <a:rPr lang="es-NI" sz="3600" dirty="0"/>
              <a:t>productos básicos de la dieta en la región.</a:t>
            </a:r>
          </a:p>
        </p:txBody>
      </p:sp>
      <p:pic>
        <p:nvPicPr>
          <p:cNvPr id="10242" name="Picture 2" descr="https://encrypted-tbn2.gstatic.com/images?q=tbn:ANd9GcRn3CTfJLW_BAWZv8dIT5xWgC79WQ7xJW2An_-8tCvEn5eu6aFQ_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00" y="2146963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71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26341" y="1214651"/>
            <a:ext cx="6223378" cy="47630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NI" sz="3600" dirty="0"/>
              <a:t>El representante subregional de la FAO para América Central, </a:t>
            </a:r>
            <a:r>
              <a:rPr lang="es-NI" sz="3600" dirty="0" err="1"/>
              <a:t>Deep</a:t>
            </a:r>
            <a:r>
              <a:rPr lang="es-NI" sz="3600" dirty="0"/>
              <a:t> Ford, señaló que pese a su importancia en la producción de alimentos, la mayoría de las familias dedicadas a la siembra de granos básicos vive en la pobreza y el 60% de esos hogares sufre inseguridad alimentaria.</a:t>
            </a:r>
          </a:p>
        </p:txBody>
      </p:sp>
      <p:pic>
        <p:nvPicPr>
          <p:cNvPr id="11266" name="Picture 2" descr="https://encrypted-tbn2.gstatic.com/images?q=tbn:ANd9GcRn3CTfJLW_BAWZv8dIT5xWgC79WQ7xJW2An_-8tCvEn5eu6aFQ_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57" y="1878273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1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crypted-tbn2.gstatic.com/images?q=tbn:ANd9GcQfZ7vwoEnKrWOAQZfmx9oLV6_3HBvbcrvmpsYoiYAlTGs8nzGI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15" y="2906974"/>
            <a:ext cx="4319113" cy="30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68287" y="710358"/>
            <a:ext cx="5950424" cy="5486399"/>
          </a:xfrm>
        </p:spPr>
        <p:txBody>
          <a:bodyPr>
            <a:normAutofit fontScale="92500" lnSpcReduction="20000"/>
          </a:bodyPr>
          <a:lstStyle/>
          <a:p>
            <a:r>
              <a:rPr lang="es-NI" dirty="0" smtClean="0"/>
              <a:t>Más </a:t>
            </a:r>
            <a:r>
              <a:rPr lang="es-NI" dirty="0"/>
              <a:t>del 50% de los hogares productores de granos básicos tienen algún miembro trabajando como asalariado permanente</a:t>
            </a:r>
            <a:r>
              <a:rPr lang="es-NI" dirty="0" smtClean="0"/>
              <a:t>.</a:t>
            </a:r>
            <a:endParaRPr lang="es-NI" dirty="0"/>
          </a:p>
          <a:p>
            <a:r>
              <a:rPr lang="es-NI" dirty="0" smtClean="0"/>
              <a:t>Cerca </a:t>
            </a:r>
            <a:r>
              <a:rPr lang="es-NI" dirty="0"/>
              <a:t>de 12 millones de personas agrupadas en familias con una media de 5,4 miembros</a:t>
            </a:r>
            <a:r>
              <a:rPr lang="es-NI" dirty="0" smtClean="0"/>
              <a:t>.</a:t>
            </a:r>
            <a:endParaRPr lang="es-NI" dirty="0"/>
          </a:p>
          <a:p>
            <a:r>
              <a:rPr lang="es-NI" dirty="0"/>
              <a:t>85% de los hogares tiene jefatura masculina y un promedio de 49 años de edad</a:t>
            </a:r>
            <a:r>
              <a:rPr lang="es-NI" dirty="0" smtClean="0"/>
              <a:t>.</a:t>
            </a:r>
            <a:endParaRPr lang="es-NI" dirty="0"/>
          </a:p>
          <a:p>
            <a:r>
              <a:rPr lang="es-NI" dirty="0"/>
              <a:t>2 años en promedio de educación formal recibida en El Salvador, Guatemala, Honduras y Nicaragua; y 3 años en Costa Rica y Panamá</a:t>
            </a:r>
            <a:r>
              <a:rPr lang="es-NI" dirty="0" smtClean="0"/>
              <a:t>.</a:t>
            </a:r>
            <a:endParaRPr lang="es-NI" dirty="0"/>
          </a:p>
          <a:p>
            <a:r>
              <a:rPr lang="es-NI" dirty="0"/>
              <a:t>61% de las familias productoras son indígenas en Guatemala</a:t>
            </a:r>
            <a:r>
              <a:rPr lang="es-NI" dirty="0" smtClean="0"/>
              <a:t>.</a:t>
            </a:r>
            <a:endParaRPr lang="es-NI" dirty="0"/>
          </a:p>
        </p:txBody>
      </p:sp>
      <p:sp>
        <p:nvSpPr>
          <p:cNvPr id="4" name="Rectángulo 3"/>
          <p:cNvSpPr/>
          <p:nvPr/>
        </p:nvSpPr>
        <p:spPr>
          <a:xfrm>
            <a:off x="545986" y="942370"/>
            <a:ext cx="4316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sz="2400" b="1" dirty="0" smtClean="0">
                <a:latin typeface="Arial Rounded MT Bold" panose="020F0704030504030204" pitchFamily="34" charset="0"/>
              </a:rPr>
              <a:t>Las características de los hogares productores de granos básicos en Centroamérica</a:t>
            </a:r>
            <a:endParaRPr lang="es-NI" sz="24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49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99546" y="1416608"/>
            <a:ext cx="6980262" cy="4408229"/>
          </a:xfrm>
        </p:spPr>
        <p:txBody>
          <a:bodyPr>
            <a:normAutofit/>
          </a:bodyPr>
          <a:lstStyle/>
          <a:p>
            <a:r>
              <a:rPr lang="es-NI" b="1" dirty="0" smtClean="0"/>
              <a:t>Familias </a:t>
            </a:r>
            <a:r>
              <a:rPr lang="es-NI" b="1" dirty="0" err="1" smtClean="0"/>
              <a:t>produtoras</a:t>
            </a:r>
            <a:r>
              <a:rPr lang="es-NI" b="1" dirty="0" smtClean="0"/>
              <a:t> de Granos Básicos están: 34% en pobreza, y 32% más en pobreza extrema.</a:t>
            </a:r>
          </a:p>
          <a:p>
            <a:r>
              <a:rPr lang="es-NI" b="1" dirty="0" smtClean="0"/>
              <a:t>63% de las explotaciones son de tenencia propia, el 37% son ajenas.</a:t>
            </a:r>
          </a:p>
          <a:p>
            <a:r>
              <a:rPr lang="es-NI" b="1" dirty="0" smtClean="0"/>
              <a:t>Se estima que 6 de cada 10 hogares padece inseguridad alimentaria nutricional.</a:t>
            </a:r>
          </a:p>
          <a:p>
            <a:r>
              <a:rPr lang="es-NI" b="1" dirty="0" smtClean="0"/>
              <a:t>Se calcula que hubo una reducción de 19,8 kilos por habitante en la producción de granos básicos, entre el 1970 y 2007.</a:t>
            </a:r>
            <a:endParaRPr lang="es-NI" b="1" dirty="0"/>
          </a:p>
        </p:txBody>
      </p:sp>
      <p:pic>
        <p:nvPicPr>
          <p:cNvPr id="4" name="Picture 2" descr="https://encrypted-tbn2.gstatic.com/images?q=tbn:ANd9GcRn3CTfJLW_BAWZv8dIT5xWgC79WQ7xJW2An_-8tCvEn5eu6aFQ_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03" y="2544397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506703" y="2082732"/>
            <a:ext cx="212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2400" b="1" dirty="0" smtClean="0"/>
              <a:t>Indicadores </a:t>
            </a:r>
            <a:endParaRPr lang="es-NI" sz="2400" b="1" dirty="0"/>
          </a:p>
        </p:txBody>
      </p:sp>
    </p:spTree>
    <p:extLst>
      <p:ext uri="{BB962C8B-B14F-4D97-AF65-F5344CB8AC3E}">
        <p14:creationId xmlns:p14="http://schemas.microsoft.com/office/powerpoint/2010/main" val="33884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7409" y="447012"/>
            <a:ext cx="6795448" cy="5339639"/>
          </a:xfrm>
        </p:spPr>
        <p:txBody>
          <a:bodyPr>
            <a:normAutofit/>
          </a:bodyPr>
          <a:lstStyle/>
          <a:p>
            <a:r>
              <a:rPr lang="es-NI" sz="2400" dirty="0" smtClean="0">
                <a:latin typeface="Arial Rounded MT Bold" panose="020F0704030504030204" pitchFamily="34" charset="0"/>
              </a:rPr>
              <a:t>Escenario de los GB en Centroamérica</a:t>
            </a:r>
            <a:br>
              <a:rPr lang="es-NI" sz="2400" dirty="0" smtClean="0">
                <a:latin typeface="Arial Rounded MT Bold" panose="020F0704030504030204" pitchFamily="34" charset="0"/>
              </a:rPr>
            </a:br>
            <a:r>
              <a:rPr lang="es-NI" sz="2400" dirty="0">
                <a:latin typeface="Arial Rounded MT Bold" panose="020F0704030504030204" pitchFamily="34" charset="0"/>
              </a:rPr>
              <a:t/>
            </a:r>
            <a:br>
              <a:rPr lang="es-NI" sz="2400" dirty="0">
                <a:latin typeface="Arial Rounded MT Bold" panose="020F0704030504030204" pitchFamily="34" charset="0"/>
              </a:rPr>
            </a:br>
            <a:r>
              <a:rPr lang="es-NI" sz="2400" dirty="0" smtClean="0">
                <a:latin typeface="Arial Rounded MT Bold" panose="020F0704030504030204" pitchFamily="34" charset="0"/>
              </a:rPr>
              <a:t>Agricultura Familiar en la Producción de GB</a:t>
            </a:r>
            <a:br>
              <a:rPr lang="es-NI" sz="2400" dirty="0" smtClean="0">
                <a:latin typeface="Arial Rounded MT Bold" panose="020F0704030504030204" pitchFamily="34" charset="0"/>
              </a:rPr>
            </a:br>
            <a:r>
              <a:rPr lang="es-NI" sz="2400" dirty="0">
                <a:latin typeface="Arial Rounded MT Bold" panose="020F0704030504030204" pitchFamily="34" charset="0"/>
              </a:rPr>
              <a:t/>
            </a:r>
            <a:br>
              <a:rPr lang="es-NI" sz="2400" dirty="0">
                <a:latin typeface="Arial Rounded MT Bold" panose="020F0704030504030204" pitchFamily="34" charset="0"/>
              </a:rPr>
            </a:br>
            <a:r>
              <a:rPr lang="es-NI" sz="2400" dirty="0" smtClean="0">
                <a:latin typeface="Arial Rounded MT Bold" panose="020F0704030504030204" pitchFamily="34" charset="0"/>
              </a:rPr>
              <a:t>Comercio de los Granos en CA</a:t>
            </a:r>
            <a:br>
              <a:rPr lang="es-NI" sz="2400" dirty="0" smtClean="0">
                <a:latin typeface="Arial Rounded MT Bold" panose="020F0704030504030204" pitchFamily="34" charset="0"/>
              </a:rPr>
            </a:br>
            <a:r>
              <a:rPr lang="es-NI" sz="2400" dirty="0">
                <a:latin typeface="Arial Rounded MT Bold" panose="020F0704030504030204" pitchFamily="34" charset="0"/>
              </a:rPr>
              <a:t/>
            </a:r>
            <a:br>
              <a:rPr lang="es-NI" sz="2400" dirty="0">
                <a:latin typeface="Arial Rounded MT Bold" panose="020F0704030504030204" pitchFamily="34" charset="0"/>
              </a:rPr>
            </a:br>
            <a:r>
              <a:rPr lang="es-NI" sz="2400" dirty="0" smtClean="0">
                <a:latin typeface="Arial Rounded MT Bold" panose="020F0704030504030204" pitchFamily="34" charset="0"/>
              </a:rPr>
              <a:t>Investigación y Desarrollo para los GB</a:t>
            </a:r>
            <a:endParaRPr lang="es-NI" sz="2400" dirty="0">
              <a:latin typeface="Arial Rounded MT Bold" panose="020F07040305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1106"/>
          <a:stretch/>
        </p:blipFill>
        <p:spPr>
          <a:xfrm>
            <a:off x="1064525" y="1716543"/>
            <a:ext cx="2671410" cy="312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085" t="17672" r="21854" b="9701"/>
          <a:stretch/>
        </p:blipFill>
        <p:spPr>
          <a:xfrm>
            <a:off x="0" y="-6850"/>
            <a:ext cx="12192000" cy="6864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2210" y="3053734"/>
            <a:ext cx="9347579" cy="1325563"/>
          </a:xfrm>
        </p:spPr>
        <p:txBody>
          <a:bodyPr/>
          <a:lstStyle/>
          <a:p>
            <a:r>
              <a:rPr lang="es-NI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Comercio de Granos Básicos</a:t>
            </a:r>
            <a:endParaRPr lang="es-NI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2930" y="1591668"/>
            <a:ext cx="2942230" cy="723332"/>
          </a:xfrm>
        </p:spPr>
        <p:txBody>
          <a:bodyPr>
            <a:normAutofit/>
          </a:bodyPr>
          <a:lstStyle/>
          <a:p>
            <a:r>
              <a:rPr lang="es-NI" b="1" dirty="0" smtClean="0">
                <a:latin typeface="Arial Rounded MT Bold" panose="020F0704030504030204" pitchFamily="34" charset="0"/>
              </a:rPr>
              <a:t>Escenario</a:t>
            </a:r>
            <a:endParaRPr lang="es-NI" b="1" dirty="0">
              <a:latin typeface="Arial Rounded MT Bold" panose="020F070403050403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5022376" y="573206"/>
            <a:ext cx="6331424" cy="5603757"/>
          </a:xfrm>
        </p:spPr>
        <p:txBody>
          <a:bodyPr>
            <a:normAutofit fontScale="92500" lnSpcReduction="10000"/>
          </a:bodyPr>
          <a:lstStyle/>
          <a:p>
            <a:r>
              <a:rPr lang="es-NI" dirty="0" smtClean="0"/>
              <a:t>Hay una demanda sostenida y creciente de granos en CA.</a:t>
            </a:r>
          </a:p>
          <a:p>
            <a:r>
              <a:rPr lang="es-NI" dirty="0" smtClean="0"/>
              <a:t>Existe una producción constante de granos y en crecimiento pero no cubre las demandas de la población.</a:t>
            </a:r>
          </a:p>
          <a:p>
            <a:r>
              <a:rPr lang="es-NI" dirty="0" smtClean="0"/>
              <a:t>El crecimiento de la producción se debe principalmente a una expansión en el área cultivada.</a:t>
            </a:r>
          </a:p>
          <a:p>
            <a:r>
              <a:rPr lang="es-NI" dirty="0" smtClean="0"/>
              <a:t>Los precios de los granos se mantienen bajos debido a la importación de granos baratos.</a:t>
            </a:r>
          </a:p>
          <a:p>
            <a:r>
              <a:rPr lang="es-NI" dirty="0" smtClean="0"/>
              <a:t>La productividad es un problema para la competitividad.</a:t>
            </a:r>
          </a:p>
          <a:p>
            <a:r>
              <a:rPr lang="es-NI" dirty="0" smtClean="0"/>
              <a:t>No es posible competir con los costos de producción actuales.</a:t>
            </a:r>
          </a:p>
          <a:p>
            <a:endParaRPr lang="es-NI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30" y="2315000"/>
            <a:ext cx="3372338" cy="188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1085" t="17672" r="21854" b="9701"/>
          <a:stretch/>
        </p:blipFill>
        <p:spPr>
          <a:xfrm>
            <a:off x="0" y="-6850"/>
            <a:ext cx="12192000" cy="68648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586" y="479579"/>
            <a:ext cx="5232914" cy="27876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759" y="3782084"/>
            <a:ext cx="5268756" cy="27876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0" y="479579"/>
            <a:ext cx="5226424" cy="28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085" t="17672" r="21854" b="9701"/>
          <a:stretch/>
        </p:blipFill>
        <p:spPr>
          <a:xfrm>
            <a:off x="0" y="-6850"/>
            <a:ext cx="12192000" cy="68648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b="31940"/>
          <a:stretch/>
        </p:blipFill>
        <p:spPr>
          <a:xfrm>
            <a:off x="1859945" y="791574"/>
            <a:ext cx="8717770" cy="466753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565778" y="4418699"/>
            <a:ext cx="1351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 smtClean="0"/>
              <a:t>.33 US$/kb</a:t>
            </a:r>
            <a:endParaRPr lang="es-NI" dirty="0"/>
          </a:p>
        </p:txBody>
      </p:sp>
      <p:sp>
        <p:nvSpPr>
          <p:cNvPr id="7" name="CuadroTexto 6"/>
          <p:cNvSpPr txBox="1"/>
          <p:nvPr/>
        </p:nvSpPr>
        <p:spPr>
          <a:xfrm>
            <a:off x="5311253" y="1693331"/>
            <a:ext cx="1351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 smtClean="0"/>
              <a:t>1.1 US$/kb</a:t>
            </a:r>
            <a:endParaRPr lang="es-NI" dirty="0"/>
          </a:p>
        </p:txBody>
      </p:sp>
      <p:sp>
        <p:nvSpPr>
          <p:cNvPr id="8" name="CuadroTexto 7"/>
          <p:cNvSpPr txBox="1"/>
          <p:nvPr/>
        </p:nvSpPr>
        <p:spPr>
          <a:xfrm>
            <a:off x="8272817" y="4418699"/>
            <a:ext cx="1351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 smtClean="0"/>
              <a:t>.24 US$/kb</a:t>
            </a: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12583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391" y="647149"/>
            <a:ext cx="7968023" cy="31015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230" y="3748693"/>
            <a:ext cx="4207893" cy="281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793" y="1037230"/>
            <a:ext cx="8944456" cy="438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7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427" y="1651378"/>
            <a:ext cx="6673756" cy="360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3603" y="2630654"/>
            <a:ext cx="6204045" cy="1325563"/>
          </a:xfrm>
        </p:spPr>
        <p:txBody>
          <a:bodyPr/>
          <a:lstStyle/>
          <a:p>
            <a:r>
              <a:rPr lang="es-NI" b="1" i="1" dirty="0" smtClean="0"/>
              <a:t>Investigación y Desarrollo</a:t>
            </a:r>
            <a:endParaRPr lang="es-NI" b="1" i="1" dirty="0"/>
          </a:p>
        </p:txBody>
      </p:sp>
    </p:spTree>
    <p:extLst>
      <p:ext uri="{BB962C8B-B14F-4D97-AF65-F5344CB8AC3E}">
        <p14:creationId xmlns:p14="http://schemas.microsoft.com/office/powerpoint/2010/main" val="338449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823" y="1278385"/>
            <a:ext cx="7410735" cy="442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4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221" y="1337482"/>
            <a:ext cx="7438030" cy="406703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026089" y="5691117"/>
            <a:ext cx="4148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2000" b="1" dirty="0" smtClean="0"/>
              <a:t>Total Investigadores en 2006: 903</a:t>
            </a:r>
            <a:endParaRPr lang="es-NI" sz="2000" b="1" dirty="0"/>
          </a:p>
        </p:txBody>
      </p:sp>
    </p:spTree>
    <p:extLst>
      <p:ext uri="{BB962C8B-B14F-4D97-AF65-F5344CB8AC3E}">
        <p14:creationId xmlns:p14="http://schemas.microsoft.com/office/powerpoint/2010/main" val="335497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728" y="4664230"/>
            <a:ext cx="4326341" cy="639274"/>
          </a:xfrm>
        </p:spPr>
        <p:txBody>
          <a:bodyPr>
            <a:normAutofit fontScale="90000"/>
          </a:bodyPr>
          <a:lstStyle/>
          <a:p>
            <a:r>
              <a:rPr lang="es-NI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Situación Actual</a:t>
            </a:r>
            <a:endParaRPr lang="es-NI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3069" y="996287"/>
            <a:ext cx="6590731" cy="51806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NI" dirty="0" smtClean="0"/>
              <a:t>La producción mundial de cereales es de 2.500 millones de toneladas. De estas se utilizan 2.410 y se comercializan 323 </a:t>
            </a:r>
            <a:r>
              <a:rPr lang="es-NI" dirty="0" err="1" smtClean="0"/>
              <a:t>mill</a:t>
            </a:r>
            <a:r>
              <a:rPr lang="es-NI" dirty="0" smtClean="0"/>
              <a:t>. de ton. </a:t>
            </a:r>
            <a:endParaRPr lang="es-NI" dirty="0"/>
          </a:p>
          <a:p>
            <a:pPr marL="0" indent="0">
              <a:buNone/>
            </a:pPr>
            <a:endParaRPr lang="es-NI" dirty="0" smtClean="0"/>
          </a:p>
          <a:p>
            <a:pPr marL="0" indent="0">
              <a:buNone/>
            </a:pPr>
            <a:r>
              <a:rPr lang="es-NI" dirty="0" smtClean="0"/>
              <a:t>Excelente </a:t>
            </a:r>
            <a:r>
              <a:rPr lang="es-NI" dirty="0" smtClean="0"/>
              <a:t>producción de China incrementará sus reservas de granos a 75 millones de toneladas en este año y los Estados Unidos se encuentran en presencia de una cosecha record lo cual va a incrementar la disponibilidad de granos.</a:t>
            </a:r>
          </a:p>
          <a:p>
            <a:pPr marL="0" indent="0">
              <a:buNone/>
            </a:pPr>
            <a:endParaRPr lang="es-NI" dirty="0"/>
          </a:p>
          <a:p>
            <a:pPr marL="0" indent="0">
              <a:buNone/>
            </a:pPr>
            <a:r>
              <a:rPr lang="es-NI" dirty="0" smtClean="0"/>
              <a:t>En contraste Centroamérica ha tenido problemas con el clima lo que ha obligado a realizar importaciones, tanto a Guatemala, El Salvador, Nicaragua (30 mil ton de Frijol y 73 mil ton de Maíz).</a:t>
            </a:r>
          </a:p>
          <a:p>
            <a:pPr marL="0" indent="0">
              <a:buNone/>
            </a:pPr>
            <a:endParaRPr lang="es-NI" dirty="0" smtClean="0"/>
          </a:p>
          <a:p>
            <a:pPr marL="0" indent="0">
              <a:buNone/>
            </a:pPr>
            <a:endParaRPr lang="es-NI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39" y="2399834"/>
            <a:ext cx="4158314" cy="226439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467540" y="1619172"/>
            <a:ext cx="16428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NI" sz="3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Granos</a:t>
            </a:r>
            <a:endParaRPr lang="es-NI" sz="3200" dirty="0"/>
          </a:p>
        </p:txBody>
      </p:sp>
    </p:spTree>
    <p:extLst>
      <p:ext uri="{BB962C8B-B14F-4D97-AF65-F5344CB8AC3E}">
        <p14:creationId xmlns:p14="http://schemas.microsoft.com/office/powerpoint/2010/main" val="271398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001" y="1241947"/>
            <a:ext cx="7230369" cy="427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039" y="1392072"/>
            <a:ext cx="8297840" cy="398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9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040" y="1364776"/>
            <a:ext cx="8966578" cy="435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6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87" y="1337480"/>
            <a:ext cx="8270544" cy="443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14" y="1173708"/>
            <a:ext cx="9399335" cy="494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601" y="955343"/>
            <a:ext cx="9360118" cy="51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7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6312" y="1170343"/>
            <a:ext cx="10515600" cy="658456"/>
          </a:xfrm>
        </p:spPr>
        <p:txBody>
          <a:bodyPr>
            <a:normAutofit/>
          </a:bodyPr>
          <a:lstStyle/>
          <a:p>
            <a:r>
              <a:rPr lang="es-NI" sz="2800" b="1" i="1" dirty="0" smtClean="0"/>
              <a:t>Factores en los que la I&amp;D pueden contribuir al logro de avances agrícolas</a:t>
            </a:r>
            <a:endParaRPr lang="es-NI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9143" y="16482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NI" dirty="0"/>
          </a:p>
          <a:p>
            <a:r>
              <a:rPr lang="es-NI" dirty="0" smtClean="0"/>
              <a:t>Introducción </a:t>
            </a:r>
            <a:r>
              <a:rPr lang="es-NI" dirty="0"/>
              <a:t>de </a:t>
            </a:r>
            <a:r>
              <a:rPr lang="es-NI" dirty="0" smtClean="0"/>
              <a:t>nuevas variedades y prácticas </a:t>
            </a:r>
            <a:r>
              <a:rPr lang="es-NI" dirty="0"/>
              <a:t>agrícolas, </a:t>
            </a:r>
            <a:endParaRPr lang="es-NI" dirty="0" smtClean="0"/>
          </a:p>
          <a:p>
            <a:r>
              <a:rPr lang="es-NI" dirty="0" smtClean="0"/>
              <a:t>Tecnologías </a:t>
            </a:r>
            <a:r>
              <a:rPr lang="es-NI" dirty="0"/>
              <a:t>que ahorren fuerza de trabajo e insumos, </a:t>
            </a:r>
            <a:endParaRPr lang="es-NI" dirty="0" smtClean="0"/>
          </a:p>
          <a:p>
            <a:r>
              <a:rPr lang="es-NI" dirty="0" smtClean="0"/>
              <a:t>Técnicas </a:t>
            </a:r>
            <a:r>
              <a:rPr lang="es-NI" dirty="0"/>
              <a:t>de almacenamiento </a:t>
            </a:r>
            <a:r>
              <a:rPr lang="es-NI" dirty="0" smtClean="0"/>
              <a:t>y elaboración </a:t>
            </a:r>
            <a:r>
              <a:rPr lang="es-NI" dirty="0"/>
              <a:t>de </a:t>
            </a:r>
            <a:r>
              <a:rPr lang="es-NI" dirty="0" smtClean="0"/>
              <a:t>alimentos</a:t>
            </a:r>
          </a:p>
          <a:p>
            <a:r>
              <a:rPr lang="es-NI" dirty="0" smtClean="0"/>
              <a:t>Mejoría en las </a:t>
            </a:r>
            <a:r>
              <a:rPr lang="es-NI" dirty="0"/>
              <a:t>técnicas de distribución y comercialización, </a:t>
            </a:r>
            <a:endParaRPr lang="es-NI" dirty="0" smtClean="0"/>
          </a:p>
          <a:p>
            <a:r>
              <a:rPr lang="es-NI" dirty="0" smtClean="0"/>
              <a:t>Mejores </a:t>
            </a:r>
            <a:r>
              <a:rPr lang="es-NI" dirty="0"/>
              <a:t>prácticas de administración y gestión</a:t>
            </a:r>
            <a:r>
              <a:rPr lang="es-NI" dirty="0" smtClean="0"/>
              <a:t>,</a:t>
            </a:r>
          </a:p>
          <a:p>
            <a:r>
              <a:rPr lang="es-NI" dirty="0" smtClean="0"/>
              <a:t>Mayor desarrollo </a:t>
            </a:r>
            <a:r>
              <a:rPr lang="es-NI" dirty="0"/>
              <a:t>de la infraestructura y métodos innovadores de capacitación y divulgación de conocimientos</a:t>
            </a:r>
            <a:r>
              <a:rPr lang="es-NI" dirty="0" smtClean="0"/>
              <a:t>.</a:t>
            </a: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34774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4326339" y="1160059"/>
            <a:ext cx="7191233" cy="4757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NI" dirty="0" smtClean="0">
              <a:latin typeface="Arial Rounded MT Bold" panose="020F070403050403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s-NI" dirty="0" smtClean="0">
                <a:latin typeface="Arial Rounded MT Bold" panose="020F0704030504030204" pitchFamily="34" charset="0"/>
              </a:rPr>
              <a:t>Equilibrar la sostenibilidad de la oferta y demanda futura para garantizar que los suministros alimentarios sean asequibles.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s-NI" dirty="0" smtClean="0">
                <a:latin typeface="Arial Rounded MT Bold" panose="020F0704030504030204" pitchFamily="34" charset="0"/>
              </a:rPr>
              <a:t>Garantizar la existencia de una adecuada sostenibilidad de los suministros alimentarios y proteger a las personas más vulnerables frente a la volatilidad que se produzca.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s-NI" dirty="0" smtClean="0">
                <a:latin typeface="Arial Rounded MT Bold" panose="020F0704030504030204" pitchFamily="34" charset="0"/>
              </a:rPr>
              <a:t>Conseguir un acceso a los alimentos y acabar con el hambre. 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s-NI" dirty="0" smtClean="0">
                <a:latin typeface="Arial Rounded MT Bold" panose="020F0704030504030204" pitchFamily="34" charset="0"/>
              </a:rPr>
              <a:t>Gestionar la contribución del sistema alimentario a mitigar el cambio climático.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s-NI" dirty="0" smtClean="0">
                <a:latin typeface="Arial Rounded MT Bold" panose="020F0704030504030204" pitchFamily="34" charset="0"/>
              </a:rPr>
              <a:t>Conservar la biodiversidad y los servicios del ecosistema además de alimentar al mundo.</a:t>
            </a:r>
            <a:endParaRPr lang="es-NI" dirty="0">
              <a:latin typeface="Arial Rounded MT Bold" panose="020F07040305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65" y="2487980"/>
            <a:ext cx="3534769" cy="264766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25865" y="1329156"/>
            <a:ext cx="33202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sz="2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Los Retos para el Tema Alimentario</a:t>
            </a:r>
          </a:p>
        </p:txBody>
      </p:sp>
    </p:spTree>
    <p:extLst>
      <p:ext uri="{BB962C8B-B14F-4D97-AF65-F5344CB8AC3E}">
        <p14:creationId xmlns:p14="http://schemas.microsoft.com/office/powerpoint/2010/main" val="219515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929265"/>
              </p:ext>
            </p:extLst>
          </p:nvPr>
        </p:nvGraphicFramePr>
        <p:xfrm>
          <a:off x="1678675" y="668740"/>
          <a:ext cx="7465325" cy="502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042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81182" y="433553"/>
            <a:ext cx="6387152" cy="62538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NI" dirty="0" smtClean="0"/>
              <a:t>Existen </a:t>
            </a:r>
            <a:r>
              <a:rPr lang="es-NI" dirty="0"/>
              <a:t>una serie de riesgos asociados a la producción agrícola, sin embargo, para el futuro se percibe como limitantes para la producción de alimentos, </a:t>
            </a:r>
            <a:endParaRPr lang="es-NI" dirty="0" smtClean="0"/>
          </a:p>
          <a:p>
            <a:r>
              <a:rPr lang="es-NI" dirty="0" smtClean="0"/>
              <a:t>El </a:t>
            </a:r>
            <a:r>
              <a:rPr lang="es-NI" dirty="0"/>
              <a:t>estancamiento en la superficie destinada a estos cultivos y estancamiento en la productividad interna, </a:t>
            </a:r>
          </a:p>
          <a:p>
            <a:r>
              <a:rPr lang="es-NI" dirty="0" smtClean="0"/>
              <a:t>Incremento </a:t>
            </a:r>
            <a:r>
              <a:rPr lang="es-NI" dirty="0"/>
              <a:t>y volatilidad de los precios de los alimentos que resulta de la tendencia a cubrir el déficit (50%) de cereales y </a:t>
            </a:r>
            <a:r>
              <a:rPr lang="es-NI" dirty="0" err="1"/>
              <a:t>olegaginosas</a:t>
            </a:r>
            <a:r>
              <a:rPr lang="es-NI" dirty="0"/>
              <a:t> que se consumen. “En todo este proceso, los pobres son los más afectados pues destinan mayor parte de su ingreso a comprar </a:t>
            </a:r>
            <a:r>
              <a:rPr lang="es-NI" dirty="0" smtClean="0"/>
              <a:t>alimentos”. </a:t>
            </a:r>
            <a:r>
              <a:rPr lang="es-NI" dirty="0"/>
              <a:t> </a:t>
            </a:r>
          </a:p>
          <a:p>
            <a:r>
              <a:rPr lang="es-NI" dirty="0"/>
              <a:t>La variabilidad climatológica es otro factor que impacta a los cultivos en Centroamérica. Inundaciones y sequías a lo largo de todo el continente </a:t>
            </a:r>
            <a:r>
              <a:rPr lang="es-NI" dirty="0" smtClean="0"/>
              <a:t>impactan </a:t>
            </a:r>
            <a:r>
              <a:rPr lang="es-NI" dirty="0"/>
              <a:t>fuertemente no solo la producción de cereales y oleaginosas, sino también de productos tropicales como el café, banano, cítricos y la caña de azúcar.</a:t>
            </a:r>
          </a:p>
          <a:p>
            <a:pPr marL="0" indent="0">
              <a:buNone/>
            </a:pPr>
            <a:endParaRPr lang="es-NI" dirty="0"/>
          </a:p>
        </p:txBody>
      </p:sp>
      <p:sp>
        <p:nvSpPr>
          <p:cNvPr id="4" name="Rectángulo 3"/>
          <p:cNvSpPr/>
          <p:nvPr/>
        </p:nvSpPr>
        <p:spPr>
          <a:xfrm>
            <a:off x="605051" y="1563638"/>
            <a:ext cx="40761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sz="2000" b="1" dirty="0" smtClean="0">
                <a:latin typeface="Arial Rounded MT Bold" panose="020F0704030504030204" pitchFamily="34" charset="0"/>
              </a:rPr>
              <a:t>Limitantes de la Agricultura </a:t>
            </a:r>
            <a:endParaRPr lang="es-NI" sz="2000" dirty="0">
              <a:latin typeface="Arial Rounded MT Bold" panose="020F07040305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51" y="2163240"/>
            <a:ext cx="3668761" cy="244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805" y="1665027"/>
            <a:ext cx="8700616" cy="317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196" y="436728"/>
            <a:ext cx="9485195" cy="613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1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279328"/>
            <a:ext cx="10586251" cy="640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9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11756</TotalTime>
  <Words>809</Words>
  <Application>Microsoft Office PowerPoint</Application>
  <PresentationFormat>Panorámica</PresentationFormat>
  <Paragraphs>67</Paragraphs>
  <Slides>36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3" baseType="lpstr">
      <vt:lpstr>Arial</vt:lpstr>
      <vt:lpstr>Arial Black</vt:lpstr>
      <vt:lpstr>Arial Rounded MT Bold</vt:lpstr>
      <vt:lpstr>Calibri</vt:lpstr>
      <vt:lpstr>Calibri Light</vt:lpstr>
      <vt:lpstr>Tema de Office</vt:lpstr>
      <vt:lpstr>Hoja de cálculo binaria</vt:lpstr>
      <vt:lpstr>Situación de la Producción de los Granos Básicos en Centroamérica</vt:lpstr>
      <vt:lpstr>Escenario de los GB en Centroamérica  Agricultura Familiar en la Producción de GB  Comercio de los Granos en CA  Investigación y Desarrollo para los GB</vt:lpstr>
      <vt:lpstr>Situación Actual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Agricultura Familiar  en Centroamérica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Comercio de Granos Básicos</vt:lpstr>
      <vt:lpstr>Escenario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Investigación y Desarrollo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Factores en los que la I&amp;D pueden contribuir al logro de avances agrícolas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Ramon Rosales</dc:creator>
  <cp:lastModifiedBy>Juan Ramon Rosales</cp:lastModifiedBy>
  <cp:revision>55</cp:revision>
  <cp:lastPrinted>2014-09-26T03:39:39Z</cp:lastPrinted>
  <dcterms:created xsi:type="dcterms:W3CDTF">2014-09-18T13:54:40Z</dcterms:created>
  <dcterms:modified xsi:type="dcterms:W3CDTF">2014-09-26T18:03:24Z</dcterms:modified>
</cp:coreProperties>
</file>