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6" r:id="rId3"/>
    <p:sldMasterId id="2147483744" r:id="rId4"/>
    <p:sldMasterId id="2147483762" r:id="rId5"/>
  </p:sldMasterIdLst>
  <p:notesMasterIdLst>
    <p:notesMasterId r:id="rId100"/>
  </p:notesMasterIdLst>
  <p:handoutMasterIdLst>
    <p:handoutMasterId r:id="rId101"/>
  </p:handoutMasterIdLst>
  <p:sldIdLst>
    <p:sldId id="649" r:id="rId6"/>
    <p:sldId id="600" r:id="rId7"/>
    <p:sldId id="601" r:id="rId8"/>
    <p:sldId id="641" r:id="rId9"/>
    <p:sldId id="325" r:id="rId10"/>
    <p:sldId id="642" r:id="rId11"/>
    <p:sldId id="643" r:id="rId12"/>
    <p:sldId id="656" r:id="rId13"/>
    <p:sldId id="644" r:id="rId14"/>
    <p:sldId id="650" r:id="rId15"/>
    <p:sldId id="652" r:id="rId16"/>
    <p:sldId id="653" r:id="rId17"/>
    <p:sldId id="654" r:id="rId18"/>
    <p:sldId id="655" r:id="rId19"/>
    <p:sldId id="651" r:id="rId20"/>
    <p:sldId id="660" r:id="rId21"/>
    <p:sldId id="661" r:id="rId22"/>
    <p:sldId id="657" r:id="rId23"/>
    <p:sldId id="645" r:id="rId24"/>
    <p:sldId id="658" r:id="rId25"/>
    <p:sldId id="662" r:id="rId26"/>
    <p:sldId id="659" r:id="rId27"/>
    <p:sldId id="647" r:id="rId28"/>
    <p:sldId id="663" r:id="rId29"/>
    <p:sldId id="664" r:id="rId30"/>
    <p:sldId id="665" r:id="rId31"/>
    <p:sldId id="666" r:id="rId32"/>
    <p:sldId id="667" r:id="rId33"/>
    <p:sldId id="668" r:id="rId34"/>
    <p:sldId id="669" r:id="rId35"/>
    <p:sldId id="691" r:id="rId36"/>
    <p:sldId id="671" r:id="rId37"/>
    <p:sldId id="672" r:id="rId38"/>
    <p:sldId id="673" r:id="rId39"/>
    <p:sldId id="674" r:id="rId40"/>
    <p:sldId id="675" r:id="rId41"/>
    <p:sldId id="676" r:id="rId42"/>
    <p:sldId id="677" r:id="rId43"/>
    <p:sldId id="678" r:id="rId44"/>
    <p:sldId id="679" r:id="rId45"/>
    <p:sldId id="680" r:id="rId46"/>
    <p:sldId id="681" r:id="rId47"/>
    <p:sldId id="682" r:id="rId48"/>
    <p:sldId id="683" r:id="rId49"/>
    <p:sldId id="684" r:id="rId50"/>
    <p:sldId id="685" r:id="rId51"/>
    <p:sldId id="686" r:id="rId52"/>
    <p:sldId id="687" r:id="rId53"/>
    <p:sldId id="688" r:id="rId54"/>
    <p:sldId id="689" r:id="rId55"/>
    <p:sldId id="690" r:id="rId56"/>
    <p:sldId id="692" r:id="rId57"/>
    <p:sldId id="693" r:id="rId58"/>
    <p:sldId id="694" r:id="rId59"/>
    <p:sldId id="695" r:id="rId60"/>
    <p:sldId id="696" r:id="rId61"/>
    <p:sldId id="697" r:id="rId62"/>
    <p:sldId id="698" r:id="rId63"/>
    <p:sldId id="699" r:id="rId64"/>
    <p:sldId id="700" r:id="rId65"/>
    <p:sldId id="701" r:id="rId66"/>
    <p:sldId id="702" r:id="rId67"/>
    <p:sldId id="704" r:id="rId68"/>
    <p:sldId id="705" r:id="rId69"/>
    <p:sldId id="706" r:id="rId70"/>
    <p:sldId id="707" r:id="rId71"/>
    <p:sldId id="708" r:id="rId72"/>
    <p:sldId id="709" r:id="rId73"/>
    <p:sldId id="710" r:id="rId74"/>
    <p:sldId id="711" r:id="rId75"/>
    <p:sldId id="712" r:id="rId76"/>
    <p:sldId id="713" r:id="rId77"/>
    <p:sldId id="714" r:id="rId78"/>
    <p:sldId id="715" r:id="rId79"/>
    <p:sldId id="716" r:id="rId80"/>
    <p:sldId id="717" r:id="rId81"/>
    <p:sldId id="718" r:id="rId82"/>
    <p:sldId id="719" r:id="rId83"/>
    <p:sldId id="720" r:id="rId84"/>
    <p:sldId id="721" r:id="rId85"/>
    <p:sldId id="722" r:id="rId86"/>
    <p:sldId id="723" r:id="rId87"/>
    <p:sldId id="724" r:id="rId88"/>
    <p:sldId id="725" r:id="rId89"/>
    <p:sldId id="726" r:id="rId90"/>
    <p:sldId id="727" r:id="rId91"/>
    <p:sldId id="728" r:id="rId92"/>
    <p:sldId id="729" r:id="rId93"/>
    <p:sldId id="730" r:id="rId94"/>
    <p:sldId id="731" r:id="rId95"/>
    <p:sldId id="732" r:id="rId96"/>
    <p:sldId id="733" r:id="rId97"/>
    <p:sldId id="734" r:id="rId98"/>
    <p:sldId id="670" r:id="rId9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den Rivera mONTES" initials="AR" lastIdx="48"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AEB3B"/>
    <a:srgbClr val="FFC000"/>
    <a:srgbClr val="FFFF66"/>
    <a:srgbClr val="4F81BD"/>
    <a:srgbClr val="0C2949"/>
    <a:srgbClr val="77933C"/>
    <a:srgbClr val="FF7C80"/>
    <a:srgbClr val="66FF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94660"/>
  </p:normalViewPr>
  <p:slideViewPr>
    <p:cSldViewPr snapToGrid="0" showGuides="1">
      <p:cViewPr>
        <p:scale>
          <a:sx n="60" d="100"/>
          <a:sy n="60" d="100"/>
        </p:scale>
        <p:origin x="-81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2AA1B4-7E85-4025-97B8-35ABAAC1FB08}" type="doc">
      <dgm:prSet loTypeId="urn:microsoft.com/office/officeart/2005/8/layout/process4" loCatId="list" qsTypeId="urn:microsoft.com/office/officeart/2005/8/quickstyle/3d4" qsCatId="3D" csTypeId="urn:microsoft.com/office/officeart/2005/8/colors/colorful1" csCatId="colorful" phldr="1"/>
      <dgm:spPr/>
      <dgm:t>
        <a:bodyPr/>
        <a:lstStyle/>
        <a:p>
          <a:endParaRPr lang="es-MX"/>
        </a:p>
      </dgm:t>
    </dgm:pt>
    <dgm:pt modelId="{695CA67D-4073-4A9F-B068-25AB9ACE0955}">
      <dgm:prSet phldrT="[Text]"/>
      <dgm:spPr/>
      <dgm:t>
        <a:bodyPr/>
        <a:lstStyle/>
        <a:p>
          <a:r>
            <a:rPr lang="es-MX" dirty="0" smtClean="0"/>
            <a:t>DINAMIZACION ECONOMICA 2014</a:t>
          </a:r>
          <a:endParaRPr lang="es-MX" dirty="0"/>
        </a:p>
      </dgm:t>
    </dgm:pt>
    <dgm:pt modelId="{2E10DAE2-0529-40AE-8AFB-C175AC29CCDF}" type="parTrans" cxnId="{5B6A1CD8-17E2-4F5F-B64F-152F06720502}">
      <dgm:prSet/>
      <dgm:spPr/>
      <dgm:t>
        <a:bodyPr/>
        <a:lstStyle/>
        <a:p>
          <a:endParaRPr lang="es-MX"/>
        </a:p>
      </dgm:t>
    </dgm:pt>
    <dgm:pt modelId="{29C93945-1FD1-4C88-9E7E-DC230CC61BCC}" type="sibTrans" cxnId="{5B6A1CD8-17E2-4F5F-B64F-152F06720502}">
      <dgm:prSet/>
      <dgm:spPr/>
      <dgm:t>
        <a:bodyPr/>
        <a:lstStyle/>
        <a:p>
          <a:endParaRPr lang="es-MX"/>
        </a:p>
      </dgm:t>
    </dgm:pt>
    <dgm:pt modelId="{9AF082A3-8F8F-43C5-AD29-62E97B07011E}">
      <dgm:prSet phldrT="[Text]" custT="1"/>
      <dgm:spPr/>
      <dgm:t>
        <a:bodyPr/>
        <a:lstStyle/>
        <a:p>
          <a:r>
            <a:rPr lang="es-MX" sz="1600" dirty="0" smtClean="0"/>
            <a:t>REACTIVACION</a:t>
          </a:r>
          <a:r>
            <a:rPr lang="es-MX" sz="1800" dirty="0" smtClean="0"/>
            <a:t> SECTOR AGRO</a:t>
          </a:r>
        </a:p>
        <a:p>
          <a:r>
            <a:rPr lang="es-MX" sz="1800" dirty="0" smtClean="0"/>
            <a:t>ALIMENTARIO</a:t>
          </a:r>
          <a:endParaRPr lang="es-MX" sz="1800" dirty="0"/>
        </a:p>
      </dgm:t>
    </dgm:pt>
    <dgm:pt modelId="{2E418A9C-8D97-46CD-89E7-2D104FF56D22}" type="parTrans" cxnId="{17B4EC32-7915-47EC-8B87-8151CFA6EAB2}">
      <dgm:prSet/>
      <dgm:spPr/>
      <dgm:t>
        <a:bodyPr/>
        <a:lstStyle/>
        <a:p>
          <a:endParaRPr lang="es-MX"/>
        </a:p>
      </dgm:t>
    </dgm:pt>
    <dgm:pt modelId="{61EDC6D7-DE5D-436D-972F-2956E25514C8}" type="sibTrans" cxnId="{17B4EC32-7915-47EC-8B87-8151CFA6EAB2}">
      <dgm:prSet/>
      <dgm:spPr/>
      <dgm:t>
        <a:bodyPr/>
        <a:lstStyle/>
        <a:p>
          <a:endParaRPr lang="es-MX"/>
        </a:p>
      </dgm:t>
    </dgm:pt>
    <dgm:pt modelId="{9D65921D-2F1F-4B09-9B96-78B88CA9DDBD}">
      <dgm:prSet phldrT="[Text]" custT="1"/>
      <dgm:spPr/>
      <dgm:t>
        <a:bodyPr/>
        <a:lstStyle/>
        <a:p>
          <a:r>
            <a:rPr lang="es-MX" sz="1800" dirty="0" smtClean="0"/>
            <a:t>DESARROLLO SECTOR VIVIENDA</a:t>
          </a:r>
          <a:endParaRPr lang="es-MX" sz="1800" dirty="0"/>
        </a:p>
      </dgm:t>
    </dgm:pt>
    <dgm:pt modelId="{B9BE5E25-6980-4F12-8611-5253487367FD}" type="parTrans" cxnId="{9930145D-F8FF-49F3-A31C-073AEEB1B136}">
      <dgm:prSet/>
      <dgm:spPr/>
      <dgm:t>
        <a:bodyPr/>
        <a:lstStyle/>
        <a:p>
          <a:endParaRPr lang="es-MX"/>
        </a:p>
      </dgm:t>
    </dgm:pt>
    <dgm:pt modelId="{A2EB6126-151B-4AAB-A186-24854275704D}" type="sibTrans" cxnId="{9930145D-F8FF-49F3-A31C-073AEEB1B136}">
      <dgm:prSet/>
      <dgm:spPr/>
      <dgm:t>
        <a:bodyPr/>
        <a:lstStyle/>
        <a:p>
          <a:endParaRPr lang="es-MX"/>
        </a:p>
      </dgm:t>
    </dgm:pt>
    <dgm:pt modelId="{A18E5F0F-C37A-4EAB-9D9B-77F168482F8D}">
      <dgm:prSet phldrT="[Text]" custT="1"/>
      <dgm:spPr/>
      <dgm:t>
        <a:bodyPr/>
        <a:lstStyle/>
        <a:p>
          <a:r>
            <a:rPr lang="es-MX" sz="1800" dirty="0" smtClean="0"/>
            <a:t>CON CHAMBA VIVIS MEJOR</a:t>
          </a:r>
          <a:endParaRPr lang="es-MX" sz="1800" dirty="0"/>
        </a:p>
      </dgm:t>
    </dgm:pt>
    <dgm:pt modelId="{F16EF79E-3E7C-4384-A60E-77417C47EA81}" type="parTrans" cxnId="{C0973A50-F93B-420A-A211-81676E3C2C91}">
      <dgm:prSet/>
      <dgm:spPr/>
      <dgm:t>
        <a:bodyPr/>
        <a:lstStyle/>
        <a:p>
          <a:endParaRPr lang="es-MX"/>
        </a:p>
      </dgm:t>
    </dgm:pt>
    <dgm:pt modelId="{A3B98F06-7248-446E-A427-0F64021FF131}" type="sibTrans" cxnId="{C0973A50-F93B-420A-A211-81676E3C2C91}">
      <dgm:prSet/>
      <dgm:spPr/>
      <dgm:t>
        <a:bodyPr/>
        <a:lstStyle/>
        <a:p>
          <a:endParaRPr lang="es-MX"/>
        </a:p>
      </dgm:t>
    </dgm:pt>
    <dgm:pt modelId="{590152FD-702E-4FF0-9957-0E44A56FAA9A}">
      <dgm:prSet phldrT="[Text]" custT="1"/>
      <dgm:spPr/>
      <dgm:t>
        <a:bodyPr/>
        <a:lstStyle/>
        <a:p>
          <a:r>
            <a:rPr lang="es-MX" sz="1800" dirty="0" smtClean="0"/>
            <a:t>GENERACIÓN DE EMPLEO DESDE PROGRAMAS SOCIALES</a:t>
          </a:r>
          <a:endParaRPr lang="es-MX" sz="1800" dirty="0"/>
        </a:p>
      </dgm:t>
    </dgm:pt>
    <dgm:pt modelId="{44BFE85E-9BCE-4DE6-8996-16F3D17A8AEA}" type="parTrans" cxnId="{321F92F1-3A8B-426B-A819-94AE7A1072D1}">
      <dgm:prSet/>
      <dgm:spPr/>
      <dgm:t>
        <a:bodyPr/>
        <a:lstStyle/>
        <a:p>
          <a:endParaRPr lang="es-MX"/>
        </a:p>
      </dgm:t>
    </dgm:pt>
    <dgm:pt modelId="{0DD9A1A9-E459-4FB2-98F6-727BF18159B0}" type="sibTrans" cxnId="{321F92F1-3A8B-426B-A819-94AE7A1072D1}">
      <dgm:prSet/>
      <dgm:spPr/>
      <dgm:t>
        <a:bodyPr/>
        <a:lstStyle/>
        <a:p>
          <a:endParaRPr lang="es-MX"/>
        </a:p>
      </dgm:t>
    </dgm:pt>
    <dgm:pt modelId="{C48E4846-A35B-4244-8281-D3C663529BFA}">
      <dgm:prSet phldrT="[Text]" custT="1"/>
      <dgm:spPr/>
      <dgm:t>
        <a:bodyPr/>
        <a:lstStyle/>
        <a:p>
          <a:r>
            <a:rPr lang="es-MX" sz="1800" dirty="0" smtClean="0"/>
            <a:t>AGILIZAR Y VISIBILIZAR  INVERSION PRIVADA Y PÚBLICO-PRIVADA</a:t>
          </a:r>
          <a:endParaRPr lang="es-MX" sz="1800" dirty="0"/>
        </a:p>
      </dgm:t>
    </dgm:pt>
    <dgm:pt modelId="{DE5FA2C5-3418-431B-BE4E-C033B64EF993}" type="parTrans" cxnId="{ACA6A33E-E0C2-472B-ADBA-24C73C574315}">
      <dgm:prSet/>
      <dgm:spPr/>
      <dgm:t>
        <a:bodyPr/>
        <a:lstStyle/>
        <a:p>
          <a:endParaRPr lang="es-MX"/>
        </a:p>
      </dgm:t>
    </dgm:pt>
    <dgm:pt modelId="{E9D8F96F-2B92-4CBF-A3E0-B2D2343E9923}" type="sibTrans" cxnId="{ACA6A33E-E0C2-472B-ADBA-24C73C574315}">
      <dgm:prSet/>
      <dgm:spPr/>
      <dgm:t>
        <a:bodyPr/>
        <a:lstStyle/>
        <a:p>
          <a:endParaRPr lang="es-MX"/>
        </a:p>
      </dgm:t>
    </dgm:pt>
    <dgm:pt modelId="{50303BA7-082E-48EF-B9E9-544716883305}" type="pres">
      <dgm:prSet presAssocID="{0E2AA1B4-7E85-4025-97B8-35ABAAC1FB08}" presName="Name0" presStyleCnt="0">
        <dgm:presLayoutVars>
          <dgm:dir/>
          <dgm:animLvl val="lvl"/>
          <dgm:resizeHandles val="exact"/>
        </dgm:presLayoutVars>
      </dgm:prSet>
      <dgm:spPr/>
      <dgm:t>
        <a:bodyPr/>
        <a:lstStyle/>
        <a:p>
          <a:endParaRPr lang="es-MX"/>
        </a:p>
      </dgm:t>
    </dgm:pt>
    <dgm:pt modelId="{A72F66EB-6C43-4B90-90E5-6E6CE95F4FEE}" type="pres">
      <dgm:prSet presAssocID="{695CA67D-4073-4A9F-B068-25AB9ACE0955}" presName="boxAndChildren" presStyleCnt="0"/>
      <dgm:spPr/>
    </dgm:pt>
    <dgm:pt modelId="{2D820C5C-AB9F-4613-B426-AC606144AD86}" type="pres">
      <dgm:prSet presAssocID="{695CA67D-4073-4A9F-B068-25AB9ACE0955}" presName="parentTextBox" presStyleLbl="node1" presStyleIdx="0" presStyleCnt="1"/>
      <dgm:spPr/>
      <dgm:t>
        <a:bodyPr/>
        <a:lstStyle/>
        <a:p>
          <a:endParaRPr lang="es-MX"/>
        </a:p>
      </dgm:t>
    </dgm:pt>
    <dgm:pt modelId="{B3CF16E3-2B87-43B9-8014-BC5914107C9F}" type="pres">
      <dgm:prSet presAssocID="{695CA67D-4073-4A9F-B068-25AB9ACE0955}" presName="entireBox" presStyleLbl="node1" presStyleIdx="0" presStyleCnt="1"/>
      <dgm:spPr/>
      <dgm:t>
        <a:bodyPr/>
        <a:lstStyle/>
        <a:p>
          <a:endParaRPr lang="es-MX"/>
        </a:p>
      </dgm:t>
    </dgm:pt>
    <dgm:pt modelId="{D6602756-C05F-4E7B-AE7E-E4634BB2E072}" type="pres">
      <dgm:prSet presAssocID="{695CA67D-4073-4A9F-B068-25AB9ACE0955}" presName="descendantBox" presStyleCnt="0"/>
      <dgm:spPr/>
    </dgm:pt>
    <dgm:pt modelId="{D989A895-6D42-4592-84C7-615320458582}" type="pres">
      <dgm:prSet presAssocID="{9AF082A3-8F8F-43C5-AD29-62E97B07011E}" presName="childTextBox" presStyleLbl="fgAccFollowNode1" presStyleIdx="0" presStyleCnt="5">
        <dgm:presLayoutVars>
          <dgm:bulletEnabled val="1"/>
        </dgm:presLayoutVars>
      </dgm:prSet>
      <dgm:spPr/>
      <dgm:t>
        <a:bodyPr/>
        <a:lstStyle/>
        <a:p>
          <a:endParaRPr lang="es-MX"/>
        </a:p>
      </dgm:t>
    </dgm:pt>
    <dgm:pt modelId="{3C53193E-7975-4731-8BEB-5A4836DC167A}" type="pres">
      <dgm:prSet presAssocID="{9D65921D-2F1F-4B09-9B96-78B88CA9DDBD}" presName="childTextBox" presStyleLbl="fgAccFollowNode1" presStyleIdx="1" presStyleCnt="5">
        <dgm:presLayoutVars>
          <dgm:bulletEnabled val="1"/>
        </dgm:presLayoutVars>
      </dgm:prSet>
      <dgm:spPr/>
      <dgm:t>
        <a:bodyPr/>
        <a:lstStyle/>
        <a:p>
          <a:endParaRPr lang="es-MX"/>
        </a:p>
      </dgm:t>
    </dgm:pt>
    <dgm:pt modelId="{3FB6F44D-3FC5-4210-BF80-942C77E21B99}" type="pres">
      <dgm:prSet presAssocID="{A18E5F0F-C37A-4EAB-9D9B-77F168482F8D}" presName="childTextBox" presStyleLbl="fgAccFollowNode1" presStyleIdx="2" presStyleCnt="5">
        <dgm:presLayoutVars>
          <dgm:bulletEnabled val="1"/>
        </dgm:presLayoutVars>
      </dgm:prSet>
      <dgm:spPr/>
      <dgm:t>
        <a:bodyPr/>
        <a:lstStyle/>
        <a:p>
          <a:endParaRPr lang="es-MX"/>
        </a:p>
      </dgm:t>
    </dgm:pt>
    <dgm:pt modelId="{BB138767-46DB-4274-8C44-6015EA1BCD00}" type="pres">
      <dgm:prSet presAssocID="{590152FD-702E-4FF0-9957-0E44A56FAA9A}" presName="childTextBox" presStyleLbl="fgAccFollowNode1" presStyleIdx="3" presStyleCnt="5">
        <dgm:presLayoutVars>
          <dgm:bulletEnabled val="1"/>
        </dgm:presLayoutVars>
      </dgm:prSet>
      <dgm:spPr/>
      <dgm:t>
        <a:bodyPr/>
        <a:lstStyle/>
        <a:p>
          <a:endParaRPr lang="es-MX"/>
        </a:p>
      </dgm:t>
    </dgm:pt>
    <dgm:pt modelId="{7C28B842-5F28-4CE0-8155-44D915CE68D4}" type="pres">
      <dgm:prSet presAssocID="{C48E4846-A35B-4244-8281-D3C663529BFA}" presName="childTextBox" presStyleLbl="fgAccFollowNode1" presStyleIdx="4" presStyleCnt="5">
        <dgm:presLayoutVars>
          <dgm:bulletEnabled val="1"/>
        </dgm:presLayoutVars>
      </dgm:prSet>
      <dgm:spPr/>
      <dgm:t>
        <a:bodyPr/>
        <a:lstStyle/>
        <a:p>
          <a:endParaRPr lang="es-MX"/>
        </a:p>
      </dgm:t>
    </dgm:pt>
  </dgm:ptLst>
  <dgm:cxnLst>
    <dgm:cxn modelId="{778E532B-0DB5-4CAA-97CA-92805DE79569}" type="presOf" srcId="{9D65921D-2F1F-4B09-9B96-78B88CA9DDBD}" destId="{3C53193E-7975-4731-8BEB-5A4836DC167A}" srcOrd="0" destOrd="0" presId="urn:microsoft.com/office/officeart/2005/8/layout/process4"/>
    <dgm:cxn modelId="{9930145D-F8FF-49F3-A31C-073AEEB1B136}" srcId="{695CA67D-4073-4A9F-B068-25AB9ACE0955}" destId="{9D65921D-2F1F-4B09-9B96-78B88CA9DDBD}" srcOrd="1" destOrd="0" parTransId="{B9BE5E25-6980-4F12-8611-5253487367FD}" sibTransId="{A2EB6126-151B-4AAB-A186-24854275704D}"/>
    <dgm:cxn modelId="{ACA6A33E-E0C2-472B-ADBA-24C73C574315}" srcId="{695CA67D-4073-4A9F-B068-25AB9ACE0955}" destId="{C48E4846-A35B-4244-8281-D3C663529BFA}" srcOrd="4" destOrd="0" parTransId="{DE5FA2C5-3418-431B-BE4E-C033B64EF993}" sibTransId="{E9D8F96F-2B92-4CBF-A3E0-B2D2343E9923}"/>
    <dgm:cxn modelId="{3A3E0EAB-4E64-4887-B7EF-1999776E2563}" type="presOf" srcId="{695CA67D-4073-4A9F-B068-25AB9ACE0955}" destId="{2D820C5C-AB9F-4613-B426-AC606144AD86}" srcOrd="0" destOrd="0" presId="urn:microsoft.com/office/officeart/2005/8/layout/process4"/>
    <dgm:cxn modelId="{321F92F1-3A8B-426B-A819-94AE7A1072D1}" srcId="{695CA67D-4073-4A9F-B068-25AB9ACE0955}" destId="{590152FD-702E-4FF0-9957-0E44A56FAA9A}" srcOrd="3" destOrd="0" parTransId="{44BFE85E-9BCE-4DE6-8996-16F3D17A8AEA}" sibTransId="{0DD9A1A9-E459-4FB2-98F6-727BF18159B0}"/>
    <dgm:cxn modelId="{F9CF39DD-1018-4EB9-B147-58D6B2C8B2D0}" type="presOf" srcId="{A18E5F0F-C37A-4EAB-9D9B-77F168482F8D}" destId="{3FB6F44D-3FC5-4210-BF80-942C77E21B99}" srcOrd="0" destOrd="0" presId="urn:microsoft.com/office/officeart/2005/8/layout/process4"/>
    <dgm:cxn modelId="{C0973A50-F93B-420A-A211-81676E3C2C91}" srcId="{695CA67D-4073-4A9F-B068-25AB9ACE0955}" destId="{A18E5F0F-C37A-4EAB-9D9B-77F168482F8D}" srcOrd="2" destOrd="0" parTransId="{F16EF79E-3E7C-4384-A60E-77417C47EA81}" sibTransId="{A3B98F06-7248-446E-A427-0F64021FF131}"/>
    <dgm:cxn modelId="{2CB1158A-23D5-4147-8DFE-726C039FEA6B}" type="presOf" srcId="{0E2AA1B4-7E85-4025-97B8-35ABAAC1FB08}" destId="{50303BA7-082E-48EF-B9E9-544716883305}" srcOrd="0" destOrd="0" presId="urn:microsoft.com/office/officeart/2005/8/layout/process4"/>
    <dgm:cxn modelId="{FF522F42-4952-4439-9FC5-41F8AE0D41B4}" type="presOf" srcId="{695CA67D-4073-4A9F-B068-25AB9ACE0955}" destId="{B3CF16E3-2B87-43B9-8014-BC5914107C9F}" srcOrd="1" destOrd="0" presId="urn:microsoft.com/office/officeart/2005/8/layout/process4"/>
    <dgm:cxn modelId="{17B4EC32-7915-47EC-8B87-8151CFA6EAB2}" srcId="{695CA67D-4073-4A9F-B068-25AB9ACE0955}" destId="{9AF082A3-8F8F-43C5-AD29-62E97B07011E}" srcOrd="0" destOrd="0" parTransId="{2E418A9C-8D97-46CD-89E7-2D104FF56D22}" sibTransId="{61EDC6D7-DE5D-436D-972F-2956E25514C8}"/>
    <dgm:cxn modelId="{5B6A1CD8-17E2-4F5F-B64F-152F06720502}" srcId="{0E2AA1B4-7E85-4025-97B8-35ABAAC1FB08}" destId="{695CA67D-4073-4A9F-B068-25AB9ACE0955}" srcOrd="0" destOrd="0" parTransId="{2E10DAE2-0529-40AE-8AFB-C175AC29CCDF}" sibTransId="{29C93945-1FD1-4C88-9E7E-DC230CC61BCC}"/>
    <dgm:cxn modelId="{A0E5B445-E828-435C-B822-609F1B784BCC}" type="presOf" srcId="{C48E4846-A35B-4244-8281-D3C663529BFA}" destId="{7C28B842-5F28-4CE0-8155-44D915CE68D4}" srcOrd="0" destOrd="0" presId="urn:microsoft.com/office/officeart/2005/8/layout/process4"/>
    <dgm:cxn modelId="{C1E14D93-850F-40C6-B38F-A1DD06AE134B}" type="presOf" srcId="{9AF082A3-8F8F-43C5-AD29-62E97B07011E}" destId="{D989A895-6D42-4592-84C7-615320458582}" srcOrd="0" destOrd="0" presId="urn:microsoft.com/office/officeart/2005/8/layout/process4"/>
    <dgm:cxn modelId="{66D33AAD-F0E9-48B2-B3A2-AAE0DCD4B74F}" type="presOf" srcId="{590152FD-702E-4FF0-9957-0E44A56FAA9A}" destId="{BB138767-46DB-4274-8C44-6015EA1BCD00}" srcOrd="0" destOrd="0" presId="urn:microsoft.com/office/officeart/2005/8/layout/process4"/>
    <dgm:cxn modelId="{821BC8FE-A508-4864-9D02-8398CE1E9AEA}" type="presParOf" srcId="{50303BA7-082E-48EF-B9E9-544716883305}" destId="{A72F66EB-6C43-4B90-90E5-6E6CE95F4FEE}" srcOrd="0" destOrd="0" presId="urn:microsoft.com/office/officeart/2005/8/layout/process4"/>
    <dgm:cxn modelId="{E41CBB49-2049-49A4-8328-4591EB82569D}" type="presParOf" srcId="{A72F66EB-6C43-4B90-90E5-6E6CE95F4FEE}" destId="{2D820C5C-AB9F-4613-B426-AC606144AD86}" srcOrd="0" destOrd="0" presId="urn:microsoft.com/office/officeart/2005/8/layout/process4"/>
    <dgm:cxn modelId="{6FD5E508-6793-41F4-99C4-DB148BA832B6}" type="presParOf" srcId="{A72F66EB-6C43-4B90-90E5-6E6CE95F4FEE}" destId="{B3CF16E3-2B87-43B9-8014-BC5914107C9F}" srcOrd="1" destOrd="0" presId="urn:microsoft.com/office/officeart/2005/8/layout/process4"/>
    <dgm:cxn modelId="{80986B3C-81CC-4835-BFFD-C1A7D53A7F2B}" type="presParOf" srcId="{A72F66EB-6C43-4B90-90E5-6E6CE95F4FEE}" destId="{D6602756-C05F-4E7B-AE7E-E4634BB2E072}" srcOrd="2" destOrd="0" presId="urn:microsoft.com/office/officeart/2005/8/layout/process4"/>
    <dgm:cxn modelId="{2288B025-8E39-4259-9CCE-C3EE967EAA83}" type="presParOf" srcId="{D6602756-C05F-4E7B-AE7E-E4634BB2E072}" destId="{D989A895-6D42-4592-84C7-615320458582}" srcOrd="0" destOrd="0" presId="urn:microsoft.com/office/officeart/2005/8/layout/process4"/>
    <dgm:cxn modelId="{C8E9445C-6BFE-4E3B-BCC7-977C2DB42AE9}" type="presParOf" srcId="{D6602756-C05F-4E7B-AE7E-E4634BB2E072}" destId="{3C53193E-7975-4731-8BEB-5A4836DC167A}" srcOrd="1" destOrd="0" presId="urn:microsoft.com/office/officeart/2005/8/layout/process4"/>
    <dgm:cxn modelId="{C0C3341D-2852-4984-9D67-18F0211B04A4}" type="presParOf" srcId="{D6602756-C05F-4E7B-AE7E-E4634BB2E072}" destId="{3FB6F44D-3FC5-4210-BF80-942C77E21B99}" srcOrd="2" destOrd="0" presId="urn:microsoft.com/office/officeart/2005/8/layout/process4"/>
    <dgm:cxn modelId="{25B5D8B9-EC37-442B-857E-AE42E1BED95B}" type="presParOf" srcId="{D6602756-C05F-4E7B-AE7E-E4634BB2E072}" destId="{BB138767-46DB-4274-8C44-6015EA1BCD00}" srcOrd="3" destOrd="0" presId="urn:microsoft.com/office/officeart/2005/8/layout/process4"/>
    <dgm:cxn modelId="{792F5CED-DC57-4F23-BB3C-E6018D599C71}" type="presParOf" srcId="{D6602756-C05F-4E7B-AE7E-E4634BB2E072}" destId="{7C28B842-5F28-4CE0-8155-44D915CE68D4}"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9D8803-F919-48AA-9C76-646AF79E462B}" type="doc">
      <dgm:prSet loTypeId="urn:microsoft.com/office/officeart/2005/8/layout/chart3" loCatId="relationship" qsTypeId="urn:microsoft.com/office/officeart/2005/8/quickstyle/3d4" qsCatId="3D" csTypeId="urn:microsoft.com/office/officeart/2005/8/colors/colorful2" csCatId="colorful" phldr="1"/>
      <dgm:spPr/>
    </dgm:pt>
    <dgm:pt modelId="{B322C07B-F1D3-4DA9-B898-59F445128A4C}">
      <dgm:prSet phldrT="[Text]" custT="1"/>
      <dgm:spPr/>
      <dgm:t>
        <a:bodyPr/>
        <a:lstStyle/>
        <a:p>
          <a:r>
            <a:rPr lang="es-MX" sz="1200" dirty="0" smtClean="0">
              <a:solidFill>
                <a:schemeClr val="tx1"/>
              </a:solidFill>
            </a:rPr>
            <a:t>Fideicomiso Programa Reactivación Sector Agroalimentario</a:t>
          </a:r>
          <a:endParaRPr lang="es-MX" sz="1200" dirty="0">
            <a:solidFill>
              <a:schemeClr val="tx1"/>
            </a:solidFill>
          </a:endParaRPr>
        </a:p>
      </dgm:t>
    </dgm:pt>
    <dgm:pt modelId="{035D315C-DFB4-43B2-BB35-52F49703C006}" type="parTrans" cxnId="{068F4443-1344-409D-AA06-45BFA14354BA}">
      <dgm:prSet/>
      <dgm:spPr/>
      <dgm:t>
        <a:bodyPr/>
        <a:lstStyle/>
        <a:p>
          <a:endParaRPr lang="es-MX" sz="1200">
            <a:solidFill>
              <a:schemeClr val="tx1"/>
            </a:solidFill>
          </a:endParaRPr>
        </a:p>
      </dgm:t>
    </dgm:pt>
    <dgm:pt modelId="{4A2FDB4F-DFF4-4FE2-83DC-03D9CE566C21}" type="sibTrans" cxnId="{068F4443-1344-409D-AA06-45BFA14354BA}">
      <dgm:prSet/>
      <dgm:spPr/>
      <dgm:t>
        <a:bodyPr/>
        <a:lstStyle/>
        <a:p>
          <a:endParaRPr lang="es-MX" sz="1200">
            <a:solidFill>
              <a:schemeClr val="tx1"/>
            </a:solidFill>
          </a:endParaRPr>
        </a:p>
      </dgm:t>
    </dgm:pt>
    <dgm:pt modelId="{14E4AFA3-92F7-4DBA-AE39-67467B126EB8}">
      <dgm:prSet phldrT="[Text]" custT="1"/>
      <dgm:spPr/>
      <dgm:t>
        <a:bodyPr/>
        <a:lstStyle/>
        <a:p>
          <a:r>
            <a:rPr lang="es-MX" sz="1200" dirty="0" smtClean="0">
              <a:solidFill>
                <a:schemeClr val="tx1"/>
              </a:solidFill>
            </a:rPr>
            <a:t>Convenios de Encadenamiento Productivo</a:t>
          </a:r>
          <a:endParaRPr lang="es-MX" sz="1200" dirty="0">
            <a:solidFill>
              <a:schemeClr val="tx1"/>
            </a:solidFill>
          </a:endParaRPr>
        </a:p>
      </dgm:t>
    </dgm:pt>
    <dgm:pt modelId="{9EBF763D-6157-41BE-8ABA-29BF9C9377F6}" type="parTrans" cxnId="{C18C5C4A-A0DC-41E7-87C9-3899C119B744}">
      <dgm:prSet/>
      <dgm:spPr/>
      <dgm:t>
        <a:bodyPr/>
        <a:lstStyle/>
        <a:p>
          <a:endParaRPr lang="es-MX" sz="1200">
            <a:solidFill>
              <a:schemeClr val="tx1"/>
            </a:solidFill>
          </a:endParaRPr>
        </a:p>
      </dgm:t>
    </dgm:pt>
    <dgm:pt modelId="{D8122748-4733-4227-AEEF-C1F45A9F6D3A}" type="sibTrans" cxnId="{C18C5C4A-A0DC-41E7-87C9-3899C119B744}">
      <dgm:prSet/>
      <dgm:spPr/>
      <dgm:t>
        <a:bodyPr/>
        <a:lstStyle/>
        <a:p>
          <a:endParaRPr lang="es-MX" sz="1200">
            <a:solidFill>
              <a:schemeClr val="tx1"/>
            </a:solidFill>
          </a:endParaRPr>
        </a:p>
      </dgm:t>
    </dgm:pt>
    <dgm:pt modelId="{599F0274-B2BC-456C-81F9-66A988D81BA7}">
      <dgm:prSet phldrT="[Text]" custT="1"/>
      <dgm:spPr/>
      <dgm:t>
        <a:bodyPr/>
        <a:lstStyle/>
        <a:p>
          <a:r>
            <a:rPr lang="es-MX" sz="1200" dirty="0" smtClean="0">
              <a:solidFill>
                <a:schemeClr val="tx1"/>
              </a:solidFill>
            </a:rPr>
            <a:t>Bono Agrícola para una Vida Mejor</a:t>
          </a:r>
          <a:endParaRPr lang="es-MX" sz="1200" dirty="0">
            <a:solidFill>
              <a:schemeClr val="tx1"/>
            </a:solidFill>
          </a:endParaRPr>
        </a:p>
      </dgm:t>
    </dgm:pt>
    <dgm:pt modelId="{9274AAAA-4AE9-47CA-A238-1C465B8B9075}" type="parTrans" cxnId="{B182C321-B0AE-4657-877D-992C9308AAEF}">
      <dgm:prSet/>
      <dgm:spPr/>
      <dgm:t>
        <a:bodyPr/>
        <a:lstStyle/>
        <a:p>
          <a:endParaRPr lang="es-MX" sz="1200">
            <a:solidFill>
              <a:schemeClr val="tx1"/>
            </a:solidFill>
          </a:endParaRPr>
        </a:p>
      </dgm:t>
    </dgm:pt>
    <dgm:pt modelId="{E85513B9-A474-4090-B2A0-FB7BA61D8093}" type="sibTrans" cxnId="{B182C321-B0AE-4657-877D-992C9308AAEF}">
      <dgm:prSet/>
      <dgm:spPr/>
      <dgm:t>
        <a:bodyPr/>
        <a:lstStyle/>
        <a:p>
          <a:endParaRPr lang="es-MX" sz="1200">
            <a:solidFill>
              <a:schemeClr val="tx1"/>
            </a:solidFill>
          </a:endParaRPr>
        </a:p>
      </dgm:t>
    </dgm:pt>
    <dgm:pt modelId="{7434E170-A03B-4268-9EF2-95EBAED7F307}">
      <dgm:prSet phldrT="[Text]" custT="1"/>
      <dgm:spPr/>
      <dgm:t>
        <a:bodyPr/>
        <a:lstStyle/>
        <a:p>
          <a:r>
            <a:rPr lang="es-MX" sz="1200" dirty="0" smtClean="0">
              <a:solidFill>
                <a:schemeClr val="tx1"/>
              </a:solidFill>
            </a:rPr>
            <a:t>Modelo de Asistencia Técnica para pequeños productores del campo</a:t>
          </a:r>
          <a:endParaRPr lang="es-MX" sz="1200" dirty="0">
            <a:solidFill>
              <a:schemeClr val="tx1"/>
            </a:solidFill>
          </a:endParaRPr>
        </a:p>
      </dgm:t>
    </dgm:pt>
    <dgm:pt modelId="{B589AB5D-C918-4963-93D0-2933D43AE14A}" type="parTrans" cxnId="{C26B7DD3-A3AA-48F9-9AF1-ECB084918246}">
      <dgm:prSet/>
      <dgm:spPr/>
      <dgm:t>
        <a:bodyPr/>
        <a:lstStyle/>
        <a:p>
          <a:endParaRPr lang="es-MX" sz="1200">
            <a:solidFill>
              <a:schemeClr val="tx1"/>
            </a:solidFill>
          </a:endParaRPr>
        </a:p>
      </dgm:t>
    </dgm:pt>
    <dgm:pt modelId="{753D0D96-A5FC-467D-A197-8F6DBDA2BA1B}" type="sibTrans" cxnId="{C26B7DD3-A3AA-48F9-9AF1-ECB084918246}">
      <dgm:prSet/>
      <dgm:spPr/>
      <dgm:t>
        <a:bodyPr/>
        <a:lstStyle/>
        <a:p>
          <a:endParaRPr lang="es-MX" sz="1200">
            <a:solidFill>
              <a:schemeClr val="tx1"/>
            </a:solidFill>
          </a:endParaRPr>
        </a:p>
      </dgm:t>
    </dgm:pt>
    <dgm:pt modelId="{FECE9A90-FA05-4EBE-8583-B1DB2B4DB6B0}">
      <dgm:prSet phldrT="[Text]" custT="1"/>
      <dgm:spPr/>
      <dgm:t>
        <a:bodyPr/>
        <a:lstStyle/>
        <a:p>
          <a:r>
            <a:rPr lang="es-MX" sz="1200" dirty="0" smtClean="0">
              <a:solidFill>
                <a:schemeClr val="tx1"/>
              </a:solidFill>
            </a:rPr>
            <a:t>Alianza por el Corredor Seco</a:t>
          </a:r>
          <a:endParaRPr lang="es-MX" sz="1200" dirty="0">
            <a:solidFill>
              <a:schemeClr val="tx1"/>
            </a:solidFill>
          </a:endParaRPr>
        </a:p>
      </dgm:t>
    </dgm:pt>
    <dgm:pt modelId="{2F89277A-D84C-40C7-BF76-4AC2B82D9FAD}" type="parTrans" cxnId="{5EF608D6-B9E9-4F99-BBCC-EF80D2436333}">
      <dgm:prSet/>
      <dgm:spPr/>
      <dgm:t>
        <a:bodyPr/>
        <a:lstStyle/>
        <a:p>
          <a:endParaRPr lang="es-MX">
            <a:solidFill>
              <a:schemeClr val="tx1"/>
            </a:solidFill>
          </a:endParaRPr>
        </a:p>
      </dgm:t>
    </dgm:pt>
    <dgm:pt modelId="{1BA0FBFF-3D1B-4C1C-A0F8-35AB68B7559F}" type="sibTrans" cxnId="{5EF608D6-B9E9-4F99-BBCC-EF80D2436333}">
      <dgm:prSet/>
      <dgm:spPr/>
      <dgm:t>
        <a:bodyPr/>
        <a:lstStyle/>
        <a:p>
          <a:endParaRPr lang="es-MX">
            <a:solidFill>
              <a:schemeClr val="tx1"/>
            </a:solidFill>
          </a:endParaRPr>
        </a:p>
      </dgm:t>
    </dgm:pt>
    <dgm:pt modelId="{84CC7CD7-1566-4AE5-9287-A05F2F7ABB83}" type="pres">
      <dgm:prSet presAssocID="{919D8803-F919-48AA-9C76-646AF79E462B}" presName="compositeShape" presStyleCnt="0">
        <dgm:presLayoutVars>
          <dgm:chMax val="7"/>
          <dgm:dir/>
          <dgm:resizeHandles val="exact"/>
        </dgm:presLayoutVars>
      </dgm:prSet>
      <dgm:spPr/>
    </dgm:pt>
    <dgm:pt modelId="{D34FCDAB-7F2A-4B96-928F-9B1121B5DB28}" type="pres">
      <dgm:prSet presAssocID="{919D8803-F919-48AA-9C76-646AF79E462B}" presName="wedge1" presStyleLbl="node1" presStyleIdx="0" presStyleCnt="5"/>
      <dgm:spPr/>
      <dgm:t>
        <a:bodyPr/>
        <a:lstStyle/>
        <a:p>
          <a:endParaRPr lang="es-MX"/>
        </a:p>
      </dgm:t>
    </dgm:pt>
    <dgm:pt modelId="{B800692C-C9CE-4F87-8462-161629F3533B}" type="pres">
      <dgm:prSet presAssocID="{919D8803-F919-48AA-9C76-646AF79E462B}" presName="wedge1Tx" presStyleLbl="node1" presStyleIdx="0" presStyleCnt="5">
        <dgm:presLayoutVars>
          <dgm:chMax val="0"/>
          <dgm:chPref val="0"/>
          <dgm:bulletEnabled val="1"/>
        </dgm:presLayoutVars>
      </dgm:prSet>
      <dgm:spPr/>
      <dgm:t>
        <a:bodyPr/>
        <a:lstStyle/>
        <a:p>
          <a:endParaRPr lang="es-MX"/>
        </a:p>
      </dgm:t>
    </dgm:pt>
    <dgm:pt modelId="{8EE41299-BF32-464A-800F-8ACA778A9ED5}" type="pres">
      <dgm:prSet presAssocID="{919D8803-F919-48AA-9C76-646AF79E462B}" presName="wedge2" presStyleLbl="node1" presStyleIdx="1" presStyleCnt="5"/>
      <dgm:spPr/>
      <dgm:t>
        <a:bodyPr/>
        <a:lstStyle/>
        <a:p>
          <a:endParaRPr lang="es-MX"/>
        </a:p>
      </dgm:t>
    </dgm:pt>
    <dgm:pt modelId="{D05981E1-BD96-4C42-9C56-8985F315590A}" type="pres">
      <dgm:prSet presAssocID="{919D8803-F919-48AA-9C76-646AF79E462B}" presName="wedge2Tx" presStyleLbl="node1" presStyleIdx="1" presStyleCnt="5">
        <dgm:presLayoutVars>
          <dgm:chMax val="0"/>
          <dgm:chPref val="0"/>
          <dgm:bulletEnabled val="1"/>
        </dgm:presLayoutVars>
      </dgm:prSet>
      <dgm:spPr/>
      <dgm:t>
        <a:bodyPr/>
        <a:lstStyle/>
        <a:p>
          <a:endParaRPr lang="es-MX"/>
        </a:p>
      </dgm:t>
    </dgm:pt>
    <dgm:pt modelId="{9142D77F-8D34-47D3-95D5-360F5A9C2AC5}" type="pres">
      <dgm:prSet presAssocID="{919D8803-F919-48AA-9C76-646AF79E462B}" presName="wedge3" presStyleLbl="node1" presStyleIdx="2" presStyleCnt="5"/>
      <dgm:spPr/>
      <dgm:t>
        <a:bodyPr/>
        <a:lstStyle/>
        <a:p>
          <a:endParaRPr lang="es-MX"/>
        </a:p>
      </dgm:t>
    </dgm:pt>
    <dgm:pt modelId="{9D2C15C7-38CB-4F44-87D5-25FE726A24AA}" type="pres">
      <dgm:prSet presAssocID="{919D8803-F919-48AA-9C76-646AF79E462B}" presName="wedge3Tx" presStyleLbl="node1" presStyleIdx="2" presStyleCnt="5">
        <dgm:presLayoutVars>
          <dgm:chMax val="0"/>
          <dgm:chPref val="0"/>
          <dgm:bulletEnabled val="1"/>
        </dgm:presLayoutVars>
      </dgm:prSet>
      <dgm:spPr/>
      <dgm:t>
        <a:bodyPr/>
        <a:lstStyle/>
        <a:p>
          <a:endParaRPr lang="es-MX"/>
        </a:p>
      </dgm:t>
    </dgm:pt>
    <dgm:pt modelId="{B16051AD-5CA7-4F9B-A2B6-2C5B8AA0489D}" type="pres">
      <dgm:prSet presAssocID="{919D8803-F919-48AA-9C76-646AF79E462B}" presName="wedge4" presStyleLbl="node1" presStyleIdx="3" presStyleCnt="5"/>
      <dgm:spPr/>
      <dgm:t>
        <a:bodyPr/>
        <a:lstStyle/>
        <a:p>
          <a:endParaRPr lang="es-MX"/>
        </a:p>
      </dgm:t>
    </dgm:pt>
    <dgm:pt modelId="{68A31B2B-9C4E-4992-8289-E9190CEFA7CF}" type="pres">
      <dgm:prSet presAssocID="{919D8803-F919-48AA-9C76-646AF79E462B}" presName="wedge4Tx" presStyleLbl="node1" presStyleIdx="3" presStyleCnt="5">
        <dgm:presLayoutVars>
          <dgm:chMax val="0"/>
          <dgm:chPref val="0"/>
          <dgm:bulletEnabled val="1"/>
        </dgm:presLayoutVars>
      </dgm:prSet>
      <dgm:spPr/>
      <dgm:t>
        <a:bodyPr/>
        <a:lstStyle/>
        <a:p>
          <a:endParaRPr lang="es-MX"/>
        </a:p>
      </dgm:t>
    </dgm:pt>
    <dgm:pt modelId="{ABC8AE93-29E6-42E9-BB58-26D2F35E82F4}" type="pres">
      <dgm:prSet presAssocID="{919D8803-F919-48AA-9C76-646AF79E462B}" presName="wedge5" presStyleLbl="node1" presStyleIdx="4" presStyleCnt="5"/>
      <dgm:spPr/>
      <dgm:t>
        <a:bodyPr/>
        <a:lstStyle/>
        <a:p>
          <a:endParaRPr lang="es-MX"/>
        </a:p>
      </dgm:t>
    </dgm:pt>
    <dgm:pt modelId="{92A32C8B-42DA-430C-9D30-1D4BB1AEAC53}" type="pres">
      <dgm:prSet presAssocID="{919D8803-F919-48AA-9C76-646AF79E462B}" presName="wedge5Tx" presStyleLbl="node1" presStyleIdx="4" presStyleCnt="5">
        <dgm:presLayoutVars>
          <dgm:chMax val="0"/>
          <dgm:chPref val="0"/>
          <dgm:bulletEnabled val="1"/>
        </dgm:presLayoutVars>
      </dgm:prSet>
      <dgm:spPr/>
      <dgm:t>
        <a:bodyPr/>
        <a:lstStyle/>
        <a:p>
          <a:endParaRPr lang="es-MX"/>
        </a:p>
      </dgm:t>
    </dgm:pt>
  </dgm:ptLst>
  <dgm:cxnLst>
    <dgm:cxn modelId="{5EF608D6-B9E9-4F99-BBCC-EF80D2436333}" srcId="{919D8803-F919-48AA-9C76-646AF79E462B}" destId="{FECE9A90-FA05-4EBE-8583-B1DB2B4DB6B0}" srcOrd="4" destOrd="0" parTransId="{2F89277A-D84C-40C7-BF76-4AC2B82D9FAD}" sibTransId="{1BA0FBFF-3D1B-4C1C-A0F8-35AB68B7559F}"/>
    <dgm:cxn modelId="{623C358D-202A-48FE-8DB6-0C113B148B9F}" type="presOf" srcId="{FECE9A90-FA05-4EBE-8583-B1DB2B4DB6B0}" destId="{92A32C8B-42DA-430C-9D30-1D4BB1AEAC53}" srcOrd="1" destOrd="0" presId="urn:microsoft.com/office/officeart/2005/8/layout/chart3"/>
    <dgm:cxn modelId="{03A19AFE-21D2-4C32-957C-137BD16C1953}" type="presOf" srcId="{7434E170-A03B-4268-9EF2-95EBAED7F307}" destId="{B16051AD-5CA7-4F9B-A2B6-2C5B8AA0489D}" srcOrd="0" destOrd="0" presId="urn:microsoft.com/office/officeart/2005/8/layout/chart3"/>
    <dgm:cxn modelId="{F176E74D-5EBF-4C5E-8C28-793D5D4D9D9D}" type="presOf" srcId="{919D8803-F919-48AA-9C76-646AF79E462B}" destId="{84CC7CD7-1566-4AE5-9287-A05F2F7ABB83}" srcOrd="0" destOrd="0" presId="urn:microsoft.com/office/officeart/2005/8/layout/chart3"/>
    <dgm:cxn modelId="{5DA2171F-8267-4668-8E40-5475A6474574}" type="presOf" srcId="{7434E170-A03B-4268-9EF2-95EBAED7F307}" destId="{68A31B2B-9C4E-4992-8289-E9190CEFA7CF}" srcOrd="1" destOrd="0" presId="urn:microsoft.com/office/officeart/2005/8/layout/chart3"/>
    <dgm:cxn modelId="{8B359B9A-B781-474A-9F93-196A89D44B5D}" type="presOf" srcId="{B322C07B-F1D3-4DA9-B898-59F445128A4C}" destId="{D34FCDAB-7F2A-4B96-928F-9B1121B5DB28}" srcOrd="0" destOrd="0" presId="urn:microsoft.com/office/officeart/2005/8/layout/chart3"/>
    <dgm:cxn modelId="{4BD2587F-45A8-4133-8BA4-52255D8FF1FE}" type="presOf" srcId="{599F0274-B2BC-456C-81F9-66A988D81BA7}" destId="{9D2C15C7-38CB-4F44-87D5-25FE726A24AA}" srcOrd="1" destOrd="0" presId="urn:microsoft.com/office/officeart/2005/8/layout/chart3"/>
    <dgm:cxn modelId="{17FB851A-4F49-47FD-B08C-32F8DFD2821F}" type="presOf" srcId="{14E4AFA3-92F7-4DBA-AE39-67467B126EB8}" destId="{8EE41299-BF32-464A-800F-8ACA778A9ED5}" srcOrd="0" destOrd="0" presId="urn:microsoft.com/office/officeart/2005/8/layout/chart3"/>
    <dgm:cxn modelId="{6577DC15-E221-4F6E-B024-998DCC795E47}" type="presOf" srcId="{B322C07B-F1D3-4DA9-B898-59F445128A4C}" destId="{B800692C-C9CE-4F87-8462-161629F3533B}" srcOrd="1" destOrd="0" presId="urn:microsoft.com/office/officeart/2005/8/layout/chart3"/>
    <dgm:cxn modelId="{C18C5C4A-A0DC-41E7-87C9-3899C119B744}" srcId="{919D8803-F919-48AA-9C76-646AF79E462B}" destId="{14E4AFA3-92F7-4DBA-AE39-67467B126EB8}" srcOrd="1" destOrd="0" parTransId="{9EBF763D-6157-41BE-8ABA-29BF9C9377F6}" sibTransId="{D8122748-4733-4227-AEEF-C1F45A9F6D3A}"/>
    <dgm:cxn modelId="{068F4443-1344-409D-AA06-45BFA14354BA}" srcId="{919D8803-F919-48AA-9C76-646AF79E462B}" destId="{B322C07B-F1D3-4DA9-B898-59F445128A4C}" srcOrd="0" destOrd="0" parTransId="{035D315C-DFB4-43B2-BB35-52F49703C006}" sibTransId="{4A2FDB4F-DFF4-4FE2-83DC-03D9CE566C21}"/>
    <dgm:cxn modelId="{221F35C2-4CEF-4EDD-A5ED-3B76B71F00E6}" type="presOf" srcId="{14E4AFA3-92F7-4DBA-AE39-67467B126EB8}" destId="{D05981E1-BD96-4C42-9C56-8985F315590A}" srcOrd="1" destOrd="0" presId="urn:microsoft.com/office/officeart/2005/8/layout/chart3"/>
    <dgm:cxn modelId="{D3B275A5-1B9D-4227-B06C-A28886545A84}" type="presOf" srcId="{599F0274-B2BC-456C-81F9-66A988D81BA7}" destId="{9142D77F-8D34-47D3-95D5-360F5A9C2AC5}" srcOrd="0" destOrd="0" presId="urn:microsoft.com/office/officeart/2005/8/layout/chart3"/>
    <dgm:cxn modelId="{B182C321-B0AE-4657-877D-992C9308AAEF}" srcId="{919D8803-F919-48AA-9C76-646AF79E462B}" destId="{599F0274-B2BC-456C-81F9-66A988D81BA7}" srcOrd="2" destOrd="0" parTransId="{9274AAAA-4AE9-47CA-A238-1C465B8B9075}" sibTransId="{E85513B9-A474-4090-B2A0-FB7BA61D8093}"/>
    <dgm:cxn modelId="{C26B7DD3-A3AA-48F9-9AF1-ECB084918246}" srcId="{919D8803-F919-48AA-9C76-646AF79E462B}" destId="{7434E170-A03B-4268-9EF2-95EBAED7F307}" srcOrd="3" destOrd="0" parTransId="{B589AB5D-C918-4963-93D0-2933D43AE14A}" sibTransId="{753D0D96-A5FC-467D-A197-8F6DBDA2BA1B}"/>
    <dgm:cxn modelId="{B22A2E64-531C-445C-8D80-094D9AC838DD}" type="presOf" srcId="{FECE9A90-FA05-4EBE-8583-B1DB2B4DB6B0}" destId="{ABC8AE93-29E6-42E9-BB58-26D2F35E82F4}" srcOrd="0" destOrd="0" presId="urn:microsoft.com/office/officeart/2005/8/layout/chart3"/>
    <dgm:cxn modelId="{3411A698-CBE3-4624-84B4-D16CED3CF65A}" type="presParOf" srcId="{84CC7CD7-1566-4AE5-9287-A05F2F7ABB83}" destId="{D34FCDAB-7F2A-4B96-928F-9B1121B5DB28}" srcOrd="0" destOrd="0" presId="urn:microsoft.com/office/officeart/2005/8/layout/chart3"/>
    <dgm:cxn modelId="{44408E5A-BF37-4EB9-A533-0985BF6C05C4}" type="presParOf" srcId="{84CC7CD7-1566-4AE5-9287-A05F2F7ABB83}" destId="{B800692C-C9CE-4F87-8462-161629F3533B}" srcOrd="1" destOrd="0" presId="urn:microsoft.com/office/officeart/2005/8/layout/chart3"/>
    <dgm:cxn modelId="{C8C0E9E1-6F40-4E9D-9CA1-FA191590BF09}" type="presParOf" srcId="{84CC7CD7-1566-4AE5-9287-A05F2F7ABB83}" destId="{8EE41299-BF32-464A-800F-8ACA778A9ED5}" srcOrd="2" destOrd="0" presId="urn:microsoft.com/office/officeart/2005/8/layout/chart3"/>
    <dgm:cxn modelId="{B9982C13-9160-498E-A5C7-57A629F03689}" type="presParOf" srcId="{84CC7CD7-1566-4AE5-9287-A05F2F7ABB83}" destId="{D05981E1-BD96-4C42-9C56-8985F315590A}" srcOrd="3" destOrd="0" presId="urn:microsoft.com/office/officeart/2005/8/layout/chart3"/>
    <dgm:cxn modelId="{0CBDFD3F-DD31-4BDB-B7AB-1FB82441C471}" type="presParOf" srcId="{84CC7CD7-1566-4AE5-9287-A05F2F7ABB83}" destId="{9142D77F-8D34-47D3-95D5-360F5A9C2AC5}" srcOrd="4" destOrd="0" presId="urn:microsoft.com/office/officeart/2005/8/layout/chart3"/>
    <dgm:cxn modelId="{067BF327-00E6-487C-A670-786AE6A3A689}" type="presParOf" srcId="{84CC7CD7-1566-4AE5-9287-A05F2F7ABB83}" destId="{9D2C15C7-38CB-4F44-87D5-25FE726A24AA}" srcOrd="5" destOrd="0" presId="urn:microsoft.com/office/officeart/2005/8/layout/chart3"/>
    <dgm:cxn modelId="{91C83416-6E38-4175-B9F7-2F23C19BB670}" type="presParOf" srcId="{84CC7CD7-1566-4AE5-9287-A05F2F7ABB83}" destId="{B16051AD-5CA7-4F9B-A2B6-2C5B8AA0489D}" srcOrd="6" destOrd="0" presId="urn:microsoft.com/office/officeart/2005/8/layout/chart3"/>
    <dgm:cxn modelId="{6B7E2736-1F80-4C67-AE35-A378AFF6383C}" type="presParOf" srcId="{84CC7CD7-1566-4AE5-9287-A05F2F7ABB83}" destId="{68A31B2B-9C4E-4992-8289-E9190CEFA7CF}" srcOrd="7" destOrd="0" presId="urn:microsoft.com/office/officeart/2005/8/layout/chart3"/>
    <dgm:cxn modelId="{46A51296-A52F-43B1-9399-9CF18F780B1B}" type="presParOf" srcId="{84CC7CD7-1566-4AE5-9287-A05F2F7ABB83}" destId="{ABC8AE93-29E6-42E9-BB58-26D2F35E82F4}" srcOrd="8" destOrd="0" presId="urn:microsoft.com/office/officeart/2005/8/layout/chart3"/>
    <dgm:cxn modelId="{F80CBD82-F11A-45C9-BDF1-D61CBC4CE02C}" type="presParOf" srcId="{84CC7CD7-1566-4AE5-9287-A05F2F7ABB83}" destId="{92A32C8B-42DA-430C-9D30-1D4BB1AEAC53}"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E457D-AA58-4043-A5D5-F8D200E46F39}" type="doc">
      <dgm:prSet loTypeId="urn:microsoft.com/office/officeart/2011/layout/HexagonRadial" loCatId="cycle" qsTypeId="urn:microsoft.com/office/officeart/2005/8/quickstyle/3d1" qsCatId="3D" csTypeId="urn:microsoft.com/office/officeart/2005/8/colors/colorful2" csCatId="colorful" phldr="1"/>
      <dgm:spPr/>
      <dgm:t>
        <a:bodyPr/>
        <a:lstStyle/>
        <a:p>
          <a:endParaRPr lang="es-MX"/>
        </a:p>
      </dgm:t>
    </dgm:pt>
    <dgm:pt modelId="{E3C25D4C-C856-4F3C-AAF9-8AA78EAAB067}">
      <dgm:prSet phldrT="[Text]"/>
      <dgm:spPr/>
      <dgm:t>
        <a:bodyPr/>
        <a:lstStyle/>
        <a:p>
          <a:r>
            <a:rPr lang="es-MX" dirty="0" smtClean="0">
              <a:solidFill>
                <a:schemeClr val="tx1"/>
              </a:solidFill>
            </a:rPr>
            <a:t>Reactivación Agroalimentaria</a:t>
          </a:r>
          <a:endParaRPr lang="es-MX" dirty="0">
            <a:solidFill>
              <a:schemeClr val="tx1"/>
            </a:solidFill>
          </a:endParaRPr>
        </a:p>
      </dgm:t>
    </dgm:pt>
    <dgm:pt modelId="{9AD37A5C-30D3-4F57-92DF-8DEE7BB9CA3F}" type="parTrans" cxnId="{7ABC070B-0A28-4C1A-A838-8627A8946F79}">
      <dgm:prSet/>
      <dgm:spPr/>
      <dgm:t>
        <a:bodyPr/>
        <a:lstStyle/>
        <a:p>
          <a:endParaRPr lang="es-MX">
            <a:solidFill>
              <a:schemeClr val="tx1"/>
            </a:solidFill>
          </a:endParaRPr>
        </a:p>
      </dgm:t>
    </dgm:pt>
    <dgm:pt modelId="{80A51051-F7F1-45F4-BD91-0CC8900CA539}" type="sibTrans" cxnId="{7ABC070B-0A28-4C1A-A838-8627A8946F79}">
      <dgm:prSet/>
      <dgm:spPr/>
      <dgm:t>
        <a:bodyPr/>
        <a:lstStyle/>
        <a:p>
          <a:endParaRPr lang="es-MX">
            <a:solidFill>
              <a:schemeClr val="tx1"/>
            </a:solidFill>
          </a:endParaRPr>
        </a:p>
      </dgm:t>
    </dgm:pt>
    <dgm:pt modelId="{CAD37DF6-5734-47BB-BCA1-ABEFE56BDE80}">
      <dgm:prSet phldrT="[Text]"/>
      <dgm:spPr/>
      <dgm:t>
        <a:bodyPr/>
        <a:lstStyle/>
        <a:p>
          <a:r>
            <a:rPr lang="es-MX" dirty="0" smtClean="0">
              <a:solidFill>
                <a:schemeClr val="tx1"/>
              </a:solidFill>
            </a:rPr>
            <a:t>Ampliación 125 mil Has Palma Africana</a:t>
          </a:r>
          <a:endParaRPr lang="es-MX" dirty="0">
            <a:solidFill>
              <a:schemeClr val="tx1"/>
            </a:solidFill>
          </a:endParaRPr>
        </a:p>
      </dgm:t>
    </dgm:pt>
    <dgm:pt modelId="{0DF2BFCE-C5BE-4FA9-A363-F9090A02DB96}" type="parTrans" cxnId="{BFFC57A2-EEC0-4DFC-8BB2-1A33465D9B07}">
      <dgm:prSet/>
      <dgm:spPr/>
      <dgm:t>
        <a:bodyPr/>
        <a:lstStyle/>
        <a:p>
          <a:endParaRPr lang="es-MX">
            <a:solidFill>
              <a:schemeClr val="tx1"/>
            </a:solidFill>
          </a:endParaRPr>
        </a:p>
      </dgm:t>
    </dgm:pt>
    <dgm:pt modelId="{4C570FE3-B120-497A-A35D-8FBFA5111597}" type="sibTrans" cxnId="{BFFC57A2-EEC0-4DFC-8BB2-1A33465D9B07}">
      <dgm:prSet/>
      <dgm:spPr/>
      <dgm:t>
        <a:bodyPr/>
        <a:lstStyle/>
        <a:p>
          <a:endParaRPr lang="es-MX">
            <a:solidFill>
              <a:schemeClr val="tx1"/>
            </a:solidFill>
          </a:endParaRPr>
        </a:p>
      </dgm:t>
    </dgm:pt>
    <dgm:pt modelId="{CCB9DE74-BD41-4797-88FC-3C0E261F13F8}">
      <dgm:prSet phldrT="[Text]"/>
      <dgm:spPr/>
      <dgm:t>
        <a:bodyPr/>
        <a:lstStyle/>
        <a:p>
          <a:r>
            <a:rPr lang="es-MX" dirty="0" smtClean="0">
              <a:solidFill>
                <a:schemeClr val="tx1"/>
              </a:solidFill>
            </a:rPr>
            <a:t>Modernización 8 Plantas Extractoras de Aceite</a:t>
          </a:r>
          <a:endParaRPr lang="es-MX" dirty="0">
            <a:solidFill>
              <a:schemeClr val="tx1"/>
            </a:solidFill>
          </a:endParaRPr>
        </a:p>
      </dgm:t>
    </dgm:pt>
    <dgm:pt modelId="{46E23F1F-EDE9-415E-B7E8-22CB9A2DC70E}" type="parTrans" cxnId="{28177DA5-3641-4650-8DA4-C0FF0A2C61BB}">
      <dgm:prSet/>
      <dgm:spPr/>
      <dgm:t>
        <a:bodyPr/>
        <a:lstStyle/>
        <a:p>
          <a:endParaRPr lang="es-MX">
            <a:solidFill>
              <a:schemeClr val="tx1"/>
            </a:solidFill>
          </a:endParaRPr>
        </a:p>
      </dgm:t>
    </dgm:pt>
    <dgm:pt modelId="{E210730C-6F4A-4750-A760-E8762B2C3F19}" type="sibTrans" cxnId="{28177DA5-3641-4650-8DA4-C0FF0A2C61BB}">
      <dgm:prSet/>
      <dgm:spPr/>
      <dgm:t>
        <a:bodyPr/>
        <a:lstStyle/>
        <a:p>
          <a:endParaRPr lang="es-MX">
            <a:solidFill>
              <a:schemeClr val="tx1"/>
            </a:solidFill>
          </a:endParaRPr>
        </a:p>
      </dgm:t>
    </dgm:pt>
    <dgm:pt modelId="{4CC42D7D-B1BA-44CB-B1F8-E31B065A90C2}">
      <dgm:prSet phldrT="[Text]"/>
      <dgm:spPr/>
      <dgm:t>
        <a:bodyPr/>
        <a:lstStyle/>
        <a:p>
          <a:r>
            <a:rPr lang="es-MX" dirty="0" smtClean="0">
              <a:solidFill>
                <a:schemeClr val="tx1"/>
              </a:solidFill>
            </a:rPr>
            <a:t>Ingenios Azucareros y Etanol en Olancho</a:t>
          </a:r>
          <a:endParaRPr lang="es-MX" dirty="0">
            <a:solidFill>
              <a:schemeClr val="tx1"/>
            </a:solidFill>
          </a:endParaRPr>
        </a:p>
      </dgm:t>
    </dgm:pt>
    <dgm:pt modelId="{EE50380C-BD01-4FAA-AF05-853CE41AC619}" type="parTrans" cxnId="{8DA3F0DB-E77D-4DB3-A1EF-8DF5900808EB}">
      <dgm:prSet/>
      <dgm:spPr/>
      <dgm:t>
        <a:bodyPr/>
        <a:lstStyle/>
        <a:p>
          <a:endParaRPr lang="es-MX">
            <a:solidFill>
              <a:schemeClr val="tx1"/>
            </a:solidFill>
          </a:endParaRPr>
        </a:p>
      </dgm:t>
    </dgm:pt>
    <dgm:pt modelId="{82047B8A-18C2-49EE-9108-8F7254045F86}" type="sibTrans" cxnId="{8DA3F0DB-E77D-4DB3-A1EF-8DF5900808EB}">
      <dgm:prSet/>
      <dgm:spPr/>
      <dgm:t>
        <a:bodyPr/>
        <a:lstStyle/>
        <a:p>
          <a:endParaRPr lang="es-MX">
            <a:solidFill>
              <a:schemeClr val="tx1"/>
            </a:solidFill>
          </a:endParaRPr>
        </a:p>
      </dgm:t>
    </dgm:pt>
    <dgm:pt modelId="{B6819D4F-A9AC-4D8B-AC7B-39D5056BE1BF}">
      <dgm:prSet phldrT="[Text]"/>
      <dgm:spPr/>
      <dgm:t>
        <a:bodyPr/>
        <a:lstStyle/>
        <a:p>
          <a:r>
            <a:rPr lang="es-MX" dirty="0" smtClean="0">
              <a:solidFill>
                <a:schemeClr val="tx1"/>
              </a:solidFill>
            </a:rPr>
            <a:t>Apoyo a los Productores de Granos Básicos y Hortalizas</a:t>
          </a:r>
          <a:endParaRPr lang="es-MX" dirty="0">
            <a:solidFill>
              <a:schemeClr val="tx1"/>
            </a:solidFill>
          </a:endParaRPr>
        </a:p>
      </dgm:t>
    </dgm:pt>
    <dgm:pt modelId="{F7D9D72F-6CC9-4C15-92CE-944571BFDFBD}" type="parTrans" cxnId="{68719A6E-0834-4055-81B7-B1C4648738D2}">
      <dgm:prSet/>
      <dgm:spPr/>
      <dgm:t>
        <a:bodyPr/>
        <a:lstStyle/>
        <a:p>
          <a:endParaRPr lang="es-MX">
            <a:solidFill>
              <a:schemeClr val="tx1"/>
            </a:solidFill>
          </a:endParaRPr>
        </a:p>
      </dgm:t>
    </dgm:pt>
    <dgm:pt modelId="{B796F6A1-691A-4B27-8B19-B9CC09340543}" type="sibTrans" cxnId="{68719A6E-0834-4055-81B7-B1C4648738D2}">
      <dgm:prSet/>
      <dgm:spPr/>
      <dgm:t>
        <a:bodyPr/>
        <a:lstStyle/>
        <a:p>
          <a:endParaRPr lang="es-MX">
            <a:solidFill>
              <a:schemeClr val="tx1"/>
            </a:solidFill>
          </a:endParaRPr>
        </a:p>
      </dgm:t>
    </dgm:pt>
    <dgm:pt modelId="{5478A9C4-7F21-4E8A-A884-0A151ED27AA6}">
      <dgm:prSet phldrT="[Text]"/>
      <dgm:spPr/>
      <dgm:t>
        <a:bodyPr/>
        <a:lstStyle/>
        <a:p>
          <a:r>
            <a:rPr lang="es-MX" dirty="0" smtClean="0">
              <a:solidFill>
                <a:schemeClr val="tx1"/>
              </a:solidFill>
            </a:rPr>
            <a:t>Repoblación Bovina, Porcina y Avícola</a:t>
          </a:r>
          <a:endParaRPr lang="es-MX" dirty="0">
            <a:solidFill>
              <a:schemeClr val="tx1"/>
            </a:solidFill>
          </a:endParaRPr>
        </a:p>
      </dgm:t>
    </dgm:pt>
    <dgm:pt modelId="{04F21221-0CDB-4F72-9399-AB3D325A1069}" type="parTrans" cxnId="{9E4AF491-50FA-4AB4-9A83-A6F673D389B5}">
      <dgm:prSet/>
      <dgm:spPr/>
      <dgm:t>
        <a:bodyPr/>
        <a:lstStyle/>
        <a:p>
          <a:endParaRPr lang="es-MX">
            <a:solidFill>
              <a:schemeClr val="tx1"/>
            </a:solidFill>
          </a:endParaRPr>
        </a:p>
      </dgm:t>
    </dgm:pt>
    <dgm:pt modelId="{6C2DB9F9-82FA-440E-B7D7-A6DDB3779D35}" type="sibTrans" cxnId="{9E4AF491-50FA-4AB4-9A83-A6F673D389B5}">
      <dgm:prSet/>
      <dgm:spPr/>
      <dgm:t>
        <a:bodyPr/>
        <a:lstStyle/>
        <a:p>
          <a:endParaRPr lang="es-MX">
            <a:solidFill>
              <a:schemeClr val="tx1"/>
            </a:solidFill>
          </a:endParaRPr>
        </a:p>
      </dgm:t>
    </dgm:pt>
    <dgm:pt modelId="{210EFC1C-7C48-4137-A760-CC3C199521F3}">
      <dgm:prSet phldrT="[Text]"/>
      <dgm:spPr/>
      <dgm:t>
        <a:bodyPr/>
        <a:lstStyle/>
        <a:p>
          <a:r>
            <a:rPr lang="es-MX" dirty="0" smtClean="0">
              <a:solidFill>
                <a:schemeClr val="tx1"/>
              </a:solidFill>
            </a:rPr>
            <a:t>Apoyo Integral al Sector Café</a:t>
          </a:r>
          <a:endParaRPr lang="es-MX" dirty="0">
            <a:solidFill>
              <a:schemeClr val="tx1"/>
            </a:solidFill>
          </a:endParaRPr>
        </a:p>
      </dgm:t>
    </dgm:pt>
    <dgm:pt modelId="{4181DB80-8279-4513-8857-2D7A9B8ED9ED}" type="parTrans" cxnId="{78A70654-81C3-485B-A4BB-A68A65B06281}">
      <dgm:prSet/>
      <dgm:spPr/>
      <dgm:t>
        <a:bodyPr/>
        <a:lstStyle/>
        <a:p>
          <a:endParaRPr lang="es-MX">
            <a:solidFill>
              <a:schemeClr val="tx1"/>
            </a:solidFill>
          </a:endParaRPr>
        </a:p>
      </dgm:t>
    </dgm:pt>
    <dgm:pt modelId="{F7B0EDDB-7B7D-4AA8-A93C-2FD89D82932F}" type="sibTrans" cxnId="{78A70654-81C3-485B-A4BB-A68A65B06281}">
      <dgm:prSet/>
      <dgm:spPr/>
      <dgm:t>
        <a:bodyPr/>
        <a:lstStyle/>
        <a:p>
          <a:endParaRPr lang="es-MX">
            <a:solidFill>
              <a:schemeClr val="tx1"/>
            </a:solidFill>
          </a:endParaRPr>
        </a:p>
      </dgm:t>
    </dgm:pt>
    <dgm:pt modelId="{C3D41354-6C8B-4816-BA65-3B32CBDE893C}" type="pres">
      <dgm:prSet presAssocID="{C1CE457D-AA58-4043-A5D5-F8D200E46F39}" presName="Name0" presStyleCnt="0">
        <dgm:presLayoutVars>
          <dgm:chMax val="1"/>
          <dgm:chPref val="1"/>
          <dgm:dir/>
          <dgm:animOne val="branch"/>
          <dgm:animLvl val="lvl"/>
        </dgm:presLayoutVars>
      </dgm:prSet>
      <dgm:spPr/>
      <dgm:t>
        <a:bodyPr/>
        <a:lstStyle/>
        <a:p>
          <a:endParaRPr lang="es-MX"/>
        </a:p>
      </dgm:t>
    </dgm:pt>
    <dgm:pt modelId="{51498823-69EE-47AD-97BA-4DED212D27B2}" type="pres">
      <dgm:prSet presAssocID="{E3C25D4C-C856-4F3C-AAF9-8AA78EAAB067}" presName="Parent" presStyleLbl="node0" presStyleIdx="0" presStyleCnt="1">
        <dgm:presLayoutVars>
          <dgm:chMax val="6"/>
          <dgm:chPref val="6"/>
        </dgm:presLayoutVars>
      </dgm:prSet>
      <dgm:spPr/>
      <dgm:t>
        <a:bodyPr/>
        <a:lstStyle/>
        <a:p>
          <a:endParaRPr lang="es-MX"/>
        </a:p>
      </dgm:t>
    </dgm:pt>
    <dgm:pt modelId="{2CC518BC-E3C1-4241-AEDB-2B50CDBB1F24}" type="pres">
      <dgm:prSet presAssocID="{CAD37DF6-5734-47BB-BCA1-ABEFE56BDE80}" presName="Accent1" presStyleCnt="0"/>
      <dgm:spPr/>
    </dgm:pt>
    <dgm:pt modelId="{C7C2F683-1526-4191-BA36-6732E9612F56}" type="pres">
      <dgm:prSet presAssocID="{CAD37DF6-5734-47BB-BCA1-ABEFE56BDE80}" presName="Accent" presStyleLbl="bgShp" presStyleIdx="0" presStyleCnt="6"/>
      <dgm:spPr/>
    </dgm:pt>
    <dgm:pt modelId="{5C2D44B3-528B-4A30-B6F1-E93A9D2A0A77}" type="pres">
      <dgm:prSet presAssocID="{CAD37DF6-5734-47BB-BCA1-ABEFE56BDE80}" presName="Child1" presStyleLbl="node1" presStyleIdx="0" presStyleCnt="6">
        <dgm:presLayoutVars>
          <dgm:chMax val="0"/>
          <dgm:chPref val="0"/>
          <dgm:bulletEnabled val="1"/>
        </dgm:presLayoutVars>
      </dgm:prSet>
      <dgm:spPr/>
      <dgm:t>
        <a:bodyPr/>
        <a:lstStyle/>
        <a:p>
          <a:endParaRPr lang="es-MX"/>
        </a:p>
      </dgm:t>
    </dgm:pt>
    <dgm:pt modelId="{7BA1181F-2074-446C-B6E3-87A669805B44}" type="pres">
      <dgm:prSet presAssocID="{CCB9DE74-BD41-4797-88FC-3C0E261F13F8}" presName="Accent2" presStyleCnt="0"/>
      <dgm:spPr/>
    </dgm:pt>
    <dgm:pt modelId="{DCBFC25D-C73F-4579-AAE9-422C6530B63D}" type="pres">
      <dgm:prSet presAssocID="{CCB9DE74-BD41-4797-88FC-3C0E261F13F8}" presName="Accent" presStyleLbl="bgShp" presStyleIdx="1" presStyleCnt="6"/>
      <dgm:spPr/>
    </dgm:pt>
    <dgm:pt modelId="{89223FEA-7BEB-41EB-A848-882DF0138A5C}" type="pres">
      <dgm:prSet presAssocID="{CCB9DE74-BD41-4797-88FC-3C0E261F13F8}" presName="Child2" presStyleLbl="node1" presStyleIdx="1" presStyleCnt="6">
        <dgm:presLayoutVars>
          <dgm:chMax val="0"/>
          <dgm:chPref val="0"/>
          <dgm:bulletEnabled val="1"/>
        </dgm:presLayoutVars>
      </dgm:prSet>
      <dgm:spPr/>
      <dgm:t>
        <a:bodyPr/>
        <a:lstStyle/>
        <a:p>
          <a:endParaRPr lang="es-MX"/>
        </a:p>
      </dgm:t>
    </dgm:pt>
    <dgm:pt modelId="{149E9B1A-1E81-413E-804D-A3F5C1CE979D}" type="pres">
      <dgm:prSet presAssocID="{4CC42D7D-B1BA-44CB-B1F8-E31B065A90C2}" presName="Accent3" presStyleCnt="0"/>
      <dgm:spPr/>
    </dgm:pt>
    <dgm:pt modelId="{E2F07DDF-4BA1-43D9-8B6B-FE2F2FABFA61}" type="pres">
      <dgm:prSet presAssocID="{4CC42D7D-B1BA-44CB-B1F8-E31B065A90C2}" presName="Accent" presStyleLbl="bgShp" presStyleIdx="2" presStyleCnt="6"/>
      <dgm:spPr/>
    </dgm:pt>
    <dgm:pt modelId="{61B49FC6-AA36-4A65-9FF2-6C8B0387C67B}" type="pres">
      <dgm:prSet presAssocID="{4CC42D7D-B1BA-44CB-B1F8-E31B065A90C2}" presName="Child3" presStyleLbl="node1" presStyleIdx="2" presStyleCnt="6">
        <dgm:presLayoutVars>
          <dgm:chMax val="0"/>
          <dgm:chPref val="0"/>
          <dgm:bulletEnabled val="1"/>
        </dgm:presLayoutVars>
      </dgm:prSet>
      <dgm:spPr/>
      <dgm:t>
        <a:bodyPr/>
        <a:lstStyle/>
        <a:p>
          <a:endParaRPr lang="es-MX"/>
        </a:p>
      </dgm:t>
    </dgm:pt>
    <dgm:pt modelId="{C1A4A886-2C0C-4951-B5C6-C438326FB116}" type="pres">
      <dgm:prSet presAssocID="{B6819D4F-A9AC-4D8B-AC7B-39D5056BE1BF}" presName="Accent4" presStyleCnt="0"/>
      <dgm:spPr/>
    </dgm:pt>
    <dgm:pt modelId="{DA3D8691-C3D4-4F8D-AB67-5373B37B1CB0}" type="pres">
      <dgm:prSet presAssocID="{B6819D4F-A9AC-4D8B-AC7B-39D5056BE1BF}" presName="Accent" presStyleLbl="bgShp" presStyleIdx="3" presStyleCnt="6"/>
      <dgm:spPr/>
    </dgm:pt>
    <dgm:pt modelId="{A733EEFB-3437-4336-9762-EBAE9D850364}" type="pres">
      <dgm:prSet presAssocID="{B6819D4F-A9AC-4D8B-AC7B-39D5056BE1BF}" presName="Child4" presStyleLbl="node1" presStyleIdx="3" presStyleCnt="6">
        <dgm:presLayoutVars>
          <dgm:chMax val="0"/>
          <dgm:chPref val="0"/>
          <dgm:bulletEnabled val="1"/>
        </dgm:presLayoutVars>
      </dgm:prSet>
      <dgm:spPr/>
      <dgm:t>
        <a:bodyPr/>
        <a:lstStyle/>
        <a:p>
          <a:endParaRPr lang="es-MX"/>
        </a:p>
      </dgm:t>
    </dgm:pt>
    <dgm:pt modelId="{9C598D1F-4467-4E60-855D-62B5A5F0C16D}" type="pres">
      <dgm:prSet presAssocID="{5478A9C4-7F21-4E8A-A884-0A151ED27AA6}" presName="Accent5" presStyleCnt="0"/>
      <dgm:spPr/>
    </dgm:pt>
    <dgm:pt modelId="{76678085-B979-4699-9EAE-43FC09BA40F0}" type="pres">
      <dgm:prSet presAssocID="{5478A9C4-7F21-4E8A-A884-0A151ED27AA6}" presName="Accent" presStyleLbl="bgShp" presStyleIdx="4" presStyleCnt="6"/>
      <dgm:spPr/>
    </dgm:pt>
    <dgm:pt modelId="{4512ECA5-C53D-431B-B7AC-73B5315A617D}" type="pres">
      <dgm:prSet presAssocID="{5478A9C4-7F21-4E8A-A884-0A151ED27AA6}" presName="Child5" presStyleLbl="node1" presStyleIdx="4" presStyleCnt="6">
        <dgm:presLayoutVars>
          <dgm:chMax val="0"/>
          <dgm:chPref val="0"/>
          <dgm:bulletEnabled val="1"/>
        </dgm:presLayoutVars>
      </dgm:prSet>
      <dgm:spPr/>
      <dgm:t>
        <a:bodyPr/>
        <a:lstStyle/>
        <a:p>
          <a:endParaRPr lang="es-MX"/>
        </a:p>
      </dgm:t>
    </dgm:pt>
    <dgm:pt modelId="{CDF414D8-5F82-4E58-97A7-15C421174623}" type="pres">
      <dgm:prSet presAssocID="{210EFC1C-7C48-4137-A760-CC3C199521F3}" presName="Accent6" presStyleCnt="0"/>
      <dgm:spPr/>
    </dgm:pt>
    <dgm:pt modelId="{6DC09E49-25D3-4B2A-9E79-4353FB18FA6D}" type="pres">
      <dgm:prSet presAssocID="{210EFC1C-7C48-4137-A760-CC3C199521F3}" presName="Accent" presStyleLbl="bgShp" presStyleIdx="5" presStyleCnt="6"/>
      <dgm:spPr/>
    </dgm:pt>
    <dgm:pt modelId="{7A7206C2-932E-4944-A78E-34EF673E5007}" type="pres">
      <dgm:prSet presAssocID="{210EFC1C-7C48-4137-A760-CC3C199521F3}" presName="Child6" presStyleLbl="node1" presStyleIdx="5" presStyleCnt="6">
        <dgm:presLayoutVars>
          <dgm:chMax val="0"/>
          <dgm:chPref val="0"/>
          <dgm:bulletEnabled val="1"/>
        </dgm:presLayoutVars>
      </dgm:prSet>
      <dgm:spPr/>
      <dgm:t>
        <a:bodyPr/>
        <a:lstStyle/>
        <a:p>
          <a:endParaRPr lang="es-MX"/>
        </a:p>
      </dgm:t>
    </dgm:pt>
  </dgm:ptLst>
  <dgm:cxnLst>
    <dgm:cxn modelId="{8DA3F0DB-E77D-4DB3-A1EF-8DF5900808EB}" srcId="{E3C25D4C-C856-4F3C-AAF9-8AA78EAAB067}" destId="{4CC42D7D-B1BA-44CB-B1F8-E31B065A90C2}" srcOrd="2" destOrd="0" parTransId="{EE50380C-BD01-4FAA-AF05-853CE41AC619}" sibTransId="{82047B8A-18C2-49EE-9108-8F7254045F86}"/>
    <dgm:cxn modelId="{37FACD7C-93DE-47D3-92B3-82AF3700C6F3}" type="presOf" srcId="{B6819D4F-A9AC-4D8B-AC7B-39D5056BE1BF}" destId="{A733EEFB-3437-4336-9762-EBAE9D850364}" srcOrd="0" destOrd="0" presId="urn:microsoft.com/office/officeart/2011/layout/HexagonRadial"/>
    <dgm:cxn modelId="{68719A6E-0834-4055-81B7-B1C4648738D2}" srcId="{E3C25D4C-C856-4F3C-AAF9-8AA78EAAB067}" destId="{B6819D4F-A9AC-4D8B-AC7B-39D5056BE1BF}" srcOrd="3" destOrd="0" parTransId="{F7D9D72F-6CC9-4C15-92CE-944571BFDFBD}" sibTransId="{B796F6A1-691A-4B27-8B19-B9CC09340543}"/>
    <dgm:cxn modelId="{9E4AF491-50FA-4AB4-9A83-A6F673D389B5}" srcId="{E3C25D4C-C856-4F3C-AAF9-8AA78EAAB067}" destId="{5478A9C4-7F21-4E8A-A884-0A151ED27AA6}" srcOrd="4" destOrd="0" parTransId="{04F21221-0CDB-4F72-9399-AB3D325A1069}" sibTransId="{6C2DB9F9-82FA-440E-B7D7-A6DDB3779D35}"/>
    <dgm:cxn modelId="{78A70654-81C3-485B-A4BB-A68A65B06281}" srcId="{E3C25D4C-C856-4F3C-AAF9-8AA78EAAB067}" destId="{210EFC1C-7C48-4137-A760-CC3C199521F3}" srcOrd="5" destOrd="0" parTransId="{4181DB80-8279-4513-8857-2D7A9B8ED9ED}" sibTransId="{F7B0EDDB-7B7D-4AA8-A93C-2FD89D82932F}"/>
    <dgm:cxn modelId="{BFFC57A2-EEC0-4DFC-8BB2-1A33465D9B07}" srcId="{E3C25D4C-C856-4F3C-AAF9-8AA78EAAB067}" destId="{CAD37DF6-5734-47BB-BCA1-ABEFE56BDE80}" srcOrd="0" destOrd="0" parTransId="{0DF2BFCE-C5BE-4FA9-A363-F9090A02DB96}" sibTransId="{4C570FE3-B120-497A-A35D-8FBFA5111597}"/>
    <dgm:cxn modelId="{7ABC070B-0A28-4C1A-A838-8627A8946F79}" srcId="{C1CE457D-AA58-4043-A5D5-F8D200E46F39}" destId="{E3C25D4C-C856-4F3C-AAF9-8AA78EAAB067}" srcOrd="0" destOrd="0" parTransId="{9AD37A5C-30D3-4F57-92DF-8DEE7BB9CA3F}" sibTransId="{80A51051-F7F1-45F4-BD91-0CC8900CA539}"/>
    <dgm:cxn modelId="{968AECC3-09AD-4E17-B859-EAD721F75192}" type="presOf" srcId="{CCB9DE74-BD41-4797-88FC-3C0E261F13F8}" destId="{89223FEA-7BEB-41EB-A848-882DF0138A5C}" srcOrd="0" destOrd="0" presId="urn:microsoft.com/office/officeart/2011/layout/HexagonRadial"/>
    <dgm:cxn modelId="{1540548A-2A5A-4718-B3A7-9E5D538E8BDB}" type="presOf" srcId="{E3C25D4C-C856-4F3C-AAF9-8AA78EAAB067}" destId="{51498823-69EE-47AD-97BA-4DED212D27B2}" srcOrd="0" destOrd="0" presId="urn:microsoft.com/office/officeart/2011/layout/HexagonRadial"/>
    <dgm:cxn modelId="{30A3B997-F4CB-46B7-86D9-F260AEA80D26}" type="presOf" srcId="{5478A9C4-7F21-4E8A-A884-0A151ED27AA6}" destId="{4512ECA5-C53D-431B-B7AC-73B5315A617D}" srcOrd="0" destOrd="0" presId="urn:microsoft.com/office/officeart/2011/layout/HexagonRadial"/>
    <dgm:cxn modelId="{416DCFD5-7E90-4406-90E4-464CF9B6B374}" type="presOf" srcId="{C1CE457D-AA58-4043-A5D5-F8D200E46F39}" destId="{C3D41354-6C8B-4816-BA65-3B32CBDE893C}" srcOrd="0" destOrd="0" presId="urn:microsoft.com/office/officeart/2011/layout/HexagonRadial"/>
    <dgm:cxn modelId="{03A1A558-88EE-48E9-9DFF-7974F91C7016}" type="presOf" srcId="{4CC42D7D-B1BA-44CB-B1F8-E31B065A90C2}" destId="{61B49FC6-AA36-4A65-9FF2-6C8B0387C67B}" srcOrd="0" destOrd="0" presId="urn:microsoft.com/office/officeart/2011/layout/HexagonRadial"/>
    <dgm:cxn modelId="{32B673F8-748B-47BE-B136-37A3D4B15C94}" type="presOf" srcId="{CAD37DF6-5734-47BB-BCA1-ABEFE56BDE80}" destId="{5C2D44B3-528B-4A30-B6F1-E93A9D2A0A77}" srcOrd="0" destOrd="0" presId="urn:microsoft.com/office/officeart/2011/layout/HexagonRadial"/>
    <dgm:cxn modelId="{9AC71332-C412-4253-8DA1-68385EAE52DA}" type="presOf" srcId="{210EFC1C-7C48-4137-A760-CC3C199521F3}" destId="{7A7206C2-932E-4944-A78E-34EF673E5007}" srcOrd="0" destOrd="0" presId="urn:microsoft.com/office/officeart/2011/layout/HexagonRadial"/>
    <dgm:cxn modelId="{28177DA5-3641-4650-8DA4-C0FF0A2C61BB}" srcId="{E3C25D4C-C856-4F3C-AAF9-8AA78EAAB067}" destId="{CCB9DE74-BD41-4797-88FC-3C0E261F13F8}" srcOrd="1" destOrd="0" parTransId="{46E23F1F-EDE9-415E-B7E8-22CB9A2DC70E}" sibTransId="{E210730C-6F4A-4750-A760-E8762B2C3F19}"/>
    <dgm:cxn modelId="{182FA47F-B0A9-4117-AE39-D8DFB3C5D4BF}" type="presParOf" srcId="{C3D41354-6C8B-4816-BA65-3B32CBDE893C}" destId="{51498823-69EE-47AD-97BA-4DED212D27B2}" srcOrd="0" destOrd="0" presId="urn:microsoft.com/office/officeart/2011/layout/HexagonRadial"/>
    <dgm:cxn modelId="{2E5FD497-3D4F-45B7-9B43-8D7292A83AFB}" type="presParOf" srcId="{C3D41354-6C8B-4816-BA65-3B32CBDE893C}" destId="{2CC518BC-E3C1-4241-AEDB-2B50CDBB1F24}" srcOrd="1" destOrd="0" presId="urn:microsoft.com/office/officeart/2011/layout/HexagonRadial"/>
    <dgm:cxn modelId="{F1C40452-2085-4191-ADD6-D42EFE0EA06A}" type="presParOf" srcId="{2CC518BC-E3C1-4241-AEDB-2B50CDBB1F24}" destId="{C7C2F683-1526-4191-BA36-6732E9612F56}" srcOrd="0" destOrd="0" presId="urn:microsoft.com/office/officeart/2011/layout/HexagonRadial"/>
    <dgm:cxn modelId="{7EFF5CF8-2BF6-44A8-8517-17899E8AE1EB}" type="presParOf" srcId="{C3D41354-6C8B-4816-BA65-3B32CBDE893C}" destId="{5C2D44B3-528B-4A30-B6F1-E93A9D2A0A77}" srcOrd="2" destOrd="0" presId="urn:microsoft.com/office/officeart/2011/layout/HexagonRadial"/>
    <dgm:cxn modelId="{462EC1CC-44E6-40F5-BA5B-22A1D9B28A8F}" type="presParOf" srcId="{C3D41354-6C8B-4816-BA65-3B32CBDE893C}" destId="{7BA1181F-2074-446C-B6E3-87A669805B44}" srcOrd="3" destOrd="0" presId="urn:microsoft.com/office/officeart/2011/layout/HexagonRadial"/>
    <dgm:cxn modelId="{DD70A065-A555-4712-A91F-D598F5FA5936}" type="presParOf" srcId="{7BA1181F-2074-446C-B6E3-87A669805B44}" destId="{DCBFC25D-C73F-4579-AAE9-422C6530B63D}" srcOrd="0" destOrd="0" presId="urn:microsoft.com/office/officeart/2011/layout/HexagonRadial"/>
    <dgm:cxn modelId="{5DB22B9B-CE1F-44C3-B015-60A9A96CE03F}" type="presParOf" srcId="{C3D41354-6C8B-4816-BA65-3B32CBDE893C}" destId="{89223FEA-7BEB-41EB-A848-882DF0138A5C}" srcOrd="4" destOrd="0" presId="urn:microsoft.com/office/officeart/2011/layout/HexagonRadial"/>
    <dgm:cxn modelId="{BF3681C6-B518-45D9-98E1-04A20D219E4E}" type="presParOf" srcId="{C3D41354-6C8B-4816-BA65-3B32CBDE893C}" destId="{149E9B1A-1E81-413E-804D-A3F5C1CE979D}" srcOrd="5" destOrd="0" presId="urn:microsoft.com/office/officeart/2011/layout/HexagonRadial"/>
    <dgm:cxn modelId="{21CA2969-EB3F-454B-84A0-D89BFA5473D9}" type="presParOf" srcId="{149E9B1A-1E81-413E-804D-A3F5C1CE979D}" destId="{E2F07DDF-4BA1-43D9-8B6B-FE2F2FABFA61}" srcOrd="0" destOrd="0" presId="urn:microsoft.com/office/officeart/2011/layout/HexagonRadial"/>
    <dgm:cxn modelId="{388D5F20-2975-407A-AB6A-73B057469B83}" type="presParOf" srcId="{C3D41354-6C8B-4816-BA65-3B32CBDE893C}" destId="{61B49FC6-AA36-4A65-9FF2-6C8B0387C67B}" srcOrd="6" destOrd="0" presId="urn:microsoft.com/office/officeart/2011/layout/HexagonRadial"/>
    <dgm:cxn modelId="{E6576D3A-DE02-4BEC-A38E-209DD81E0603}" type="presParOf" srcId="{C3D41354-6C8B-4816-BA65-3B32CBDE893C}" destId="{C1A4A886-2C0C-4951-B5C6-C438326FB116}" srcOrd="7" destOrd="0" presId="urn:microsoft.com/office/officeart/2011/layout/HexagonRadial"/>
    <dgm:cxn modelId="{4B3BB2E1-F832-4960-AA3C-DC4CC96CB855}" type="presParOf" srcId="{C1A4A886-2C0C-4951-B5C6-C438326FB116}" destId="{DA3D8691-C3D4-4F8D-AB67-5373B37B1CB0}" srcOrd="0" destOrd="0" presId="urn:microsoft.com/office/officeart/2011/layout/HexagonRadial"/>
    <dgm:cxn modelId="{2E7E7C01-E189-4C7D-8B53-804C04AA0224}" type="presParOf" srcId="{C3D41354-6C8B-4816-BA65-3B32CBDE893C}" destId="{A733EEFB-3437-4336-9762-EBAE9D850364}" srcOrd="8" destOrd="0" presId="urn:microsoft.com/office/officeart/2011/layout/HexagonRadial"/>
    <dgm:cxn modelId="{21507490-875E-4DCF-9CA5-D5F2448BFB82}" type="presParOf" srcId="{C3D41354-6C8B-4816-BA65-3B32CBDE893C}" destId="{9C598D1F-4467-4E60-855D-62B5A5F0C16D}" srcOrd="9" destOrd="0" presId="urn:microsoft.com/office/officeart/2011/layout/HexagonRadial"/>
    <dgm:cxn modelId="{92571045-ECEE-480D-9459-08ECFAC59710}" type="presParOf" srcId="{9C598D1F-4467-4E60-855D-62B5A5F0C16D}" destId="{76678085-B979-4699-9EAE-43FC09BA40F0}" srcOrd="0" destOrd="0" presId="urn:microsoft.com/office/officeart/2011/layout/HexagonRadial"/>
    <dgm:cxn modelId="{DA6C550C-D289-41D7-A447-9BE4CE4B4966}" type="presParOf" srcId="{C3D41354-6C8B-4816-BA65-3B32CBDE893C}" destId="{4512ECA5-C53D-431B-B7AC-73B5315A617D}" srcOrd="10" destOrd="0" presId="urn:microsoft.com/office/officeart/2011/layout/HexagonRadial"/>
    <dgm:cxn modelId="{56775EB6-CBC9-4854-A32C-B8015AA6A7C1}" type="presParOf" srcId="{C3D41354-6C8B-4816-BA65-3B32CBDE893C}" destId="{CDF414D8-5F82-4E58-97A7-15C421174623}" srcOrd="11" destOrd="0" presId="urn:microsoft.com/office/officeart/2011/layout/HexagonRadial"/>
    <dgm:cxn modelId="{F7735856-7537-4CC3-9420-524855833929}" type="presParOf" srcId="{CDF414D8-5F82-4E58-97A7-15C421174623}" destId="{6DC09E49-25D3-4B2A-9E79-4353FB18FA6D}" srcOrd="0" destOrd="0" presId="urn:microsoft.com/office/officeart/2011/layout/HexagonRadial"/>
    <dgm:cxn modelId="{AE9E8F51-ADB4-44BB-A68E-19558C5412CD}" type="presParOf" srcId="{C3D41354-6C8B-4816-BA65-3B32CBDE893C}" destId="{7A7206C2-932E-4944-A78E-34EF673E500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03847B-6D55-45DE-881A-8ED9F5B7905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MX"/>
        </a:p>
      </dgm:t>
    </dgm:pt>
    <dgm:pt modelId="{ECBDFE90-2257-4F66-A158-52A95136FA47}">
      <dgm:prSet phldrT="[Text]"/>
      <dgm:spPr/>
      <dgm:t>
        <a:bodyPr/>
        <a:lstStyle/>
        <a:p>
          <a:r>
            <a:rPr lang="es-MX" dirty="0" smtClean="0"/>
            <a:t>Financiamiento</a:t>
          </a:r>
          <a:endParaRPr lang="es-MX" dirty="0"/>
        </a:p>
      </dgm:t>
    </dgm:pt>
    <dgm:pt modelId="{B517D12E-2A1C-45DE-BC77-1B1E5C444A5F}" type="parTrans" cxnId="{1D803FBF-B089-40D6-91FD-48721B851F3D}">
      <dgm:prSet/>
      <dgm:spPr/>
      <dgm:t>
        <a:bodyPr/>
        <a:lstStyle/>
        <a:p>
          <a:endParaRPr lang="es-MX"/>
        </a:p>
      </dgm:t>
    </dgm:pt>
    <dgm:pt modelId="{4AC5F429-2FCA-4500-A02E-BDF0343DFDAE}" type="sibTrans" cxnId="{1D803FBF-B089-40D6-91FD-48721B851F3D}">
      <dgm:prSet/>
      <dgm:spPr/>
      <dgm:t>
        <a:bodyPr/>
        <a:lstStyle/>
        <a:p>
          <a:endParaRPr lang="es-MX"/>
        </a:p>
      </dgm:t>
    </dgm:pt>
    <dgm:pt modelId="{C46880EA-1F30-43C0-8766-B04238E2BF7E}">
      <dgm:prSet phldrT="[Text]" custT="1"/>
      <dgm:spPr/>
      <dgm:t>
        <a:bodyPr/>
        <a:lstStyle/>
        <a:p>
          <a:r>
            <a:rPr lang="es-MX" sz="900" dirty="0" smtClean="0"/>
            <a:t>El Fideicomiso otorga financiamiento a Empresa Distribuidora de Agroquímicos en base al número de paquetes de insumo a entregar. El costo del paquete es de  </a:t>
          </a:r>
          <a:r>
            <a:rPr lang="es-MX" sz="900" dirty="0" err="1" smtClean="0"/>
            <a:t>aprox</a:t>
          </a:r>
          <a:r>
            <a:rPr lang="es-MX" sz="900" dirty="0" smtClean="0"/>
            <a:t> L. 7,000.00, incluyendo seguro agrícola</a:t>
          </a:r>
          <a:endParaRPr lang="es-MX" sz="900" dirty="0"/>
        </a:p>
      </dgm:t>
    </dgm:pt>
    <dgm:pt modelId="{50406912-6423-43E1-B4D4-84FB0CC6A3D0}" type="parTrans" cxnId="{2EB93844-B359-45A1-B480-5480A477F685}">
      <dgm:prSet/>
      <dgm:spPr/>
      <dgm:t>
        <a:bodyPr/>
        <a:lstStyle/>
        <a:p>
          <a:endParaRPr lang="es-MX"/>
        </a:p>
      </dgm:t>
    </dgm:pt>
    <dgm:pt modelId="{D33B4AF2-3D97-421A-90EF-A8EBB6C942F8}" type="sibTrans" cxnId="{2EB93844-B359-45A1-B480-5480A477F685}">
      <dgm:prSet/>
      <dgm:spPr/>
      <dgm:t>
        <a:bodyPr/>
        <a:lstStyle/>
        <a:p>
          <a:endParaRPr lang="es-MX"/>
        </a:p>
      </dgm:t>
    </dgm:pt>
    <dgm:pt modelId="{2B041410-9E86-4A1D-896D-400FD0549143}">
      <dgm:prSet phldrT="[Text]"/>
      <dgm:spPr/>
      <dgm:t>
        <a:bodyPr/>
        <a:lstStyle/>
        <a:p>
          <a:r>
            <a:rPr lang="es-MX" dirty="0" smtClean="0"/>
            <a:t>Insumos, Seguro y Asistencia Técnica</a:t>
          </a:r>
          <a:endParaRPr lang="es-MX" dirty="0"/>
        </a:p>
      </dgm:t>
    </dgm:pt>
    <dgm:pt modelId="{5354D433-7594-4883-A955-1B8D6369A58A}" type="parTrans" cxnId="{102BED82-9D42-4F97-9C97-AD6D7EC6B0F1}">
      <dgm:prSet/>
      <dgm:spPr/>
      <dgm:t>
        <a:bodyPr/>
        <a:lstStyle/>
        <a:p>
          <a:endParaRPr lang="es-MX"/>
        </a:p>
      </dgm:t>
    </dgm:pt>
    <dgm:pt modelId="{FA5EC6A2-596F-4E89-98EF-426D41BB7FC5}" type="sibTrans" cxnId="{102BED82-9D42-4F97-9C97-AD6D7EC6B0F1}">
      <dgm:prSet/>
      <dgm:spPr/>
      <dgm:t>
        <a:bodyPr/>
        <a:lstStyle/>
        <a:p>
          <a:endParaRPr lang="es-MX"/>
        </a:p>
      </dgm:t>
    </dgm:pt>
    <dgm:pt modelId="{958CC632-A225-49A1-B867-71D2C4EFC96C}">
      <dgm:prSet phldrT="[Text]" custT="1"/>
      <dgm:spPr/>
      <dgm:t>
        <a:bodyPr/>
        <a:lstStyle/>
        <a:p>
          <a:r>
            <a:rPr lang="es-MX" sz="900" dirty="0" smtClean="0"/>
            <a:t>La Empresa de Agroquímicos entrega los paquetes de insumos (1 por manzana) a los productores con contrato con Agroindustria, entregando y capacitando en un manual de buenas prácticas agrícolas. SAG certifica entrega y Aseguradora inicia supervisión</a:t>
          </a:r>
          <a:endParaRPr lang="es-MX" sz="900" dirty="0"/>
        </a:p>
      </dgm:t>
    </dgm:pt>
    <dgm:pt modelId="{3AB5AB5B-E378-4982-9610-C1062F16F9C6}" type="parTrans" cxnId="{DD2413D7-1A80-464B-8ACB-11D8D4B977A6}">
      <dgm:prSet/>
      <dgm:spPr/>
      <dgm:t>
        <a:bodyPr/>
        <a:lstStyle/>
        <a:p>
          <a:endParaRPr lang="es-MX"/>
        </a:p>
      </dgm:t>
    </dgm:pt>
    <dgm:pt modelId="{1B2CD7EE-5385-4883-9D6C-C806BD090C95}" type="sibTrans" cxnId="{DD2413D7-1A80-464B-8ACB-11D8D4B977A6}">
      <dgm:prSet/>
      <dgm:spPr/>
      <dgm:t>
        <a:bodyPr/>
        <a:lstStyle/>
        <a:p>
          <a:endParaRPr lang="es-MX"/>
        </a:p>
      </dgm:t>
    </dgm:pt>
    <dgm:pt modelId="{01571528-3D44-41B3-AF64-5A3901C48A97}">
      <dgm:prSet phldrT="[Text]"/>
      <dgm:spPr/>
      <dgm:t>
        <a:bodyPr/>
        <a:lstStyle/>
        <a:p>
          <a:r>
            <a:rPr lang="es-MX" dirty="0" smtClean="0"/>
            <a:t>Comercialización</a:t>
          </a:r>
          <a:endParaRPr lang="es-MX" dirty="0"/>
        </a:p>
      </dgm:t>
    </dgm:pt>
    <dgm:pt modelId="{4F389AC0-A101-4D18-82C4-8E2CDC4A049F}" type="parTrans" cxnId="{D235AFE8-B08E-4A89-9F94-9BFB7C884D17}">
      <dgm:prSet/>
      <dgm:spPr/>
      <dgm:t>
        <a:bodyPr/>
        <a:lstStyle/>
        <a:p>
          <a:endParaRPr lang="es-MX"/>
        </a:p>
      </dgm:t>
    </dgm:pt>
    <dgm:pt modelId="{84FAFEBE-A544-4B1A-ADB5-20E4EAA211A9}" type="sibTrans" cxnId="{D235AFE8-B08E-4A89-9F94-9BFB7C884D17}">
      <dgm:prSet/>
      <dgm:spPr/>
      <dgm:t>
        <a:bodyPr/>
        <a:lstStyle/>
        <a:p>
          <a:endParaRPr lang="es-MX"/>
        </a:p>
      </dgm:t>
    </dgm:pt>
    <dgm:pt modelId="{3CFAB6A0-55AA-4DE8-BD73-025EC3921030}">
      <dgm:prSet phldrT="[Text]"/>
      <dgm:spPr/>
      <dgm:t>
        <a:bodyPr/>
        <a:lstStyle/>
        <a:p>
          <a:r>
            <a:rPr lang="es-MX" dirty="0" smtClean="0"/>
            <a:t>El Fideicomiso acredita transferencia de agroindustria como pago de Empresas Distribuidoras de Agroquímicos.</a:t>
          </a:r>
          <a:endParaRPr lang="es-MX" dirty="0"/>
        </a:p>
      </dgm:t>
    </dgm:pt>
    <dgm:pt modelId="{7C6236BB-674A-4CCC-B6D3-4C759544323D}" type="parTrans" cxnId="{D2F33788-3464-4AA9-A4D3-A25684F39372}">
      <dgm:prSet/>
      <dgm:spPr/>
      <dgm:t>
        <a:bodyPr/>
        <a:lstStyle/>
        <a:p>
          <a:endParaRPr lang="es-MX"/>
        </a:p>
      </dgm:t>
    </dgm:pt>
    <dgm:pt modelId="{9B85393A-B18A-4D46-85CA-A4F1DBEFE292}" type="sibTrans" cxnId="{D2F33788-3464-4AA9-A4D3-A25684F39372}">
      <dgm:prSet/>
      <dgm:spPr/>
      <dgm:t>
        <a:bodyPr/>
        <a:lstStyle/>
        <a:p>
          <a:endParaRPr lang="es-MX"/>
        </a:p>
      </dgm:t>
    </dgm:pt>
    <dgm:pt modelId="{D5784755-15BB-40AB-B9B1-97EACE195FA1}">
      <dgm:prSet phldrT="[Text]"/>
      <dgm:spPr/>
      <dgm:t>
        <a:bodyPr/>
        <a:lstStyle/>
        <a:p>
          <a:r>
            <a:rPr lang="es-MX" dirty="0" smtClean="0"/>
            <a:t>Recuperación</a:t>
          </a:r>
          <a:endParaRPr lang="es-MX" dirty="0"/>
        </a:p>
      </dgm:t>
    </dgm:pt>
    <dgm:pt modelId="{432C9DF1-5FC4-4FC7-BF4F-222DE7099262}" type="parTrans" cxnId="{EB946BDA-D498-4D79-A1F7-97F8CCCB1630}">
      <dgm:prSet/>
      <dgm:spPr/>
      <dgm:t>
        <a:bodyPr/>
        <a:lstStyle/>
        <a:p>
          <a:endParaRPr lang="es-MX"/>
        </a:p>
      </dgm:t>
    </dgm:pt>
    <dgm:pt modelId="{9E702F32-74D5-44D2-868D-6FAE9BEDEEDC}" type="sibTrans" cxnId="{EB946BDA-D498-4D79-A1F7-97F8CCCB1630}">
      <dgm:prSet/>
      <dgm:spPr/>
      <dgm:t>
        <a:bodyPr/>
        <a:lstStyle/>
        <a:p>
          <a:endParaRPr lang="es-MX"/>
        </a:p>
      </dgm:t>
    </dgm:pt>
    <dgm:pt modelId="{5CE2FF20-EAD0-4B0E-8440-5F9CE4DDCC90}">
      <dgm:prSet/>
      <dgm:spPr/>
      <dgm:t>
        <a:bodyPr/>
        <a:lstStyle/>
        <a:p>
          <a:r>
            <a:rPr lang="es-MX" smtClean="0"/>
            <a:t>El Productor Cosecha y Entrega a Agroindustria bajo parámetros de Convenio del Maíz.</a:t>
          </a:r>
          <a:endParaRPr lang="es-MX"/>
        </a:p>
      </dgm:t>
    </dgm:pt>
    <dgm:pt modelId="{44169DA8-9E3C-458C-877A-0C823D180B7C}" type="parTrans" cxnId="{4E609A22-7800-4CCC-9015-22254B3679DC}">
      <dgm:prSet/>
      <dgm:spPr/>
      <dgm:t>
        <a:bodyPr/>
        <a:lstStyle/>
        <a:p>
          <a:endParaRPr lang="es-MX"/>
        </a:p>
      </dgm:t>
    </dgm:pt>
    <dgm:pt modelId="{E153DE07-6ECB-4A59-95DE-7ED191F8CD13}" type="sibTrans" cxnId="{4E609A22-7800-4CCC-9015-22254B3679DC}">
      <dgm:prSet/>
      <dgm:spPr/>
      <dgm:t>
        <a:bodyPr/>
        <a:lstStyle/>
        <a:p>
          <a:endParaRPr lang="es-MX"/>
        </a:p>
      </dgm:t>
    </dgm:pt>
    <dgm:pt modelId="{E0FA1A2B-C960-48D3-9C04-8156AC7F0A28}">
      <dgm:prSet/>
      <dgm:spPr/>
      <dgm:t>
        <a:bodyPr/>
        <a:lstStyle/>
        <a:p>
          <a:r>
            <a:rPr lang="es-MX" smtClean="0"/>
            <a:t>La Agroindustria paga al gobierno insumos y entrega diferencial al productor</a:t>
          </a:r>
          <a:endParaRPr lang="es-MX" dirty="0"/>
        </a:p>
      </dgm:t>
    </dgm:pt>
    <dgm:pt modelId="{7C1D5E01-4CBA-43AB-B159-0B024E9398FF}" type="parTrans" cxnId="{F6E628CF-2CA3-40CF-B335-880F6D9C53F8}">
      <dgm:prSet/>
      <dgm:spPr/>
      <dgm:t>
        <a:bodyPr/>
        <a:lstStyle/>
        <a:p>
          <a:endParaRPr lang="es-MX"/>
        </a:p>
      </dgm:t>
    </dgm:pt>
    <dgm:pt modelId="{929A5D8B-D89B-48FE-BBF3-A20F49654D70}" type="sibTrans" cxnId="{F6E628CF-2CA3-40CF-B335-880F6D9C53F8}">
      <dgm:prSet/>
      <dgm:spPr/>
      <dgm:t>
        <a:bodyPr/>
        <a:lstStyle/>
        <a:p>
          <a:endParaRPr lang="es-MX"/>
        </a:p>
      </dgm:t>
    </dgm:pt>
    <dgm:pt modelId="{9A705BE3-34AE-468F-A231-F3FFD26C39BA}" type="pres">
      <dgm:prSet presAssocID="{C403847B-6D55-45DE-881A-8ED9F5B7905F}" presName="Name0" presStyleCnt="0">
        <dgm:presLayoutVars>
          <dgm:dir/>
          <dgm:animLvl val="lvl"/>
          <dgm:resizeHandles val="exact"/>
        </dgm:presLayoutVars>
      </dgm:prSet>
      <dgm:spPr/>
      <dgm:t>
        <a:bodyPr/>
        <a:lstStyle/>
        <a:p>
          <a:endParaRPr lang="es-MX"/>
        </a:p>
      </dgm:t>
    </dgm:pt>
    <dgm:pt modelId="{EADCC4FE-24AA-43A7-8090-C60248DEB654}" type="pres">
      <dgm:prSet presAssocID="{C403847B-6D55-45DE-881A-8ED9F5B7905F}" presName="tSp" presStyleCnt="0"/>
      <dgm:spPr/>
    </dgm:pt>
    <dgm:pt modelId="{11B05BB1-1F99-445C-9DFA-3CF1859C8429}" type="pres">
      <dgm:prSet presAssocID="{C403847B-6D55-45DE-881A-8ED9F5B7905F}" presName="bSp" presStyleCnt="0"/>
      <dgm:spPr/>
    </dgm:pt>
    <dgm:pt modelId="{3C7A01B9-A48A-46A9-B6FA-A5354675CB0C}" type="pres">
      <dgm:prSet presAssocID="{C403847B-6D55-45DE-881A-8ED9F5B7905F}" presName="process" presStyleCnt="0"/>
      <dgm:spPr/>
    </dgm:pt>
    <dgm:pt modelId="{267EC3F9-636C-4B26-B9AC-689555343B13}" type="pres">
      <dgm:prSet presAssocID="{ECBDFE90-2257-4F66-A158-52A95136FA47}" presName="composite1" presStyleCnt="0"/>
      <dgm:spPr/>
    </dgm:pt>
    <dgm:pt modelId="{A7577EBE-0571-403C-8AB5-CB9D887FE139}" type="pres">
      <dgm:prSet presAssocID="{ECBDFE90-2257-4F66-A158-52A95136FA47}" presName="dummyNode1" presStyleLbl="node1" presStyleIdx="0" presStyleCnt="4"/>
      <dgm:spPr/>
    </dgm:pt>
    <dgm:pt modelId="{DD1A942E-2E47-421C-8FB0-AEBF740691E7}" type="pres">
      <dgm:prSet presAssocID="{ECBDFE90-2257-4F66-A158-52A95136FA47}" presName="childNode1" presStyleLbl="bgAcc1" presStyleIdx="0" presStyleCnt="4">
        <dgm:presLayoutVars>
          <dgm:bulletEnabled val="1"/>
        </dgm:presLayoutVars>
      </dgm:prSet>
      <dgm:spPr/>
      <dgm:t>
        <a:bodyPr/>
        <a:lstStyle/>
        <a:p>
          <a:endParaRPr lang="es-MX"/>
        </a:p>
      </dgm:t>
    </dgm:pt>
    <dgm:pt modelId="{3FCF3CDB-9DC3-4C69-9DB9-A7F87B5090A0}" type="pres">
      <dgm:prSet presAssocID="{ECBDFE90-2257-4F66-A158-52A95136FA47}" presName="childNode1tx" presStyleLbl="bgAcc1" presStyleIdx="0" presStyleCnt="4">
        <dgm:presLayoutVars>
          <dgm:bulletEnabled val="1"/>
        </dgm:presLayoutVars>
      </dgm:prSet>
      <dgm:spPr/>
      <dgm:t>
        <a:bodyPr/>
        <a:lstStyle/>
        <a:p>
          <a:endParaRPr lang="es-MX"/>
        </a:p>
      </dgm:t>
    </dgm:pt>
    <dgm:pt modelId="{001D7404-F010-489A-B454-4AA646A26FB5}" type="pres">
      <dgm:prSet presAssocID="{ECBDFE90-2257-4F66-A158-52A95136FA47}" presName="parentNode1" presStyleLbl="node1" presStyleIdx="0" presStyleCnt="4">
        <dgm:presLayoutVars>
          <dgm:chMax val="1"/>
          <dgm:bulletEnabled val="1"/>
        </dgm:presLayoutVars>
      </dgm:prSet>
      <dgm:spPr/>
      <dgm:t>
        <a:bodyPr/>
        <a:lstStyle/>
        <a:p>
          <a:endParaRPr lang="es-MX"/>
        </a:p>
      </dgm:t>
    </dgm:pt>
    <dgm:pt modelId="{98725B5C-DB51-407D-B7D8-2A8045D754D3}" type="pres">
      <dgm:prSet presAssocID="{ECBDFE90-2257-4F66-A158-52A95136FA47}" presName="connSite1" presStyleCnt="0"/>
      <dgm:spPr/>
    </dgm:pt>
    <dgm:pt modelId="{7B59205A-D63B-4741-B780-BD7950AAE06C}" type="pres">
      <dgm:prSet presAssocID="{4AC5F429-2FCA-4500-A02E-BDF0343DFDAE}" presName="Name9" presStyleLbl="sibTrans2D1" presStyleIdx="0" presStyleCnt="3"/>
      <dgm:spPr/>
      <dgm:t>
        <a:bodyPr/>
        <a:lstStyle/>
        <a:p>
          <a:endParaRPr lang="es-MX"/>
        </a:p>
      </dgm:t>
    </dgm:pt>
    <dgm:pt modelId="{EB6AF89E-87BD-4819-9BED-9758F0EA5E40}" type="pres">
      <dgm:prSet presAssocID="{2B041410-9E86-4A1D-896D-400FD0549143}" presName="composite2" presStyleCnt="0"/>
      <dgm:spPr/>
    </dgm:pt>
    <dgm:pt modelId="{5F4B3AAE-CF11-4E4F-BEBC-8F2D7292EC13}" type="pres">
      <dgm:prSet presAssocID="{2B041410-9E86-4A1D-896D-400FD0549143}" presName="dummyNode2" presStyleLbl="node1" presStyleIdx="0" presStyleCnt="4"/>
      <dgm:spPr/>
    </dgm:pt>
    <dgm:pt modelId="{1E7AB893-10C2-4118-AB4D-5739FC08F23A}" type="pres">
      <dgm:prSet presAssocID="{2B041410-9E86-4A1D-896D-400FD0549143}" presName="childNode2" presStyleLbl="bgAcc1" presStyleIdx="1" presStyleCnt="4" custScaleY="111518">
        <dgm:presLayoutVars>
          <dgm:bulletEnabled val="1"/>
        </dgm:presLayoutVars>
      </dgm:prSet>
      <dgm:spPr/>
      <dgm:t>
        <a:bodyPr/>
        <a:lstStyle/>
        <a:p>
          <a:endParaRPr lang="es-MX"/>
        </a:p>
      </dgm:t>
    </dgm:pt>
    <dgm:pt modelId="{B09C9A69-1A11-4582-96A0-434B1D3C4A21}" type="pres">
      <dgm:prSet presAssocID="{2B041410-9E86-4A1D-896D-400FD0549143}" presName="childNode2tx" presStyleLbl="bgAcc1" presStyleIdx="1" presStyleCnt="4">
        <dgm:presLayoutVars>
          <dgm:bulletEnabled val="1"/>
        </dgm:presLayoutVars>
      </dgm:prSet>
      <dgm:spPr/>
      <dgm:t>
        <a:bodyPr/>
        <a:lstStyle/>
        <a:p>
          <a:endParaRPr lang="es-MX"/>
        </a:p>
      </dgm:t>
    </dgm:pt>
    <dgm:pt modelId="{0F153B1C-35D1-4181-8C60-95F0CE4A9C2C}" type="pres">
      <dgm:prSet presAssocID="{2B041410-9E86-4A1D-896D-400FD0549143}" presName="parentNode2" presStyleLbl="node1" presStyleIdx="1" presStyleCnt="4">
        <dgm:presLayoutVars>
          <dgm:chMax val="0"/>
          <dgm:bulletEnabled val="1"/>
        </dgm:presLayoutVars>
      </dgm:prSet>
      <dgm:spPr/>
      <dgm:t>
        <a:bodyPr/>
        <a:lstStyle/>
        <a:p>
          <a:endParaRPr lang="es-MX"/>
        </a:p>
      </dgm:t>
    </dgm:pt>
    <dgm:pt modelId="{37F775C2-2995-49F1-899F-4126049F226B}" type="pres">
      <dgm:prSet presAssocID="{2B041410-9E86-4A1D-896D-400FD0549143}" presName="connSite2" presStyleCnt="0"/>
      <dgm:spPr/>
    </dgm:pt>
    <dgm:pt modelId="{02EBC376-97A9-4C62-BA58-CF80FEB1569A}" type="pres">
      <dgm:prSet presAssocID="{FA5EC6A2-596F-4E89-98EF-426D41BB7FC5}" presName="Name18" presStyleLbl="sibTrans2D1" presStyleIdx="1" presStyleCnt="3"/>
      <dgm:spPr/>
      <dgm:t>
        <a:bodyPr/>
        <a:lstStyle/>
        <a:p>
          <a:endParaRPr lang="es-MX"/>
        </a:p>
      </dgm:t>
    </dgm:pt>
    <dgm:pt modelId="{632D28A0-FAB8-426C-9992-3EC9CD3EB366}" type="pres">
      <dgm:prSet presAssocID="{01571528-3D44-41B3-AF64-5A3901C48A97}" presName="composite1" presStyleCnt="0"/>
      <dgm:spPr/>
    </dgm:pt>
    <dgm:pt modelId="{EB9FD84A-C5AC-4EA6-BF72-24EAEA44CBC7}" type="pres">
      <dgm:prSet presAssocID="{01571528-3D44-41B3-AF64-5A3901C48A97}" presName="dummyNode1" presStyleLbl="node1" presStyleIdx="1" presStyleCnt="4"/>
      <dgm:spPr/>
    </dgm:pt>
    <dgm:pt modelId="{C21B6149-0DAC-4D14-906E-98B8CABE7D84}" type="pres">
      <dgm:prSet presAssocID="{01571528-3D44-41B3-AF64-5A3901C48A97}" presName="childNode1" presStyleLbl="bgAcc1" presStyleIdx="2" presStyleCnt="4">
        <dgm:presLayoutVars>
          <dgm:bulletEnabled val="1"/>
        </dgm:presLayoutVars>
      </dgm:prSet>
      <dgm:spPr/>
      <dgm:t>
        <a:bodyPr/>
        <a:lstStyle/>
        <a:p>
          <a:endParaRPr lang="es-MX"/>
        </a:p>
      </dgm:t>
    </dgm:pt>
    <dgm:pt modelId="{AA931C02-9ADE-40D5-A192-833FC7EBACA3}" type="pres">
      <dgm:prSet presAssocID="{01571528-3D44-41B3-AF64-5A3901C48A97}" presName="childNode1tx" presStyleLbl="bgAcc1" presStyleIdx="2" presStyleCnt="4">
        <dgm:presLayoutVars>
          <dgm:bulletEnabled val="1"/>
        </dgm:presLayoutVars>
      </dgm:prSet>
      <dgm:spPr/>
      <dgm:t>
        <a:bodyPr/>
        <a:lstStyle/>
        <a:p>
          <a:endParaRPr lang="es-MX"/>
        </a:p>
      </dgm:t>
    </dgm:pt>
    <dgm:pt modelId="{5F5C9DA4-C70B-439A-9579-24717A8093F0}" type="pres">
      <dgm:prSet presAssocID="{01571528-3D44-41B3-AF64-5A3901C48A97}" presName="parentNode1" presStyleLbl="node1" presStyleIdx="2" presStyleCnt="4">
        <dgm:presLayoutVars>
          <dgm:chMax val="1"/>
          <dgm:bulletEnabled val="1"/>
        </dgm:presLayoutVars>
      </dgm:prSet>
      <dgm:spPr/>
      <dgm:t>
        <a:bodyPr/>
        <a:lstStyle/>
        <a:p>
          <a:endParaRPr lang="es-MX"/>
        </a:p>
      </dgm:t>
    </dgm:pt>
    <dgm:pt modelId="{B24EE7AE-2819-4870-AE8D-B178899E9C0E}" type="pres">
      <dgm:prSet presAssocID="{01571528-3D44-41B3-AF64-5A3901C48A97}" presName="connSite1" presStyleCnt="0"/>
      <dgm:spPr/>
    </dgm:pt>
    <dgm:pt modelId="{D69BB697-224E-483A-B133-AFDC70803DB3}" type="pres">
      <dgm:prSet presAssocID="{84FAFEBE-A544-4B1A-ADB5-20E4EAA211A9}" presName="Name9" presStyleLbl="sibTrans2D1" presStyleIdx="2" presStyleCnt="3"/>
      <dgm:spPr/>
      <dgm:t>
        <a:bodyPr/>
        <a:lstStyle/>
        <a:p>
          <a:endParaRPr lang="es-MX"/>
        </a:p>
      </dgm:t>
    </dgm:pt>
    <dgm:pt modelId="{DB7612C1-CBD0-4237-9736-32C50287015A}" type="pres">
      <dgm:prSet presAssocID="{D5784755-15BB-40AB-B9B1-97EACE195FA1}" presName="composite2" presStyleCnt="0"/>
      <dgm:spPr/>
    </dgm:pt>
    <dgm:pt modelId="{484D25EF-7F1E-4AA8-8FA6-4C3D5586CADC}" type="pres">
      <dgm:prSet presAssocID="{D5784755-15BB-40AB-B9B1-97EACE195FA1}" presName="dummyNode2" presStyleLbl="node1" presStyleIdx="2" presStyleCnt="4"/>
      <dgm:spPr/>
    </dgm:pt>
    <dgm:pt modelId="{50D8E4EC-B3B6-4426-AD04-7AD7AEC2002E}" type="pres">
      <dgm:prSet presAssocID="{D5784755-15BB-40AB-B9B1-97EACE195FA1}" presName="childNode2" presStyleLbl="bgAcc1" presStyleIdx="3" presStyleCnt="4">
        <dgm:presLayoutVars>
          <dgm:bulletEnabled val="1"/>
        </dgm:presLayoutVars>
      </dgm:prSet>
      <dgm:spPr/>
      <dgm:t>
        <a:bodyPr/>
        <a:lstStyle/>
        <a:p>
          <a:endParaRPr lang="es-MX"/>
        </a:p>
      </dgm:t>
    </dgm:pt>
    <dgm:pt modelId="{D2367AC5-EFF5-4E41-BDCC-336E8644BA88}" type="pres">
      <dgm:prSet presAssocID="{D5784755-15BB-40AB-B9B1-97EACE195FA1}" presName="childNode2tx" presStyleLbl="bgAcc1" presStyleIdx="3" presStyleCnt="4">
        <dgm:presLayoutVars>
          <dgm:bulletEnabled val="1"/>
        </dgm:presLayoutVars>
      </dgm:prSet>
      <dgm:spPr/>
      <dgm:t>
        <a:bodyPr/>
        <a:lstStyle/>
        <a:p>
          <a:endParaRPr lang="es-MX"/>
        </a:p>
      </dgm:t>
    </dgm:pt>
    <dgm:pt modelId="{20BD4897-B489-4A9B-9DBD-00E7D49EB441}" type="pres">
      <dgm:prSet presAssocID="{D5784755-15BB-40AB-B9B1-97EACE195FA1}" presName="parentNode2" presStyleLbl="node1" presStyleIdx="3" presStyleCnt="4">
        <dgm:presLayoutVars>
          <dgm:chMax val="0"/>
          <dgm:bulletEnabled val="1"/>
        </dgm:presLayoutVars>
      </dgm:prSet>
      <dgm:spPr/>
      <dgm:t>
        <a:bodyPr/>
        <a:lstStyle/>
        <a:p>
          <a:endParaRPr lang="es-MX"/>
        </a:p>
      </dgm:t>
    </dgm:pt>
    <dgm:pt modelId="{A4CF4A22-2F59-442B-ADDC-C92EC6584CD8}" type="pres">
      <dgm:prSet presAssocID="{D5784755-15BB-40AB-B9B1-97EACE195FA1}" presName="connSite2" presStyleCnt="0"/>
      <dgm:spPr/>
    </dgm:pt>
  </dgm:ptLst>
  <dgm:cxnLst>
    <dgm:cxn modelId="{D235AFE8-B08E-4A89-9F94-9BFB7C884D17}" srcId="{C403847B-6D55-45DE-881A-8ED9F5B7905F}" destId="{01571528-3D44-41B3-AF64-5A3901C48A97}" srcOrd="2" destOrd="0" parTransId="{4F389AC0-A101-4D18-82C4-8E2CDC4A049F}" sibTransId="{84FAFEBE-A544-4B1A-ADB5-20E4EAA211A9}"/>
    <dgm:cxn modelId="{74B4DB6C-0C94-4EB8-AFE8-DF0690502954}" type="presOf" srcId="{3CFAB6A0-55AA-4DE8-BD73-025EC3921030}" destId="{50D8E4EC-B3B6-4426-AD04-7AD7AEC2002E}" srcOrd="0" destOrd="0" presId="urn:microsoft.com/office/officeart/2005/8/layout/hProcess4"/>
    <dgm:cxn modelId="{D2F33788-3464-4AA9-A4D3-A25684F39372}" srcId="{D5784755-15BB-40AB-B9B1-97EACE195FA1}" destId="{3CFAB6A0-55AA-4DE8-BD73-025EC3921030}" srcOrd="0" destOrd="0" parTransId="{7C6236BB-674A-4CCC-B6D3-4C759544323D}" sibTransId="{9B85393A-B18A-4D46-85CA-A4F1DBEFE292}"/>
    <dgm:cxn modelId="{EB946BDA-D498-4D79-A1F7-97F8CCCB1630}" srcId="{C403847B-6D55-45DE-881A-8ED9F5B7905F}" destId="{D5784755-15BB-40AB-B9B1-97EACE195FA1}" srcOrd="3" destOrd="0" parTransId="{432C9DF1-5FC4-4FC7-BF4F-222DE7099262}" sibTransId="{9E702F32-74D5-44D2-868D-6FAE9BEDEEDC}"/>
    <dgm:cxn modelId="{0C05F2B2-C70C-44FB-BA0A-8D107087EC49}" type="presOf" srcId="{4AC5F429-2FCA-4500-A02E-BDF0343DFDAE}" destId="{7B59205A-D63B-4741-B780-BD7950AAE06C}" srcOrd="0" destOrd="0" presId="urn:microsoft.com/office/officeart/2005/8/layout/hProcess4"/>
    <dgm:cxn modelId="{BF46D6DA-CEE8-4702-86C2-46E443C746C9}" type="presOf" srcId="{5CE2FF20-EAD0-4B0E-8440-5F9CE4DDCC90}" destId="{AA931C02-9ADE-40D5-A192-833FC7EBACA3}" srcOrd="1" destOrd="0" presId="urn:microsoft.com/office/officeart/2005/8/layout/hProcess4"/>
    <dgm:cxn modelId="{066C10EC-6DCE-40CB-9BDA-8CAD8F57543A}" type="presOf" srcId="{FA5EC6A2-596F-4E89-98EF-426D41BB7FC5}" destId="{02EBC376-97A9-4C62-BA58-CF80FEB1569A}" srcOrd="0" destOrd="0" presId="urn:microsoft.com/office/officeart/2005/8/layout/hProcess4"/>
    <dgm:cxn modelId="{102BED82-9D42-4F97-9C97-AD6D7EC6B0F1}" srcId="{C403847B-6D55-45DE-881A-8ED9F5B7905F}" destId="{2B041410-9E86-4A1D-896D-400FD0549143}" srcOrd="1" destOrd="0" parTransId="{5354D433-7594-4883-A955-1B8D6369A58A}" sibTransId="{FA5EC6A2-596F-4E89-98EF-426D41BB7FC5}"/>
    <dgm:cxn modelId="{57F5360E-E05E-4CE1-8902-43E7C8694AB8}" type="presOf" srcId="{C403847B-6D55-45DE-881A-8ED9F5B7905F}" destId="{9A705BE3-34AE-468F-A231-F3FFD26C39BA}" srcOrd="0" destOrd="0" presId="urn:microsoft.com/office/officeart/2005/8/layout/hProcess4"/>
    <dgm:cxn modelId="{4E609A22-7800-4CCC-9015-22254B3679DC}" srcId="{01571528-3D44-41B3-AF64-5A3901C48A97}" destId="{5CE2FF20-EAD0-4B0E-8440-5F9CE4DDCC90}" srcOrd="0" destOrd="0" parTransId="{44169DA8-9E3C-458C-877A-0C823D180B7C}" sibTransId="{E153DE07-6ECB-4A59-95DE-7ED191F8CD13}"/>
    <dgm:cxn modelId="{1D803FBF-B089-40D6-91FD-48721B851F3D}" srcId="{C403847B-6D55-45DE-881A-8ED9F5B7905F}" destId="{ECBDFE90-2257-4F66-A158-52A95136FA47}" srcOrd="0" destOrd="0" parTransId="{B517D12E-2A1C-45DE-BC77-1B1E5C444A5F}" sibTransId="{4AC5F429-2FCA-4500-A02E-BDF0343DFDAE}"/>
    <dgm:cxn modelId="{ABFF65FB-A2D3-4B01-A1BB-BC623C487D8C}" type="presOf" srcId="{3CFAB6A0-55AA-4DE8-BD73-025EC3921030}" destId="{D2367AC5-EFF5-4E41-BDCC-336E8644BA88}" srcOrd="1" destOrd="0" presId="urn:microsoft.com/office/officeart/2005/8/layout/hProcess4"/>
    <dgm:cxn modelId="{4D144EE8-7E61-4BEA-AD0D-CF4FE9068FBD}" type="presOf" srcId="{C46880EA-1F30-43C0-8766-B04238E2BF7E}" destId="{3FCF3CDB-9DC3-4C69-9DB9-A7F87B5090A0}" srcOrd="1" destOrd="0" presId="urn:microsoft.com/office/officeart/2005/8/layout/hProcess4"/>
    <dgm:cxn modelId="{A1A5F9A8-A215-4A88-A372-8F71A838655D}" type="presOf" srcId="{01571528-3D44-41B3-AF64-5A3901C48A97}" destId="{5F5C9DA4-C70B-439A-9579-24717A8093F0}" srcOrd="0" destOrd="0" presId="urn:microsoft.com/office/officeart/2005/8/layout/hProcess4"/>
    <dgm:cxn modelId="{2EB93844-B359-45A1-B480-5480A477F685}" srcId="{ECBDFE90-2257-4F66-A158-52A95136FA47}" destId="{C46880EA-1F30-43C0-8766-B04238E2BF7E}" srcOrd="0" destOrd="0" parTransId="{50406912-6423-43E1-B4D4-84FB0CC6A3D0}" sibTransId="{D33B4AF2-3D97-421A-90EF-A8EBB6C942F8}"/>
    <dgm:cxn modelId="{D38733DD-04DF-4DE1-B22D-356416598EEE}" type="presOf" srcId="{E0FA1A2B-C960-48D3-9C04-8156AC7F0A28}" destId="{AA931C02-9ADE-40D5-A192-833FC7EBACA3}" srcOrd="1" destOrd="1" presId="urn:microsoft.com/office/officeart/2005/8/layout/hProcess4"/>
    <dgm:cxn modelId="{DD2413D7-1A80-464B-8ACB-11D8D4B977A6}" srcId="{2B041410-9E86-4A1D-896D-400FD0549143}" destId="{958CC632-A225-49A1-B867-71D2C4EFC96C}" srcOrd="0" destOrd="0" parTransId="{3AB5AB5B-E378-4982-9610-C1062F16F9C6}" sibTransId="{1B2CD7EE-5385-4883-9D6C-C806BD090C95}"/>
    <dgm:cxn modelId="{20ACEA06-1F10-47B2-BE54-FCBD4DA93486}" type="presOf" srcId="{958CC632-A225-49A1-B867-71D2C4EFC96C}" destId="{1E7AB893-10C2-4118-AB4D-5739FC08F23A}" srcOrd="0" destOrd="0" presId="urn:microsoft.com/office/officeart/2005/8/layout/hProcess4"/>
    <dgm:cxn modelId="{F6E628CF-2CA3-40CF-B335-880F6D9C53F8}" srcId="{01571528-3D44-41B3-AF64-5A3901C48A97}" destId="{E0FA1A2B-C960-48D3-9C04-8156AC7F0A28}" srcOrd="1" destOrd="0" parTransId="{7C1D5E01-4CBA-43AB-B159-0B024E9398FF}" sibTransId="{929A5D8B-D89B-48FE-BBF3-A20F49654D70}"/>
    <dgm:cxn modelId="{32E7B6FA-F7E1-467F-846E-C06EDC8D85D0}" type="presOf" srcId="{E0FA1A2B-C960-48D3-9C04-8156AC7F0A28}" destId="{C21B6149-0DAC-4D14-906E-98B8CABE7D84}" srcOrd="0" destOrd="1" presId="urn:microsoft.com/office/officeart/2005/8/layout/hProcess4"/>
    <dgm:cxn modelId="{4CEA32E4-AB5B-4B31-B0AA-AA2336CF53B5}" type="presOf" srcId="{D5784755-15BB-40AB-B9B1-97EACE195FA1}" destId="{20BD4897-B489-4A9B-9DBD-00E7D49EB441}" srcOrd="0" destOrd="0" presId="urn:microsoft.com/office/officeart/2005/8/layout/hProcess4"/>
    <dgm:cxn modelId="{A6B8CFCB-E6ED-4CF1-A84F-B228FB9FD83A}" type="presOf" srcId="{5CE2FF20-EAD0-4B0E-8440-5F9CE4DDCC90}" destId="{C21B6149-0DAC-4D14-906E-98B8CABE7D84}" srcOrd="0" destOrd="0" presId="urn:microsoft.com/office/officeart/2005/8/layout/hProcess4"/>
    <dgm:cxn modelId="{2DC27EE7-9DC2-4628-8492-5AF9FD3A241F}" type="presOf" srcId="{958CC632-A225-49A1-B867-71D2C4EFC96C}" destId="{B09C9A69-1A11-4582-96A0-434B1D3C4A21}" srcOrd="1" destOrd="0" presId="urn:microsoft.com/office/officeart/2005/8/layout/hProcess4"/>
    <dgm:cxn modelId="{CDB63448-0254-40E5-9267-EC825FAB45C8}" type="presOf" srcId="{C46880EA-1F30-43C0-8766-B04238E2BF7E}" destId="{DD1A942E-2E47-421C-8FB0-AEBF740691E7}" srcOrd="0" destOrd="0" presId="urn:microsoft.com/office/officeart/2005/8/layout/hProcess4"/>
    <dgm:cxn modelId="{6F822664-4EA0-43D0-9686-8947611D391C}" type="presOf" srcId="{84FAFEBE-A544-4B1A-ADB5-20E4EAA211A9}" destId="{D69BB697-224E-483A-B133-AFDC70803DB3}" srcOrd="0" destOrd="0" presId="urn:microsoft.com/office/officeart/2005/8/layout/hProcess4"/>
    <dgm:cxn modelId="{EDAA4524-7652-49DE-BD69-F55D8431BB4A}" type="presOf" srcId="{2B041410-9E86-4A1D-896D-400FD0549143}" destId="{0F153B1C-35D1-4181-8C60-95F0CE4A9C2C}" srcOrd="0" destOrd="0" presId="urn:microsoft.com/office/officeart/2005/8/layout/hProcess4"/>
    <dgm:cxn modelId="{581B0727-972F-42A8-8244-7D5C4901A451}" type="presOf" srcId="{ECBDFE90-2257-4F66-A158-52A95136FA47}" destId="{001D7404-F010-489A-B454-4AA646A26FB5}" srcOrd="0" destOrd="0" presId="urn:microsoft.com/office/officeart/2005/8/layout/hProcess4"/>
    <dgm:cxn modelId="{65B01B15-B878-4085-A69B-33630F0EA9E7}" type="presParOf" srcId="{9A705BE3-34AE-468F-A231-F3FFD26C39BA}" destId="{EADCC4FE-24AA-43A7-8090-C60248DEB654}" srcOrd="0" destOrd="0" presId="urn:microsoft.com/office/officeart/2005/8/layout/hProcess4"/>
    <dgm:cxn modelId="{98DAF74D-CD04-486C-80C5-89D4694FECFF}" type="presParOf" srcId="{9A705BE3-34AE-468F-A231-F3FFD26C39BA}" destId="{11B05BB1-1F99-445C-9DFA-3CF1859C8429}" srcOrd="1" destOrd="0" presId="urn:microsoft.com/office/officeart/2005/8/layout/hProcess4"/>
    <dgm:cxn modelId="{7A2C06D1-5D52-4F16-BBC7-0429B44038A3}" type="presParOf" srcId="{9A705BE3-34AE-468F-A231-F3FFD26C39BA}" destId="{3C7A01B9-A48A-46A9-B6FA-A5354675CB0C}" srcOrd="2" destOrd="0" presId="urn:microsoft.com/office/officeart/2005/8/layout/hProcess4"/>
    <dgm:cxn modelId="{75D73DE7-CFBF-471D-AB0E-9DD84C3BB07B}" type="presParOf" srcId="{3C7A01B9-A48A-46A9-B6FA-A5354675CB0C}" destId="{267EC3F9-636C-4B26-B9AC-689555343B13}" srcOrd="0" destOrd="0" presId="urn:microsoft.com/office/officeart/2005/8/layout/hProcess4"/>
    <dgm:cxn modelId="{645AC410-920F-4ADD-A332-CD78EF488B47}" type="presParOf" srcId="{267EC3F9-636C-4B26-B9AC-689555343B13}" destId="{A7577EBE-0571-403C-8AB5-CB9D887FE139}" srcOrd="0" destOrd="0" presId="urn:microsoft.com/office/officeart/2005/8/layout/hProcess4"/>
    <dgm:cxn modelId="{15193BB1-9831-4DB4-A5B8-E0E4168F4D26}" type="presParOf" srcId="{267EC3F9-636C-4B26-B9AC-689555343B13}" destId="{DD1A942E-2E47-421C-8FB0-AEBF740691E7}" srcOrd="1" destOrd="0" presId="urn:microsoft.com/office/officeart/2005/8/layout/hProcess4"/>
    <dgm:cxn modelId="{36055C36-D8DC-470E-BD4D-84601DD6386E}" type="presParOf" srcId="{267EC3F9-636C-4B26-B9AC-689555343B13}" destId="{3FCF3CDB-9DC3-4C69-9DB9-A7F87B5090A0}" srcOrd="2" destOrd="0" presId="urn:microsoft.com/office/officeart/2005/8/layout/hProcess4"/>
    <dgm:cxn modelId="{5388C395-F231-4964-B94B-8BEE97729622}" type="presParOf" srcId="{267EC3F9-636C-4B26-B9AC-689555343B13}" destId="{001D7404-F010-489A-B454-4AA646A26FB5}" srcOrd="3" destOrd="0" presId="urn:microsoft.com/office/officeart/2005/8/layout/hProcess4"/>
    <dgm:cxn modelId="{EC57F263-4F4B-4E24-B474-A58800E2B65D}" type="presParOf" srcId="{267EC3F9-636C-4B26-B9AC-689555343B13}" destId="{98725B5C-DB51-407D-B7D8-2A8045D754D3}" srcOrd="4" destOrd="0" presId="urn:microsoft.com/office/officeart/2005/8/layout/hProcess4"/>
    <dgm:cxn modelId="{04FDA2C7-EA06-4DA5-8A4F-B55D5431B755}" type="presParOf" srcId="{3C7A01B9-A48A-46A9-B6FA-A5354675CB0C}" destId="{7B59205A-D63B-4741-B780-BD7950AAE06C}" srcOrd="1" destOrd="0" presId="urn:microsoft.com/office/officeart/2005/8/layout/hProcess4"/>
    <dgm:cxn modelId="{C36A3D59-0ECC-4415-BB40-982E85A10691}" type="presParOf" srcId="{3C7A01B9-A48A-46A9-B6FA-A5354675CB0C}" destId="{EB6AF89E-87BD-4819-9BED-9758F0EA5E40}" srcOrd="2" destOrd="0" presId="urn:microsoft.com/office/officeart/2005/8/layout/hProcess4"/>
    <dgm:cxn modelId="{0DDB181A-1932-4930-99A2-71EFA7B01074}" type="presParOf" srcId="{EB6AF89E-87BD-4819-9BED-9758F0EA5E40}" destId="{5F4B3AAE-CF11-4E4F-BEBC-8F2D7292EC13}" srcOrd="0" destOrd="0" presId="urn:microsoft.com/office/officeart/2005/8/layout/hProcess4"/>
    <dgm:cxn modelId="{2EE9EAA1-0D35-435E-BB81-70FD30C02AC4}" type="presParOf" srcId="{EB6AF89E-87BD-4819-9BED-9758F0EA5E40}" destId="{1E7AB893-10C2-4118-AB4D-5739FC08F23A}" srcOrd="1" destOrd="0" presId="urn:microsoft.com/office/officeart/2005/8/layout/hProcess4"/>
    <dgm:cxn modelId="{1E7D10B6-4C64-4CBB-A92B-2931237E9262}" type="presParOf" srcId="{EB6AF89E-87BD-4819-9BED-9758F0EA5E40}" destId="{B09C9A69-1A11-4582-96A0-434B1D3C4A21}" srcOrd="2" destOrd="0" presId="urn:microsoft.com/office/officeart/2005/8/layout/hProcess4"/>
    <dgm:cxn modelId="{4EDFED4A-8014-444B-A13A-8FB3461AC07D}" type="presParOf" srcId="{EB6AF89E-87BD-4819-9BED-9758F0EA5E40}" destId="{0F153B1C-35D1-4181-8C60-95F0CE4A9C2C}" srcOrd="3" destOrd="0" presId="urn:microsoft.com/office/officeart/2005/8/layout/hProcess4"/>
    <dgm:cxn modelId="{EFBFAF40-56E9-4461-A786-98A09391FC4C}" type="presParOf" srcId="{EB6AF89E-87BD-4819-9BED-9758F0EA5E40}" destId="{37F775C2-2995-49F1-899F-4126049F226B}" srcOrd="4" destOrd="0" presId="urn:microsoft.com/office/officeart/2005/8/layout/hProcess4"/>
    <dgm:cxn modelId="{E2979B0A-484A-40C4-AC65-F26BF1556952}" type="presParOf" srcId="{3C7A01B9-A48A-46A9-B6FA-A5354675CB0C}" destId="{02EBC376-97A9-4C62-BA58-CF80FEB1569A}" srcOrd="3" destOrd="0" presId="urn:microsoft.com/office/officeart/2005/8/layout/hProcess4"/>
    <dgm:cxn modelId="{DC93825F-3558-4C5D-9FD6-316766CC311C}" type="presParOf" srcId="{3C7A01B9-A48A-46A9-B6FA-A5354675CB0C}" destId="{632D28A0-FAB8-426C-9992-3EC9CD3EB366}" srcOrd="4" destOrd="0" presId="urn:microsoft.com/office/officeart/2005/8/layout/hProcess4"/>
    <dgm:cxn modelId="{2E6ACA13-819D-4C32-8D11-66499E02B9B4}" type="presParOf" srcId="{632D28A0-FAB8-426C-9992-3EC9CD3EB366}" destId="{EB9FD84A-C5AC-4EA6-BF72-24EAEA44CBC7}" srcOrd="0" destOrd="0" presId="urn:microsoft.com/office/officeart/2005/8/layout/hProcess4"/>
    <dgm:cxn modelId="{D0F573E2-D46A-4DE2-9CF6-FF46B6BA6F59}" type="presParOf" srcId="{632D28A0-FAB8-426C-9992-3EC9CD3EB366}" destId="{C21B6149-0DAC-4D14-906E-98B8CABE7D84}" srcOrd="1" destOrd="0" presId="urn:microsoft.com/office/officeart/2005/8/layout/hProcess4"/>
    <dgm:cxn modelId="{56C5D624-28CC-40AE-A6BE-66101EF665F4}" type="presParOf" srcId="{632D28A0-FAB8-426C-9992-3EC9CD3EB366}" destId="{AA931C02-9ADE-40D5-A192-833FC7EBACA3}" srcOrd="2" destOrd="0" presId="urn:microsoft.com/office/officeart/2005/8/layout/hProcess4"/>
    <dgm:cxn modelId="{7FDC219F-F21A-4BB1-A018-C74BF41F48B0}" type="presParOf" srcId="{632D28A0-FAB8-426C-9992-3EC9CD3EB366}" destId="{5F5C9DA4-C70B-439A-9579-24717A8093F0}" srcOrd="3" destOrd="0" presId="urn:microsoft.com/office/officeart/2005/8/layout/hProcess4"/>
    <dgm:cxn modelId="{79E6A9E2-810A-4C73-8649-45D8EAB246F9}" type="presParOf" srcId="{632D28A0-FAB8-426C-9992-3EC9CD3EB366}" destId="{B24EE7AE-2819-4870-AE8D-B178899E9C0E}" srcOrd="4" destOrd="0" presId="urn:microsoft.com/office/officeart/2005/8/layout/hProcess4"/>
    <dgm:cxn modelId="{5B3E8366-75A1-4D4F-B979-ED84C52B3ABB}" type="presParOf" srcId="{3C7A01B9-A48A-46A9-B6FA-A5354675CB0C}" destId="{D69BB697-224E-483A-B133-AFDC70803DB3}" srcOrd="5" destOrd="0" presId="urn:microsoft.com/office/officeart/2005/8/layout/hProcess4"/>
    <dgm:cxn modelId="{1FDD1356-28C9-44F9-8E36-6D500C0E98DC}" type="presParOf" srcId="{3C7A01B9-A48A-46A9-B6FA-A5354675CB0C}" destId="{DB7612C1-CBD0-4237-9736-32C50287015A}" srcOrd="6" destOrd="0" presId="urn:microsoft.com/office/officeart/2005/8/layout/hProcess4"/>
    <dgm:cxn modelId="{ECA239B9-8AED-42F7-82DB-0A1A8371623D}" type="presParOf" srcId="{DB7612C1-CBD0-4237-9736-32C50287015A}" destId="{484D25EF-7F1E-4AA8-8FA6-4C3D5586CADC}" srcOrd="0" destOrd="0" presId="urn:microsoft.com/office/officeart/2005/8/layout/hProcess4"/>
    <dgm:cxn modelId="{1034A273-F5F6-4B86-A8BB-C90BD231A160}" type="presParOf" srcId="{DB7612C1-CBD0-4237-9736-32C50287015A}" destId="{50D8E4EC-B3B6-4426-AD04-7AD7AEC2002E}" srcOrd="1" destOrd="0" presId="urn:microsoft.com/office/officeart/2005/8/layout/hProcess4"/>
    <dgm:cxn modelId="{BA7E38B4-CCD2-433D-8BB6-D0975993D3F7}" type="presParOf" srcId="{DB7612C1-CBD0-4237-9736-32C50287015A}" destId="{D2367AC5-EFF5-4E41-BDCC-336E8644BA88}" srcOrd="2" destOrd="0" presId="urn:microsoft.com/office/officeart/2005/8/layout/hProcess4"/>
    <dgm:cxn modelId="{94C19D1B-EE2D-4A92-818A-F72F161325D0}" type="presParOf" srcId="{DB7612C1-CBD0-4237-9736-32C50287015A}" destId="{20BD4897-B489-4A9B-9DBD-00E7D49EB441}" srcOrd="3" destOrd="0" presId="urn:microsoft.com/office/officeart/2005/8/layout/hProcess4"/>
    <dgm:cxn modelId="{D726084F-AC96-486F-B88B-8768F014F9D5}" type="presParOf" srcId="{DB7612C1-CBD0-4237-9736-32C50287015A}" destId="{A4CF4A22-2F59-442B-ADDC-C92EC6584CD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F16E3-2B87-43B9-8014-BC5914107C9F}">
      <dsp:nvSpPr>
        <dsp:cNvPr id="0" name=""/>
        <dsp:cNvSpPr/>
      </dsp:nvSpPr>
      <dsp:spPr>
        <a:xfrm>
          <a:off x="0" y="0"/>
          <a:ext cx="8623738" cy="5707116"/>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r>
            <a:rPr lang="es-MX" sz="6500" kern="1200" dirty="0" smtClean="0"/>
            <a:t>DINAMIZACION ECONOMICA 2014</a:t>
          </a:r>
          <a:endParaRPr lang="es-MX" sz="6500" kern="1200" dirty="0"/>
        </a:p>
      </dsp:txBody>
      <dsp:txXfrm>
        <a:off x="0" y="0"/>
        <a:ext cx="8623738" cy="3081842"/>
      </dsp:txXfrm>
    </dsp:sp>
    <dsp:sp modelId="{D989A895-6D42-4592-84C7-615320458582}">
      <dsp:nvSpPr>
        <dsp:cNvPr id="0" name=""/>
        <dsp:cNvSpPr/>
      </dsp:nvSpPr>
      <dsp:spPr>
        <a:xfrm>
          <a:off x="1052" y="2967700"/>
          <a:ext cx="1724326" cy="262527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s-MX" sz="1600" kern="1200" dirty="0" smtClean="0"/>
            <a:t>REACTIVACION</a:t>
          </a:r>
          <a:r>
            <a:rPr lang="es-MX" sz="1800" kern="1200" dirty="0" smtClean="0"/>
            <a:t> SECTOR AGRO</a:t>
          </a:r>
        </a:p>
        <a:p>
          <a:pPr lvl="0" algn="ctr" defTabSz="711200">
            <a:lnSpc>
              <a:spcPct val="90000"/>
            </a:lnSpc>
            <a:spcBef>
              <a:spcPct val="0"/>
            </a:spcBef>
            <a:spcAft>
              <a:spcPct val="35000"/>
            </a:spcAft>
          </a:pPr>
          <a:r>
            <a:rPr lang="es-MX" sz="1800" kern="1200" dirty="0" smtClean="0"/>
            <a:t>ALIMENTARIO</a:t>
          </a:r>
          <a:endParaRPr lang="es-MX" sz="1800" kern="1200" dirty="0"/>
        </a:p>
      </dsp:txBody>
      <dsp:txXfrm>
        <a:off x="1052" y="2967700"/>
        <a:ext cx="1724326" cy="2625273"/>
      </dsp:txXfrm>
    </dsp:sp>
    <dsp:sp modelId="{3C53193E-7975-4731-8BEB-5A4836DC167A}">
      <dsp:nvSpPr>
        <dsp:cNvPr id="0" name=""/>
        <dsp:cNvSpPr/>
      </dsp:nvSpPr>
      <dsp:spPr>
        <a:xfrm>
          <a:off x="1725379" y="2967700"/>
          <a:ext cx="1724326" cy="262527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MX" sz="1800" kern="1200" dirty="0" smtClean="0"/>
            <a:t>DESARROLLO SECTOR VIVIENDA</a:t>
          </a:r>
          <a:endParaRPr lang="es-MX" sz="1800" kern="1200" dirty="0"/>
        </a:p>
      </dsp:txBody>
      <dsp:txXfrm>
        <a:off x="1725379" y="2967700"/>
        <a:ext cx="1724326" cy="2625273"/>
      </dsp:txXfrm>
    </dsp:sp>
    <dsp:sp modelId="{3FB6F44D-3FC5-4210-BF80-942C77E21B99}">
      <dsp:nvSpPr>
        <dsp:cNvPr id="0" name=""/>
        <dsp:cNvSpPr/>
      </dsp:nvSpPr>
      <dsp:spPr>
        <a:xfrm>
          <a:off x="3449705" y="2967700"/>
          <a:ext cx="1724326" cy="262527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MX" sz="1800" kern="1200" dirty="0" smtClean="0"/>
            <a:t>CON CHAMBA VIVIS MEJOR</a:t>
          </a:r>
          <a:endParaRPr lang="es-MX" sz="1800" kern="1200" dirty="0"/>
        </a:p>
      </dsp:txBody>
      <dsp:txXfrm>
        <a:off x="3449705" y="2967700"/>
        <a:ext cx="1724326" cy="2625273"/>
      </dsp:txXfrm>
    </dsp:sp>
    <dsp:sp modelId="{BB138767-46DB-4274-8C44-6015EA1BCD00}">
      <dsp:nvSpPr>
        <dsp:cNvPr id="0" name=""/>
        <dsp:cNvSpPr/>
      </dsp:nvSpPr>
      <dsp:spPr>
        <a:xfrm>
          <a:off x="5174032" y="2967700"/>
          <a:ext cx="1724326" cy="262527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MX" sz="1800" kern="1200" dirty="0" smtClean="0"/>
            <a:t>GENERACIÓN DE EMPLEO DESDE PROGRAMAS SOCIALES</a:t>
          </a:r>
          <a:endParaRPr lang="es-MX" sz="1800" kern="1200" dirty="0"/>
        </a:p>
      </dsp:txBody>
      <dsp:txXfrm>
        <a:off x="5174032" y="2967700"/>
        <a:ext cx="1724326" cy="2625273"/>
      </dsp:txXfrm>
    </dsp:sp>
    <dsp:sp modelId="{7C28B842-5F28-4CE0-8155-44D915CE68D4}">
      <dsp:nvSpPr>
        <dsp:cNvPr id="0" name=""/>
        <dsp:cNvSpPr/>
      </dsp:nvSpPr>
      <dsp:spPr>
        <a:xfrm>
          <a:off x="6898358" y="2967700"/>
          <a:ext cx="1724326" cy="2625273"/>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MX" sz="1800" kern="1200" dirty="0" smtClean="0"/>
            <a:t>AGILIZAR Y VISIBILIZAR  INVERSION PRIVADA Y PÚBLICO-PRIVADA</a:t>
          </a:r>
          <a:endParaRPr lang="es-MX" sz="1800" kern="1200" dirty="0"/>
        </a:p>
      </dsp:txBody>
      <dsp:txXfrm>
        <a:off x="6898358" y="2967700"/>
        <a:ext cx="1724326" cy="2625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FCDAB-7F2A-4B96-928F-9B1121B5DB28}">
      <dsp:nvSpPr>
        <dsp:cNvPr id="0" name=""/>
        <dsp:cNvSpPr/>
      </dsp:nvSpPr>
      <dsp:spPr>
        <a:xfrm>
          <a:off x="538990" y="270717"/>
          <a:ext cx="3805900" cy="3805900"/>
        </a:xfrm>
        <a:prstGeom prst="pie">
          <a:avLst>
            <a:gd name="adj1" fmla="val 16200000"/>
            <a:gd name="adj2" fmla="val 2052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smtClean="0">
              <a:solidFill>
                <a:schemeClr val="tx1"/>
              </a:solidFill>
            </a:rPr>
            <a:t>Fideicomiso Programa Reactivación Sector Agroalimentario</a:t>
          </a:r>
          <a:endParaRPr lang="es-MX" sz="1200" kern="1200" dirty="0">
            <a:solidFill>
              <a:schemeClr val="tx1"/>
            </a:solidFill>
          </a:endParaRPr>
        </a:p>
      </dsp:txBody>
      <dsp:txXfrm>
        <a:off x="2489967" y="839336"/>
        <a:ext cx="1291287" cy="883512"/>
      </dsp:txXfrm>
    </dsp:sp>
    <dsp:sp modelId="{8EE41299-BF32-464A-800F-8ACA778A9ED5}">
      <dsp:nvSpPr>
        <dsp:cNvPr id="0" name=""/>
        <dsp:cNvSpPr/>
      </dsp:nvSpPr>
      <dsp:spPr>
        <a:xfrm>
          <a:off x="405783" y="454216"/>
          <a:ext cx="3805900" cy="3805900"/>
        </a:xfrm>
        <a:prstGeom prst="pie">
          <a:avLst>
            <a:gd name="adj1" fmla="val 20520000"/>
            <a:gd name="adj2" fmla="val 3240000"/>
          </a:avLst>
        </a:prstGeom>
        <a:solidFill>
          <a:schemeClr val="accent2">
            <a:hueOff val="-1835281"/>
            <a:satOff val="8098"/>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smtClean="0">
              <a:solidFill>
                <a:schemeClr val="tx1"/>
              </a:solidFill>
            </a:rPr>
            <a:t>Convenios de Encadenamiento Productivo</a:t>
          </a:r>
          <a:endParaRPr lang="es-MX" sz="1200" kern="1200" dirty="0">
            <a:solidFill>
              <a:schemeClr val="tx1"/>
            </a:solidFill>
          </a:endParaRPr>
        </a:p>
      </dsp:txBody>
      <dsp:txXfrm>
        <a:off x="2893211" y="2175933"/>
        <a:ext cx="1132708" cy="956005"/>
      </dsp:txXfrm>
    </dsp:sp>
    <dsp:sp modelId="{9142D77F-8D34-47D3-95D5-360F5A9C2AC5}">
      <dsp:nvSpPr>
        <dsp:cNvPr id="0" name=""/>
        <dsp:cNvSpPr/>
      </dsp:nvSpPr>
      <dsp:spPr>
        <a:xfrm>
          <a:off x="405783" y="454216"/>
          <a:ext cx="3805900" cy="3805900"/>
        </a:xfrm>
        <a:prstGeom prst="pie">
          <a:avLst>
            <a:gd name="adj1" fmla="val 3240000"/>
            <a:gd name="adj2" fmla="val 7560000"/>
          </a:avLst>
        </a:prstGeom>
        <a:solidFill>
          <a:schemeClr val="accent2">
            <a:hueOff val="-3670562"/>
            <a:satOff val="16196"/>
            <a:lumOff val="-274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smtClean="0">
              <a:solidFill>
                <a:schemeClr val="tx1"/>
              </a:solidFill>
            </a:rPr>
            <a:t>Bono Agrícola para una Vida Mejor</a:t>
          </a:r>
          <a:endParaRPr lang="es-MX" sz="1200" kern="1200" dirty="0">
            <a:solidFill>
              <a:schemeClr val="tx1"/>
            </a:solidFill>
          </a:endParaRPr>
        </a:p>
      </dsp:txBody>
      <dsp:txXfrm>
        <a:off x="1629109" y="3308641"/>
        <a:ext cx="1359250" cy="815550"/>
      </dsp:txXfrm>
    </dsp:sp>
    <dsp:sp modelId="{B16051AD-5CA7-4F9B-A2B6-2C5B8AA0489D}">
      <dsp:nvSpPr>
        <dsp:cNvPr id="0" name=""/>
        <dsp:cNvSpPr/>
      </dsp:nvSpPr>
      <dsp:spPr>
        <a:xfrm>
          <a:off x="405783" y="454216"/>
          <a:ext cx="3805900" cy="3805900"/>
        </a:xfrm>
        <a:prstGeom prst="pie">
          <a:avLst>
            <a:gd name="adj1" fmla="val 7560000"/>
            <a:gd name="adj2" fmla="val 11880000"/>
          </a:avLst>
        </a:prstGeom>
        <a:solidFill>
          <a:schemeClr val="accent2">
            <a:hueOff val="-5505844"/>
            <a:satOff val="24295"/>
            <a:lumOff val="-411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smtClean="0">
              <a:solidFill>
                <a:schemeClr val="tx1"/>
              </a:solidFill>
            </a:rPr>
            <a:t>Modelo de Asistencia Técnica para pequeños productores del campo</a:t>
          </a:r>
          <a:endParaRPr lang="es-MX" sz="1200" kern="1200" dirty="0">
            <a:solidFill>
              <a:schemeClr val="tx1"/>
            </a:solidFill>
          </a:endParaRPr>
        </a:p>
      </dsp:txBody>
      <dsp:txXfrm>
        <a:off x="587017" y="2175933"/>
        <a:ext cx="1132708" cy="956005"/>
      </dsp:txXfrm>
    </dsp:sp>
    <dsp:sp modelId="{ABC8AE93-29E6-42E9-BB58-26D2F35E82F4}">
      <dsp:nvSpPr>
        <dsp:cNvPr id="0" name=""/>
        <dsp:cNvSpPr/>
      </dsp:nvSpPr>
      <dsp:spPr>
        <a:xfrm>
          <a:off x="405783" y="454216"/>
          <a:ext cx="3805900" cy="3805900"/>
        </a:xfrm>
        <a:prstGeom prst="pie">
          <a:avLst>
            <a:gd name="adj1" fmla="val 11880000"/>
            <a:gd name="adj2" fmla="val 16200000"/>
          </a:avLst>
        </a:prstGeom>
        <a:solidFill>
          <a:schemeClr val="accent2">
            <a:hueOff val="-7341125"/>
            <a:satOff val="32393"/>
            <a:lumOff val="-54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smtClean="0">
              <a:solidFill>
                <a:schemeClr val="tx1"/>
              </a:solidFill>
            </a:rPr>
            <a:t>Alianza por el Corredor Seco</a:t>
          </a:r>
          <a:endParaRPr lang="es-MX" sz="1200" kern="1200" dirty="0">
            <a:solidFill>
              <a:schemeClr val="tx1"/>
            </a:solidFill>
          </a:endParaRPr>
        </a:p>
      </dsp:txBody>
      <dsp:txXfrm>
        <a:off x="960811" y="1034162"/>
        <a:ext cx="1291287" cy="883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98823-69EE-47AD-97BA-4DED212D27B2}">
      <dsp:nvSpPr>
        <dsp:cNvPr id="0" name=""/>
        <dsp:cNvSpPr/>
      </dsp:nvSpPr>
      <dsp:spPr>
        <a:xfrm>
          <a:off x="3107343" y="1708880"/>
          <a:ext cx="2172061" cy="1878921"/>
        </a:xfrm>
        <a:prstGeom prst="hexagon">
          <a:avLst>
            <a:gd name="adj" fmla="val 28570"/>
            <a:gd name="vf" fmla="val 115470"/>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Reactivación Agroalimentaria</a:t>
          </a:r>
          <a:endParaRPr lang="es-MX" sz="1400" kern="1200" dirty="0">
            <a:solidFill>
              <a:schemeClr val="tx1"/>
            </a:solidFill>
          </a:endParaRPr>
        </a:p>
      </dsp:txBody>
      <dsp:txXfrm>
        <a:off x="3467284" y="2020244"/>
        <a:ext cx="1452179" cy="1256193"/>
      </dsp:txXfrm>
    </dsp:sp>
    <dsp:sp modelId="{DCBFC25D-C73F-4579-AAE9-422C6530B63D}">
      <dsp:nvSpPr>
        <dsp:cNvPr id="0" name=""/>
        <dsp:cNvSpPr/>
      </dsp:nvSpPr>
      <dsp:spPr>
        <a:xfrm>
          <a:off x="4467472" y="809943"/>
          <a:ext cx="819512" cy="706118"/>
        </a:xfrm>
        <a:prstGeom prst="hexagon">
          <a:avLst>
            <a:gd name="adj" fmla="val 28900"/>
            <a:gd name="vf" fmla="val 11547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C2D44B3-528B-4A30-B6F1-E93A9D2A0A77}">
      <dsp:nvSpPr>
        <dsp:cNvPr id="0" name=""/>
        <dsp:cNvSpPr/>
      </dsp:nvSpPr>
      <dsp:spPr>
        <a:xfrm>
          <a:off x="3307422" y="0"/>
          <a:ext cx="1779989" cy="1539899"/>
        </a:xfrm>
        <a:prstGeom prst="hexagon">
          <a:avLst>
            <a:gd name="adj" fmla="val 28570"/>
            <a:gd name="vf" fmla="val 115470"/>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Ampliación 125 mil Has Palma Africana</a:t>
          </a:r>
          <a:endParaRPr lang="es-MX" sz="1400" kern="1200" dirty="0">
            <a:solidFill>
              <a:schemeClr val="tx1"/>
            </a:solidFill>
          </a:endParaRPr>
        </a:p>
      </dsp:txBody>
      <dsp:txXfrm>
        <a:off x="3602404" y="255194"/>
        <a:ext cx="1190025" cy="1029511"/>
      </dsp:txXfrm>
    </dsp:sp>
    <dsp:sp modelId="{E2F07DDF-4BA1-43D9-8B6B-FE2F2FABFA61}">
      <dsp:nvSpPr>
        <dsp:cNvPr id="0" name=""/>
        <dsp:cNvSpPr/>
      </dsp:nvSpPr>
      <dsp:spPr>
        <a:xfrm>
          <a:off x="5423906" y="2130009"/>
          <a:ext cx="819512" cy="706118"/>
        </a:xfrm>
        <a:prstGeom prst="hexagon">
          <a:avLst>
            <a:gd name="adj" fmla="val 28900"/>
            <a:gd name="vf" fmla="val 11547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9223FEA-7BEB-41EB-A848-882DF0138A5C}">
      <dsp:nvSpPr>
        <dsp:cNvPr id="0" name=""/>
        <dsp:cNvSpPr/>
      </dsp:nvSpPr>
      <dsp:spPr>
        <a:xfrm>
          <a:off x="4939879" y="947141"/>
          <a:ext cx="1779989" cy="1539899"/>
        </a:xfrm>
        <a:prstGeom prst="hexagon">
          <a:avLst>
            <a:gd name="adj" fmla="val 28570"/>
            <a:gd name="vf" fmla="val 115470"/>
          </a:avLst>
        </a:prstGeom>
        <a:solidFill>
          <a:schemeClr val="accent2">
            <a:hueOff val="-1468225"/>
            <a:satOff val="6479"/>
            <a:lumOff val="-1098"/>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Modernización 8 Plantas Extractoras de Aceite</a:t>
          </a:r>
          <a:endParaRPr lang="es-MX" sz="1400" kern="1200" dirty="0">
            <a:solidFill>
              <a:schemeClr val="tx1"/>
            </a:solidFill>
          </a:endParaRPr>
        </a:p>
      </dsp:txBody>
      <dsp:txXfrm>
        <a:off x="5234861" y="1202335"/>
        <a:ext cx="1190025" cy="1029511"/>
      </dsp:txXfrm>
    </dsp:sp>
    <dsp:sp modelId="{DA3D8691-C3D4-4F8D-AB67-5373B37B1CB0}">
      <dsp:nvSpPr>
        <dsp:cNvPr id="0" name=""/>
        <dsp:cNvSpPr/>
      </dsp:nvSpPr>
      <dsp:spPr>
        <a:xfrm>
          <a:off x="4759505" y="3620115"/>
          <a:ext cx="819512" cy="706118"/>
        </a:xfrm>
        <a:prstGeom prst="hexagon">
          <a:avLst>
            <a:gd name="adj" fmla="val 28900"/>
            <a:gd name="vf" fmla="val 11547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1B49FC6-AA36-4A65-9FF2-6C8B0387C67B}">
      <dsp:nvSpPr>
        <dsp:cNvPr id="0" name=""/>
        <dsp:cNvSpPr/>
      </dsp:nvSpPr>
      <dsp:spPr>
        <a:xfrm>
          <a:off x="4939879" y="2809112"/>
          <a:ext cx="1779989" cy="1539899"/>
        </a:xfrm>
        <a:prstGeom prst="hexagon">
          <a:avLst>
            <a:gd name="adj" fmla="val 28570"/>
            <a:gd name="vf" fmla="val 115470"/>
          </a:avLst>
        </a:prstGeom>
        <a:solidFill>
          <a:schemeClr val="accent2">
            <a:hueOff val="-2936450"/>
            <a:satOff val="12957"/>
            <a:lumOff val="-2196"/>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Ingenios Azucareros y Etanol en Olancho</a:t>
          </a:r>
          <a:endParaRPr lang="es-MX" sz="1400" kern="1200" dirty="0">
            <a:solidFill>
              <a:schemeClr val="tx1"/>
            </a:solidFill>
          </a:endParaRPr>
        </a:p>
      </dsp:txBody>
      <dsp:txXfrm>
        <a:off x="5234861" y="3064306"/>
        <a:ext cx="1190025" cy="1029511"/>
      </dsp:txXfrm>
    </dsp:sp>
    <dsp:sp modelId="{76678085-B979-4699-9EAE-43FC09BA40F0}">
      <dsp:nvSpPr>
        <dsp:cNvPr id="0" name=""/>
        <dsp:cNvSpPr/>
      </dsp:nvSpPr>
      <dsp:spPr>
        <a:xfrm>
          <a:off x="3111385" y="3774793"/>
          <a:ext cx="819512" cy="706118"/>
        </a:xfrm>
        <a:prstGeom prst="hexagon">
          <a:avLst>
            <a:gd name="adj" fmla="val 28900"/>
            <a:gd name="vf" fmla="val 11547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733EEFB-3437-4336-9762-EBAE9D850364}">
      <dsp:nvSpPr>
        <dsp:cNvPr id="0" name=""/>
        <dsp:cNvSpPr/>
      </dsp:nvSpPr>
      <dsp:spPr>
        <a:xfrm>
          <a:off x="3307422" y="3757313"/>
          <a:ext cx="1779989" cy="1539899"/>
        </a:xfrm>
        <a:prstGeom prst="hexagon">
          <a:avLst>
            <a:gd name="adj" fmla="val 28570"/>
            <a:gd name="vf" fmla="val 115470"/>
          </a:avLst>
        </a:prstGeom>
        <a:solidFill>
          <a:schemeClr val="accent2">
            <a:hueOff val="-4404675"/>
            <a:satOff val="19436"/>
            <a:lumOff val="-3294"/>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Apoyo a los Productores de Granos Básicos y Hortalizas</a:t>
          </a:r>
          <a:endParaRPr lang="es-MX" sz="1400" kern="1200" dirty="0">
            <a:solidFill>
              <a:schemeClr val="tx1"/>
            </a:solidFill>
          </a:endParaRPr>
        </a:p>
      </dsp:txBody>
      <dsp:txXfrm>
        <a:off x="3602404" y="4012507"/>
        <a:ext cx="1190025" cy="1029511"/>
      </dsp:txXfrm>
    </dsp:sp>
    <dsp:sp modelId="{6DC09E49-25D3-4B2A-9E79-4353FB18FA6D}">
      <dsp:nvSpPr>
        <dsp:cNvPr id="0" name=""/>
        <dsp:cNvSpPr/>
      </dsp:nvSpPr>
      <dsp:spPr>
        <a:xfrm>
          <a:off x="2139288" y="2455258"/>
          <a:ext cx="819512" cy="706118"/>
        </a:xfrm>
        <a:prstGeom prst="hexagon">
          <a:avLst>
            <a:gd name="adj" fmla="val 28900"/>
            <a:gd name="vf" fmla="val 11547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512ECA5-C53D-431B-B7AC-73B5315A617D}">
      <dsp:nvSpPr>
        <dsp:cNvPr id="0" name=""/>
        <dsp:cNvSpPr/>
      </dsp:nvSpPr>
      <dsp:spPr>
        <a:xfrm>
          <a:off x="1667386" y="2810171"/>
          <a:ext cx="1779989" cy="1539899"/>
        </a:xfrm>
        <a:prstGeom prst="hexagon">
          <a:avLst>
            <a:gd name="adj" fmla="val 28570"/>
            <a:gd name="vf" fmla="val 115470"/>
          </a:avLst>
        </a:prstGeom>
        <a:solidFill>
          <a:schemeClr val="accent2">
            <a:hueOff val="-5872900"/>
            <a:satOff val="25914"/>
            <a:lumOff val="-4392"/>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Repoblación Bovina, Porcina y Avícola</a:t>
          </a:r>
          <a:endParaRPr lang="es-MX" sz="1400" kern="1200" dirty="0">
            <a:solidFill>
              <a:schemeClr val="tx1"/>
            </a:solidFill>
          </a:endParaRPr>
        </a:p>
      </dsp:txBody>
      <dsp:txXfrm>
        <a:off x="1962368" y="3065365"/>
        <a:ext cx="1190025" cy="1029511"/>
      </dsp:txXfrm>
    </dsp:sp>
    <dsp:sp modelId="{7A7206C2-932E-4944-A78E-34EF673E5007}">
      <dsp:nvSpPr>
        <dsp:cNvPr id="0" name=""/>
        <dsp:cNvSpPr/>
      </dsp:nvSpPr>
      <dsp:spPr>
        <a:xfrm>
          <a:off x="1667386" y="945022"/>
          <a:ext cx="1779989" cy="1539899"/>
        </a:xfrm>
        <a:prstGeom prst="hexagon">
          <a:avLst>
            <a:gd name="adj" fmla="val 28570"/>
            <a:gd name="vf" fmla="val 115470"/>
          </a:avLst>
        </a:prstGeom>
        <a:solidFill>
          <a:schemeClr val="accent2">
            <a:hueOff val="-7341125"/>
            <a:satOff val="32393"/>
            <a:lumOff val="-5490"/>
            <a:alphaOff val="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Apoyo Integral al Sector Café</a:t>
          </a:r>
          <a:endParaRPr lang="es-MX" sz="1400" kern="1200" dirty="0">
            <a:solidFill>
              <a:schemeClr val="tx1"/>
            </a:solidFill>
          </a:endParaRPr>
        </a:p>
      </dsp:txBody>
      <dsp:txXfrm>
        <a:off x="1962368" y="1200216"/>
        <a:ext cx="1190025" cy="1029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A942E-2E47-421C-8FB0-AEBF740691E7}">
      <dsp:nvSpPr>
        <dsp:cNvPr id="0" name=""/>
        <dsp:cNvSpPr/>
      </dsp:nvSpPr>
      <dsp:spPr>
        <a:xfrm>
          <a:off x="4767" y="1098704"/>
          <a:ext cx="1720468" cy="14190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El Fideicomiso otorga financiamiento a Empresa Distribuidora de Agroquímicos en base al número de paquetes de insumo a entregar. El costo del paquete es de  </a:t>
          </a:r>
          <a:r>
            <a:rPr lang="es-MX" sz="900" kern="1200" dirty="0" err="1" smtClean="0"/>
            <a:t>aprox</a:t>
          </a:r>
          <a:r>
            <a:rPr lang="es-MX" sz="900" kern="1200" dirty="0" smtClean="0"/>
            <a:t> L. 7,000.00, incluyendo seguro agrícola</a:t>
          </a:r>
          <a:endParaRPr lang="es-MX" sz="900" kern="1200" dirty="0"/>
        </a:p>
      </dsp:txBody>
      <dsp:txXfrm>
        <a:off x="37423" y="1131360"/>
        <a:ext cx="1655156" cy="1049637"/>
      </dsp:txXfrm>
    </dsp:sp>
    <dsp:sp modelId="{7B59205A-D63B-4741-B780-BD7950AAE06C}">
      <dsp:nvSpPr>
        <dsp:cNvPr id="0" name=""/>
        <dsp:cNvSpPr/>
      </dsp:nvSpPr>
      <dsp:spPr>
        <a:xfrm>
          <a:off x="952616" y="1368092"/>
          <a:ext cx="1999101" cy="1999101"/>
        </a:xfrm>
        <a:prstGeom prst="leftCircularArrow">
          <a:avLst>
            <a:gd name="adj1" fmla="val 3660"/>
            <a:gd name="adj2" fmla="val 455826"/>
            <a:gd name="adj3" fmla="val 2232590"/>
            <a:gd name="adj4" fmla="val 9025743"/>
            <a:gd name="adj5" fmla="val 427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1D7404-F010-489A-B454-4AA646A26FB5}">
      <dsp:nvSpPr>
        <dsp:cNvPr id="0" name=""/>
        <dsp:cNvSpPr/>
      </dsp:nvSpPr>
      <dsp:spPr>
        <a:xfrm>
          <a:off x="387094" y="2213653"/>
          <a:ext cx="1529305" cy="608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kern="1200" dirty="0" smtClean="0"/>
            <a:t>Financiamiento</a:t>
          </a:r>
          <a:endParaRPr lang="es-MX" sz="1500" kern="1200" dirty="0"/>
        </a:p>
      </dsp:txBody>
      <dsp:txXfrm>
        <a:off x="404906" y="2231465"/>
        <a:ext cx="1493681" cy="572530"/>
      </dsp:txXfrm>
    </dsp:sp>
    <dsp:sp modelId="{1E7AB893-10C2-4118-AB4D-5739FC08F23A}">
      <dsp:nvSpPr>
        <dsp:cNvPr id="0" name=""/>
        <dsp:cNvSpPr/>
      </dsp:nvSpPr>
      <dsp:spPr>
        <a:xfrm>
          <a:off x="2264788" y="1016398"/>
          <a:ext cx="1720468" cy="1582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00050">
            <a:lnSpc>
              <a:spcPct val="90000"/>
            </a:lnSpc>
            <a:spcBef>
              <a:spcPct val="0"/>
            </a:spcBef>
            <a:spcAft>
              <a:spcPct val="15000"/>
            </a:spcAft>
            <a:buChar char="••"/>
          </a:pPr>
          <a:r>
            <a:rPr lang="es-MX" sz="900" kern="1200" dirty="0" smtClean="0"/>
            <a:t>La Empresa de Agroquímicos entrega los paquetes de insumos (1 por manzana) a los productores con contrato con Agroindustria, entregando y capacitando en un manual de buenas prácticas agrícolas. SAG certifica entrega y Aseguradora inicia supervisión</a:t>
          </a:r>
          <a:endParaRPr lang="es-MX" sz="900" kern="1200" dirty="0"/>
        </a:p>
      </dsp:txBody>
      <dsp:txXfrm>
        <a:off x="2301205" y="1391916"/>
        <a:ext cx="1647634" cy="1170535"/>
      </dsp:txXfrm>
    </dsp:sp>
    <dsp:sp modelId="{02EBC376-97A9-4C62-BA58-CF80FEB1569A}">
      <dsp:nvSpPr>
        <dsp:cNvPr id="0" name=""/>
        <dsp:cNvSpPr/>
      </dsp:nvSpPr>
      <dsp:spPr>
        <a:xfrm>
          <a:off x="3197968" y="193602"/>
          <a:ext cx="2218939" cy="2218939"/>
        </a:xfrm>
        <a:prstGeom prst="circularArrow">
          <a:avLst>
            <a:gd name="adj1" fmla="val 3297"/>
            <a:gd name="adj2" fmla="val 407131"/>
            <a:gd name="adj3" fmla="val 19418478"/>
            <a:gd name="adj4" fmla="val 12576631"/>
            <a:gd name="adj5" fmla="val 38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153B1C-35D1-4181-8C60-95F0CE4A9C2C}">
      <dsp:nvSpPr>
        <dsp:cNvPr id="0" name=""/>
        <dsp:cNvSpPr/>
      </dsp:nvSpPr>
      <dsp:spPr>
        <a:xfrm>
          <a:off x="2647115" y="794043"/>
          <a:ext cx="1529305" cy="608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kern="1200" dirty="0" smtClean="0"/>
            <a:t>Insumos, Seguro y Asistencia Técnica</a:t>
          </a:r>
          <a:endParaRPr lang="es-MX" sz="1500" kern="1200" dirty="0"/>
        </a:p>
      </dsp:txBody>
      <dsp:txXfrm>
        <a:off x="2664927" y="811855"/>
        <a:ext cx="1493681" cy="572530"/>
      </dsp:txXfrm>
    </dsp:sp>
    <dsp:sp modelId="{C21B6149-0DAC-4D14-906E-98B8CABE7D84}">
      <dsp:nvSpPr>
        <dsp:cNvPr id="0" name=""/>
        <dsp:cNvSpPr/>
      </dsp:nvSpPr>
      <dsp:spPr>
        <a:xfrm>
          <a:off x="4524810" y="1098704"/>
          <a:ext cx="1720468" cy="14190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s-MX" sz="1000" kern="1200" smtClean="0"/>
            <a:t>El Productor Cosecha y Entrega a Agroindustria bajo parámetros de Convenio del Maíz.</a:t>
          </a:r>
          <a:endParaRPr lang="es-MX" sz="1000" kern="1200"/>
        </a:p>
        <a:p>
          <a:pPr marL="57150" lvl="1" indent="-57150" algn="l" defTabSz="444500">
            <a:lnSpc>
              <a:spcPct val="90000"/>
            </a:lnSpc>
            <a:spcBef>
              <a:spcPct val="0"/>
            </a:spcBef>
            <a:spcAft>
              <a:spcPct val="15000"/>
            </a:spcAft>
            <a:buChar char="••"/>
          </a:pPr>
          <a:r>
            <a:rPr lang="es-MX" sz="1000" kern="1200" smtClean="0"/>
            <a:t>La Agroindustria paga al gobierno insumos y entrega diferencial al productor</a:t>
          </a:r>
          <a:endParaRPr lang="es-MX" sz="1000" kern="1200" dirty="0"/>
        </a:p>
      </dsp:txBody>
      <dsp:txXfrm>
        <a:off x="4557466" y="1131360"/>
        <a:ext cx="1655156" cy="1049637"/>
      </dsp:txXfrm>
    </dsp:sp>
    <dsp:sp modelId="{D69BB697-224E-483A-B133-AFDC70803DB3}">
      <dsp:nvSpPr>
        <dsp:cNvPr id="0" name=""/>
        <dsp:cNvSpPr/>
      </dsp:nvSpPr>
      <dsp:spPr>
        <a:xfrm>
          <a:off x="5472492" y="1367800"/>
          <a:ext cx="1999101" cy="1999101"/>
        </a:xfrm>
        <a:prstGeom prst="leftCircularArrow">
          <a:avLst>
            <a:gd name="adj1" fmla="val 3660"/>
            <a:gd name="adj2" fmla="val 455826"/>
            <a:gd name="adj3" fmla="val 2231337"/>
            <a:gd name="adj4" fmla="val 9024489"/>
            <a:gd name="adj5" fmla="val 427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5C9DA4-C70B-439A-9579-24717A8093F0}">
      <dsp:nvSpPr>
        <dsp:cNvPr id="0" name=""/>
        <dsp:cNvSpPr/>
      </dsp:nvSpPr>
      <dsp:spPr>
        <a:xfrm>
          <a:off x="4907136" y="2213653"/>
          <a:ext cx="1529305" cy="608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kern="1200" dirty="0" smtClean="0"/>
            <a:t>Comercialización</a:t>
          </a:r>
          <a:endParaRPr lang="es-MX" sz="1500" kern="1200" dirty="0"/>
        </a:p>
      </dsp:txBody>
      <dsp:txXfrm>
        <a:off x="4924948" y="2231465"/>
        <a:ext cx="1493681" cy="572530"/>
      </dsp:txXfrm>
    </dsp:sp>
    <dsp:sp modelId="{50D8E4EC-B3B6-4426-AD04-7AD7AEC2002E}">
      <dsp:nvSpPr>
        <dsp:cNvPr id="0" name=""/>
        <dsp:cNvSpPr/>
      </dsp:nvSpPr>
      <dsp:spPr>
        <a:xfrm>
          <a:off x="6784831" y="1098704"/>
          <a:ext cx="1720468" cy="14190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s-MX" sz="1000" kern="1200" dirty="0" smtClean="0"/>
            <a:t>El Fideicomiso acredita transferencia de agroindustria como pago de Empresas Distribuidoras de Agroquímicos.</a:t>
          </a:r>
          <a:endParaRPr lang="es-MX" sz="1000" kern="1200" dirty="0"/>
        </a:p>
      </dsp:txBody>
      <dsp:txXfrm>
        <a:off x="6817487" y="1435437"/>
        <a:ext cx="1655156" cy="1049637"/>
      </dsp:txXfrm>
    </dsp:sp>
    <dsp:sp modelId="{20BD4897-B489-4A9B-9DBD-00E7D49EB441}">
      <dsp:nvSpPr>
        <dsp:cNvPr id="0" name=""/>
        <dsp:cNvSpPr/>
      </dsp:nvSpPr>
      <dsp:spPr>
        <a:xfrm>
          <a:off x="7167157" y="794626"/>
          <a:ext cx="1529305" cy="60815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s-MX" sz="1500" kern="1200" dirty="0" smtClean="0"/>
            <a:t>Recuperación</a:t>
          </a:r>
          <a:endParaRPr lang="es-MX" sz="1500" kern="1200" dirty="0"/>
        </a:p>
      </dsp:txBody>
      <dsp:txXfrm>
        <a:off x="7184969" y="812438"/>
        <a:ext cx="1493681" cy="5725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HN"/>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98499A-0765-4E8A-A167-96F382BCC42D}" type="datetimeFigureOut">
              <a:rPr lang="es-HN" smtClean="0"/>
              <a:t>05/06/2014</a:t>
            </a:fld>
            <a:endParaRPr lang="es-HN"/>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HN"/>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51482E-AB21-48A1-A93C-977F75C44749}" type="slidenum">
              <a:rPr lang="es-HN" smtClean="0"/>
              <a:t>‹#›</a:t>
            </a:fld>
            <a:endParaRPr lang="es-HN"/>
          </a:p>
        </p:txBody>
      </p:sp>
    </p:spTree>
    <p:extLst>
      <p:ext uri="{BB962C8B-B14F-4D97-AF65-F5344CB8AC3E}">
        <p14:creationId xmlns:p14="http://schemas.microsoft.com/office/powerpoint/2010/main" val="319928986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9910EA-D9D9-422B-9BA0-E9FF596D7BC1}" type="datetimeFigureOut">
              <a:rPr lang="es-ES" smtClean="0"/>
              <a:t>05/06/2014</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C59C30-8BD9-4E24-B39B-96E29763C4C2}" type="slidenum">
              <a:rPr lang="es-ES" smtClean="0"/>
              <a:t>‹#›</a:t>
            </a:fld>
            <a:endParaRPr lang="es-ES" dirty="0"/>
          </a:p>
        </p:txBody>
      </p:sp>
    </p:spTree>
    <p:extLst>
      <p:ext uri="{BB962C8B-B14F-4D97-AF65-F5344CB8AC3E}">
        <p14:creationId xmlns:p14="http://schemas.microsoft.com/office/powerpoint/2010/main" val="5938559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896465" eaLnBrk="0" hangingPunct="0">
              <a:defRPr>
                <a:solidFill>
                  <a:schemeClr val="tx1"/>
                </a:solidFill>
                <a:latin typeface="Arial" charset="0"/>
              </a:defRPr>
            </a:lvl1pPr>
            <a:lvl2pPr marL="702756" indent="-270291" defTabSz="896465" eaLnBrk="0" hangingPunct="0">
              <a:defRPr>
                <a:solidFill>
                  <a:schemeClr val="tx1"/>
                </a:solidFill>
                <a:latin typeface="Arial" charset="0"/>
              </a:defRPr>
            </a:lvl2pPr>
            <a:lvl3pPr marL="1081164" indent="-216233" defTabSz="896465" eaLnBrk="0" hangingPunct="0">
              <a:defRPr>
                <a:solidFill>
                  <a:schemeClr val="tx1"/>
                </a:solidFill>
                <a:latin typeface="Arial" charset="0"/>
              </a:defRPr>
            </a:lvl3pPr>
            <a:lvl4pPr marL="1513629" indent="-216233" defTabSz="896465" eaLnBrk="0" hangingPunct="0">
              <a:defRPr>
                <a:solidFill>
                  <a:schemeClr val="tx1"/>
                </a:solidFill>
                <a:latin typeface="Arial" charset="0"/>
              </a:defRPr>
            </a:lvl4pPr>
            <a:lvl5pPr marL="1946095" indent="-216233" defTabSz="896465" eaLnBrk="0" hangingPunct="0">
              <a:defRPr>
                <a:solidFill>
                  <a:schemeClr val="tx1"/>
                </a:solidFill>
                <a:latin typeface="Arial" charset="0"/>
              </a:defRPr>
            </a:lvl5pPr>
            <a:lvl6pPr marL="2378560" indent="-216233" defTabSz="896465" eaLnBrk="0" fontAlgn="base" hangingPunct="0">
              <a:spcBef>
                <a:spcPct val="0"/>
              </a:spcBef>
              <a:spcAft>
                <a:spcPct val="0"/>
              </a:spcAft>
              <a:defRPr>
                <a:solidFill>
                  <a:schemeClr val="tx1"/>
                </a:solidFill>
                <a:latin typeface="Arial" charset="0"/>
              </a:defRPr>
            </a:lvl6pPr>
            <a:lvl7pPr marL="2811026" indent="-216233" defTabSz="896465" eaLnBrk="0" fontAlgn="base" hangingPunct="0">
              <a:spcBef>
                <a:spcPct val="0"/>
              </a:spcBef>
              <a:spcAft>
                <a:spcPct val="0"/>
              </a:spcAft>
              <a:defRPr>
                <a:solidFill>
                  <a:schemeClr val="tx1"/>
                </a:solidFill>
                <a:latin typeface="Arial" charset="0"/>
              </a:defRPr>
            </a:lvl7pPr>
            <a:lvl8pPr marL="3243491" indent="-216233" defTabSz="896465" eaLnBrk="0" fontAlgn="base" hangingPunct="0">
              <a:spcBef>
                <a:spcPct val="0"/>
              </a:spcBef>
              <a:spcAft>
                <a:spcPct val="0"/>
              </a:spcAft>
              <a:defRPr>
                <a:solidFill>
                  <a:schemeClr val="tx1"/>
                </a:solidFill>
                <a:latin typeface="Arial" charset="0"/>
              </a:defRPr>
            </a:lvl8pPr>
            <a:lvl9pPr marL="3675957" indent="-216233" defTabSz="896465" eaLnBrk="0" fontAlgn="base" hangingPunct="0">
              <a:spcBef>
                <a:spcPct val="0"/>
              </a:spcBef>
              <a:spcAft>
                <a:spcPct val="0"/>
              </a:spcAft>
              <a:defRPr>
                <a:solidFill>
                  <a:schemeClr val="tx1"/>
                </a:solidFill>
                <a:latin typeface="Arial" charset="0"/>
              </a:defRPr>
            </a:lvl9pPr>
          </a:lstStyle>
          <a:p>
            <a:pPr eaLnBrk="1" hangingPunct="1"/>
            <a:fld id="{B28AF1C7-5172-4EF2-A51D-6A1F0B35192D}" type="slidenum">
              <a:rPr lang="es-ES" altLang="es-MX"/>
              <a:pPr eaLnBrk="1" hangingPunct="1"/>
              <a:t>12</a:t>
            </a:fld>
            <a:endParaRPr lang="es-ES" altLang="es-MX"/>
          </a:p>
        </p:txBody>
      </p:sp>
      <p:sp>
        <p:nvSpPr>
          <p:cNvPr id="128003" name="1 Marcador de imagen de diapositiva"/>
          <p:cNvSpPr>
            <a:spLocks noGrp="1" noRot="1" noChangeAspect="1" noTextEdit="1"/>
          </p:cNvSpPr>
          <p:nvPr>
            <p:ph type="sldImg"/>
          </p:nvPr>
        </p:nvSpPr>
        <p:spPr>
          <a:xfrm>
            <a:off x="1144588" y="684213"/>
            <a:ext cx="4570412" cy="3429000"/>
          </a:xfrm>
          <a:ln/>
        </p:spPr>
      </p:sp>
      <p:sp>
        <p:nvSpPr>
          <p:cNvPr id="128004" name="2 Marcador de notas"/>
          <p:cNvSpPr>
            <a:spLocks noGrp="1"/>
          </p:cNvSpPr>
          <p:nvPr>
            <p:ph type="body" idx="1"/>
          </p:nvPr>
        </p:nvSpPr>
        <p:spPr>
          <a:noFill/>
        </p:spPr>
        <p:txBody>
          <a:bodyPr lIns="91424" tIns="45713" rIns="91424" bIns="45713"/>
          <a:lstStyle/>
          <a:p>
            <a:pPr eaLnBrk="1" hangingPunct="1">
              <a:spcBef>
                <a:spcPct val="0"/>
              </a:spcBef>
            </a:pPr>
            <a:endParaRPr lang="en-US" altLang="es-MX" smtClean="0"/>
          </a:p>
        </p:txBody>
      </p:sp>
      <p:sp>
        <p:nvSpPr>
          <p:cNvPr id="128005" name="3 Marcador de número de diapositiva"/>
          <p:cNvSpPr txBox="1">
            <a:spLocks noGrp="1"/>
          </p:cNvSpPr>
          <p:nvPr/>
        </p:nvSpPr>
        <p:spPr bwMode="auto">
          <a:xfrm>
            <a:off x="3884414" y="8684381"/>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86B82A12-ED40-4F69-B063-8EA07E6D46AD}" type="slidenum">
              <a:rPr lang="es-ES" altLang="es-MX" sz="1100"/>
              <a:pPr algn="r" eaLnBrk="1" hangingPunct="1"/>
              <a:t>12</a:t>
            </a:fld>
            <a:endParaRPr lang="es-ES" altLang="es-MX"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HN"/>
          </a:p>
        </p:txBody>
      </p:sp>
      <p:sp>
        <p:nvSpPr>
          <p:cNvPr id="4" name="3 Marcador de número de diapositiva"/>
          <p:cNvSpPr>
            <a:spLocks noGrp="1"/>
          </p:cNvSpPr>
          <p:nvPr>
            <p:ph type="sldNum" sz="quarter" idx="10"/>
          </p:nvPr>
        </p:nvSpPr>
        <p:spPr/>
        <p:txBody>
          <a:bodyPr/>
          <a:lstStyle/>
          <a:p>
            <a:fld id="{BE1854DC-9233-41BF-8B93-EA8CB99347B7}" type="slidenum">
              <a:rPr lang="es-HN" smtClean="0"/>
              <a:pPr/>
              <a:t>32</a:t>
            </a:fld>
            <a:endParaRPr lang="es-H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r>
              <a:rPr lang="es-HN" dirty="0" smtClean="0"/>
              <a:t>Santa fe</a:t>
            </a:r>
            <a:endParaRPr lang="es-HN" dirty="0"/>
          </a:p>
        </p:txBody>
      </p:sp>
      <p:sp>
        <p:nvSpPr>
          <p:cNvPr id="4" name="3 Marcador de número de diapositiva"/>
          <p:cNvSpPr>
            <a:spLocks noGrp="1"/>
          </p:cNvSpPr>
          <p:nvPr>
            <p:ph type="sldNum" sz="quarter" idx="10"/>
          </p:nvPr>
        </p:nvSpPr>
        <p:spPr/>
        <p:txBody>
          <a:bodyPr/>
          <a:lstStyle/>
          <a:p>
            <a:fld id="{BE1854DC-9233-41BF-8B93-EA8CB99347B7}" type="slidenum">
              <a:rPr lang="es-HN" smtClean="0"/>
              <a:pPr/>
              <a:t>43</a:t>
            </a:fld>
            <a:endParaRPr lang="es-H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r>
              <a:rPr lang="es-HN" dirty="0" smtClean="0"/>
              <a:t>Media </a:t>
            </a:r>
            <a:r>
              <a:rPr lang="es-HN" dirty="0" err="1" smtClean="0"/>
              <a:t>toledo</a:t>
            </a:r>
            <a:endParaRPr lang="es-HN" dirty="0"/>
          </a:p>
        </p:txBody>
      </p:sp>
      <p:sp>
        <p:nvSpPr>
          <p:cNvPr id="4" name="3 Marcador de número de diapositiva"/>
          <p:cNvSpPr>
            <a:spLocks noGrp="1"/>
          </p:cNvSpPr>
          <p:nvPr>
            <p:ph type="sldNum" sz="quarter" idx="10"/>
          </p:nvPr>
        </p:nvSpPr>
        <p:spPr/>
        <p:txBody>
          <a:bodyPr/>
          <a:lstStyle/>
          <a:p>
            <a:fld id="{BE1854DC-9233-41BF-8B93-EA8CB99347B7}" type="slidenum">
              <a:rPr lang="es-HN" smtClean="0"/>
              <a:pPr/>
              <a:t>44</a:t>
            </a:fld>
            <a:endParaRPr lang="es-H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896465" eaLnBrk="0" hangingPunct="0">
              <a:defRPr>
                <a:solidFill>
                  <a:schemeClr val="tx1"/>
                </a:solidFill>
                <a:latin typeface="Arial" charset="0"/>
              </a:defRPr>
            </a:lvl1pPr>
            <a:lvl2pPr marL="702756" indent="-270291" defTabSz="896465" eaLnBrk="0" hangingPunct="0">
              <a:defRPr>
                <a:solidFill>
                  <a:schemeClr val="tx1"/>
                </a:solidFill>
                <a:latin typeface="Arial" charset="0"/>
              </a:defRPr>
            </a:lvl2pPr>
            <a:lvl3pPr marL="1081164" indent="-216233" defTabSz="896465" eaLnBrk="0" hangingPunct="0">
              <a:defRPr>
                <a:solidFill>
                  <a:schemeClr val="tx1"/>
                </a:solidFill>
                <a:latin typeface="Arial" charset="0"/>
              </a:defRPr>
            </a:lvl3pPr>
            <a:lvl4pPr marL="1513629" indent="-216233" defTabSz="896465" eaLnBrk="0" hangingPunct="0">
              <a:defRPr>
                <a:solidFill>
                  <a:schemeClr val="tx1"/>
                </a:solidFill>
                <a:latin typeface="Arial" charset="0"/>
              </a:defRPr>
            </a:lvl4pPr>
            <a:lvl5pPr marL="1946095" indent="-216233" defTabSz="896465" eaLnBrk="0" hangingPunct="0">
              <a:defRPr>
                <a:solidFill>
                  <a:schemeClr val="tx1"/>
                </a:solidFill>
                <a:latin typeface="Arial" charset="0"/>
              </a:defRPr>
            </a:lvl5pPr>
            <a:lvl6pPr marL="2378560" indent="-216233" defTabSz="896465" eaLnBrk="0" fontAlgn="base" hangingPunct="0">
              <a:spcBef>
                <a:spcPct val="0"/>
              </a:spcBef>
              <a:spcAft>
                <a:spcPct val="0"/>
              </a:spcAft>
              <a:defRPr>
                <a:solidFill>
                  <a:schemeClr val="tx1"/>
                </a:solidFill>
                <a:latin typeface="Arial" charset="0"/>
              </a:defRPr>
            </a:lvl6pPr>
            <a:lvl7pPr marL="2811026" indent="-216233" defTabSz="896465" eaLnBrk="0" fontAlgn="base" hangingPunct="0">
              <a:spcBef>
                <a:spcPct val="0"/>
              </a:spcBef>
              <a:spcAft>
                <a:spcPct val="0"/>
              </a:spcAft>
              <a:defRPr>
                <a:solidFill>
                  <a:schemeClr val="tx1"/>
                </a:solidFill>
                <a:latin typeface="Arial" charset="0"/>
              </a:defRPr>
            </a:lvl7pPr>
            <a:lvl8pPr marL="3243491" indent="-216233" defTabSz="896465" eaLnBrk="0" fontAlgn="base" hangingPunct="0">
              <a:spcBef>
                <a:spcPct val="0"/>
              </a:spcBef>
              <a:spcAft>
                <a:spcPct val="0"/>
              </a:spcAft>
              <a:defRPr>
                <a:solidFill>
                  <a:schemeClr val="tx1"/>
                </a:solidFill>
                <a:latin typeface="Arial" charset="0"/>
              </a:defRPr>
            </a:lvl8pPr>
            <a:lvl9pPr marL="3675957" indent="-216233" defTabSz="896465" eaLnBrk="0" fontAlgn="base" hangingPunct="0">
              <a:spcBef>
                <a:spcPct val="0"/>
              </a:spcBef>
              <a:spcAft>
                <a:spcPct val="0"/>
              </a:spcAft>
              <a:defRPr>
                <a:solidFill>
                  <a:schemeClr val="tx1"/>
                </a:solidFill>
                <a:latin typeface="Arial" charset="0"/>
              </a:defRPr>
            </a:lvl9pPr>
          </a:lstStyle>
          <a:p>
            <a:pPr eaLnBrk="1" hangingPunct="1"/>
            <a:fld id="{F9199C0B-3042-47D3-B31C-4835C0BF01FC}" type="slidenum">
              <a:rPr lang="es-ES" altLang="es-MX"/>
              <a:pPr eaLnBrk="1" hangingPunct="1"/>
              <a:t>13</a:t>
            </a:fld>
            <a:endParaRPr lang="es-ES" altLang="es-MX"/>
          </a:p>
        </p:txBody>
      </p:sp>
      <p:sp>
        <p:nvSpPr>
          <p:cNvPr id="131075" name="1 Marcador de imagen de diapositiva"/>
          <p:cNvSpPr>
            <a:spLocks noGrp="1" noRot="1" noChangeAspect="1" noTextEdit="1"/>
          </p:cNvSpPr>
          <p:nvPr>
            <p:ph type="sldImg"/>
          </p:nvPr>
        </p:nvSpPr>
        <p:spPr>
          <a:xfrm>
            <a:off x="1144588" y="684213"/>
            <a:ext cx="4570412" cy="3429000"/>
          </a:xfrm>
          <a:ln/>
        </p:spPr>
      </p:sp>
      <p:sp>
        <p:nvSpPr>
          <p:cNvPr id="131076" name="2 Marcador de notas"/>
          <p:cNvSpPr>
            <a:spLocks noGrp="1"/>
          </p:cNvSpPr>
          <p:nvPr>
            <p:ph type="body" idx="1"/>
          </p:nvPr>
        </p:nvSpPr>
        <p:spPr>
          <a:noFill/>
        </p:spPr>
        <p:txBody>
          <a:bodyPr lIns="91424" tIns="45713" rIns="91424" bIns="45713"/>
          <a:lstStyle/>
          <a:p>
            <a:pPr eaLnBrk="1" hangingPunct="1"/>
            <a:endParaRPr lang="en-US" altLang="es-MX" smtClean="0"/>
          </a:p>
        </p:txBody>
      </p:sp>
      <p:sp>
        <p:nvSpPr>
          <p:cNvPr id="131077" name="3 Marcador de número de diapositiva"/>
          <p:cNvSpPr txBox="1">
            <a:spLocks noGrp="1"/>
          </p:cNvSpPr>
          <p:nvPr/>
        </p:nvSpPr>
        <p:spPr bwMode="auto">
          <a:xfrm>
            <a:off x="3884414" y="8684381"/>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8D4FD00E-287D-4BF6-A02C-0C926C71DEC7}" type="slidenum">
              <a:rPr lang="es-ES" altLang="es-MX" sz="1100"/>
              <a:pPr algn="r" eaLnBrk="1" hangingPunct="1"/>
              <a:t>13</a:t>
            </a:fld>
            <a:endParaRPr lang="es-ES" altLang="es-MX" sz="11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896465" eaLnBrk="0" hangingPunct="0">
              <a:defRPr>
                <a:solidFill>
                  <a:schemeClr val="tx1"/>
                </a:solidFill>
                <a:latin typeface="Arial" charset="0"/>
              </a:defRPr>
            </a:lvl1pPr>
            <a:lvl2pPr marL="702756" indent="-270291" defTabSz="896465" eaLnBrk="0" hangingPunct="0">
              <a:defRPr>
                <a:solidFill>
                  <a:schemeClr val="tx1"/>
                </a:solidFill>
                <a:latin typeface="Arial" charset="0"/>
              </a:defRPr>
            </a:lvl2pPr>
            <a:lvl3pPr marL="1081164" indent="-216233" defTabSz="896465" eaLnBrk="0" hangingPunct="0">
              <a:defRPr>
                <a:solidFill>
                  <a:schemeClr val="tx1"/>
                </a:solidFill>
                <a:latin typeface="Arial" charset="0"/>
              </a:defRPr>
            </a:lvl3pPr>
            <a:lvl4pPr marL="1513629" indent="-216233" defTabSz="896465" eaLnBrk="0" hangingPunct="0">
              <a:defRPr>
                <a:solidFill>
                  <a:schemeClr val="tx1"/>
                </a:solidFill>
                <a:latin typeface="Arial" charset="0"/>
              </a:defRPr>
            </a:lvl4pPr>
            <a:lvl5pPr marL="1946095" indent="-216233" defTabSz="896465" eaLnBrk="0" hangingPunct="0">
              <a:defRPr>
                <a:solidFill>
                  <a:schemeClr val="tx1"/>
                </a:solidFill>
                <a:latin typeface="Arial" charset="0"/>
              </a:defRPr>
            </a:lvl5pPr>
            <a:lvl6pPr marL="2378560" indent="-216233" defTabSz="896465" eaLnBrk="0" fontAlgn="base" hangingPunct="0">
              <a:spcBef>
                <a:spcPct val="0"/>
              </a:spcBef>
              <a:spcAft>
                <a:spcPct val="0"/>
              </a:spcAft>
              <a:defRPr>
                <a:solidFill>
                  <a:schemeClr val="tx1"/>
                </a:solidFill>
                <a:latin typeface="Arial" charset="0"/>
              </a:defRPr>
            </a:lvl6pPr>
            <a:lvl7pPr marL="2811026" indent="-216233" defTabSz="896465" eaLnBrk="0" fontAlgn="base" hangingPunct="0">
              <a:spcBef>
                <a:spcPct val="0"/>
              </a:spcBef>
              <a:spcAft>
                <a:spcPct val="0"/>
              </a:spcAft>
              <a:defRPr>
                <a:solidFill>
                  <a:schemeClr val="tx1"/>
                </a:solidFill>
                <a:latin typeface="Arial" charset="0"/>
              </a:defRPr>
            </a:lvl7pPr>
            <a:lvl8pPr marL="3243491" indent="-216233" defTabSz="896465" eaLnBrk="0" fontAlgn="base" hangingPunct="0">
              <a:spcBef>
                <a:spcPct val="0"/>
              </a:spcBef>
              <a:spcAft>
                <a:spcPct val="0"/>
              </a:spcAft>
              <a:defRPr>
                <a:solidFill>
                  <a:schemeClr val="tx1"/>
                </a:solidFill>
                <a:latin typeface="Arial" charset="0"/>
              </a:defRPr>
            </a:lvl8pPr>
            <a:lvl9pPr marL="3675957" indent="-216233" defTabSz="896465" eaLnBrk="0" fontAlgn="base" hangingPunct="0">
              <a:spcBef>
                <a:spcPct val="0"/>
              </a:spcBef>
              <a:spcAft>
                <a:spcPct val="0"/>
              </a:spcAft>
              <a:defRPr>
                <a:solidFill>
                  <a:schemeClr val="tx1"/>
                </a:solidFill>
                <a:latin typeface="Arial" charset="0"/>
              </a:defRPr>
            </a:lvl9pPr>
          </a:lstStyle>
          <a:p>
            <a:pPr eaLnBrk="1" hangingPunct="1"/>
            <a:fld id="{5006B36A-BD5E-4EF9-AA5E-87A5C89E920D}" type="slidenum">
              <a:rPr lang="es-ES" altLang="es-MX"/>
              <a:pPr eaLnBrk="1" hangingPunct="1"/>
              <a:t>14</a:t>
            </a:fld>
            <a:endParaRPr lang="es-ES" altLang="es-MX"/>
          </a:p>
        </p:txBody>
      </p:sp>
      <p:sp>
        <p:nvSpPr>
          <p:cNvPr id="133123" name="1 Marcador de imagen de diapositiva"/>
          <p:cNvSpPr>
            <a:spLocks noGrp="1" noRot="1" noChangeAspect="1" noTextEdit="1"/>
          </p:cNvSpPr>
          <p:nvPr>
            <p:ph type="sldImg"/>
          </p:nvPr>
        </p:nvSpPr>
        <p:spPr>
          <a:xfrm>
            <a:off x="1144588" y="684213"/>
            <a:ext cx="4570412" cy="3429000"/>
          </a:xfrm>
          <a:ln/>
        </p:spPr>
      </p:sp>
      <p:sp>
        <p:nvSpPr>
          <p:cNvPr id="133124" name="2 Marcador de notas"/>
          <p:cNvSpPr>
            <a:spLocks noGrp="1"/>
          </p:cNvSpPr>
          <p:nvPr>
            <p:ph type="body" idx="1"/>
          </p:nvPr>
        </p:nvSpPr>
        <p:spPr>
          <a:noFill/>
        </p:spPr>
        <p:txBody>
          <a:bodyPr lIns="91424" tIns="45713" rIns="91424" bIns="45713"/>
          <a:lstStyle/>
          <a:p>
            <a:pPr eaLnBrk="1" hangingPunct="1"/>
            <a:endParaRPr lang="en-US" altLang="es-MX" smtClean="0"/>
          </a:p>
        </p:txBody>
      </p:sp>
      <p:sp>
        <p:nvSpPr>
          <p:cNvPr id="133125" name="3 Marcador de número de diapositiva"/>
          <p:cNvSpPr txBox="1">
            <a:spLocks noGrp="1"/>
          </p:cNvSpPr>
          <p:nvPr/>
        </p:nvSpPr>
        <p:spPr bwMode="auto">
          <a:xfrm>
            <a:off x="3884414" y="8684381"/>
            <a:ext cx="2972098" cy="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3" rIns="91424" bIns="45713"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D1FE79B5-3E72-4E52-8489-1AC70364CDD6}" type="slidenum">
              <a:rPr lang="es-ES" altLang="es-MX" sz="1100"/>
              <a:pPr algn="r" eaLnBrk="1" hangingPunct="1"/>
              <a:t>14</a:t>
            </a:fld>
            <a:endParaRPr lang="es-ES" altLang="es-MX"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25</a:t>
            </a:fld>
            <a:endParaRPr lang="en-US" dirty="0"/>
          </a:p>
        </p:txBody>
      </p:sp>
    </p:spTree>
    <p:extLst>
      <p:ext uri="{BB962C8B-B14F-4D97-AF65-F5344CB8AC3E}">
        <p14:creationId xmlns:p14="http://schemas.microsoft.com/office/powerpoint/2010/main" val="239343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26</a:t>
            </a:fld>
            <a:endParaRPr lang="en-US" dirty="0"/>
          </a:p>
        </p:txBody>
      </p:sp>
    </p:spTree>
    <p:extLst>
      <p:ext uri="{BB962C8B-B14F-4D97-AF65-F5344CB8AC3E}">
        <p14:creationId xmlns:p14="http://schemas.microsoft.com/office/powerpoint/2010/main" val="239343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27</a:t>
            </a:fld>
            <a:endParaRPr lang="en-US" dirty="0"/>
          </a:p>
        </p:txBody>
      </p:sp>
    </p:spTree>
    <p:extLst>
      <p:ext uri="{BB962C8B-B14F-4D97-AF65-F5344CB8AC3E}">
        <p14:creationId xmlns:p14="http://schemas.microsoft.com/office/powerpoint/2010/main" val="239343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28</a:t>
            </a:fld>
            <a:endParaRPr lang="en-US" dirty="0"/>
          </a:p>
        </p:txBody>
      </p:sp>
    </p:spTree>
    <p:extLst>
      <p:ext uri="{BB962C8B-B14F-4D97-AF65-F5344CB8AC3E}">
        <p14:creationId xmlns:p14="http://schemas.microsoft.com/office/powerpoint/2010/main" val="2393434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29</a:t>
            </a:fld>
            <a:endParaRPr lang="en-US" dirty="0"/>
          </a:p>
        </p:txBody>
      </p:sp>
    </p:spTree>
    <p:extLst>
      <p:ext uri="{BB962C8B-B14F-4D97-AF65-F5344CB8AC3E}">
        <p14:creationId xmlns:p14="http://schemas.microsoft.com/office/powerpoint/2010/main" val="239343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HN" dirty="0"/>
          </a:p>
        </p:txBody>
      </p:sp>
      <p:sp>
        <p:nvSpPr>
          <p:cNvPr id="4" name="3 Marcador de número de diapositiva"/>
          <p:cNvSpPr>
            <a:spLocks noGrp="1"/>
          </p:cNvSpPr>
          <p:nvPr>
            <p:ph type="sldNum" sz="quarter" idx="10"/>
          </p:nvPr>
        </p:nvSpPr>
        <p:spPr/>
        <p:txBody>
          <a:bodyPr/>
          <a:lstStyle/>
          <a:p>
            <a:fld id="{F168F702-A406-4D79-8610-8722A220E029}" type="slidenum">
              <a:rPr lang="en-US" smtClean="0"/>
              <a:pPr/>
              <a:t>30</a:t>
            </a:fld>
            <a:endParaRPr lang="en-US" dirty="0"/>
          </a:p>
        </p:txBody>
      </p:sp>
    </p:spTree>
    <p:extLst>
      <p:ext uri="{BB962C8B-B14F-4D97-AF65-F5344CB8AC3E}">
        <p14:creationId xmlns:p14="http://schemas.microsoft.com/office/powerpoint/2010/main" val="23934342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2D708AEF-E5B0-44AF-B56C-9CA6D0FCDB6C}" type="slidenum">
              <a:rPr lang="es-ES" smtClean="0"/>
              <a:t>‹#›</a:t>
            </a:fld>
            <a:endParaRPr lang="es-E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1723F552-96A1-469B-BFDB-862F41E206D0}"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187DCFC1-B104-4C58-B94E-D63796EBBEF9}" type="slidenum">
              <a:rPr lang="es-ES"/>
              <a:pPr>
                <a:defRPr/>
              </a:pPr>
              <a:t>‹#›</a:t>
            </a:fld>
            <a:endParaRPr lang="es-ES"/>
          </a:p>
        </p:txBody>
      </p:sp>
    </p:spTree>
    <p:extLst>
      <p:ext uri="{BB962C8B-B14F-4D97-AF65-F5344CB8AC3E}">
        <p14:creationId xmlns:p14="http://schemas.microsoft.com/office/powerpoint/2010/main" val="4202776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E361D6A2-8BC2-47B4-A463-4473B7CF5D0D}"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78FBDF3-F07A-49AC-99B5-BCEAEF6D868E}" type="slidenum">
              <a:rPr lang="es-ES"/>
              <a:pPr>
                <a:defRPr/>
              </a:pPr>
              <a:t>‹#›</a:t>
            </a:fld>
            <a:endParaRPr lang="es-ES"/>
          </a:p>
        </p:txBody>
      </p:sp>
    </p:spTree>
    <p:extLst>
      <p:ext uri="{BB962C8B-B14F-4D97-AF65-F5344CB8AC3E}">
        <p14:creationId xmlns:p14="http://schemas.microsoft.com/office/powerpoint/2010/main" val="331196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57"/>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8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818D4716-A646-40A3-A530-9F5E72EF73FA}"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BB82290B-2D24-4208-90DA-41A1750B8124}" type="slidenum">
              <a:rPr lang="es-ES"/>
              <a:pPr>
                <a:defRPr/>
              </a:pPr>
              <a:t>‹#›</a:t>
            </a:fld>
            <a:endParaRPr lang="es-ES"/>
          </a:p>
        </p:txBody>
      </p:sp>
    </p:spTree>
    <p:extLst>
      <p:ext uri="{BB962C8B-B14F-4D97-AF65-F5344CB8AC3E}">
        <p14:creationId xmlns:p14="http://schemas.microsoft.com/office/powerpoint/2010/main" val="4144892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AAD63A4B-C3BA-4ED2-936C-C0466FB2450D}"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06AE459-1EAB-4578-8C90-ABDA3C6E347B}" type="slidenum">
              <a:rPr lang="es-ES"/>
              <a:pPr>
                <a:defRPr/>
              </a:pPr>
              <a:t>‹#›</a:t>
            </a:fld>
            <a:endParaRPr lang="es-ES"/>
          </a:p>
        </p:txBody>
      </p:sp>
    </p:spTree>
    <p:extLst>
      <p:ext uri="{BB962C8B-B14F-4D97-AF65-F5344CB8AC3E}">
        <p14:creationId xmlns:p14="http://schemas.microsoft.com/office/powerpoint/2010/main" val="222539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9"/>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E90BDCB3-941C-4CCB-9300-9862D5B76318}" type="datetimeFigureOut">
              <a:rPr lang="es-ES"/>
              <a:pPr>
                <a:defRPr/>
              </a:pPr>
              <a:t>05/06/2014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BB10B12B-1679-406B-B93A-C93FC5A64B9A}" type="slidenum">
              <a:rPr lang="es-ES"/>
              <a:pPr>
                <a:defRPr/>
              </a:pPr>
              <a:t>‹#›</a:t>
            </a:fld>
            <a:endParaRPr lang="es-ES"/>
          </a:p>
        </p:txBody>
      </p:sp>
    </p:spTree>
    <p:extLst>
      <p:ext uri="{BB962C8B-B14F-4D97-AF65-F5344CB8AC3E}">
        <p14:creationId xmlns:p14="http://schemas.microsoft.com/office/powerpoint/2010/main" val="5164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fld id="{8E7FA941-5B8A-4C90-893F-176050E06C67}" type="datetimeFigureOut">
              <a:rPr lang="es-ES"/>
              <a:pPr>
                <a:defRPr/>
              </a:pPr>
              <a:t>05/06/2014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928A202B-E817-49B6-A366-91ED540D708C}" type="slidenum">
              <a:rPr lang="es-ES"/>
              <a:pPr>
                <a:defRPr/>
              </a:pPr>
              <a:t>‹#›</a:t>
            </a:fld>
            <a:endParaRPr lang="es-ES"/>
          </a:p>
        </p:txBody>
      </p:sp>
    </p:spTree>
    <p:extLst>
      <p:ext uri="{BB962C8B-B14F-4D97-AF65-F5344CB8AC3E}">
        <p14:creationId xmlns:p14="http://schemas.microsoft.com/office/powerpoint/2010/main" val="2560783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ADF175F4-A841-4121-98B1-72FCB7ACCD02}" type="datetimeFigureOut">
              <a:rPr lang="es-ES"/>
              <a:pPr>
                <a:defRPr/>
              </a:pPr>
              <a:t>05/06/2014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57F43A34-75DD-4B03-9570-F4D63F908F30}" type="slidenum">
              <a:rPr lang="es-ES"/>
              <a:pPr>
                <a:defRPr/>
              </a:pPr>
              <a:t>‹#›</a:t>
            </a:fld>
            <a:endParaRPr lang="es-ES"/>
          </a:p>
        </p:txBody>
      </p:sp>
    </p:spTree>
    <p:extLst>
      <p:ext uri="{BB962C8B-B14F-4D97-AF65-F5344CB8AC3E}">
        <p14:creationId xmlns:p14="http://schemas.microsoft.com/office/powerpoint/2010/main" val="112466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4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6A55298B-0345-456F-864E-6DB7B8841FAF}"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10D5A8E-BAD1-469B-971D-0EFF4322FE20}" type="slidenum">
              <a:rPr lang="es-ES"/>
              <a:pPr>
                <a:defRPr/>
              </a:pPr>
              <a:t>‹#›</a:t>
            </a:fld>
            <a:endParaRPr lang="es-ES"/>
          </a:p>
        </p:txBody>
      </p:sp>
    </p:spTree>
    <p:extLst>
      <p:ext uri="{BB962C8B-B14F-4D97-AF65-F5344CB8AC3E}">
        <p14:creationId xmlns:p14="http://schemas.microsoft.com/office/powerpoint/2010/main" val="35776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4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DDCE638D-6BB2-46DD-B34F-37D2C8E32DC8}"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277AE1FA-D9C9-4AD8-93E9-FF3AE82070B7}" type="slidenum">
              <a:rPr lang="es-ES"/>
              <a:pPr>
                <a:defRPr/>
              </a:pPr>
              <a:t>‹#›</a:t>
            </a:fld>
            <a:endParaRPr lang="es-ES"/>
          </a:p>
        </p:txBody>
      </p:sp>
    </p:spTree>
    <p:extLst>
      <p:ext uri="{BB962C8B-B14F-4D97-AF65-F5344CB8AC3E}">
        <p14:creationId xmlns:p14="http://schemas.microsoft.com/office/powerpoint/2010/main" val="99181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3F34C874-C045-408C-88FB-AE366062249B}"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EA63FFA-B0A3-4137-8A9F-A2016AE8EBAF}" type="slidenum">
              <a:rPr lang="es-ES"/>
              <a:pPr>
                <a:defRPr/>
              </a:pPr>
              <a:t>‹#›</a:t>
            </a:fld>
            <a:endParaRPr lang="es-ES"/>
          </a:p>
        </p:txBody>
      </p:sp>
    </p:spTree>
    <p:extLst>
      <p:ext uri="{BB962C8B-B14F-4D97-AF65-F5344CB8AC3E}">
        <p14:creationId xmlns:p14="http://schemas.microsoft.com/office/powerpoint/2010/main" val="2596522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2"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C5B3B03F-B444-4ADD-8BE4-A8D3737FB4CF}"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9DC62EA-29F7-4EDA-A2C7-5945CFA5D6A2}" type="slidenum">
              <a:rPr lang="es-ES"/>
              <a:pPr>
                <a:defRPr/>
              </a:pPr>
              <a:t>‹#›</a:t>
            </a:fld>
            <a:endParaRPr lang="es-ES"/>
          </a:p>
        </p:txBody>
      </p:sp>
    </p:spTree>
    <p:extLst>
      <p:ext uri="{BB962C8B-B14F-4D97-AF65-F5344CB8AC3E}">
        <p14:creationId xmlns:p14="http://schemas.microsoft.com/office/powerpoint/2010/main" val="26989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03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257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69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11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635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22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1723F552-96A1-469B-BFDB-862F41E206D0}"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187DCFC1-B104-4C58-B94E-D63796EBBEF9}" type="slidenum">
              <a:rPr lang="es-ES"/>
              <a:pPr>
                <a:defRPr/>
              </a:pPr>
              <a:t>‹#›</a:t>
            </a:fld>
            <a:endParaRPr lang="es-ES"/>
          </a:p>
        </p:txBody>
      </p:sp>
    </p:spTree>
    <p:extLst>
      <p:ext uri="{BB962C8B-B14F-4D97-AF65-F5344CB8AC3E}">
        <p14:creationId xmlns:p14="http://schemas.microsoft.com/office/powerpoint/2010/main" val="1687968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E361D6A2-8BC2-47B4-A463-4473B7CF5D0D}"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78FBDF3-F07A-49AC-99B5-BCEAEF6D868E}" type="slidenum">
              <a:rPr lang="es-ES"/>
              <a:pPr>
                <a:defRPr/>
              </a:pPr>
              <a:t>‹#›</a:t>
            </a:fld>
            <a:endParaRPr lang="es-ES"/>
          </a:p>
        </p:txBody>
      </p:sp>
    </p:spTree>
    <p:extLst>
      <p:ext uri="{BB962C8B-B14F-4D97-AF65-F5344CB8AC3E}">
        <p14:creationId xmlns:p14="http://schemas.microsoft.com/office/powerpoint/2010/main" val="3215313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53"/>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818D4716-A646-40A3-A530-9F5E72EF73FA}"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BB82290B-2D24-4208-90DA-41A1750B8124}" type="slidenum">
              <a:rPr lang="es-ES"/>
              <a:pPr>
                <a:defRPr/>
              </a:pPr>
              <a:t>‹#›</a:t>
            </a:fld>
            <a:endParaRPr lang="es-ES"/>
          </a:p>
        </p:txBody>
      </p:sp>
    </p:spTree>
    <p:extLst>
      <p:ext uri="{BB962C8B-B14F-4D97-AF65-F5344CB8AC3E}">
        <p14:creationId xmlns:p14="http://schemas.microsoft.com/office/powerpoint/2010/main" val="2272918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AAD63A4B-C3BA-4ED2-936C-C0466FB2450D}"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06AE459-1EAB-4578-8C90-ABDA3C6E347B}" type="slidenum">
              <a:rPr lang="es-ES"/>
              <a:pPr>
                <a:defRPr/>
              </a:pPr>
              <a:t>‹#›</a:t>
            </a:fld>
            <a:endParaRPr lang="es-ES"/>
          </a:p>
        </p:txBody>
      </p:sp>
    </p:spTree>
    <p:extLst>
      <p:ext uri="{BB962C8B-B14F-4D97-AF65-F5344CB8AC3E}">
        <p14:creationId xmlns:p14="http://schemas.microsoft.com/office/powerpoint/2010/main" val="2060885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9"/>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E90BDCB3-941C-4CCB-9300-9862D5B76318}" type="datetimeFigureOut">
              <a:rPr lang="es-ES"/>
              <a:pPr>
                <a:defRPr/>
              </a:pPr>
              <a:t>05/06/2014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BB10B12B-1679-406B-B93A-C93FC5A64B9A}" type="slidenum">
              <a:rPr lang="es-ES"/>
              <a:pPr>
                <a:defRPr/>
              </a:pPr>
              <a:t>‹#›</a:t>
            </a:fld>
            <a:endParaRPr lang="es-ES"/>
          </a:p>
        </p:txBody>
      </p:sp>
    </p:spTree>
    <p:extLst>
      <p:ext uri="{BB962C8B-B14F-4D97-AF65-F5344CB8AC3E}">
        <p14:creationId xmlns:p14="http://schemas.microsoft.com/office/powerpoint/2010/main" val="3997400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fld id="{8E7FA941-5B8A-4C90-893F-176050E06C67}" type="datetimeFigureOut">
              <a:rPr lang="es-ES"/>
              <a:pPr>
                <a:defRPr/>
              </a:pPr>
              <a:t>05/06/2014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928A202B-E817-49B6-A366-91ED540D708C}" type="slidenum">
              <a:rPr lang="es-ES"/>
              <a:pPr>
                <a:defRPr/>
              </a:pPr>
              <a:t>‹#›</a:t>
            </a:fld>
            <a:endParaRPr lang="es-ES"/>
          </a:p>
        </p:txBody>
      </p:sp>
    </p:spTree>
    <p:extLst>
      <p:ext uri="{BB962C8B-B14F-4D97-AF65-F5344CB8AC3E}">
        <p14:creationId xmlns:p14="http://schemas.microsoft.com/office/powerpoint/2010/main" val="390947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ADF175F4-A841-4121-98B1-72FCB7ACCD02}" type="datetimeFigureOut">
              <a:rPr lang="es-ES"/>
              <a:pPr>
                <a:defRPr/>
              </a:pPr>
              <a:t>05/06/2014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57F43A34-75DD-4B03-9570-F4D63F908F30}" type="slidenum">
              <a:rPr lang="es-ES"/>
              <a:pPr>
                <a:defRPr/>
              </a:pPr>
              <a:t>‹#›</a:t>
            </a:fld>
            <a:endParaRPr lang="es-ES"/>
          </a:p>
        </p:txBody>
      </p:sp>
    </p:spTree>
    <p:extLst>
      <p:ext uri="{BB962C8B-B14F-4D97-AF65-F5344CB8AC3E}">
        <p14:creationId xmlns:p14="http://schemas.microsoft.com/office/powerpoint/2010/main" val="1604911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6A55298B-0345-456F-864E-6DB7B8841FAF}"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10D5A8E-BAD1-469B-971D-0EFF4322FE20}" type="slidenum">
              <a:rPr lang="es-ES"/>
              <a:pPr>
                <a:defRPr/>
              </a:pPr>
              <a:t>‹#›</a:t>
            </a:fld>
            <a:endParaRPr lang="es-ES"/>
          </a:p>
        </p:txBody>
      </p:sp>
    </p:spTree>
    <p:extLst>
      <p:ext uri="{BB962C8B-B14F-4D97-AF65-F5344CB8AC3E}">
        <p14:creationId xmlns:p14="http://schemas.microsoft.com/office/powerpoint/2010/main" val="1097722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4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DDCE638D-6BB2-46DD-B34F-37D2C8E32DC8}"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277AE1FA-D9C9-4AD8-93E9-FF3AE82070B7}" type="slidenum">
              <a:rPr lang="es-ES"/>
              <a:pPr>
                <a:defRPr/>
              </a:pPr>
              <a:t>‹#›</a:t>
            </a:fld>
            <a:endParaRPr lang="es-ES"/>
          </a:p>
        </p:txBody>
      </p:sp>
    </p:spTree>
    <p:extLst>
      <p:ext uri="{BB962C8B-B14F-4D97-AF65-F5344CB8AC3E}">
        <p14:creationId xmlns:p14="http://schemas.microsoft.com/office/powerpoint/2010/main" val="10184751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3F34C874-C045-408C-88FB-AE366062249B}"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EA63FFA-B0A3-4137-8A9F-A2016AE8EBAF}" type="slidenum">
              <a:rPr lang="es-ES"/>
              <a:pPr>
                <a:defRPr/>
              </a:pPr>
              <a:t>‹#›</a:t>
            </a:fld>
            <a:endParaRPr lang="es-ES"/>
          </a:p>
        </p:txBody>
      </p:sp>
    </p:spTree>
    <p:extLst>
      <p:ext uri="{BB962C8B-B14F-4D97-AF65-F5344CB8AC3E}">
        <p14:creationId xmlns:p14="http://schemas.microsoft.com/office/powerpoint/2010/main" val="1033372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2"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C5B3B03F-B444-4ADD-8BE4-A8D3737FB4CF}"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9DC62EA-29F7-4EDA-A2C7-5945CFA5D6A2}" type="slidenum">
              <a:rPr lang="es-ES"/>
              <a:pPr>
                <a:defRPr/>
              </a:pPr>
              <a:t>‹#›</a:t>
            </a:fld>
            <a:endParaRPr lang="es-ES"/>
          </a:p>
        </p:txBody>
      </p:sp>
    </p:spTree>
    <p:extLst>
      <p:ext uri="{BB962C8B-B14F-4D97-AF65-F5344CB8AC3E}">
        <p14:creationId xmlns:p14="http://schemas.microsoft.com/office/powerpoint/2010/main" val="105274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01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01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35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90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54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471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1723F552-96A1-469B-BFDB-862F41E206D0}"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187DCFC1-B104-4C58-B94E-D63796EBBEF9}" type="slidenum">
              <a:rPr lang="es-ES"/>
              <a:pPr>
                <a:defRPr/>
              </a:pPr>
              <a:t>‹#›</a:t>
            </a:fld>
            <a:endParaRPr lang="es-ES"/>
          </a:p>
        </p:txBody>
      </p:sp>
    </p:spTree>
    <p:extLst>
      <p:ext uri="{BB962C8B-B14F-4D97-AF65-F5344CB8AC3E}">
        <p14:creationId xmlns:p14="http://schemas.microsoft.com/office/powerpoint/2010/main" val="3177266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E361D6A2-8BC2-47B4-A463-4473B7CF5D0D}"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78FBDF3-F07A-49AC-99B5-BCEAEF6D868E}" type="slidenum">
              <a:rPr lang="es-ES"/>
              <a:pPr>
                <a:defRPr/>
              </a:pPr>
              <a:t>‹#›</a:t>
            </a:fld>
            <a:endParaRPr lang="es-ES"/>
          </a:p>
        </p:txBody>
      </p:sp>
    </p:spTree>
    <p:extLst>
      <p:ext uri="{BB962C8B-B14F-4D97-AF65-F5344CB8AC3E}">
        <p14:creationId xmlns:p14="http://schemas.microsoft.com/office/powerpoint/2010/main" val="90350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47"/>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818D4716-A646-40A3-A530-9F5E72EF73FA}"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BB82290B-2D24-4208-90DA-41A1750B8124}" type="slidenum">
              <a:rPr lang="es-ES"/>
              <a:pPr>
                <a:defRPr/>
              </a:pPr>
              <a:t>‹#›</a:t>
            </a:fld>
            <a:endParaRPr lang="es-ES"/>
          </a:p>
        </p:txBody>
      </p:sp>
    </p:spTree>
    <p:extLst>
      <p:ext uri="{BB962C8B-B14F-4D97-AF65-F5344CB8AC3E}">
        <p14:creationId xmlns:p14="http://schemas.microsoft.com/office/powerpoint/2010/main" val="2532296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AAD63A4B-C3BA-4ED2-936C-C0466FB2450D}"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06AE459-1EAB-4578-8C90-ABDA3C6E347B}" type="slidenum">
              <a:rPr lang="es-ES"/>
              <a:pPr>
                <a:defRPr/>
              </a:pPr>
              <a:t>‹#›</a:t>
            </a:fld>
            <a:endParaRPr lang="es-ES"/>
          </a:p>
        </p:txBody>
      </p:sp>
    </p:spTree>
    <p:extLst>
      <p:ext uri="{BB962C8B-B14F-4D97-AF65-F5344CB8AC3E}">
        <p14:creationId xmlns:p14="http://schemas.microsoft.com/office/powerpoint/2010/main" val="293224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9"/>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2"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E90BDCB3-941C-4CCB-9300-9862D5B76318}" type="datetimeFigureOut">
              <a:rPr lang="es-ES"/>
              <a:pPr>
                <a:defRPr/>
              </a:pPr>
              <a:t>05/06/2014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BB10B12B-1679-406B-B93A-C93FC5A64B9A}" type="slidenum">
              <a:rPr lang="es-ES"/>
              <a:pPr>
                <a:defRPr/>
              </a:pPr>
              <a:t>‹#›</a:t>
            </a:fld>
            <a:endParaRPr lang="es-ES"/>
          </a:p>
        </p:txBody>
      </p:sp>
    </p:spTree>
    <p:extLst>
      <p:ext uri="{BB962C8B-B14F-4D97-AF65-F5344CB8AC3E}">
        <p14:creationId xmlns:p14="http://schemas.microsoft.com/office/powerpoint/2010/main" val="3531329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fld id="{8E7FA941-5B8A-4C90-893F-176050E06C67}" type="datetimeFigureOut">
              <a:rPr lang="es-ES"/>
              <a:pPr>
                <a:defRPr/>
              </a:pPr>
              <a:t>05/06/2014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928A202B-E817-49B6-A366-91ED540D708C}" type="slidenum">
              <a:rPr lang="es-ES"/>
              <a:pPr>
                <a:defRPr/>
              </a:pPr>
              <a:t>‹#›</a:t>
            </a:fld>
            <a:endParaRPr lang="es-ES"/>
          </a:p>
        </p:txBody>
      </p:sp>
    </p:spTree>
    <p:extLst>
      <p:ext uri="{BB962C8B-B14F-4D97-AF65-F5344CB8AC3E}">
        <p14:creationId xmlns:p14="http://schemas.microsoft.com/office/powerpoint/2010/main" val="3767087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ADF175F4-A841-4121-98B1-72FCB7ACCD02}" type="datetimeFigureOut">
              <a:rPr lang="es-ES"/>
              <a:pPr>
                <a:defRPr/>
              </a:pPr>
              <a:t>05/06/2014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57F43A34-75DD-4B03-9570-F4D63F908F30}" type="slidenum">
              <a:rPr lang="es-ES"/>
              <a:pPr>
                <a:defRPr/>
              </a:pPr>
              <a:t>‹#›</a:t>
            </a:fld>
            <a:endParaRPr lang="es-ES"/>
          </a:p>
        </p:txBody>
      </p:sp>
    </p:spTree>
    <p:extLst>
      <p:ext uri="{BB962C8B-B14F-4D97-AF65-F5344CB8AC3E}">
        <p14:creationId xmlns:p14="http://schemas.microsoft.com/office/powerpoint/2010/main" val="1526928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3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6A55298B-0345-456F-864E-6DB7B8841FAF}"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10D5A8E-BAD1-469B-971D-0EFF4322FE20}" type="slidenum">
              <a:rPr lang="es-ES"/>
              <a:pPr>
                <a:defRPr/>
              </a:pPr>
              <a:t>‹#›</a:t>
            </a:fld>
            <a:endParaRPr lang="es-ES"/>
          </a:p>
        </p:txBody>
      </p:sp>
    </p:spTree>
    <p:extLst>
      <p:ext uri="{BB962C8B-B14F-4D97-AF65-F5344CB8AC3E}">
        <p14:creationId xmlns:p14="http://schemas.microsoft.com/office/powerpoint/2010/main" val="40586195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3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DDCE638D-6BB2-46DD-B34F-37D2C8E32DC8}"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277AE1FA-D9C9-4AD8-93E9-FF3AE82070B7}" type="slidenum">
              <a:rPr lang="es-ES"/>
              <a:pPr>
                <a:defRPr/>
              </a:pPr>
              <a:t>‹#›</a:t>
            </a:fld>
            <a:endParaRPr lang="es-ES"/>
          </a:p>
        </p:txBody>
      </p:sp>
    </p:spTree>
    <p:extLst>
      <p:ext uri="{BB962C8B-B14F-4D97-AF65-F5344CB8AC3E}">
        <p14:creationId xmlns:p14="http://schemas.microsoft.com/office/powerpoint/2010/main" val="3928877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3F34C874-C045-408C-88FB-AE366062249B}"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EA63FFA-B0A3-4137-8A9F-A2016AE8EBAF}" type="slidenum">
              <a:rPr lang="es-ES"/>
              <a:pPr>
                <a:defRPr/>
              </a:pPr>
              <a:t>‹#›</a:t>
            </a:fld>
            <a:endParaRPr lang="es-ES"/>
          </a:p>
        </p:txBody>
      </p:sp>
    </p:spTree>
    <p:extLst>
      <p:ext uri="{BB962C8B-B14F-4D97-AF65-F5344CB8AC3E}">
        <p14:creationId xmlns:p14="http://schemas.microsoft.com/office/powerpoint/2010/main" val="2369176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6"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2"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C5B3B03F-B444-4ADD-8BE4-A8D3737FB4CF}"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9DC62EA-29F7-4EDA-A2C7-5945CFA5D6A2}" type="slidenum">
              <a:rPr lang="es-ES"/>
              <a:pPr>
                <a:defRPr/>
              </a:pPr>
              <a:t>‹#›</a:t>
            </a:fld>
            <a:endParaRPr lang="es-ES"/>
          </a:p>
        </p:txBody>
      </p:sp>
    </p:spTree>
    <p:extLst>
      <p:ext uri="{BB962C8B-B14F-4D97-AF65-F5344CB8AC3E}">
        <p14:creationId xmlns:p14="http://schemas.microsoft.com/office/powerpoint/2010/main" val="1527883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914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9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2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930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352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543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1723F552-96A1-469B-BFDB-862F41E206D0}"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187DCFC1-B104-4C58-B94E-D63796EBBEF9}" type="slidenum">
              <a:rPr lang="es-ES"/>
              <a:pPr>
                <a:defRPr/>
              </a:pPr>
              <a:t>‹#›</a:t>
            </a:fld>
            <a:endParaRPr lang="es-ES"/>
          </a:p>
        </p:txBody>
      </p:sp>
    </p:spTree>
    <p:extLst>
      <p:ext uri="{BB962C8B-B14F-4D97-AF65-F5344CB8AC3E}">
        <p14:creationId xmlns:p14="http://schemas.microsoft.com/office/powerpoint/2010/main" val="3620239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E361D6A2-8BC2-47B4-A463-4473B7CF5D0D}"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78FBDF3-F07A-49AC-99B5-BCEAEF6D868E}" type="slidenum">
              <a:rPr lang="es-ES"/>
              <a:pPr>
                <a:defRPr/>
              </a:pPr>
              <a:t>‹#›</a:t>
            </a:fld>
            <a:endParaRPr lang="es-ES"/>
          </a:p>
        </p:txBody>
      </p:sp>
    </p:spTree>
    <p:extLst>
      <p:ext uri="{BB962C8B-B14F-4D97-AF65-F5344CB8AC3E}">
        <p14:creationId xmlns:p14="http://schemas.microsoft.com/office/powerpoint/2010/main" val="869136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818D4716-A646-40A3-A530-9F5E72EF73FA}"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BB82290B-2D24-4208-90DA-41A1750B8124}" type="slidenum">
              <a:rPr lang="es-ES"/>
              <a:pPr>
                <a:defRPr/>
              </a:pPr>
              <a:t>‹#›</a:t>
            </a:fld>
            <a:endParaRPr lang="es-ES"/>
          </a:p>
        </p:txBody>
      </p:sp>
    </p:spTree>
    <p:extLst>
      <p:ext uri="{BB962C8B-B14F-4D97-AF65-F5344CB8AC3E}">
        <p14:creationId xmlns:p14="http://schemas.microsoft.com/office/powerpoint/2010/main" val="4220848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AAD63A4B-C3BA-4ED2-936C-C0466FB2450D}"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06AE459-1EAB-4578-8C90-ABDA3C6E347B}" type="slidenum">
              <a:rPr lang="es-ES"/>
              <a:pPr>
                <a:defRPr/>
              </a:pPr>
              <a:t>‹#›</a:t>
            </a:fld>
            <a:endParaRPr lang="es-ES"/>
          </a:p>
        </p:txBody>
      </p:sp>
    </p:spTree>
    <p:extLst>
      <p:ext uri="{BB962C8B-B14F-4D97-AF65-F5344CB8AC3E}">
        <p14:creationId xmlns:p14="http://schemas.microsoft.com/office/powerpoint/2010/main" val="11991346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E90BDCB3-941C-4CCB-9300-9862D5B76318}" type="datetimeFigureOut">
              <a:rPr lang="es-ES"/>
              <a:pPr>
                <a:defRPr/>
              </a:pPr>
              <a:t>05/06/2014</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BB10B12B-1679-406B-B93A-C93FC5A64B9A}" type="slidenum">
              <a:rPr lang="es-ES"/>
              <a:pPr>
                <a:defRPr/>
              </a:pPr>
              <a:t>‹#›</a:t>
            </a:fld>
            <a:endParaRPr lang="es-ES"/>
          </a:p>
        </p:txBody>
      </p:sp>
    </p:spTree>
    <p:extLst>
      <p:ext uri="{BB962C8B-B14F-4D97-AF65-F5344CB8AC3E}">
        <p14:creationId xmlns:p14="http://schemas.microsoft.com/office/powerpoint/2010/main" val="1641868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3"/>
          <p:cNvSpPr>
            <a:spLocks noGrp="1"/>
          </p:cNvSpPr>
          <p:nvPr>
            <p:ph type="dt" sz="half" idx="10"/>
          </p:nvPr>
        </p:nvSpPr>
        <p:spPr/>
        <p:txBody>
          <a:bodyPr/>
          <a:lstStyle>
            <a:lvl1pPr>
              <a:defRPr/>
            </a:lvl1pPr>
          </a:lstStyle>
          <a:p>
            <a:pPr>
              <a:defRPr/>
            </a:pPr>
            <a:fld id="{8E7FA941-5B8A-4C90-893F-176050E06C67}" type="datetimeFigureOut">
              <a:rPr lang="es-ES"/>
              <a:pPr>
                <a:defRPr/>
              </a:pPr>
              <a:t>05/06/2014</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928A202B-E817-49B6-A366-91ED540D708C}" type="slidenum">
              <a:rPr lang="es-ES"/>
              <a:pPr>
                <a:defRPr/>
              </a:pPr>
              <a:t>‹#›</a:t>
            </a:fld>
            <a:endParaRPr lang="es-ES"/>
          </a:p>
        </p:txBody>
      </p:sp>
    </p:spTree>
    <p:extLst>
      <p:ext uri="{BB962C8B-B14F-4D97-AF65-F5344CB8AC3E}">
        <p14:creationId xmlns:p14="http://schemas.microsoft.com/office/powerpoint/2010/main" val="3597175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ADF175F4-A841-4121-98B1-72FCB7ACCD02}" type="datetimeFigureOut">
              <a:rPr lang="es-ES"/>
              <a:pPr>
                <a:defRPr/>
              </a:pPr>
              <a:t>05/06/2014</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57F43A34-75DD-4B03-9570-F4D63F908F30}" type="slidenum">
              <a:rPr lang="es-ES"/>
              <a:pPr>
                <a:defRPr/>
              </a:pPr>
              <a:t>‹#›</a:t>
            </a:fld>
            <a:endParaRPr lang="es-ES"/>
          </a:p>
        </p:txBody>
      </p:sp>
    </p:spTree>
    <p:extLst>
      <p:ext uri="{BB962C8B-B14F-4D97-AF65-F5344CB8AC3E}">
        <p14:creationId xmlns:p14="http://schemas.microsoft.com/office/powerpoint/2010/main" val="138743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2D708AEF-E5B0-44AF-B56C-9CA6D0FCDB6C}" type="slidenum">
              <a:rPr lang="es-ES" smtClean="0"/>
              <a:t>‹#›</a:t>
            </a:fld>
            <a:endParaRPr lang="es-E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6A55298B-0345-456F-864E-6DB7B8841FAF}"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10D5A8E-BAD1-469B-971D-0EFF4322FE20}" type="slidenum">
              <a:rPr lang="es-ES"/>
              <a:pPr>
                <a:defRPr/>
              </a:pPr>
              <a:t>‹#›</a:t>
            </a:fld>
            <a:endParaRPr lang="es-ES"/>
          </a:p>
        </p:txBody>
      </p:sp>
    </p:spTree>
    <p:extLst>
      <p:ext uri="{BB962C8B-B14F-4D97-AF65-F5344CB8AC3E}">
        <p14:creationId xmlns:p14="http://schemas.microsoft.com/office/powerpoint/2010/main" val="1710804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DDCE638D-6BB2-46DD-B34F-37D2C8E32DC8}" type="datetimeFigureOut">
              <a:rPr lang="es-ES"/>
              <a:pPr>
                <a:defRPr/>
              </a:pPr>
              <a:t>05/06/2014</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277AE1FA-D9C9-4AD8-93E9-FF3AE82070B7}" type="slidenum">
              <a:rPr lang="es-ES"/>
              <a:pPr>
                <a:defRPr/>
              </a:pPr>
              <a:t>‹#›</a:t>
            </a:fld>
            <a:endParaRPr lang="es-ES"/>
          </a:p>
        </p:txBody>
      </p:sp>
    </p:spTree>
    <p:extLst>
      <p:ext uri="{BB962C8B-B14F-4D97-AF65-F5344CB8AC3E}">
        <p14:creationId xmlns:p14="http://schemas.microsoft.com/office/powerpoint/2010/main" val="1833487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3F34C874-C045-408C-88FB-AE366062249B}"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EA63FFA-B0A3-4137-8A9F-A2016AE8EBAF}" type="slidenum">
              <a:rPr lang="es-ES"/>
              <a:pPr>
                <a:defRPr/>
              </a:pPr>
              <a:t>‹#›</a:t>
            </a:fld>
            <a:endParaRPr lang="es-ES"/>
          </a:p>
        </p:txBody>
      </p:sp>
    </p:spTree>
    <p:extLst>
      <p:ext uri="{BB962C8B-B14F-4D97-AF65-F5344CB8AC3E}">
        <p14:creationId xmlns:p14="http://schemas.microsoft.com/office/powerpoint/2010/main" val="77870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C5B3B03F-B444-4ADD-8BE4-A8D3737FB4CF}" type="datetimeFigureOut">
              <a:rPr lang="es-ES"/>
              <a:pPr>
                <a:defRPr/>
              </a:pPr>
              <a:t>05/06/2014</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9DC62EA-29F7-4EDA-A2C7-5945CFA5D6A2}" type="slidenum">
              <a:rPr lang="es-ES"/>
              <a:pPr>
                <a:defRPr/>
              </a:pPr>
              <a:t>‹#›</a:t>
            </a:fld>
            <a:endParaRPr lang="es-ES"/>
          </a:p>
        </p:txBody>
      </p:sp>
    </p:spTree>
    <p:extLst>
      <p:ext uri="{BB962C8B-B14F-4D97-AF65-F5344CB8AC3E}">
        <p14:creationId xmlns:p14="http://schemas.microsoft.com/office/powerpoint/2010/main" val="3799632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430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0985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930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3588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77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54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2D708AEF-E5B0-44AF-B56C-9CA6D0FCDB6C}" type="slidenum">
              <a:rPr lang="es-ES" smtClean="0"/>
              <a:t>‹#›</a:t>
            </a:fld>
            <a:endParaRPr lang="es-ES" dirty="0"/>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ED8537D7-79B1-4F8A-86B0-2499BFFF0892}" type="datetimeFigureOut">
              <a:rPr lang="es-ES" smtClean="0"/>
              <a:t>05/06/2014</a:t>
            </a:fld>
            <a:endParaRPr lang="es-ES" dirty="0"/>
          </a:p>
        </p:txBody>
      </p:sp>
      <p:sp>
        <p:nvSpPr>
          <p:cNvPr id="9" name="Slide Number Placeholder 8"/>
          <p:cNvSpPr>
            <a:spLocks noGrp="1"/>
          </p:cNvSpPr>
          <p:nvPr>
            <p:ph type="sldNum" sz="quarter" idx="11"/>
          </p:nvPr>
        </p:nvSpPr>
        <p:spPr/>
        <p:txBody>
          <a:bodyPr/>
          <a:lstStyle/>
          <a:p>
            <a:fld id="{2D708AEF-E5B0-44AF-B56C-9CA6D0FCDB6C}" type="slidenum">
              <a:rPr lang="es-ES" smtClean="0"/>
              <a:t>‹#›</a:t>
            </a:fld>
            <a:endParaRPr lang="es-ES" dirty="0"/>
          </a:p>
        </p:txBody>
      </p:sp>
      <p:sp>
        <p:nvSpPr>
          <p:cNvPr id="10" name="Footer Placeholder 9"/>
          <p:cNvSpPr>
            <a:spLocks noGrp="1"/>
          </p:cNvSpPr>
          <p:nvPr>
            <p:ph type="ftr" sz="quarter" idx="12"/>
          </p:nvPr>
        </p:nvSpPr>
        <p:spPr/>
        <p:txBody>
          <a:bodyPr/>
          <a:lstStyle/>
          <a:p>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D708AEF-E5B0-44AF-B56C-9CA6D0FCDB6C}" type="slidenum">
              <a:rPr lang="es-ES" smtClean="0"/>
              <a:t>‹#›</a:t>
            </a:fld>
            <a:endParaRPr lang="es-E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D8537D7-79B1-4F8A-86B0-2499BFFF0892}" type="datetimeFigureOut">
              <a:rPr lang="es-ES" smtClean="0"/>
              <a:t>05/06/2014</a:t>
            </a:fld>
            <a:endParaRPr lang="es-ES" dirty="0"/>
          </a:p>
        </p:txBody>
      </p:sp>
      <p:pic>
        <p:nvPicPr>
          <p:cNvPr id="9" name="Picture 7" descr="FONDO-1.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HN" smtClean="0"/>
              <a:t>Haga clic para modificar el estilo de título del patrón</a:t>
            </a:r>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HN" smtClean="0"/>
              <a:t>Haga clic para modificar el estilo de texto del patrón</a:t>
            </a:r>
          </a:p>
          <a:p>
            <a:pPr lvl="1"/>
            <a:r>
              <a:rPr lang="es-ES" altLang="es-HN" smtClean="0"/>
              <a:t>Segundo nivel</a:t>
            </a:r>
          </a:p>
          <a:p>
            <a:pPr lvl="2"/>
            <a:r>
              <a:rPr lang="es-ES" altLang="es-HN" smtClean="0"/>
              <a:t>Tercer nivel</a:t>
            </a:r>
          </a:p>
          <a:p>
            <a:pPr lvl="3"/>
            <a:r>
              <a:rPr lang="es-ES" altLang="es-HN" smtClean="0"/>
              <a:t>Cuarto nivel</a:t>
            </a:r>
          </a:p>
          <a:p>
            <a:pPr lvl="4"/>
            <a:r>
              <a:rPr lang="es-ES" altLang="es-HN" smtClean="0"/>
              <a:t>Quinto nivel</a:t>
            </a:r>
          </a:p>
        </p:txBody>
      </p:sp>
      <p:sp>
        <p:nvSpPr>
          <p:cNvPr id="4" name="Marcador de fecha 3"/>
          <p:cNvSpPr>
            <a:spLocks noGrp="1"/>
          </p:cNvSpPr>
          <p:nvPr>
            <p:ph type="dt" sz="half" idx="2"/>
          </p:nvPr>
        </p:nvSpPr>
        <p:spPr>
          <a:xfrm>
            <a:off x="628650" y="6356369"/>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F7111CFE-4548-4631-82E9-CFF459283906}" type="datetimeFigureOut">
              <a:rPr lang="es-ES"/>
              <a:pPr fontAlgn="base">
                <a:spcBef>
                  <a:spcPct val="0"/>
                </a:spcBef>
                <a:spcAft>
                  <a:spcPct val="0"/>
                </a:spcAft>
                <a:defRPr/>
              </a:pPr>
              <a:t>05/06/2014</a:t>
            </a:fld>
            <a:endParaRPr lang="es-ES"/>
          </a:p>
        </p:txBody>
      </p:sp>
      <p:sp>
        <p:nvSpPr>
          <p:cNvPr id="5" name="Marcador de pie de página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69"/>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399F407D-592D-4AF1-B8D7-C542BB091AD8}"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2778013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HN" smtClean="0"/>
              <a:t>Haga clic para modificar el estilo de título del patrón</a:t>
            </a:r>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HN" smtClean="0"/>
              <a:t>Haga clic para modificar el estilo de texto del patrón</a:t>
            </a:r>
          </a:p>
          <a:p>
            <a:pPr lvl="1"/>
            <a:r>
              <a:rPr lang="es-ES" altLang="es-HN" smtClean="0"/>
              <a:t>Segundo nivel</a:t>
            </a:r>
          </a:p>
          <a:p>
            <a:pPr lvl="2"/>
            <a:r>
              <a:rPr lang="es-ES" altLang="es-HN" smtClean="0"/>
              <a:t>Tercer nivel</a:t>
            </a:r>
          </a:p>
          <a:p>
            <a:pPr lvl="3"/>
            <a:r>
              <a:rPr lang="es-ES" altLang="es-HN" smtClean="0"/>
              <a:t>Cuarto nivel</a:t>
            </a:r>
          </a:p>
          <a:p>
            <a:pPr lvl="4"/>
            <a:r>
              <a:rPr lang="es-ES" altLang="es-HN" smtClean="0"/>
              <a:t>Quinto nivel</a:t>
            </a:r>
          </a:p>
        </p:txBody>
      </p:sp>
      <p:sp>
        <p:nvSpPr>
          <p:cNvPr id="4" name="Marcador de fecha 3"/>
          <p:cNvSpPr>
            <a:spLocks noGrp="1"/>
          </p:cNvSpPr>
          <p:nvPr>
            <p:ph type="dt" sz="half" idx="2"/>
          </p:nvPr>
        </p:nvSpPr>
        <p:spPr>
          <a:xfrm>
            <a:off x="628650" y="6356365"/>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F7111CFE-4548-4631-82E9-CFF459283906}" type="datetimeFigureOut">
              <a:rPr lang="es-ES"/>
              <a:pPr fontAlgn="base">
                <a:spcBef>
                  <a:spcPct val="0"/>
                </a:spcBef>
                <a:spcAft>
                  <a:spcPct val="0"/>
                </a:spcAft>
                <a:defRPr/>
              </a:pPr>
              <a:t>05/06/2014</a:t>
            </a:fld>
            <a:endParaRPr lang="es-ES"/>
          </a:p>
        </p:txBody>
      </p:sp>
      <p:sp>
        <p:nvSpPr>
          <p:cNvPr id="5" name="Marcador de pie de página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65"/>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399F407D-592D-4AF1-B8D7-C542BB091AD8}"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36802536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HN" smtClean="0"/>
              <a:t>Haga clic para modificar el estilo de título del patrón</a:t>
            </a:r>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HN" smtClean="0"/>
              <a:t>Haga clic para modificar el estilo de texto del patrón</a:t>
            </a:r>
          </a:p>
          <a:p>
            <a:pPr lvl="1"/>
            <a:r>
              <a:rPr lang="es-ES" altLang="es-HN" smtClean="0"/>
              <a:t>Segundo nivel</a:t>
            </a:r>
          </a:p>
          <a:p>
            <a:pPr lvl="2"/>
            <a:r>
              <a:rPr lang="es-ES" altLang="es-HN" smtClean="0"/>
              <a:t>Tercer nivel</a:t>
            </a:r>
          </a:p>
          <a:p>
            <a:pPr lvl="3"/>
            <a:r>
              <a:rPr lang="es-ES" altLang="es-HN" smtClean="0"/>
              <a:t>Cuarto nivel</a:t>
            </a:r>
          </a:p>
          <a:p>
            <a:pPr lvl="4"/>
            <a:r>
              <a:rPr lang="es-ES" altLang="es-HN" smtClean="0"/>
              <a:t>Quinto nivel</a:t>
            </a:r>
          </a:p>
        </p:txBody>
      </p:sp>
      <p:sp>
        <p:nvSpPr>
          <p:cNvPr id="4" name="Marcador de fecha 3"/>
          <p:cNvSpPr>
            <a:spLocks noGrp="1"/>
          </p:cNvSpPr>
          <p:nvPr>
            <p:ph type="dt" sz="half" idx="2"/>
          </p:nvPr>
        </p:nvSpPr>
        <p:spPr>
          <a:xfrm>
            <a:off x="628650" y="6356359"/>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F7111CFE-4548-4631-82E9-CFF459283906}" type="datetimeFigureOut">
              <a:rPr lang="es-ES"/>
              <a:pPr fontAlgn="base">
                <a:spcBef>
                  <a:spcPct val="0"/>
                </a:spcBef>
                <a:spcAft>
                  <a:spcPct val="0"/>
                </a:spcAft>
                <a:defRPr/>
              </a:pPr>
              <a:t>05/06/2014</a:t>
            </a:fld>
            <a:endParaRPr lang="es-ES"/>
          </a:p>
        </p:txBody>
      </p:sp>
      <p:sp>
        <p:nvSpPr>
          <p:cNvPr id="5" name="Marcador de pie de página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9"/>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399F407D-592D-4AF1-B8D7-C542BB091AD8}"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37576504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HN" smtClean="0"/>
              <a:t>Haga clic para modificar el estilo de título del patrón</a:t>
            </a:r>
          </a:p>
        </p:txBody>
      </p:sp>
      <p:sp>
        <p:nvSpPr>
          <p:cNvPr id="1027" name="Marcador de texto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HN" smtClean="0"/>
              <a:t>Haga clic para modificar el estilo de texto del patrón</a:t>
            </a:r>
          </a:p>
          <a:p>
            <a:pPr lvl="1"/>
            <a:r>
              <a:rPr lang="es-ES" altLang="es-HN" smtClean="0"/>
              <a:t>Segundo nivel</a:t>
            </a:r>
          </a:p>
          <a:p>
            <a:pPr lvl="2"/>
            <a:r>
              <a:rPr lang="es-ES" altLang="es-HN" smtClean="0"/>
              <a:t>Tercer nivel</a:t>
            </a:r>
          </a:p>
          <a:p>
            <a:pPr lvl="3"/>
            <a:r>
              <a:rPr lang="es-ES" altLang="es-HN" smtClean="0"/>
              <a:t>Cuarto nivel</a:t>
            </a:r>
          </a:p>
          <a:p>
            <a:pPr lvl="4"/>
            <a:r>
              <a:rPr lang="es-ES" altLang="es-HN" smtClean="0"/>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F7111CFE-4548-4631-82E9-CFF459283906}" type="datetimeFigureOut">
              <a:rPr lang="es-ES"/>
              <a:pPr fontAlgn="base">
                <a:spcBef>
                  <a:spcPct val="0"/>
                </a:spcBef>
                <a:spcAft>
                  <a:spcPct val="0"/>
                </a:spcAft>
                <a:defRPr/>
              </a:pPr>
              <a:t>05/06/2014</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fontAlgn="base">
              <a:spcBef>
                <a:spcPct val="0"/>
              </a:spcBef>
              <a:spcAft>
                <a:spcPct val="0"/>
              </a:spcAft>
              <a:defRPr/>
            </a:pPr>
            <a:fld id="{399F407D-592D-4AF1-B8D7-C542BB091AD8}"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257301940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22.png"/><Relationship Id="rId4" Type="http://schemas.openxmlformats.org/officeDocument/2006/relationships/slide" Target="sl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slide" Target="slide14.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9.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4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1.png"/><Relationship Id="rId1" Type="http://schemas.openxmlformats.org/officeDocument/2006/relationships/slideLayout" Target="../slideLayouts/slideLayout63.xml"/><Relationship Id="rId5" Type="http://schemas.openxmlformats.org/officeDocument/2006/relationships/image" Target="../media/image42.pn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3.xml"/><Relationship Id="rId4" Type="http://schemas.openxmlformats.org/officeDocument/2006/relationships/image" Target="../media/image43.jpeg"/></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9.xml"/><Relationship Id="rId4" Type="http://schemas.openxmlformats.org/officeDocument/2006/relationships/image" Target="../media/image46.jpeg"/></Relationships>
</file>

<file path=ppt/slides/_rels/slide7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package" Target="../embeddings/Microsoft_Excel_Worksheet1.xlsx"/><Relationship Id="rId7" Type="http://schemas.openxmlformats.org/officeDocument/2006/relationships/image" Target="../media/image50.jpeg"/><Relationship Id="rId2" Type="http://schemas.openxmlformats.org/officeDocument/2006/relationships/slideLayout" Target="../slideLayouts/slideLayout64.xml"/><Relationship Id="rId1" Type="http://schemas.openxmlformats.org/officeDocument/2006/relationships/vmlDrawing" Target="../drawings/vmlDrawing1.v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emf"/></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4.xml"/><Relationship Id="rId5" Type="http://schemas.openxmlformats.org/officeDocument/2006/relationships/image" Target="../media/image65.jpeg"/><Relationship Id="rId4" Type="http://schemas.openxmlformats.org/officeDocument/2006/relationships/image" Target="../media/image64.jpeg"/></Relationships>
</file>

<file path=ppt/slides/_rels/slide7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64.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4.xml"/></Relationships>
</file>

<file path=ppt/slides/_rels/slide8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4.xml"/></Relationships>
</file>

<file path=ppt/slides/_rels/slide8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4.xml"/></Relationships>
</file>

<file path=ppt/slides/_rels/slide9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5042423"/>
            <a:ext cx="8565260" cy="954107"/>
          </a:xfrm>
          <a:prstGeom prst="rect">
            <a:avLst/>
          </a:prstGeom>
          <a:noFill/>
        </p:spPr>
        <p:txBody>
          <a:bodyPr wrap="square" rtlCol="0">
            <a:spAutoFit/>
          </a:bodyPr>
          <a:lstStyle/>
          <a:p>
            <a:pPr algn="ctr"/>
            <a:r>
              <a:rPr lang="es-ES" sz="2800" b="1" dirty="0" smtClean="0">
                <a:solidFill>
                  <a:srgbClr val="FFC000"/>
                </a:solidFill>
                <a:latin typeface="Arial Black" pitchFamily="34" charset="0"/>
              </a:rPr>
              <a:t>Conduciendo a Honduras</a:t>
            </a:r>
          </a:p>
          <a:p>
            <a:pPr algn="ctr"/>
            <a:r>
              <a:rPr lang="es-ES" sz="2800" b="1" dirty="0" smtClean="0">
                <a:solidFill>
                  <a:srgbClr val="FFC000"/>
                </a:solidFill>
                <a:latin typeface="Arial Black" pitchFamily="34" charset="0"/>
              </a:rPr>
              <a:t>A la plenitud de sus potencialidades</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379283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985749" y="43614"/>
            <a:ext cx="7117140"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FIDEICOMISO DEL PROGRAMA DE</a:t>
            </a:r>
          </a:p>
          <a:p>
            <a:pPr algn="r"/>
            <a:r>
              <a:rPr lang="es-ES" sz="2000" dirty="0" smtClean="0">
                <a:solidFill>
                  <a:srgbClr val="FFC000"/>
                </a:solidFill>
                <a:latin typeface="Arial Black" pitchFamily="34" charset="0"/>
              </a:rPr>
              <a:t>REACTIVACIÓN DEL SECTOR AGROALIMENTARIO</a:t>
            </a:r>
            <a:endParaRPr lang="es-ES" sz="2000" dirty="0">
              <a:solidFill>
                <a:srgbClr val="FFC000"/>
              </a:solidFill>
              <a:latin typeface="Arial Black" pitchFamily="34" charset="0"/>
            </a:endParaRPr>
          </a:p>
        </p:txBody>
      </p:sp>
      <p:sp>
        <p:nvSpPr>
          <p:cNvPr id="5" name="TextBox 4"/>
          <p:cNvSpPr txBox="1"/>
          <p:nvPr/>
        </p:nvSpPr>
        <p:spPr>
          <a:xfrm>
            <a:off x="158990" y="891150"/>
            <a:ext cx="8826019" cy="338554"/>
          </a:xfrm>
          <a:prstGeom prst="rect">
            <a:avLst/>
          </a:prstGeom>
          <a:noFill/>
        </p:spPr>
        <p:txBody>
          <a:bodyPr wrap="square" rtlCol="0">
            <a:spAutoFit/>
          </a:bodyPr>
          <a:lstStyle/>
          <a:p>
            <a:r>
              <a:rPr lang="es-MX" sz="1600" dirty="0" smtClean="0">
                <a:solidFill>
                  <a:schemeClr val="bg1"/>
                </a:solidFill>
              </a:rPr>
              <a:t>Son objetivos del Programa:</a:t>
            </a:r>
            <a:endParaRPr lang="es-MX" sz="1600" dirty="0">
              <a:solidFill>
                <a:schemeClr val="bg1"/>
              </a:solidFill>
            </a:endParaRPr>
          </a:p>
        </p:txBody>
      </p:sp>
      <p:graphicFrame>
        <p:nvGraphicFramePr>
          <p:cNvPr id="2" name="Diagram 1"/>
          <p:cNvGraphicFramePr/>
          <p:nvPr>
            <p:extLst>
              <p:ext uri="{D42A27DB-BD31-4B8C-83A1-F6EECF244321}">
                <p14:modId xmlns:p14="http://schemas.microsoft.com/office/powerpoint/2010/main" val="2044686378"/>
              </p:ext>
            </p:extLst>
          </p:nvPr>
        </p:nvGraphicFramePr>
        <p:xfrm>
          <a:off x="378369" y="1371599"/>
          <a:ext cx="8387255" cy="529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3145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2" name="Picture 22" descr="Categorias_Prospectivas_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8"/>
          <p:cNvSpPr txBox="1">
            <a:spLocks noChangeArrowheads="1"/>
          </p:cNvSpPr>
          <p:nvPr/>
        </p:nvSpPr>
        <p:spPr bwMode="auto">
          <a:xfrm>
            <a:off x="587375" y="0"/>
            <a:ext cx="797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MX" altLang="es-MX" sz="1800">
                <a:solidFill>
                  <a:srgbClr val="FFCC00"/>
                </a:solidFill>
                <a:latin typeface="Arial Black" pitchFamily="34" charset="0"/>
              </a:rPr>
              <a:t>ESCENARIOS PROSPECTIVOS A NIVEL NACIONAL </a:t>
            </a:r>
            <a:r>
              <a:rPr lang="es-MX" altLang="es-MX" sz="1000">
                <a:solidFill>
                  <a:srgbClr val="FFCC00"/>
                </a:solidFill>
                <a:latin typeface="Arial Black" pitchFamily="34" charset="0"/>
              </a:rPr>
              <a:t>(CIES – COHEP 2006)</a:t>
            </a:r>
            <a:endParaRPr lang="es-ES" altLang="es-MX" sz="1200" b="1">
              <a:solidFill>
                <a:srgbClr val="FFCC00"/>
              </a:solidFill>
            </a:endParaRPr>
          </a:p>
          <a:p>
            <a:pPr algn="ctr" eaLnBrk="1" hangingPunct="1">
              <a:spcBef>
                <a:spcPct val="0"/>
              </a:spcBef>
              <a:buFontTx/>
              <a:buNone/>
            </a:pPr>
            <a:endParaRPr lang="es-ES" altLang="es-MX" sz="1000">
              <a:solidFill>
                <a:srgbClr val="FFCC00"/>
              </a:solidFill>
              <a:latin typeface="Arial Black" pitchFamily="34" charset="0"/>
            </a:endParaRPr>
          </a:p>
        </p:txBody>
      </p:sp>
      <p:grpSp>
        <p:nvGrpSpPr>
          <p:cNvPr id="24580" name="Group 15"/>
          <p:cNvGrpSpPr>
            <a:grpSpLocks/>
          </p:cNvGrpSpPr>
          <p:nvPr/>
        </p:nvGrpSpPr>
        <p:grpSpPr bwMode="auto">
          <a:xfrm>
            <a:off x="6084888" y="3213100"/>
            <a:ext cx="3059112" cy="2087563"/>
            <a:chOff x="3696" y="2841"/>
            <a:chExt cx="1860" cy="1225"/>
          </a:xfrm>
        </p:grpSpPr>
        <p:sp>
          <p:nvSpPr>
            <p:cNvPr id="24582" name="Rectangle 11"/>
            <p:cNvSpPr>
              <a:spLocks noChangeArrowheads="1"/>
            </p:cNvSpPr>
            <p:nvPr/>
          </p:nvSpPr>
          <p:spPr bwMode="auto">
            <a:xfrm>
              <a:off x="3696" y="2841"/>
              <a:ext cx="1860" cy="1225"/>
            </a:xfrm>
            <a:prstGeom prst="rect">
              <a:avLst/>
            </a:prstGeom>
            <a:solidFill>
              <a:schemeClr val="bg2"/>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s-MX" sz="1800"/>
            </a:p>
          </p:txBody>
        </p:sp>
        <p:pic>
          <p:nvPicPr>
            <p:cNvPr id="2458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2" y="2886"/>
              <a:ext cx="1769" cy="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581"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373688"/>
            <a:ext cx="9144000"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405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184342"/>
                                        </p:tgtEl>
                                        <p:attrNameLst>
                                          <p:attrName>style.visibility</p:attrName>
                                        </p:attrNameLst>
                                      </p:cBhvr>
                                      <p:to>
                                        <p:strVal val="visible"/>
                                      </p:to>
                                    </p:set>
                                    <p:animEffect transition="in" filter="circle(out)">
                                      <p:cBhvr>
                                        <p:cTn id="7" dur="2000"/>
                                        <p:tgtEl>
                                          <p:spTgt spid="18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258" name="Rectangle 2"/>
          <p:cNvSpPr>
            <a:spLocks noChangeArrowheads="1"/>
          </p:cNvSpPr>
          <p:nvPr/>
        </p:nvSpPr>
        <p:spPr bwMode="auto">
          <a:xfrm>
            <a:off x="881063" y="6345238"/>
            <a:ext cx="7380287" cy="3603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6259" name="Text Box 2"/>
          <p:cNvSpPr txBox="1">
            <a:spLocks noChangeArrowheads="1"/>
          </p:cNvSpPr>
          <p:nvPr/>
        </p:nvSpPr>
        <p:spPr bwMode="auto">
          <a:xfrm>
            <a:off x="361950" y="152400"/>
            <a:ext cx="8418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MX" altLang="es-MX" sz="1400">
                <a:solidFill>
                  <a:srgbClr val="FFCC00"/>
                </a:solidFill>
                <a:latin typeface="Arial Black" pitchFamily="34" charset="0"/>
              </a:rPr>
              <a:t>RESPUESTA DEL SISTEMA A PARAMETROS AGROLÓGICOS DE LA PALMA AFRICANA</a:t>
            </a:r>
            <a:endParaRPr lang="es-ES" altLang="es-MX" sz="1400">
              <a:solidFill>
                <a:srgbClr val="FFCC00"/>
              </a:solidFill>
              <a:latin typeface="Arial Black" pitchFamily="34" charset="0"/>
            </a:endParaRPr>
          </a:p>
        </p:txBody>
      </p:sp>
      <p:pic>
        <p:nvPicPr>
          <p:cNvPr id="9626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5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1274763"/>
            <a:ext cx="13144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Rectangle 6"/>
          <p:cNvSpPr>
            <a:spLocks noChangeArrowheads="1"/>
          </p:cNvSpPr>
          <p:nvPr/>
        </p:nvSpPr>
        <p:spPr bwMode="auto">
          <a:xfrm>
            <a:off x="1492250" y="6432550"/>
            <a:ext cx="180975" cy="1809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6263" name="Rectangle 7"/>
          <p:cNvSpPr>
            <a:spLocks noChangeArrowheads="1"/>
          </p:cNvSpPr>
          <p:nvPr/>
        </p:nvSpPr>
        <p:spPr bwMode="auto">
          <a:xfrm>
            <a:off x="5688013" y="6453188"/>
            <a:ext cx="180975" cy="1809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6264" name="Text Box 8"/>
          <p:cNvSpPr txBox="1">
            <a:spLocks noChangeArrowheads="1"/>
          </p:cNvSpPr>
          <p:nvPr/>
        </p:nvSpPr>
        <p:spPr bwMode="auto">
          <a:xfrm>
            <a:off x="1724025" y="6381750"/>
            <a:ext cx="302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con potencial de servicio productivo</a:t>
            </a:r>
            <a:endParaRPr lang="es-ES" altLang="es-MX" sz="1200" dirty="0"/>
          </a:p>
        </p:txBody>
      </p:sp>
      <p:sp>
        <p:nvSpPr>
          <p:cNvPr id="96265" name="Text Box 9"/>
          <p:cNvSpPr txBox="1">
            <a:spLocks noChangeArrowheads="1"/>
          </p:cNvSpPr>
          <p:nvPr/>
        </p:nvSpPr>
        <p:spPr bwMode="auto">
          <a:xfrm>
            <a:off x="5940425" y="6416675"/>
            <a:ext cx="1349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Protegidas</a:t>
            </a:r>
            <a:endParaRPr lang="es-ES" altLang="es-MX" sz="1200" dirty="0"/>
          </a:p>
        </p:txBody>
      </p:sp>
      <p:sp>
        <p:nvSpPr>
          <p:cNvPr id="11" name="Oval 10"/>
          <p:cNvSpPr/>
          <p:nvPr/>
        </p:nvSpPr>
        <p:spPr>
          <a:xfrm rot="5400000">
            <a:off x="3931745" y="719338"/>
            <a:ext cx="1119095" cy="3590781"/>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36692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93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513"/>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4"/>
          <p:cNvSpPr txBox="1">
            <a:spLocks noChangeArrowheads="1"/>
          </p:cNvSpPr>
          <p:nvPr/>
        </p:nvSpPr>
        <p:spPr bwMode="auto">
          <a:xfrm>
            <a:off x="522288" y="152400"/>
            <a:ext cx="8099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MX" altLang="es-MX" sz="1400">
                <a:solidFill>
                  <a:srgbClr val="FFCC00"/>
                </a:solidFill>
                <a:latin typeface="Arial Black" pitchFamily="34" charset="0"/>
              </a:rPr>
              <a:t>RESPUESTA DEL SISTEMA A PARAMETROS AGROLÓGICOS DE CAÑA DE AZÚCAR</a:t>
            </a:r>
          </a:p>
        </p:txBody>
      </p:sp>
      <p:pic>
        <p:nvPicPr>
          <p:cNvPr id="993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1274763"/>
            <a:ext cx="13144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5"/>
          <p:cNvSpPr>
            <a:spLocks noChangeArrowheads="1"/>
          </p:cNvSpPr>
          <p:nvPr/>
        </p:nvSpPr>
        <p:spPr bwMode="auto">
          <a:xfrm>
            <a:off x="881063" y="6345238"/>
            <a:ext cx="7380287" cy="3603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9334" name="Rectangle 6"/>
          <p:cNvSpPr>
            <a:spLocks noChangeArrowheads="1"/>
          </p:cNvSpPr>
          <p:nvPr/>
        </p:nvSpPr>
        <p:spPr bwMode="auto">
          <a:xfrm>
            <a:off x="1492250" y="6432550"/>
            <a:ext cx="180975" cy="1809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9335" name="Rectangle 7"/>
          <p:cNvSpPr>
            <a:spLocks noChangeArrowheads="1"/>
          </p:cNvSpPr>
          <p:nvPr/>
        </p:nvSpPr>
        <p:spPr bwMode="auto">
          <a:xfrm>
            <a:off x="5688013" y="6453188"/>
            <a:ext cx="180975" cy="1809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99336" name="Text Box 8"/>
          <p:cNvSpPr txBox="1">
            <a:spLocks noChangeArrowheads="1"/>
          </p:cNvSpPr>
          <p:nvPr/>
        </p:nvSpPr>
        <p:spPr bwMode="auto">
          <a:xfrm>
            <a:off x="1724025" y="6381750"/>
            <a:ext cx="302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con potencial de servicio productivo</a:t>
            </a:r>
            <a:endParaRPr lang="es-ES" altLang="es-MX" sz="1200" dirty="0"/>
          </a:p>
        </p:txBody>
      </p:sp>
      <p:sp>
        <p:nvSpPr>
          <p:cNvPr id="99337" name="Text Box 9"/>
          <p:cNvSpPr txBox="1">
            <a:spLocks noChangeArrowheads="1"/>
          </p:cNvSpPr>
          <p:nvPr/>
        </p:nvSpPr>
        <p:spPr bwMode="auto">
          <a:xfrm>
            <a:off x="5940425" y="6416675"/>
            <a:ext cx="1349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Protegidas</a:t>
            </a:r>
            <a:endParaRPr lang="es-ES" altLang="es-MX" sz="1200" dirty="0"/>
          </a:p>
        </p:txBody>
      </p:sp>
      <p:sp>
        <p:nvSpPr>
          <p:cNvPr id="2" name="Oval 1"/>
          <p:cNvSpPr/>
          <p:nvPr/>
        </p:nvSpPr>
        <p:spPr>
          <a:xfrm rot="1190505">
            <a:off x="4921518" y="2557038"/>
            <a:ext cx="980359" cy="1749972"/>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12834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1378" name="Text Box 4"/>
          <p:cNvSpPr txBox="1">
            <a:spLocks noChangeArrowheads="1"/>
          </p:cNvSpPr>
          <p:nvPr/>
        </p:nvSpPr>
        <p:spPr bwMode="auto">
          <a:xfrm>
            <a:off x="712788" y="152400"/>
            <a:ext cx="77168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MX" altLang="es-MX" sz="1400">
                <a:solidFill>
                  <a:srgbClr val="FFCC00"/>
                </a:solidFill>
                <a:latin typeface="Arial Black" pitchFamily="34" charset="0"/>
              </a:rPr>
              <a:t>RESPUESTA DEL SISTEMA A PARAMETROS AGROLÓGICOS DE MAÍZ BLANCO</a:t>
            </a:r>
          </a:p>
        </p:txBody>
      </p:sp>
      <p:pic>
        <p:nvPicPr>
          <p:cNvPr id="1013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5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1274763"/>
            <a:ext cx="13144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5"/>
          <p:cNvSpPr>
            <a:spLocks noChangeArrowheads="1"/>
          </p:cNvSpPr>
          <p:nvPr/>
        </p:nvSpPr>
        <p:spPr bwMode="auto">
          <a:xfrm>
            <a:off x="881063" y="6345238"/>
            <a:ext cx="7380287" cy="3603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101382" name="Rectangle 6"/>
          <p:cNvSpPr>
            <a:spLocks noChangeArrowheads="1"/>
          </p:cNvSpPr>
          <p:nvPr/>
        </p:nvSpPr>
        <p:spPr bwMode="auto">
          <a:xfrm>
            <a:off x="1492250" y="6432550"/>
            <a:ext cx="180975" cy="1809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101383" name="Rectangle 7"/>
          <p:cNvSpPr>
            <a:spLocks noChangeArrowheads="1"/>
          </p:cNvSpPr>
          <p:nvPr/>
        </p:nvSpPr>
        <p:spPr bwMode="auto">
          <a:xfrm>
            <a:off x="5688013" y="6453188"/>
            <a:ext cx="180975" cy="180975"/>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s-MX"/>
          </a:p>
        </p:txBody>
      </p:sp>
      <p:sp>
        <p:nvSpPr>
          <p:cNvPr id="101384" name="Text Box 8"/>
          <p:cNvSpPr txBox="1">
            <a:spLocks noChangeArrowheads="1"/>
          </p:cNvSpPr>
          <p:nvPr/>
        </p:nvSpPr>
        <p:spPr bwMode="auto">
          <a:xfrm>
            <a:off x="1724025" y="6381750"/>
            <a:ext cx="302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con potencial de servicio productivo</a:t>
            </a:r>
            <a:endParaRPr lang="es-ES" altLang="es-MX" sz="1200" dirty="0"/>
          </a:p>
        </p:txBody>
      </p:sp>
      <p:sp>
        <p:nvSpPr>
          <p:cNvPr id="101385" name="Text Box 9"/>
          <p:cNvSpPr txBox="1">
            <a:spLocks noChangeArrowheads="1"/>
          </p:cNvSpPr>
          <p:nvPr/>
        </p:nvSpPr>
        <p:spPr bwMode="auto">
          <a:xfrm>
            <a:off x="5940425" y="6416675"/>
            <a:ext cx="13493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MX" altLang="es-MX" sz="1200" dirty="0"/>
              <a:t>Áreas Protegidas</a:t>
            </a:r>
            <a:endParaRPr lang="es-ES" altLang="es-MX" sz="1200" dirty="0"/>
          </a:p>
        </p:txBody>
      </p:sp>
    </p:spTree>
    <p:extLst>
      <p:ext uri="{BB962C8B-B14F-4D97-AF65-F5344CB8AC3E}">
        <p14:creationId xmlns:p14="http://schemas.microsoft.com/office/powerpoint/2010/main" val="4096540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985749" y="43614"/>
            <a:ext cx="7117140"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FIDEICOMISO DEL PROGRAMA DE</a:t>
            </a:r>
          </a:p>
          <a:p>
            <a:pPr algn="r"/>
            <a:r>
              <a:rPr lang="es-ES" sz="2000" dirty="0" smtClean="0">
                <a:solidFill>
                  <a:srgbClr val="FFC000"/>
                </a:solidFill>
                <a:latin typeface="Arial Black" pitchFamily="34" charset="0"/>
              </a:rPr>
              <a:t>REACTIVACIÓN DEL SECTOR AGROALIMENTARIO</a:t>
            </a:r>
            <a:endParaRPr lang="es-ES" sz="2000" dirty="0">
              <a:solidFill>
                <a:srgbClr val="FFC000"/>
              </a:solidFill>
              <a:latin typeface="Arial Black" pitchFamily="34" charset="0"/>
            </a:endParaRPr>
          </a:p>
        </p:txBody>
      </p:sp>
      <p:sp>
        <p:nvSpPr>
          <p:cNvPr id="5" name="TextBox 4"/>
          <p:cNvSpPr txBox="1"/>
          <p:nvPr/>
        </p:nvSpPr>
        <p:spPr>
          <a:xfrm>
            <a:off x="158990" y="1127640"/>
            <a:ext cx="8826019" cy="5324535"/>
          </a:xfrm>
          <a:prstGeom prst="rect">
            <a:avLst/>
          </a:prstGeom>
          <a:noFill/>
        </p:spPr>
        <p:txBody>
          <a:bodyPr wrap="square" rtlCol="0">
            <a:spAutoFit/>
          </a:bodyPr>
          <a:lstStyle/>
          <a:p>
            <a:r>
              <a:rPr lang="es-MX" sz="2000" b="1" dirty="0" smtClean="0">
                <a:solidFill>
                  <a:srgbClr val="FFC000"/>
                </a:solidFill>
              </a:rPr>
              <a:t>MECANISMOS DE FINANCIAMIENTO</a:t>
            </a:r>
          </a:p>
          <a:p>
            <a:endParaRPr lang="es-MX" sz="1600" dirty="0">
              <a:solidFill>
                <a:schemeClr val="bg1"/>
              </a:solidFill>
            </a:endParaRPr>
          </a:p>
          <a:p>
            <a:r>
              <a:rPr lang="es-MX" sz="1600" b="1" dirty="0" smtClean="0">
                <a:solidFill>
                  <a:srgbClr val="FFC000"/>
                </a:solidFill>
              </a:rPr>
              <a:t>PALMA AFRICANA</a:t>
            </a:r>
          </a:p>
          <a:p>
            <a:r>
              <a:rPr lang="es-MX" sz="1600" dirty="0" smtClean="0">
                <a:solidFill>
                  <a:schemeClr val="bg1"/>
                </a:solidFill>
              </a:rPr>
              <a:t>Las Plantas Extractoras de Aceite (8 en total) actuarán como intermediarios financieros recibiendo el financiamiento del fideicomiso para la ampliación de las áreas de cultivo en tierras de pequeños productores agrícolas debidamente afiliados a FENAPALMA. Los productores recibirán  preparación de tierras, insumos, plantones y asistencia técnica de parte de la planta extractora. LA Secretaría de Agricultura realizará una supervisión aleatoria sobre la aplicación de buenas prácticas agrícolas. El productor, luego de 18-24 meses, iniciará el pago del financiamiento con producción, pudiendo integrarse a formar parte del capital accionario de la planta.</a:t>
            </a:r>
          </a:p>
          <a:p>
            <a:endParaRPr lang="es-MX" sz="1600" dirty="0">
              <a:solidFill>
                <a:schemeClr val="bg1"/>
              </a:solidFill>
            </a:endParaRPr>
          </a:p>
          <a:p>
            <a:r>
              <a:rPr lang="es-MX" sz="1600" b="1" dirty="0" smtClean="0">
                <a:solidFill>
                  <a:srgbClr val="FFC000"/>
                </a:solidFill>
              </a:rPr>
              <a:t>CAÑA DE AZUCAR</a:t>
            </a:r>
          </a:p>
          <a:p>
            <a:r>
              <a:rPr lang="es-MX" sz="1600" dirty="0" smtClean="0">
                <a:solidFill>
                  <a:schemeClr val="bg1"/>
                </a:solidFill>
              </a:rPr>
              <a:t>Con la construcción de dos ingenios azucareros  con capacidad de producción de etanol, se tratará de replicar el modelo económico incluyente de la Palma Africana, mediante la puesta en marcha de un mecanismo de inversión público-privado-comunitario. El Gobierno licitará la participación de un socio privado que aportará el 70% del </a:t>
            </a:r>
            <a:r>
              <a:rPr lang="es-MX" sz="1600" dirty="0" err="1" smtClean="0">
                <a:solidFill>
                  <a:schemeClr val="bg1"/>
                </a:solidFill>
              </a:rPr>
              <a:t>equity</a:t>
            </a:r>
            <a:r>
              <a:rPr lang="es-MX" sz="1600" dirty="0" smtClean="0">
                <a:solidFill>
                  <a:schemeClr val="bg1"/>
                </a:solidFill>
              </a:rPr>
              <a:t> para la inversión. El 30% restante será aportado por el Gobierno quien a partir del inicio de la operación comercial de los ingenios, iniciará la progresiva venta de las acciones a los productores agrícolas que participen en el proyecto. Luego de 10 años de operación, la composición social será de 70% para el socio privado y 30% para los productores, quienes recibirán no solo el beneficio de la actividad agrícola, sino también los beneficios de la transformación, el valor agregado y la exportación.</a:t>
            </a:r>
            <a:endParaRPr lang="es-MX" sz="1600" dirty="0">
              <a:solidFill>
                <a:schemeClr val="bg1"/>
              </a:solidFill>
            </a:endParaRPr>
          </a:p>
        </p:txBody>
      </p:sp>
    </p:spTree>
    <p:extLst>
      <p:ext uri="{BB962C8B-B14F-4D97-AF65-F5344CB8AC3E}">
        <p14:creationId xmlns:p14="http://schemas.microsoft.com/office/powerpoint/2010/main" val="3900300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985749" y="43614"/>
            <a:ext cx="7117140"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FIDEICOMISO DEL PROGRAMA DE</a:t>
            </a:r>
          </a:p>
          <a:p>
            <a:pPr algn="r"/>
            <a:r>
              <a:rPr lang="es-ES" sz="2000" dirty="0" smtClean="0">
                <a:solidFill>
                  <a:srgbClr val="FFC000"/>
                </a:solidFill>
                <a:latin typeface="Arial Black" pitchFamily="34" charset="0"/>
              </a:rPr>
              <a:t>REACTIVACIÓN DEL SECTOR AGROALIMENTARIO</a:t>
            </a:r>
            <a:endParaRPr lang="es-ES" sz="2000" dirty="0">
              <a:solidFill>
                <a:srgbClr val="FFC000"/>
              </a:solidFill>
              <a:latin typeface="Arial Black" pitchFamily="34" charset="0"/>
            </a:endParaRPr>
          </a:p>
        </p:txBody>
      </p:sp>
      <p:sp>
        <p:nvSpPr>
          <p:cNvPr id="5" name="TextBox 4"/>
          <p:cNvSpPr txBox="1"/>
          <p:nvPr/>
        </p:nvSpPr>
        <p:spPr>
          <a:xfrm>
            <a:off x="158990" y="828086"/>
            <a:ext cx="8826019" cy="1862048"/>
          </a:xfrm>
          <a:prstGeom prst="rect">
            <a:avLst/>
          </a:prstGeom>
          <a:noFill/>
        </p:spPr>
        <p:txBody>
          <a:bodyPr wrap="square" rtlCol="0">
            <a:spAutoFit/>
          </a:bodyPr>
          <a:lstStyle/>
          <a:p>
            <a:r>
              <a:rPr lang="es-MX" sz="2000" b="1" dirty="0" smtClean="0">
                <a:solidFill>
                  <a:srgbClr val="FFC000"/>
                </a:solidFill>
              </a:rPr>
              <a:t>MECANISMOS DE FINANCIAMIENTO</a:t>
            </a:r>
          </a:p>
          <a:p>
            <a:endParaRPr lang="es-MX" sz="1600" dirty="0">
              <a:solidFill>
                <a:schemeClr val="bg1"/>
              </a:solidFill>
            </a:endParaRPr>
          </a:p>
          <a:p>
            <a:r>
              <a:rPr lang="es-MX" sz="1500" b="1" dirty="0" smtClean="0">
                <a:solidFill>
                  <a:srgbClr val="FFC000"/>
                </a:solidFill>
              </a:rPr>
              <a:t>GRANOS BÁSICOS (MAÍZ EN ZONAS DE VALLE, EXPECTATIVA 15,000 MANZANAS, 1 MILLON QUINTALES)</a:t>
            </a:r>
          </a:p>
          <a:p>
            <a:r>
              <a:rPr lang="es-MX" sz="1600" dirty="0" smtClean="0">
                <a:solidFill>
                  <a:schemeClr val="bg1"/>
                </a:solidFill>
              </a:rPr>
              <a:t>Las empresas distribuidoras de agroquímicos, la industria y el gobierno participarán en un innovador mecanismo para llevar insumos, tecnología , seguro agrícola y asistencia técnica a miles de pequeños productores agrícolas quienes, con el apoyo brindado, deberán estar en condiciones de elevar su productividad promedio de 19 a 50 quintales por manzana:</a:t>
            </a:r>
            <a:endParaRPr lang="es-MX" sz="1600" dirty="0">
              <a:solidFill>
                <a:schemeClr val="bg1"/>
              </a:solidFill>
            </a:endParaRPr>
          </a:p>
        </p:txBody>
      </p:sp>
      <p:graphicFrame>
        <p:nvGraphicFramePr>
          <p:cNvPr id="2" name="Diagram 1"/>
          <p:cNvGraphicFramePr/>
          <p:nvPr>
            <p:extLst>
              <p:ext uri="{D42A27DB-BD31-4B8C-83A1-F6EECF244321}">
                <p14:modId xmlns:p14="http://schemas.microsoft.com/office/powerpoint/2010/main" val="2986820925"/>
              </p:ext>
            </p:extLst>
          </p:nvPr>
        </p:nvGraphicFramePr>
        <p:xfrm>
          <a:off x="158990" y="2516331"/>
          <a:ext cx="8701231" cy="361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22198" y="5852180"/>
            <a:ext cx="8826019" cy="1015663"/>
          </a:xfrm>
          <a:prstGeom prst="rect">
            <a:avLst/>
          </a:prstGeom>
          <a:noFill/>
        </p:spPr>
        <p:txBody>
          <a:bodyPr wrap="square" rtlCol="0">
            <a:spAutoFit/>
          </a:bodyPr>
          <a:lstStyle/>
          <a:p>
            <a:pPr marL="171450" indent="-171450">
              <a:buFont typeface="Arial" panose="020B0604020202020204" pitchFamily="34" charset="0"/>
              <a:buChar char="•"/>
            </a:pPr>
            <a:r>
              <a:rPr lang="es-MX" sz="1200" dirty="0" smtClean="0">
                <a:solidFill>
                  <a:schemeClr val="bg1"/>
                </a:solidFill>
              </a:rPr>
              <a:t>El esquema asume que el productor receptor del paquete ha suscrito un contrato de compra venta con la Agroindustria bajo el marco de los Convenios del Maíz. Las empresas de agroquímicos deben apoyar la suscripción de esos contratos. Solo los productores con contrato participan del esquema.</a:t>
            </a:r>
          </a:p>
          <a:p>
            <a:pPr marL="171450" indent="-171450">
              <a:buFont typeface="Arial" panose="020B0604020202020204" pitchFamily="34" charset="0"/>
              <a:buChar char="•"/>
            </a:pPr>
            <a:r>
              <a:rPr lang="es-MX" sz="1200" dirty="0" smtClean="0">
                <a:solidFill>
                  <a:schemeClr val="bg1"/>
                </a:solidFill>
              </a:rPr>
              <a:t>El Seguro cubre siniestros de sequia, huracán, inundación y ajuste de rendimiento (a 44 quintales por manzana). El deducible es de un 30%. El beneficiario del seguro es el Gobierno de Honduras, quien deberá liquidar con el productor.</a:t>
            </a:r>
            <a:endParaRPr lang="es-MX" sz="1200" dirty="0">
              <a:solidFill>
                <a:schemeClr val="bg1"/>
              </a:solidFill>
            </a:endParaRPr>
          </a:p>
        </p:txBody>
      </p:sp>
    </p:spTree>
    <p:extLst>
      <p:ext uri="{BB962C8B-B14F-4D97-AF65-F5344CB8AC3E}">
        <p14:creationId xmlns:p14="http://schemas.microsoft.com/office/powerpoint/2010/main" val="1596071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2461006" y="43614"/>
            <a:ext cx="6641883"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PROGRAMA DE ASISTENCIA TÉCNICA</a:t>
            </a:r>
          </a:p>
          <a:p>
            <a:pPr algn="r"/>
            <a:r>
              <a:rPr lang="es-ES" sz="2000" dirty="0" smtClean="0">
                <a:solidFill>
                  <a:srgbClr val="FFC000"/>
                </a:solidFill>
                <a:latin typeface="Arial Black" pitchFamily="34" charset="0"/>
              </a:rPr>
              <a:t>PARA PEQUEÑOS PRODUCTORES DEL CAMPO</a:t>
            </a:r>
            <a:endParaRPr lang="es-ES" sz="2000" dirty="0">
              <a:solidFill>
                <a:srgbClr val="FFC000"/>
              </a:solidFill>
              <a:latin typeface="Arial Black" pitchFamily="34" charset="0"/>
            </a:endParaRPr>
          </a:p>
        </p:txBody>
      </p:sp>
      <p:sp>
        <p:nvSpPr>
          <p:cNvPr id="2" name="Rectangle 1"/>
          <p:cNvSpPr/>
          <p:nvPr/>
        </p:nvSpPr>
        <p:spPr>
          <a:xfrm>
            <a:off x="867104" y="2651172"/>
            <a:ext cx="6936828" cy="3170099"/>
          </a:xfrm>
          <a:prstGeom prst="rect">
            <a:avLst/>
          </a:prstGeom>
        </p:spPr>
        <p:txBody>
          <a:bodyPr wrap="square">
            <a:spAutoFit/>
          </a:bodyPr>
          <a:lstStyle/>
          <a:p>
            <a:pPr marL="342900" indent="-342900">
              <a:buFont typeface="Wingdings" panose="05000000000000000000" pitchFamily="2" charset="2"/>
              <a:buChar char="§"/>
            </a:pPr>
            <a:r>
              <a:rPr lang="es-MX" sz="2500" dirty="0">
                <a:solidFill>
                  <a:schemeClr val="bg1"/>
                </a:solidFill>
              </a:rPr>
              <a:t>1 Tratador de semilla (hibrido convencional)</a:t>
            </a:r>
          </a:p>
          <a:p>
            <a:pPr marL="342900" indent="-342900">
              <a:buFont typeface="Wingdings" panose="05000000000000000000" pitchFamily="2" charset="2"/>
              <a:buChar char="§"/>
            </a:pPr>
            <a:r>
              <a:rPr lang="es-MX" sz="2500" dirty="0">
                <a:solidFill>
                  <a:schemeClr val="bg1"/>
                </a:solidFill>
              </a:rPr>
              <a:t>3 </a:t>
            </a:r>
            <a:r>
              <a:rPr lang="es-MX" sz="2500" dirty="0" smtClean="0">
                <a:solidFill>
                  <a:schemeClr val="bg1"/>
                </a:solidFill>
              </a:rPr>
              <a:t>sacos </a:t>
            </a:r>
            <a:r>
              <a:rPr lang="es-MX" sz="2500" dirty="0">
                <a:solidFill>
                  <a:schemeClr val="bg1"/>
                </a:solidFill>
              </a:rPr>
              <a:t>de formula 12-24-12</a:t>
            </a:r>
          </a:p>
          <a:p>
            <a:pPr marL="342900" indent="-342900">
              <a:buFont typeface="Wingdings" panose="05000000000000000000" pitchFamily="2" charset="2"/>
              <a:buChar char="§"/>
            </a:pPr>
            <a:r>
              <a:rPr lang="es-MX" sz="2500" dirty="0">
                <a:solidFill>
                  <a:schemeClr val="bg1"/>
                </a:solidFill>
              </a:rPr>
              <a:t>1 dosis de </a:t>
            </a:r>
            <a:r>
              <a:rPr lang="es-MX" sz="2500" dirty="0" err="1">
                <a:solidFill>
                  <a:schemeClr val="bg1"/>
                </a:solidFill>
              </a:rPr>
              <a:t>nicosulfuron</a:t>
            </a:r>
            <a:r>
              <a:rPr lang="es-MX" sz="2500" dirty="0">
                <a:solidFill>
                  <a:schemeClr val="bg1"/>
                </a:solidFill>
              </a:rPr>
              <a:t> selectivo para maíz con acondicionador de agua</a:t>
            </a:r>
          </a:p>
          <a:p>
            <a:pPr marL="342900" indent="-342900">
              <a:buFont typeface="Wingdings" panose="05000000000000000000" pitchFamily="2" charset="2"/>
              <a:buChar char="§"/>
            </a:pPr>
            <a:r>
              <a:rPr lang="es-MX" sz="2500" dirty="0">
                <a:solidFill>
                  <a:schemeClr val="bg1"/>
                </a:solidFill>
              </a:rPr>
              <a:t>3  sacos de urea</a:t>
            </a:r>
          </a:p>
          <a:p>
            <a:pPr marL="342900" indent="-342900">
              <a:buFont typeface="Wingdings" panose="05000000000000000000" pitchFamily="2" charset="2"/>
              <a:buChar char="§"/>
            </a:pPr>
            <a:r>
              <a:rPr lang="es-MX" sz="2500" dirty="0">
                <a:solidFill>
                  <a:schemeClr val="bg1"/>
                </a:solidFill>
              </a:rPr>
              <a:t>1 dosis de </a:t>
            </a:r>
            <a:r>
              <a:rPr lang="es-MX" sz="2500" dirty="0" smtClean="0">
                <a:solidFill>
                  <a:schemeClr val="bg1"/>
                </a:solidFill>
              </a:rPr>
              <a:t>insecticida </a:t>
            </a:r>
            <a:r>
              <a:rPr lang="es-MX" sz="2500" dirty="0" err="1">
                <a:solidFill>
                  <a:schemeClr val="bg1"/>
                </a:solidFill>
              </a:rPr>
              <a:t>piretrina</a:t>
            </a:r>
            <a:endParaRPr lang="es-MX" sz="2500" dirty="0">
              <a:solidFill>
                <a:schemeClr val="bg1"/>
              </a:solidFill>
            </a:endParaRPr>
          </a:p>
          <a:p>
            <a:pPr marL="342900" indent="-342900">
              <a:buFont typeface="Wingdings" panose="05000000000000000000" pitchFamily="2" charset="2"/>
              <a:buChar char="§"/>
            </a:pPr>
            <a:r>
              <a:rPr lang="es-MX" sz="2500" dirty="0">
                <a:solidFill>
                  <a:schemeClr val="bg1"/>
                </a:solidFill>
              </a:rPr>
              <a:t>1 fungicida</a:t>
            </a:r>
          </a:p>
          <a:p>
            <a:pPr marL="342900" indent="-342900">
              <a:buFont typeface="Wingdings" panose="05000000000000000000" pitchFamily="2" charset="2"/>
              <a:buChar char="§"/>
            </a:pPr>
            <a:r>
              <a:rPr lang="es-MX" sz="2500" dirty="0">
                <a:solidFill>
                  <a:schemeClr val="bg1"/>
                </a:solidFill>
              </a:rPr>
              <a:t>Seguro </a:t>
            </a:r>
            <a:r>
              <a:rPr lang="es-MX" sz="2500" dirty="0" smtClean="0">
                <a:solidFill>
                  <a:schemeClr val="bg1"/>
                </a:solidFill>
              </a:rPr>
              <a:t>agrícola</a:t>
            </a:r>
            <a:r>
              <a:rPr lang="es-MX" sz="2500" dirty="0">
                <a:solidFill>
                  <a:schemeClr val="bg1"/>
                </a:solidFill>
              </a:rPr>
              <a:t> </a:t>
            </a:r>
          </a:p>
        </p:txBody>
      </p:sp>
      <p:sp>
        <p:nvSpPr>
          <p:cNvPr id="4" name="12 CuadroTexto"/>
          <p:cNvSpPr txBox="1"/>
          <p:nvPr/>
        </p:nvSpPr>
        <p:spPr>
          <a:xfrm>
            <a:off x="374235" y="1520358"/>
            <a:ext cx="8343374" cy="707886"/>
          </a:xfrm>
          <a:prstGeom prst="rect">
            <a:avLst/>
          </a:prstGeom>
          <a:noFill/>
        </p:spPr>
        <p:txBody>
          <a:bodyPr wrap="none" rtlCol="0">
            <a:spAutoFit/>
          </a:bodyPr>
          <a:lstStyle/>
          <a:p>
            <a:pPr algn="ctr"/>
            <a:r>
              <a:rPr lang="es-ES" sz="2000" dirty="0" smtClean="0">
                <a:solidFill>
                  <a:srgbClr val="FFC000"/>
                </a:solidFill>
                <a:latin typeface="Arial Black" pitchFamily="34" charset="0"/>
              </a:rPr>
              <a:t>CONTENIDO DEL PAQUETE BÁSICO DE INSUMOS</a:t>
            </a:r>
          </a:p>
          <a:p>
            <a:pPr algn="ctr"/>
            <a:r>
              <a:rPr lang="es-ES" sz="2000" dirty="0" smtClean="0">
                <a:solidFill>
                  <a:srgbClr val="FFC000"/>
                </a:solidFill>
                <a:latin typeface="Arial Black" pitchFamily="34" charset="0"/>
              </a:rPr>
              <a:t>POR MANZANA PARA EL PEQUEÑO PRODUCTOR DE MAIZ </a:t>
            </a:r>
            <a:endParaRPr lang="es-ES" sz="2000" dirty="0">
              <a:solidFill>
                <a:srgbClr val="FFC000"/>
              </a:solidFill>
              <a:latin typeface="Arial Black" pitchFamily="34" charset="0"/>
            </a:endParaRPr>
          </a:p>
        </p:txBody>
      </p:sp>
    </p:spTree>
    <p:extLst>
      <p:ext uri="{BB962C8B-B14F-4D97-AF65-F5344CB8AC3E}">
        <p14:creationId xmlns:p14="http://schemas.microsoft.com/office/powerpoint/2010/main" val="2664816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4790167"/>
            <a:ext cx="8565260" cy="1754326"/>
          </a:xfrm>
          <a:prstGeom prst="rect">
            <a:avLst/>
          </a:prstGeom>
          <a:noFill/>
        </p:spPr>
        <p:txBody>
          <a:bodyPr wrap="square" rtlCol="0">
            <a:spAutoFit/>
          </a:bodyPr>
          <a:lstStyle/>
          <a:p>
            <a:pPr algn="ctr"/>
            <a:r>
              <a:rPr lang="es-ES" sz="3600" b="1" dirty="0" smtClean="0">
                <a:solidFill>
                  <a:srgbClr val="FFC000"/>
                </a:solidFill>
                <a:latin typeface="Arial Black" pitchFamily="34" charset="0"/>
              </a:rPr>
              <a:t>CONVENIOS PARA ENCADENAMIENTOS PRODUCTIVOS</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1226709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4218603" y="43614"/>
            <a:ext cx="4884286"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CONVENIOS DE</a:t>
            </a:r>
          </a:p>
          <a:p>
            <a:pPr algn="r"/>
            <a:r>
              <a:rPr lang="es-ES" sz="2000" dirty="0" smtClean="0">
                <a:solidFill>
                  <a:srgbClr val="FFC000"/>
                </a:solidFill>
                <a:latin typeface="Arial Black" pitchFamily="34" charset="0"/>
              </a:rPr>
              <a:t>ENCADENAMIENTO PRODUCTIVO</a:t>
            </a:r>
            <a:endParaRPr lang="es-ES" sz="2000" dirty="0">
              <a:solidFill>
                <a:srgbClr val="FFC000"/>
              </a:solidFill>
              <a:latin typeface="Arial Black" pitchFamily="34" charset="0"/>
            </a:endParaRPr>
          </a:p>
        </p:txBody>
      </p:sp>
      <p:sp>
        <p:nvSpPr>
          <p:cNvPr id="5" name="TextBox 4"/>
          <p:cNvSpPr txBox="1"/>
          <p:nvPr/>
        </p:nvSpPr>
        <p:spPr>
          <a:xfrm>
            <a:off x="-60392" y="1048810"/>
            <a:ext cx="8826019" cy="6247864"/>
          </a:xfrm>
          <a:prstGeom prst="rect">
            <a:avLst/>
          </a:prstGeom>
          <a:noFill/>
        </p:spPr>
        <p:txBody>
          <a:bodyPr wrap="square" rtlCol="0">
            <a:spAutoFit/>
          </a:bodyPr>
          <a:lstStyle/>
          <a:p>
            <a:pPr marL="342900" indent="-342900">
              <a:buFont typeface="+mj-lt"/>
              <a:buAutoNum type="arabicPeriod"/>
            </a:pPr>
            <a:r>
              <a:rPr lang="es-MX" sz="2000" b="1" dirty="0" smtClean="0">
                <a:solidFill>
                  <a:srgbClr val="FFC000"/>
                </a:solidFill>
              </a:rPr>
              <a:t>CONVENIO DEL ARROZ</a:t>
            </a:r>
          </a:p>
          <a:p>
            <a:r>
              <a:rPr lang="es-MX" sz="1600" dirty="0" smtClean="0">
                <a:solidFill>
                  <a:schemeClr val="bg1"/>
                </a:solidFill>
              </a:rPr>
              <a:t>En el mes de abril 2014 se suscribió el Convenio Marco de Comercialización de Arroz entre la Industria (Molinos) y las Asociaciones de Productores. El Convenio establece garantía de compra y garantía de precio, otorgando a la industria una parte proporcional de la cuota-contingente CAFTA para la importación de arroz libre de impuestos. Se trata esta último de un incentivo a la compra local (Quien mas compra accede a mayor cuota)</a:t>
            </a:r>
          </a:p>
          <a:p>
            <a:pPr marL="342900" indent="-342900">
              <a:buFont typeface="+mj-lt"/>
              <a:buAutoNum type="arabicPeriod"/>
            </a:pPr>
            <a:endParaRPr lang="es-MX" sz="1600" dirty="0">
              <a:solidFill>
                <a:schemeClr val="bg1"/>
              </a:solidFill>
            </a:endParaRPr>
          </a:p>
          <a:p>
            <a:pPr>
              <a:tabLst>
                <a:tab pos="361950" algn="l"/>
              </a:tabLst>
            </a:pPr>
            <a:r>
              <a:rPr lang="es-MX" sz="2000" b="1" dirty="0" smtClean="0">
                <a:solidFill>
                  <a:srgbClr val="FFC000"/>
                </a:solidFill>
              </a:rPr>
              <a:t>2.	CONVENIO MAÍZ AMARILLO CON INDUSTRIA DE ALIMENTOS BALANCEADOS</a:t>
            </a:r>
          </a:p>
          <a:p>
            <a:r>
              <a:rPr lang="es-MX" sz="1600" dirty="0" smtClean="0">
                <a:solidFill>
                  <a:schemeClr val="bg1"/>
                </a:solidFill>
              </a:rPr>
              <a:t>El Convenio tiene connotaciones similares a las del Convenio del Arroz, estableciendo una compra sin límite a un precio de L. 290.00 por quintal entregado en Tegucigalpa o San Pedro Sula. La Industria goza también del beneficio de la Cuota-Contingente </a:t>
            </a:r>
            <a:r>
              <a:rPr lang="es-MX" sz="1600" dirty="0" err="1" smtClean="0">
                <a:solidFill>
                  <a:schemeClr val="bg1"/>
                </a:solidFill>
              </a:rPr>
              <a:t>Cafta</a:t>
            </a:r>
            <a:r>
              <a:rPr lang="es-MX" sz="1600" dirty="0" smtClean="0">
                <a:solidFill>
                  <a:schemeClr val="bg1"/>
                </a:solidFill>
              </a:rPr>
              <a:t> a razón de 1:1 (un quintal exento por cada quintal comprado)</a:t>
            </a:r>
            <a:endParaRPr lang="es-MX" sz="1600" dirty="0">
              <a:solidFill>
                <a:schemeClr val="bg1"/>
              </a:solidFill>
            </a:endParaRPr>
          </a:p>
          <a:p>
            <a:pPr marL="342900" indent="-342900">
              <a:buFont typeface="+mj-lt"/>
              <a:buAutoNum type="arabicPeriod"/>
            </a:pPr>
            <a:endParaRPr lang="es-MX" sz="1600" dirty="0">
              <a:solidFill>
                <a:schemeClr val="bg1"/>
              </a:solidFill>
            </a:endParaRPr>
          </a:p>
          <a:p>
            <a:pPr>
              <a:tabLst>
                <a:tab pos="361950" algn="l"/>
              </a:tabLst>
            </a:pPr>
            <a:r>
              <a:rPr lang="es-MX" sz="2000" b="1" dirty="0" smtClean="0">
                <a:solidFill>
                  <a:srgbClr val="FFC000"/>
                </a:solidFill>
              </a:rPr>
              <a:t>3.	CONVENIO MAÍZ BLANCO CON AGROINDUSTRIA DE HARINAS</a:t>
            </a:r>
          </a:p>
          <a:p>
            <a:r>
              <a:rPr lang="es-MX" sz="1600" dirty="0" smtClean="0">
                <a:solidFill>
                  <a:schemeClr val="bg1"/>
                </a:solidFill>
              </a:rPr>
              <a:t>Similares condiciones a diferencia del precio y las especificaciones de calidad (L. 320.00 por quintal) compras limitadas a 1 </a:t>
            </a:r>
            <a:r>
              <a:rPr lang="es-MX" sz="1600" dirty="0" err="1" smtClean="0">
                <a:solidFill>
                  <a:schemeClr val="bg1"/>
                </a:solidFill>
              </a:rPr>
              <a:t>millon</a:t>
            </a:r>
            <a:r>
              <a:rPr lang="es-MX" sz="1600" dirty="0" smtClean="0">
                <a:solidFill>
                  <a:schemeClr val="bg1"/>
                </a:solidFill>
              </a:rPr>
              <a:t> 200 mil quintales. Gozan también de cuota-contingente como incentivo.</a:t>
            </a:r>
            <a:endParaRPr lang="es-MX" sz="1600" dirty="0">
              <a:solidFill>
                <a:schemeClr val="bg1"/>
              </a:solidFill>
            </a:endParaRPr>
          </a:p>
          <a:p>
            <a:pPr marL="342900" indent="-342900">
              <a:buFont typeface="+mj-lt"/>
              <a:buAutoNum type="arabicPeriod"/>
            </a:pPr>
            <a:endParaRPr lang="es-MX" sz="1600" dirty="0" smtClean="0">
              <a:solidFill>
                <a:schemeClr val="bg1"/>
              </a:solidFill>
            </a:endParaRPr>
          </a:p>
          <a:p>
            <a:pPr>
              <a:tabLst>
                <a:tab pos="361950" algn="l"/>
              </a:tabLst>
            </a:pPr>
            <a:r>
              <a:rPr lang="es-MX" sz="2000" b="1" dirty="0" smtClean="0">
                <a:solidFill>
                  <a:srgbClr val="FFC000"/>
                </a:solidFill>
              </a:rPr>
              <a:t>4.	GARANTÁI DE COMPRA Y PRECIO A TRAVÉS DEL IHMA</a:t>
            </a:r>
          </a:p>
          <a:p>
            <a:r>
              <a:rPr lang="es-MX" sz="1600" dirty="0" smtClean="0">
                <a:solidFill>
                  <a:schemeClr val="bg1"/>
                </a:solidFill>
              </a:rPr>
              <a:t>El frijol  no cuenta con un Convenio Marco que establezca relaciones de comercialización con la industria. De allí que su comercialización sea compleja y esté expuesta a situaciones de acaparamiento y especulación. Para mejorar lo anterior, a partir del segundo semestre 2014, el IHMA ofrecerá a los productores de frijol del país garantía de compra y garantía de precio, como un mecanismo regulador.</a:t>
            </a:r>
            <a:endParaRPr lang="es-MX" sz="1600" dirty="0">
              <a:solidFill>
                <a:schemeClr val="bg1"/>
              </a:solidFill>
            </a:endParaRPr>
          </a:p>
          <a:p>
            <a:pPr marL="342900" indent="-342900">
              <a:buFont typeface="+mj-lt"/>
              <a:buAutoNum type="arabicPeriod"/>
            </a:pPr>
            <a:endParaRPr lang="es-MX" sz="1600" dirty="0" smtClean="0">
              <a:solidFill>
                <a:schemeClr val="bg1"/>
              </a:solidFill>
            </a:endParaRPr>
          </a:p>
          <a:p>
            <a:pPr marL="342900" indent="-342900">
              <a:buFont typeface="+mj-lt"/>
              <a:buAutoNum type="arabicPeriod"/>
            </a:pPr>
            <a:endParaRPr lang="es-MX" sz="1600" dirty="0">
              <a:solidFill>
                <a:schemeClr val="bg1"/>
              </a:solidFill>
            </a:endParaRPr>
          </a:p>
        </p:txBody>
      </p:sp>
    </p:spTree>
    <p:extLst>
      <p:ext uri="{BB962C8B-B14F-4D97-AF65-F5344CB8AC3E}">
        <p14:creationId xmlns:p14="http://schemas.microsoft.com/office/powerpoint/2010/main" val="1838140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095500" y="104384"/>
            <a:ext cx="6878806" cy="923330"/>
          </a:xfrm>
          <a:prstGeom prst="rect">
            <a:avLst/>
          </a:prstGeom>
          <a:noFill/>
        </p:spPr>
        <p:txBody>
          <a:bodyPr wrap="none" rtlCol="0">
            <a:spAutoFit/>
          </a:bodyPr>
          <a:lstStyle/>
          <a:p>
            <a:r>
              <a:rPr lang="es-ES" sz="5400" dirty="0" smtClean="0">
                <a:solidFill>
                  <a:schemeClr val="bg1"/>
                </a:solidFill>
                <a:latin typeface="Arial Black" pitchFamily="34" charset="0"/>
              </a:rPr>
              <a:t>NUESTRA VISIÓN</a:t>
            </a:r>
            <a:endParaRPr lang="es-ES" sz="5400" dirty="0">
              <a:solidFill>
                <a:schemeClr val="bg1"/>
              </a:solidFill>
              <a:latin typeface="Arial Black" pitchFamily="34" charset="0"/>
            </a:endParaRPr>
          </a:p>
        </p:txBody>
      </p:sp>
      <p:sp>
        <p:nvSpPr>
          <p:cNvPr id="10" name="9 Rectángulo"/>
          <p:cNvSpPr/>
          <p:nvPr/>
        </p:nvSpPr>
        <p:spPr>
          <a:xfrm>
            <a:off x="4800600" y="1524000"/>
            <a:ext cx="4038600" cy="449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1597667"/>
            <a:ext cx="3390900" cy="4345933"/>
          </a:xfrm>
          <a:prstGeom prst="rect">
            <a:avLst/>
          </a:prstGeom>
          <a:ln>
            <a:noFill/>
          </a:ln>
          <a:effectLst>
            <a:softEdge rad="112500"/>
          </a:effectLst>
        </p:spPr>
      </p:pic>
      <p:sp>
        <p:nvSpPr>
          <p:cNvPr id="12" name="11 CuadroTexto"/>
          <p:cNvSpPr txBox="1"/>
          <p:nvPr/>
        </p:nvSpPr>
        <p:spPr>
          <a:xfrm>
            <a:off x="184877" y="1097816"/>
            <a:ext cx="4397414" cy="5355312"/>
          </a:xfrm>
          <a:prstGeom prst="rect">
            <a:avLst/>
          </a:prstGeom>
          <a:noFill/>
        </p:spPr>
        <p:txBody>
          <a:bodyPr wrap="square" rtlCol="0">
            <a:spAutoFit/>
          </a:bodyPr>
          <a:lstStyle/>
          <a:p>
            <a:pPr algn="ctr"/>
            <a:r>
              <a:rPr lang="es-HN" sz="1900" dirty="0" smtClean="0">
                <a:solidFill>
                  <a:schemeClr val="bg1"/>
                </a:solidFill>
              </a:rPr>
              <a:t>Una Honduras que alcanza dinamismo económico, productivo y comercial en el inmediato y corto plazo, mediante la pronta implementación de medidas, programas y proyectos capaces de insertar recursos técnicos, logísticos y financieros a la economía, provocando ingresos y dinamismo comercial.</a:t>
            </a:r>
          </a:p>
          <a:p>
            <a:pPr algn="ctr"/>
            <a:endParaRPr lang="es-HN" sz="1900" dirty="0">
              <a:solidFill>
                <a:schemeClr val="bg1"/>
              </a:solidFill>
            </a:endParaRPr>
          </a:p>
          <a:p>
            <a:pPr algn="ctr"/>
            <a:r>
              <a:rPr lang="es-HN" sz="1900" dirty="0" smtClean="0">
                <a:solidFill>
                  <a:schemeClr val="bg1"/>
                </a:solidFill>
              </a:rPr>
              <a:t>Se trata de una primera fase del Programa de Desarrollo Económico y Comercial  de Honduras, con la cual se sentarán las bases de un nuevo modelo con características de productividad, mejora competitiva, mas exportaciones y mayor inclusión que desembocarán en un crecimiento económico socialmente incluyente y ambientalmente responsable.</a:t>
            </a:r>
            <a:endParaRPr lang="es-HN" sz="1900" dirty="0">
              <a:solidFill>
                <a:schemeClr val="bg1"/>
              </a:solidFill>
            </a:endParaRPr>
          </a:p>
        </p:txBody>
      </p:sp>
    </p:spTree>
    <p:extLst>
      <p:ext uri="{BB962C8B-B14F-4D97-AF65-F5344CB8AC3E}">
        <p14:creationId xmlns:p14="http://schemas.microsoft.com/office/powerpoint/2010/main" val="2025976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4790167"/>
            <a:ext cx="8565260" cy="1200329"/>
          </a:xfrm>
          <a:prstGeom prst="rect">
            <a:avLst/>
          </a:prstGeom>
          <a:noFill/>
        </p:spPr>
        <p:txBody>
          <a:bodyPr wrap="square" rtlCol="0">
            <a:spAutoFit/>
          </a:bodyPr>
          <a:lstStyle/>
          <a:p>
            <a:pPr algn="ctr"/>
            <a:r>
              <a:rPr lang="es-ES" sz="3600" b="1" dirty="0" smtClean="0">
                <a:solidFill>
                  <a:srgbClr val="FFC000"/>
                </a:solidFill>
                <a:latin typeface="Arial Black" pitchFamily="34" charset="0"/>
              </a:rPr>
              <a:t>BONO AGRICOLA PARA UNA VIDA MEJOR</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2950526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5661626" y="43614"/>
            <a:ext cx="3441263"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BONO AGRÍCOLA PARA</a:t>
            </a:r>
          </a:p>
          <a:p>
            <a:pPr algn="r"/>
            <a:r>
              <a:rPr lang="es-ES" sz="2000" dirty="0" smtClean="0">
                <a:solidFill>
                  <a:srgbClr val="FFC000"/>
                </a:solidFill>
                <a:latin typeface="Arial Black" pitchFamily="34" charset="0"/>
              </a:rPr>
              <a:t>UNA VIDA MEJOR</a:t>
            </a:r>
            <a:endParaRPr lang="es-ES" sz="2000" dirty="0">
              <a:solidFill>
                <a:srgbClr val="FFC000"/>
              </a:solidFill>
              <a:latin typeface="Arial Black" pitchFamily="34" charset="0"/>
            </a:endParaRPr>
          </a:p>
        </p:txBody>
      </p:sp>
      <p:sp>
        <p:nvSpPr>
          <p:cNvPr id="5" name="TextBox 4"/>
          <p:cNvSpPr txBox="1"/>
          <p:nvPr/>
        </p:nvSpPr>
        <p:spPr>
          <a:xfrm>
            <a:off x="158989" y="2651864"/>
            <a:ext cx="8826019" cy="1554272"/>
          </a:xfrm>
          <a:prstGeom prst="rect">
            <a:avLst/>
          </a:prstGeom>
          <a:noFill/>
        </p:spPr>
        <p:txBody>
          <a:bodyPr wrap="square" rtlCol="0">
            <a:spAutoFit/>
          </a:bodyPr>
          <a:lstStyle/>
          <a:p>
            <a:endParaRPr lang="es-MX" sz="1600" dirty="0">
              <a:solidFill>
                <a:schemeClr val="bg1"/>
              </a:solidFill>
            </a:endParaRPr>
          </a:p>
          <a:p>
            <a:r>
              <a:rPr lang="es-MX" sz="1500" b="1" dirty="0" smtClean="0">
                <a:solidFill>
                  <a:srgbClr val="FFC000"/>
                </a:solidFill>
              </a:rPr>
              <a:t>GRANOS BÁSICOS (MAÍZ/FRIJOL EN ZONAS DE LADERA)</a:t>
            </a:r>
          </a:p>
          <a:p>
            <a:r>
              <a:rPr lang="es-MX" sz="1600" dirty="0" smtClean="0">
                <a:solidFill>
                  <a:schemeClr val="bg1"/>
                </a:solidFill>
              </a:rPr>
              <a:t>El Bono Agrícola para una Vida Mejor está dirigido ( en el año 2014) a apoyar a pequeños productores ubicados en ladera para la producción sobre todo de frijol. El Bono es una donación del gobierno de Honduras y consiste en semilla de primera calidad y un saco de fertilizante- Los productores serán objeto de asistencia técnica por parte de la SAG</a:t>
            </a:r>
            <a:endParaRPr lang="es-MX" sz="1600" dirty="0">
              <a:solidFill>
                <a:schemeClr val="bg1"/>
              </a:solidFill>
            </a:endParaRPr>
          </a:p>
        </p:txBody>
      </p:sp>
    </p:spTree>
    <p:extLst>
      <p:ext uri="{BB962C8B-B14F-4D97-AF65-F5344CB8AC3E}">
        <p14:creationId xmlns:p14="http://schemas.microsoft.com/office/powerpoint/2010/main" val="4290824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4790167"/>
            <a:ext cx="8565260" cy="1754326"/>
          </a:xfrm>
          <a:prstGeom prst="rect">
            <a:avLst/>
          </a:prstGeom>
          <a:noFill/>
        </p:spPr>
        <p:txBody>
          <a:bodyPr wrap="square" rtlCol="0">
            <a:spAutoFit/>
          </a:bodyPr>
          <a:lstStyle/>
          <a:p>
            <a:pPr algn="ctr"/>
            <a:r>
              <a:rPr lang="es-ES" sz="3600" b="1" dirty="0" smtClean="0">
                <a:solidFill>
                  <a:srgbClr val="FFC000"/>
                </a:solidFill>
                <a:latin typeface="Arial Black" pitchFamily="34" charset="0"/>
              </a:rPr>
              <a:t>PROGRAMA DE ASISTENCIA TÉCNICA PARA PEQUEÑOS PRODUCTORES AGRÍCOLAS</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29505268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2461006" y="43614"/>
            <a:ext cx="6641883"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PROGRAMA DE ASISTENCIA TÉCNICA</a:t>
            </a:r>
          </a:p>
          <a:p>
            <a:pPr algn="r"/>
            <a:r>
              <a:rPr lang="es-ES" sz="2000" dirty="0" smtClean="0">
                <a:solidFill>
                  <a:srgbClr val="FFC000"/>
                </a:solidFill>
                <a:latin typeface="Arial Black" pitchFamily="34" charset="0"/>
              </a:rPr>
              <a:t>PARA PEQUEÑOS PRODUCTORES DEL CAMPO</a:t>
            </a:r>
            <a:endParaRPr lang="es-ES" sz="2000" dirty="0">
              <a:solidFill>
                <a:srgbClr val="FFC000"/>
              </a:solidFill>
              <a:latin typeface="Arial Black" pitchFamily="34" charset="0"/>
            </a:endParaRPr>
          </a:p>
        </p:txBody>
      </p:sp>
      <p:sp>
        <p:nvSpPr>
          <p:cNvPr id="5" name="TextBox 4"/>
          <p:cNvSpPr txBox="1"/>
          <p:nvPr/>
        </p:nvSpPr>
        <p:spPr>
          <a:xfrm>
            <a:off x="158990" y="1379889"/>
            <a:ext cx="8826019" cy="4524315"/>
          </a:xfrm>
          <a:prstGeom prst="rect">
            <a:avLst/>
          </a:prstGeom>
          <a:noFill/>
        </p:spPr>
        <p:txBody>
          <a:bodyPr wrap="square" rtlCol="0">
            <a:spAutoFit/>
          </a:bodyPr>
          <a:lstStyle/>
          <a:p>
            <a:pPr marL="342900" indent="-342900">
              <a:buFont typeface="+mj-lt"/>
              <a:buAutoNum type="arabicPeriod"/>
            </a:pPr>
            <a:r>
              <a:rPr lang="es-MX" sz="1600" b="1" dirty="0" smtClean="0">
                <a:solidFill>
                  <a:srgbClr val="FFC000"/>
                </a:solidFill>
              </a:rPr>
              <a:t>FASE 1 – FUERZA TAREA DE LA SECRETARÍA Y GANADERÍA (SAG)</a:t>
            </a:r>
          </a:p>
          <a:p>
            <a:r>
              <a:rPr lang="es-MX" sz="1600" dirty="0" smtClean="0">
                <a:solidFill>
                  <a:schemeClr val="bg1"/>
                </a:solidFill>
              </a:rPr>
              <a:t>En la Fase 1, que cubrirá probablemente los años 2014 y 205, la asistencia técnica será brindada por un equipo especializado de profesionales de la SAG, quienes cumplirán con el roll de  supervisión (en el caso de la Palma Africana), Certificación  y Supervisión Aleatoria (en el Caso de los Granos Básicos en Valle) y Asistencia Técnica (en el caso de Laderas). El año 2015 será un año de transición hacia un modelo </a:t>
            </a:r>
            <a:r>
              <a:rPr lang="es-MX" sz="1600" dirty="0" err="1" smtClean="0">
                <a:solidFill>
                  <a:schemeClr val="bg1"/>
                </a:solidFill>
              </a:rPr>
              <a:t>tercerizado</a:t>
            </a:r>
            <a:r>
              <a:rPr lang="es-MX" sz="1600" dirty="0" smtClean="0">
                <a:solidFill>
                  <a:schemeClr val="bg1"/>
                </a:solidFill>
              </a:rPr>
              <a:t> que pretende la creación y certificación de pequeñas y medianas empresas de asistencia agrícola, formadas y certificadas por la vía de un Programa Nacional de Certificación en donde participan, en forma conjunta, el Zamorano, la ENA y el CURLA.</a:t>
            </a:r>
            <a:endParaRPr lang="es-MX" sz="1600" dirty="0">
              <a:solidFill>
                <a:schemeClr val="bg1"/>
              </a:solidFill>
            </a:endParaRPr>
          </a:p>
          <a:p>
            <a:pPr marL="342900" indent="-342900">
              <a:buFont typeface="+mj-lt"/>
              <a:buAutoNum type="arabicPeriod"/>
            </a:pPr>
            <a:endParaRPr lang="es-MX" sz="1600" dirty="0" smtClean="0">
              <a:solidFill>
                <a:schemeClr val="bg1"/>
              </a:solidFill>
            </a:endParaRPr>
          </a:p>
          <a:p>
            <a:pPr marL="342900" indent="-342900">
              <a:buFont typeface="+mj-lt"/>
              <a:buAutoNum type="arabicPeriod"/>
            </a:pPr>
            <a:endParaRPr lang="es-MX" sz="1600" dirty="0">
              <a:solidFill>
                <a:schemeClr val="bg1"/>
              </a:solidFill>
            </a:endParaRPr>
          </a:p>
          <a:p>
            <a:pPr marL="342900" indent="-342900">
              <a:buFont typeface="+mj-lt"/>
              <a:buAutoNum type="arabicPeriod"/>
            </a:pPr>
            <a:r>
              <a:rPr lang="es-MX" sz="1600" b="1" dirty="0" smtClean="0">
                <a:solidFill>
                  <a:srgbClr val="FFC000"/>
                </a:solidFill>
              </a:rPr>
              <a:t>FASE 2 – PROGRAMA DE CERTIFICACIÓN DE EMPRESAS DE ASISTENCIA TÉCNICA AGRÍCOLA (EL ZAMORANO – ENA – CURLA)</a:t>
            </a:r>
          </a:p>
          <a:p>
            <a:r>
              <a:rPr lang="es-MX" sz="1600" dirty="0" smtClean="0">
                <a:solidFill>
                  <a:schemeClr val="bg1"/>
                </a:solidFill>
              </a:rPr>
              <a:t>En la Fase 2 que inicia en el año 2014 en sus etapas de diseño y conformación, se creará un programa de certificación con la idea de dar sostenibilidad al modelo de asistencia técnica, creando relaciones entre Agroindustria, Distribuidores de Agroquímicos, Productores y Gobierno. Este modelo deberá resultar </a:t>
            </a:r>
            <a:r>
              <a:rPr lang="es-MX" sz="1600" dirty="0" err="1" smtClean="0">
                <a:solidFill>
                  <a:schemeClr val="bg1"/>
                </a:solidFill>
              </a:rPr>
              <a:t>autosostenible</a:t>
            </a:r>
            <a:r>
              <a:rPr lang="es-MX" sz="1600" dirty="0" smtClean="0">
                <a:solidFill>
                  <a:schemeClr val="bg1"/>
                </a:solidFill>
              </a:rPr>
              <a:t> y permanente, generando una demanda constante de parte de productores que reconocen en la asistencia, un elemento fundamental para su éxito.</a:t>
            </a:r>
            <a:endParaRPr lang="es-MX" sz="1600" dirty="0">
              <a:solidFill>
                <a:schemeClr val="bg1"/>
              </a:solidFill>
            </a:endParaRPr>
          </a:p>
          <a:p>
            <a:endParaRPr lang="es-MX" sz="1600" dirty="0" smtClean="0">
              <a:solidFill>
                <a:schemeClr val="bg1"/>
              </a:solidFill>
            </a:endParaRPr>
          </a:p>
        </p:txBody>
      </p:sp>
    </p:spTree>
    <p:extLst>
      <p:ext uri="{BB962C8B-B14F-4D97-AF65-F5344CB8AC3E}">
        <p14:creationId xmlns:p14="http://schemas.microsoft.com/office/powerpoint/2010/main" val="299305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4790167"/>
            <a:ext cx="8565260" cy="1200329"/>
          </a:xfrm>
          <a:prstGeom prst="rect">
            <a:avLst/>
          </a:prstGeom>
          <a:noFill/>
        </p:spPr>
        <p:txBody>
          <a:bodyPr wrap="square" rtlCol="0">
            <a:spAutoFit/>
          </a:bodyPr>
          <a:lstStyle/>
          <a:p>
            <a:pPr algn="ctr"/>
            <a:r>
              <a:rPr lang="es-ES" sz="3600" b="1" dirty="0" smtClean="0">
                <a:solidFill>
                  <a:srgbClr val="FFC000"/>
                </a:solidFill>
                <a:latin typeface="Arial Black" pitchFamily="34" charset="0"/>
              </a:rPr>
              <a:t>ALIANZA POR EL</a:t>
            </a:r>
          </a:p>
          <a:p>
            <a:pPr algn="ctr"/>
            <a:r>
              <a:rPr lang="es-ES" sz="3600" b="1" dirty="0" smtClean="0">
                <a:solidFill>
                  <a:srgbClr val="FFC000"/>
                </a:solidFill>
                <a:latin typeface="Arial Black" pitchFamily="34" charset="0"/>
              </a:rPr>
              <a:t>CORREDOR SECO</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13242111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25886" y="626300"/>
            <a:ext cx="8207074" cy="1569660"/>
          </a:xfrm>
          <a:prstGeom prst="rect">
            <a:avLst/>
          </a:prstGeom>
          <a:noFill/>
        </p:spPr>
        <p:txBody>
          <a:bodyPr wrap="square" rtlCol="0">
            <a:spAutoFit/>
          </a:bodyPr>
          <a:lstStyle/>
          <a:p>
            <a:pPr algn="ctr"/>
            <a:r>
              <a:rPr lang="es-HN" sz="2800" b="1" dirty="0" smtClean="0">
                <a:solidFill>
                  <a:srgbClr val="FFC000"/>
                </a:solidFill>
              </a:rPr>
              <a:t>Que es</a:t>
            </a:r>
          </a:p>
          <a:p>
            <a:pPr algn="ctr"/>
            <a:r>
              <a:rPr lang="es-HN" sz="3600" b="1" dirty="0" smtClean="0">
                <a:solidFill>
                  <a:schemeClr val="bg1"/>
                </a:solidFill>
              </a:rPr>
              <a:t>LA ALIANZA POR EL CORREDOR SECO</a:t>
            </a:r>
          </a:p>
          <a:p>
            <a:endParaRPr lang="es-HN" sz="3200" dirty="0" smtClean="0">
              <a:solidFill>
                <a:schemeClr val="bg1"/>
              </a:solidFill>
            </a:endParaRPr>
          </a:p>
        </p:txBody>
      </p:sp>
      <p:sp>
        <p:nvSpPr>
          <p:cNvPr id="4" name="3 CuadroTexto"/>
          <p:cNvSpPr txBox="1"/>
          <p:nvPr/>
        </p:nvSpPr>
        <p:spPr>
          <a:xfrm>
            <a:off x="362386" y="2387600"/>
            <a:ext cx="8400614" cy="2554545"/>
          </a:xfrm>
          <a:prstGeom prst="rect">
            <a:avLst/>
          </a:prstGeom>
          <a:noFill/>
        </p:spPr>
        <p:txBody>
          <a:bodyPr wrap="square" rtlCol="0">
            <a:spAutoFit/>
          </a:bodyPr>
          <a:lstStyle/>
          <a:p>
            <a:pPr algn="just"/>
            <a:r>
              <a:rPr lang="es-HN" sz="2000" dirty="0" smtClean="0">
                <a:solidFill>
                  <a:schemeClr val="bg1"/>
                </a:solidFill>
              </a:rPr>
              <a:t>La </a:t>
            </a:r>
            <a:r>
              <a:rPr lang="es-HN" sz="2000" b="1" dirty="0" smtClean="0">
                <a:solidFill>
                  <a:schemeClr val="bg1"/>
                </a:solidFill>
                <a:effectLst>
                  <a:outerShdw blurRad="38100" dist="38100" dir="2700000" algn="tl">
                    <a:srgbClr val="000000">
                      <a:alpha val="43137"/>
                    </a:srgbClr>
                  </a:outerShdw>
                </a:effectLst>
              </a:rPr>
              <a:t>ALIANZA POR EL CORREDOR SECO </a:t>
            </a:r>
            <a:r>
              <a:rPr lang="es-HN" sz="2000" dirty="0" smtClean="0">
                <a:solidFill>
                  <a:schemeClr val="bg1"/>
                </a:solidFill>
              </a:rPr>
              <a:t>es un Programa de Desarrollo en donde convergen la Visión y las experiencias de Gobiernos Amigos y Agencias de Cooperación  Internacional, para realizar un conjunto de actividades dirigidas a rescatar de la pobreza extrema a decenas de miles de familias hondureñas localizadas en los mas postergados municipios de los departamentos de Lempira, La Paz, Intibucá, Ocotepeque, Copán, Santa Bárbara, Francisco Morazán, El Paraíso, Choluteca y Valle, todos ellos localizados en la región denominada como Corredor Seco Centroamericano.</a:t>
            </a:r>
            <a:endParaRPr lang="es-HN" sz="2000" dirty="0">
              <a:solidFill>
                <a:schemeClr val="bg1"/>
              </a:solidFill>
            </a:endParaRPr>
          </a:p>
        </p:txBody>
      </p:sp>
    </p:spTree>
    <p:extLst>
      <p:ext uri="{BB962C8B-B14F-4D97-AF65-F5344CB8AC3E}">
        <p14:creationId xmlns:p14="http://schemas.microsoft.com/office/powerpoint/2010/main" val="1281617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25886" y="626300"/>
            <a:ext cx="8207074" cy="1569660"/>
          </a:xfrm>
          <a:prstGeom prst="rect">
            <a:avLst/>
          </a:prstGeom>
          <a:noFill/>
        </p:spPr>
        <p:txBody>
          <a:bodyPr wrap="square" rtlCol="0">
            <a:spAutoFit/>
          </a:bodyPr>
          <a:lstStyle/>
          <a:p>
            <a:pPr algn="ctr"/>
            <a:r>
              <a:rPr lang="es-HN" sz="2800" b="1" dirty="0" smtClean="0">
                <a:solidFill>
                  <a:srgbClr val="FFC000"/>
                </a:solidFill>
              </a:rPr>
              <a:t>Que es el</a:t>
            </a:r>
          </a:p>
          <a:p>
            <a:pPr algn="ctr"/>
            <a:r>
              <a:rPr lang="es-HN" sz="3600" b="1" dirty="0" smtClean="0">
                <a:solidFill>
                  <a:schemeClr val="bg1"/>
                </a:solidFill>
              </a:rPr>
              <a:t>CORREDOR SECO CENTROAMERICANO</a:t>
            </a:r>
          </a:p>
          <a:p>
            <a:endParaRPr lang="es-HN" sz="3200" dirty="0" smtClean="0">
              <a:solidFill>
                <a:schemeClr val="bg1"/>
              </a:solidFill>
            </a:endParaRPr>
          </a:p>
        </p:txBody>
      </p:sp>
      <p:sp>
        <p:nvSpPr>
          <p:cNvPr id="3" name="TextBox 3"/>
          <p:cNvSpPr txBox="1"/>
          <p:nvPr/>
        </p:nvSpPr>
        <p:spPr>
          <a:xfrm>
            <a:off x="368300" y="2191916"/>
            <a:ext cx="8315460" cy="3477875"/>
          </a:xfrm>
          <a:prstGeom prst="rect">
            <a:avLst/>
          </a:prstGeom>
          <a:noFill/>
        </p:spPr>
        <p:txBody>
          <a:bodyPr wrap="square" rtlCol="0">
            <a:spAutoFit/>
          </a:bodyPr>
          <a:lstStyle/>
          <a:p>
            <a:pPr algn="just"/>
            <a:r>
              <a:rPr lang="es-HN" sz="2000" dirty="0" smtClean="0">
                <a:solidFill>
                  <a:schemeClr val="bg1"/>
                </a:solidFill>
              </a:rPr>
              <a:t>Es una Zona que se prolonga a lo largo de El Salvador, Guatemala, Honduras, Nicaragua y Guanacaste en Costa Rica, en donde se manifiestan condiciones climáticas extremas que se constituyen en una amenaza permanente para millones de hombres y mujeres que habitan en la misma. El Corredor Seco Centroamericano, tiene una marcada y prolongada época seca durante el verano y, durante la época de invierno</a:t>
            </a:r>
            <a:r>
              <a:rPr lang="es-HN" sz="2000" dirty="0">
                <a:solidFill>
                  <a:schemeClr val="bg1"/>
                </a:solidFill>
              </a:rPr>
              <a:t>,</a:t>
            </a:r>
            <a:r>
              <a:rPr lang="es-HN" sz="2000" dirty="0" smtClean="0">
                <a:solidFill>
                  <a:schemeClr val="bg1"/>
                </a:solidFill>
              </a:rPr>
              <a:t> pese a considerarse época de lluvias, también persiste el riesgo a las sequías recurrentes, provocando perdidas en la economía familiar de los mas pobres, sobre todo por el impacto desfavorable sobre el manejo de la agricultura. Es </a:t>
            </a:r>
            <a:r>
              <a:rPr lang="es-HN" sz="2000" dirty="0" err="1" smtClean="0">
                <a:solidFill>
                  <a:schemeClr val="bg1"/>
                </a:solidFill>
              </a:rPr>
              <a:t>asi</a:t>
            </a:r>
            <a:r>
              <a:rPr lang="es-HN" sz="2000" dirty="0" smtClean="0">
                <a:solidFill>
                  <a:schemeClr val="bg1"/>
                </a:solidFill>
              </a:rPr>
              <a:t> como el Corredor Seco Centroamericano es una zona en donde prevalece la pobreza, la pobreza extrema y la desnutrición crónica.</a:t>
            </a:r>
            <a:endParaRPr lang="es-HN" sz="2000" dirty="0">
              <a:solidFill>
                <a:schemeClr val="bg1"/>
              </a:solidFill>
            </a:endParaRPr>
          </a:p>
        </p:txBody>
      </p:sp>
    </p:spTree>
    <p:extLst>
      <p:ext uri="{BB962C8B-B14F-4D97-AF65-F5344CB8AC3E}">
        <p14:creationId xmlns:p14="http://schemas.microsoft.com/office/powerpoint/2010/main" val="943045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25886" y="143700"/>
            <a:ext cx="8207074" cy="1077218"/>
          </a:xfrm>
          <a:prstGeom prst="rect">
            <a:avLst/>
          </a:prstGeom>
          <a:noFill/>
        </p:spPr>
        <p:txBody>
          <a:bodyPr wrap="square" rtlCol="0">
            <a:spAutoFit/>
          </a:bodyPr>
          <a:lstStyle/>
          <a:p>
            <a:pPr algn="ctr"/>
            <a:r>
              <a:rPr lang="en-US" sz="2800" b="1" dirty="0" err="1" smtClean="0">
                <a:solidFill>
                  <a:srgbClr val="FFC000"/>
                </a:solidFill>
              </a:rPr>
              <a:t>Cuales</a:t>
            </a:r>
            <a:r>
              <a:rPr lang="en-US" sz="2800" b="1" dirty="0" smtClean="0">
                <a:solidFill>
                  <a:srgbClr val="FFC000"/>
                </a:solidFill>
              </a:rPr>
              <a:t> son los </a:t>
            </a:r>
            <a:r>
              <a:rPr lang="en-US" sz="2800" b="1" dirty="0" err="1" smtClean="0">
                <a:solidFill>
                  <a:srgbClr val="FFC000"/>
                </a:solidFill>
              </a:rPr>
              <a:t>Objetivos</a:t>
            </a:r>
            <a:r>
              <a:rPr lang="en-US" sz="2800" b="1" dirty="0" smtClean="0">
                <a:solidFill>
                  <a:srgbClr val="FFC000"/>
                </a:solidFill>
              </a:rPr>
              <a:t> de la</a:t>
            </a:r>
            <a:endParaRPr lang="es-HN" sz="2800" b="1" dirty="0" smtClean="0">
              <a:solidFill>
                <a:srgbClr val="FFC000"/>
              </a:solidFill>
            </a:endParaRPr>
          </a:p>
          <a:p>
            <a:pPr algn="ctr"/>
            <a:r>
              <a:rPr lang="es-HN" sz="3600" b="1" dirty="0" smtClean="0">
                <a:solidFill>
                  <a:schemeClr val="bg1"/>
                </a:solidFill>
              </a:rPr>
              <a:t>ALIANZA POR EL CORREDOR SECO</a:t>
            </a:r>
            <a:endParaRPr lang="es-HN" sz="3200" dirty="0" smtClean="0">
              <a:solidFill>
                <a:schemeClr val="bg1"/>
              </a:solidFill>
            </a:endParaRPr>
          </a:p>
        </p:txBody>
      </p:sp>
      <p:sp>
        <p:nvSpPr>
          <p:cNvPr id="3" name="TextBox 3"/>
          <p:cNvSpPr txBox="1"/>
          <p:nvPr/>
        </p:nvSpPr>
        <p:spPr>
          <a:xfrm>
            <a:off x="409793" y="1347918"/>
            <a:ext cx="8315460" cy="5062924"/>
          </a:xfrm>
          <a:prstGeom prst="rect">
            <a:avLst/>
          </a:prstGeom>
          <a:noFill/>
        </p:spPr>
        <p:txBody>
          <a:bodyPr wrap="square" rtlCol="0">
            <a:spAutoFit/>
          </a:bodyPr>
          <a:lstStyle/>
          <a:p>
            <a:pPr algn="just"/>
            <a:r>
              <a:rPr lang="es-HN" sz="1700" b="1" dirty="0" smtClean="0">
                <a:solidFill>
                  <a:srgbClr val="FFC000"/>
                </a:solidFill>
              </a:rPr>
              <a:t>Mejorar el Ingreso de las Familias Beneficiarias</a:t>
            </a:r>
          </a:p>
          <a:p>
            <a:pPr algn="just"/>
            <a:r>
              <a:rPr lang="es-HN" sz="1700" dirty="0" err="1" smtClean="0">
                <a:solidFill>
                  <a:schemeClr val="bg1"/>
                </a:solidFill>
              </a:rPr>
              <a:t>Apoyandoles</a:t>
            </a:r>
            <a:r>
              <a:rPr lang="es-HN" sz="1700" dirty="0" smtClean="0">
                <a:solidFill>
                  <a:schemeClr val="bg1"/>
                </a:solidFill>
              </a:rPr>
              <a:t> con asistencia técnica directa en materia de productividad y buenas practicas agrícolas; buscando mercados  seguros para la venta de sus productos; facilitando el acceso a financiamiento  y; construyendo  o reparando carreteras secundarias y terciarias que resultan importantes para conectar las zonas de producción con los mercados de consumo.</a:t>
            </a:r>
          </a:p>
          <a:p>
            <a:pPr algn="just"/>
            <a:endParaRPr lang="es-HN" sz="1700" dirty="0" smtClean="0">
              <a:solidFill>
                <a:schemeClr val="bg1"/>
              </a:solidFill>
            </a:endParaRPr>
          </a:p>
          <a:p>
            <a:pPr algn="just"/>
            <a:r>
              <a:rPr lang="es-HN" sz="1700" b="1" dirty="0" smtClean="0">
                <a:solidFill>
                  <a:srgbClr val="FFC000"/>
                </a:solidFill>
              </a:rPr>
              <a:t>Mejorar el Estado Nutricional</a:t>
            </a:r>
          </a:p>
          <a:p>
            <a:pPr algn="just"/>
            <a:r>
              <a:rPr lang="es-HN" sz="1700" dirty="0" smtClean="0">
                <a:solidFill>
                  <a:schemeClr val="bg1"/>
                </a:solidFill>
              </a:rPr>
              <a:t>Monitoreando el crecimiento de los niños menores de 5 años, implementando la consejería y el seguimiento medico a los niños desnutridos; capacitando a las familias sobre mejores practicas de alimentación; diversificando la agricultura para mejorar la dieta; desarrollando y mejorando las capacidades de atención nutricional en voluntarios y trabajadores de la salud; mejorando el acceso al agua potable; mejorando los pisos en las viviendas; construyendo nuevas letrinas y; facilitando la </a:t>
            </a:r>
            <a:r>
              <a:rPr lang="es-HN" sz="1700" dirty="0" err="1" smtClean="0">
                <a:solidFill>
                  <a:schemeClr val="bg1"/>
                </a:solidFill>
              </a:rPr>
              <a:t>instalacion</a:t>
            </a:r>
            <a:r>
              <a:rPr lang="es-HN" sz="1700" dirty="0" smtClean="0">
                <a:solidFill>
                  <a:schemeClr val="bg1"/>
                </a:solidFill>
              </a:rPr>
              <a:t> de </a:t>
            </a:r>
            <a:r>
              <a:rPr lang="es-HN" sz="1700" dirty="0" err="1" smtClean="0">
                <a:solidFill>
                  <a:schemeClr val="bg1"/>
                </a:solidFill>
              </a:rPr>
              <a:t>ecofogones</a:t>
            </a:r>
            <a:r>
              <a:rPr lang="es-HN" sz="1700" dirty="0" smtClean="0">
                <a:solidFill>
                  <a:schemeClr val="bg1"/>
                </a:solidFill>
              </a:rPr>
              <a:t> para reducir las emisiones de humo en las viviendas.</a:t>
            </a:r>
          </a:p>
          <a:p>
            <a:pPr algn="just"/>
            <a:endParaRPr lang="es-HN" sz="1700" dirty="0" smtClean="0">
              <a:solidFill>
                <a:schemeClr val="bg1"/>
              </a:solidFill>
            </a:endParaRPr>
          </a:p>
          <a:p>
            <a:pPr algn="just"/>
            <a:r>
              <a:rPr lang="es-HN" sz="1700" b="1" dirty="0" smtClean="0">
                <a:solidFill>
                  <a:srgbClr val="FFC000"/>
                </a:solidFill>
              </a:rPr>
              <a:t>Mejorar la Planificación y el Seguimiento</a:t>
            </a:r>
          </a:p>
          <a:p>
            <a:pPr algn="just"/>
            <a:r>
              <a:rPr lang="es-HN" sz="1700" dirty="0" smtClean="0">
                <a:solidFill>
                  <a:schemeClr val="bg1"/>
                </a:solidFill>
              </a:rPr>
              <a:t>Desarrollando sistemas computarizados que apoyen los procesos de supervisión y evaluación de las actividades del proyecto, generando información que permita conocer el impacto de las acciones realizadas.</a:t>
            </a:r>
            <a:endParaRPr lang="es-HN" sz="1700" dirty="0">
              <a:solidFill>
                <a:schemeClr val="bg1"/>
              </a:solidFill>
            </a:endParaRPr>
          </a:p>
        </p:txBody>
      </p:sp>
    </p:spTree>
    <p:extLst>
      <p:ext uri="{BB962C8B-B14F-4D97-AF65-F5344CB8AC3E}">
        <p14:creationId xmlns:p14="http://schemas.microsoft.com/office/powerpoint/2010/main" val="1060501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25886" y="143700"/>
            <a:ext cx="8207074" cy="1077218"/>
          </a:xfrm>
          <a:prstGeom prst="rect">
            <a:avLst/>
          </a:prstGeom>
          <a:noFill/>
        </p:spPr>
        <p:txBody>
          <a:bodyPr wrap="square" rtlCol="0">
            <a:spAutoFit/>
          </a:bodyPr>
          <a:lstStyle/>
          <a:p>
            <a:pPr algn="ctr"/>
            <a:r>
              <a:rPr lang="en-US" sz="2800" b="1" dirty="0" err="1" smtClean="0">
                <a:solidFill>
                  <a:srgbClr val="FFC000"/>
                </a:solidFill>
              </a:rPr>
              <a:t>Cuales</a:t>
            </a:r>
            <a:r>
              <a:rPr lang="en-US" sz="2800" b="1" dirty="0" smtClean="0">
                <a:solidFill>
                  <a:srgbClr val="FFC000"/>
                </a:solidFill>
              </a:rPr>
              <a:t> son </a:t>
            </a:r>
            <a:r>
              <a:rPr lang="en-US" sz="2800" b="1" dirty="0" err="1" smtClean="0">
                <a:solidFill>
                  <a:srgbClr val="FFC000"/>
                </a:solidFill>
              </a:rPr>
              <a:t>las</a:t>
            </a:r>
            <a:r>
              <a:rPr lang="en-US" sz="2800" b="1" dirty="0" smtClean="0">
                <a:solidFill>
                  <a:srgbClr val="FFC000"/>
                </a:solidFill>
              </a:rPr>
              <a:t> </a:t>
            </a:r>
            <a:r>
              <a:rPr lang="en-US" sz="2800" b="1" dirty="0" err="1" smtClean="0">
                <a:solidFill>
                  <a:srgbClr val="FFC000"/>
                </a:solidFill>
              </a:rPr>
              <a:t>Metas</a:t>
            </a:r>
            <a:endParaRPr lang="es-HN" sz="2800" b="1" dirty="0" smtClean="0">
              <a:solidFill>
                <a:srgbClr val="FFC000"/>
              </a:solidFill>
            </a:endParaRPr>
          </a:p>
          <a:p>
            <a:pPr algn="ctr"/>
            <a:r>
              <a:rPr lang="es-HN" sz="3600" b="1" dirty="0" smtClean="0">
                <a:solidFill>
                  <a:schemeClr val="bg1"/>
                </a:solidFill>
              </a:rPr>
              <a:t>ALIANZA POR EL CORREDOR SECO</a:t>
            </a:r>
            <a:endParaRPr lang="es-HN" sz="3200" dirty="0" smtClean="0">
              <a:solidFill>
                <a:schemeClr val="bg1"/>
              </a:solidFill>
            </a:endParaRPr>
          </a:p>
        </p:txBody>
      </p:sp>
      <p:sp>
        <p:nvSpPr>
          <p:cNvPr id="3" name="TextBox 3"/>
          <p:cNvSpPr txBox="1"/>
          <p:nvPr/>
        </p:nvSpPr>
        <p:spPr>
          <a:xfrm>
            <a:off x="409793" y="1944818"/>
            <a:ext cx="8315460" cy="2862322"/>
          </a:xfrm>
          <a:prstGeom prst="rect">
            <a:avLst/>
          </a:prstGeom>
          <a:noFill/>
        </p:spPr>
        <p:txBody>
          <a:bodyPr wrap="square" rtlCol="0">
            <a:spAutoFit/>
          </a:bodyPr>
          <a:lstStyle/>
          <a:p>
            <a:pPr marL="342900" indent="-342900" algn="just">
              <a:buFont typeface="+mj-lt"/>
              <a:buAutoNum type="arabicPeriod"/>
            </a:pPr>
            <a:r>
              <a:rPr lang="es-HN" sz="2000" dirty="0" smtClean="0">
                <a:solidFill>
                  <a:schemeClr val="bg1"/>
                </a:solidFill>
              </a:rPr>
              <a:t>Sacar de la pobreza extrema a alrededor de 50,000 familias hondureñas (275 mil habitante), mediante la progresiva mejora de sus capacidades productivas y de sus ingresos.</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Reducir en 20% la desnutrición crónica en niños menores de 5 años</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Construir y reparar al menos 280 kilómetros de carreteras secundarias y terciarias, facilitando la articulación entre los centros de producción y el mercado</a:t>
            </a:r>
            <a:endParaRPr lang="es-HN" sz="2000" dirty="0">
              <a:solidFill>
                <a:schemeClr val="bg1"/>
              </a:solidFill>
            </a:endParaRPr>
          </a:p>
        </p:txBody>
      </p:sp>
    </p:spTree>
    <p:extLst>
      <p:ext uri="{BB962C8B-B14F-4D97-AF65-F5344CB8AC3E}">
        <p14:creationId xmlns:p14="http://schemas.microsoft.com/office/powerpoint/2010/main" val="2471970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425886" y="143700"/>
            <a:ext cx="8207074" cy="1077218"/>
          </a:xfrm>
          <a:prstGeom prst="rect">
            <a:avLst/>
          </a:prstGeom>
          <a:noFill/>
        </p:spPr>
        <p:txBody>
          <a:bodyPr wrap="square" rtlCol="0">
            <a:spAutoFit/>
          </a:bodyPr>
          <a:lstStyle/>
          <a:p>
            <a:pPr algn="ctr"/>
            <a:r>
              <a:rPr lang="en-US" sz="2800" b="1" dirty="0" err="1" smtClean="0">
                <a:solidFill>
                  <a:srgbClr val="FFC000"/>
                </a:solidFill>
              </a:rPr>
              <a:t>Quienes</a:t>
            </a:r>
            <a:r>
              <a:rPr lang="en-US" sz="2800" b="1" dirty="0" smtClean="0">
                <a:solidFill>
                  <a:srgbClr val="FFC000"/>
                </a:solidFill>
              </a:rPr>
              <a:t> </a:t>
            </a:r>
            <a:r>
              <a:rPr lang="en-US" sz="2800" b="1" dirty="0" err="1" smtClean="0">
                <a:solidFill>
                  <a:srgbClr val="FFC000"/>
                </a:solidFill>
              </a:rPr>
              <a:t>Integran</a:t>
            </a:r>
            <a:r>
              <a:rPr lang="en-US" sz="2800" b="1" dirty="0" smtClean="0">
                <a:solidFill>
                  <a:srgbClr val="FFC000"/>
                </a:solidFill>
              </a:rPr>
              <a:t> la</a:t>
            </a:r>
            <a:endParaRPr lang="es-HN" sz="2800" b="1" dirty="0" smtClean="0">
              <a:solidFill>
                <a:srgbClr val="FFC000"/>
              </a:solidFill>
            </a:endParaRPr>
          </a:p>
          <a:p>
            <a:pPr algn="ctr"/>
            <a:r>
              <a:rPr lang="es-HN" sz="3600" b="1" dirty="0" smtClean="0">
                <a:solidFill>
                  <a:schemeClr val="bg1"/>
                </a:solidFill>
              </a:rPr>
              <a:t>ALIANZA POR EL CORREDOR SECO</a:t>
            </a:r>
            <a:endParaRPr lang="es-HN" sz="3200" dirty="0" smtClean="0">
              <a:solidFill>
                <a:schemeClr val="bg1"/>
              </a:solidFill>
            </a:endParaRPr>
          </a:p>
        </p:txBody>
      </p:sp>
      <p:sp>
        <p:nvSpPr>
          <p:cNvPr id="3" name="TextBox 3"/>
          <p:cNvSpPr txBox="1"/>
          <p:nvPr/>
        </p:nvSpPr>
        <p:spPr>
          <a:xfrm>
            <a:off x="409793" y="1944818"/>
            <a:ext cx="8315460" cy="3785652"/>
          </a:xfrm>
          <a:prstGeom prst="rect">
            <a:avLst/>
          </a:prstGeom>
          <a:noFill/>
        </p:spPr>
        <p:txBody>
          <a:bodyPr wrap="square" rtlCol="0">
            <a:spAutoFit/>
          </a:bodyPr>
          <a:lstStyle/>
          <a:p>
            <a:pPr marL="342900" indent="-342900" algn="just">
              <a:buFont typeface="+mj-lt"/>
              <a:buAutoNum type="arabicPeriod"/>
            </a:pPr>
            <a:r>
              <a:rPr lang="es-HN" sz="2000" dirty="0" smtClean="0">
                <a:solidFill>
                  <a:schemeClr val="bg1"/>
                </a:solidFill>
              </a:rPr>
              <a:t>El Gobierno de la Republica</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El Gobierno de los Estados Unidos a través de USAID</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El Gobierno de Canadá a través de ACDI</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El Banco Mundial</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La Unión Europea</a:t>
            </a:r>
          </a:p>
          <a:p>
            <a:pPr marL="342900" indent="-342900" algn="just">
              <a:buFont typeface="+mj-lt"/>
              <a:buAutoNum type="arabicPeriod"/>
            </a:pPr>
            <a:endParaRPr lang="es-HN" sz="2000" dirty="0" smtClean="0">
              <a:solidFill>
                <a:schemeClr val="bg1"/>
              </a:solidFill>
            </a:endParaRPr>
          </a:p>
          <a:p>
            <a:pPr marL="342900" indent="-342900" algn="just">
              <a:buFont typeface="+mj-lt"/>
              <a:buAutoNum type="arabicPeriod"/>
            </a:pPr>
            <a:r>
              <a:rPr lang="es-HN" sz="2000" dirty="0" smtClean="0">
                <a:solidFill>
                  <a:schemeClr val="bg1"/>
                </a:solidFill>
              </a:rPr>
              <a:t>El Banco Centroamericano de Integración Económica (BCIE)</a:t>
            </a:r>
          </a:p>
          <a:p>
            <a:pPr marL="342900" indent="-342900" algn="just">
              <a:buFont typeface="+mj-lt"/>
              <a:buAutoNum type="arabicPeriod"/>
            </a:pPr>
            <a:endParaRPr lang="es-HN" sz="2000" dirty="0">
              <a:solidFill>
                <a:schemeClr val="bg1"/>
              </a:solidFill>
            </a:endParaRPr>
          </a:p>
        </p:txBody>
      </p:sp>
    </p:spTree>
    <p:extLst>
      <p:ext uri="{BB962C8B-B14F-4D97-AF65-F5344CB8AC3E}">
        <p14:creationId xmlns:p14="http://schemas.microsoft.com/office/powerpoint/2010/main" val="2258180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3124200" y="295870"/>
            <a:ext cx="3031599" cy="923330"/>
          </a:xfrm>
          <a:prstGeom prst="rect">
            <a:avLst/>
          </a:prstGeom>
          <a:noFill/>
        </p:spPr>
        <p:txBody>
          <a:bodyPr wrap="none" rtlCol="0">
            <a:spAutoFit/>
          </a:bodyPr>
          <a:lstStyle/>
          <a:p>
            <a:r>
              <a:rPr lang="es-ES" sz="5400" dirty="0" smtClean="0">
                <a:solidFill>
                  <a:schemeClr val="bg1"/>
                </a:solidFill>
                <a:latin typeface="Arial Black" pitchFamily="34" charset="0"/>
              </a:rPr>
              <a:t>MISIÓN</a:t>
            </a:r>
            <a:endParaRPr lang="es-ES" sz="5400" dirty="0">
              <a:solidFill>
                <a:schemeClr val="bg1"/>
              </a:solidFill>
              <a:latin typeface="Arial Black" pitchFamily="34" charset="0"/>
            </a:endParaRPr>
          </a:p>
        </p:txBody>
      </p:sp>
      <p:sp>
        <p:nvSpPr>
          <p:cNvPr id="14" name="13 Rectángulo"/>
          <p:cNvSpPr/>
          <p:nvPr/>
        </p:nvSpPr>
        <p:spPr>
          <a:xfrm>
            <a:off x="228600" y="1524000"/>
            <a:ext cx="4038600" cy="4495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5" name="1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3124200" cy="4419600"/>
          </a:xfrm>
          <a:prstGeom prst="rect">
            <a:avLst/>
          </a:prstGeom>
          <a:ln>
            <a:noFill/>
          </a:ln>
          <a:effectLst>
            <a:softEdge rad="112500"/>
          </a:effectLst>
        </p:spPr>
      </p:pic>
      <p:sp>
        <p:nvSpPr>
          <p:cNvPr id="16" name="15 CuadroTexto"/>
          <p:cNvSpPr txBox="1"/>
          <p:nvPr/>
        </p:nvSpPr>
        <p:spPr>
          <a:xfrm>
            <a:off x="4495800" y="2252304"/>
            <a:ext cx="4397414" cy="2862322"/>
          </a:xfrm>
          <a:prstGeom prst="rect">
            <a:avLst/>
          </a:prstGeom>
          <a:noFill/>
        </p:spPr>
        <p:txBody>
          <a:bodyPr wrap="square" rtlCol="0">
            <a:spAutoFit/>
          </a:bodyPr>
          <a:lstStyle/>
          <a:p>
            <a:pPr algn="ctr"/>
            <a:r>
              <a:rPr lang="es-HN" dirty="0" smtClean="0">
                <a:solidFill>
                  <a:schemeClr val="bg1"/>
                </a:solidFill>
              </a:rPr>
              <a:t>Crear mecanismos de transición  que permitan que el Programa de Desarrollo Económico y Comercial de Honduras, se desarrolle bajo un esquema de progresividad de  resultados, atendiendo las necesidades inmediatas de una población que necesita empleo, ingresos y mayores oportunidades y una economía que debe ser dinamizada en todos sus ámbitos de la manera más inmediata posible.</a:t>
            </a:r>
            <a:endParaRPr lang="es-HN" dirty="0">
              <a:solidFill>
                <a:schemeClr val="bg1"/>
              </a:solidFill>
            </a:endParaRPr>
          </a:p>
        </p:txBody>
      </p:sp>
    </p:spTree>
    <p:extLst>
      <p:ext uri="{BB962C8B-B14F-4D97-AF65-F5344CB8AC3E}">
        <p14:creationId xmlns:p14="http://schemas.microsoft.com/office/powerpoint/2010/main" val="17388471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81486" y="359600"/>
            <a:ext cx="8207074" cy="954107"/>
          </a:xfrm>
          <a:prstGeom prst="rect">
            <a:avLst/>
          </a:prstGeom>
          <a:noFill/>
        </p:spPr>
        <p:txBody>
          <a:bodyPr wrap="square" rtlCol="0">
            <a:spAutoFit/>
          </a:bodyPr>
          <a:lstStyle/>
          <a:p>
            <a:pPr algn="ctr"/>
            <a:r>
              <a:rPr lang="en-US" sz="2000" b="1" dirty="0" err="1" smtClean="0">
                <a:solidFill>
                  <a:srgbClr val="FFC000"/>
                </a:solidFill>
              </a:rPr>
              <a:t>Cuantos</a:t>
            </a:r>
            <a:r>
              <a:rPr lang="en-US" sz="2000" b="1" dirty="0" smtClean="0">
                <a:solidFill>
                  <a:srgbClr val="FFC000"/>
                </a:solidFill>
              </a:rPr>
              <a:t> </a:t>
            </a:r>
            <a:r>
              <a:rPr lang="en-US" sz="2000" b="1" dirty="0" err="1" smtClean="0">
                <a:solidFill>
                  <a:srgbClr val="FFC000"/>
                </a:solidFill>
              </a:rPr>
              <a:t>Recursos</a:t>
            </a:r>
            <a:r>
              <a:rPr lang="en-US" sz="2000" b="1" dirty="0" smtClean="0">
                <a:solidFill>
                  <a:srgbClr val="FFC000"/>
                </a:solidFill>
              </a:rPr>
              <a:t> </a:t>
            </a:r>
            <a:r>
              <a:rPr lang="en-US" sz="2000" b="1" dirty="0" err="1" smtClean="0">
                <a:solidFill>
                  <a:srgbClr val="FFC000"/>
                </a:solidFill>
              </a:rPr>
              <a:t>Financieros</a:t>
            </a:r>
            <a:r>
              <a:rPr lang="en-US" sz="2000" b="1" dirty="0" smtClean="0">
                <a:solidFill>
                  <a:srgbClr val="FFC000"/>
                </a:solidFill>
              </a:rPr>
              <a:t> </a:t>
            </a:r>
            <a:r>
              <a:rPr lang="en-US" sz="2000" b="1" dirty="0" err="1" smtClean="0">
                <a:solidFill>
                  <a:srgbClr val="FFC000"/>
                </a:solidFill>
              </a:rPr>
              <a:t>seran</a:t>
            </a:r>
            <a:r>
              <a:rPr lang="en-US" sz="2000" b="1" dirty="0" smtClean="0">
                <a:solidFill>
                  <a:srgbClr val="FFC000"/>
                </a:solidFill>
              </a:rPr>
              <a:t> </a:t>
            </a:r>
            <a:r>
              <a:rPr lang="en-US" sz="2000" b="1" dirty="0" err="1" smtClean="0">
                <a:solidFill>
                  <a:srgbClr val="FFC000"/>
                </a:solidFill>
              </a:rPr>
              <a:t>Invertidos</a:t>
            </a:r>
            <a:r>
              <a:rPr lang="en-US" sz="2000" b="1" dirty="0" smtClean="0">
                <a:solidFill>
                  <a:srgbClr val="FFC000"/>
                </a:solidFill>
              </a:rPr>
              <a:t> </a:t>
            </a:r>
            <a:r>
              <a:rPr lang="en-US" sz="2000" b="1" dirty="0" err="1" smtClean="0">
                <a:solidFill>
                  <a:srgbClr val="FFC000"/>
                </a:solidFill>
              </a:rPr>
              <a:t>por</a:t>
            </a:r>
            <a:endParaRPr lang="es-HN" sz="2000" b="1" dirty="0" smtClean="0">
              <a:solidFill>
                <a:srgbClr val="FFC000"/>
              </a:solidFill>
            </a:endParaRPr>
          </a:p>
          <a:p>
            <a:pPr algn="ctr"/>
            <a:r>
              <a:rPr lang="es-HN" sz="3600" b="1" dirty="0" smtClean="0">
                <a:solidFill>
                  <a:schemeClr val="bg1"/>
                </a:solidFill>
              </a:rPr>
              <a:t>ALIANZA POR EL CORREDOR SECO</a:t>
            </a:r>
            <a:endParaRPr lang="es-HN" sz="3200" dirty="0" smtClean="0">
              <a:solidFill>
                <a:schemeClr val="bg1"/>
              </a:solidFill>
            </a:endParaRPr>
          </a:p>
        </p:txBody>
      </p:sp>
      <p:sp>
        <p:nvSpPr>
          <p:cNvPr id="3" name="TextBox 3"/>
          <p:cNvSpPr txBox="1"/>
          <p:nvPr/>
        </p:nvSpPr>
        <p:spPr>
          <a:xfrm>
            <a:off x="409793" y="2122618"/>
            <a:ext cx="8315460" cy="4093428"/>
          </a:xfrm>
          <a:prstGeom prst="rect">
            <a:avLst/>
          </a:prstGeom>
          <a:noFill/>
        </p:spPr>
        <p:txBody>
          <a:bodyPr wrap="square" rtlCol="0">
            <a:spAutoFit/>
          </a:bodyPr>
          <a:lstStyle/>
          <a:p>
            <a:pPr algn="just"/>
            <a:r>
              <a:rPr lang="es-HN" sz="2000" dirty="0" smtClean="0">
                <a:solidFill>
                  <a:schemeClr val="bg1"/>
                </a:solidFill>
              </a:rPr>
              <a:t>Actualmente la Alianza para el Corredor Seco cuenta con 65 millones de dólares para inversión, sin embargo, la incorporación plena de la Unión Europea y del Banco Centroamericano de Integración Económica, podrán ampliar los fondos a un mínimo de 130 millones de dólares.</a:t>
            </a:r>
          </a:p>
          <a:p>
            <a:pPr algn="just"/>
            <a:endParaRPr lang="es-HN" sz="2000" dirty="0" smtClean="0">
              <a:solidFill>
                <a:schemeClr val="bg1"/>
              </a:solidFill>
            </a:endParaRPr>
          </a:p>
          <a:p>
            <a:pPr algn="just"/>
            <a:r>
              <a:rPr lang="es-HN" sz="2000" dirty="0" smtClean="0">
                <a:solidFill>
                  <a:schemeClr val="bg1"/>
                </a:solidFill>
              </a:rPr>
              <a:t>Los recursos serán invertidos en el periodo 2014-2019, esperando un inicio efectivo de operaciones para el primer semestre de 2014.</a:t>
            </a:r>
          </a:p>
          <a:p>
            <a:pPr algn="just"/>
            <a:endParaRPr lang="es-HN" sz="2000" dirty="0" smtClean="0">
              <a:solidFill>
                <a:schemeClr val="bg1"/>
              </a:solidFill>
            </a:endParaRPr>
          </a:p>
          <a:p>
            <a:pPr algn="just"/>
            <a:r>
              <a:rPr lang="es-HN" sz="2000" dirty="0" smtClean="0">
                <a:solidFill>
                  <a:schemeClr val="bg1"/>
                </a:solidFill>
              </a:rPr>
              <a:t>Una buena parte de los fondos serán administrados por MCA Honduras, quien cuenta con una extraordinaria y exitosa experiencia en la administración de proyectos y una hoja de conducta impecable en términos de transparencia y rendición de cuentas.</a:t>
            </a:r>
          </a:p>
          <a:p>
            <a:pPr marL="342900" indent="-342900" algn="just">
              <a:buFont typeface="+mj-lt"/>
              <a:buAutoNum type="arabicPeriod"/>
            </a:pPr>
            <a:endParaRPr lang="es-HN" sz="2000" dirty="0">
              <a:solidFill>
                <a:schemeClr val="bg1"/>
              </a:solidFill>
            </a:endParaRPr>
          </a:p>
        </p:txBody>
      </p:sp>
    </p:spTree>
    <p:extLst>
      <p:ext uri="{BB962C8B-B14F-4D97-AF65-F5344CB8AC3E}">
        <p14:creationId xmlns:p14="http://schemas.microsoft.com/office/powerpoint/2010/main" val="3136120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5042423"/>
            <a:ext cx="8565260" cy="1200329"/>
          </a:xfrm>
          <a:prstGeom prst="rect">
            <a:avLst/>
          </a:prstGeom>
          <a:noFill/>
        </p:spPr>
        <p:txBody>
          <a:bodyPr wrap="square" rtlCol="0">
            <a:spAutoFit/>
          </a:bodyPr>
          <a:lstStyle/>
          <a:p>
            <a:pPr algn="ctr"/>
            <a:r>
              <a:rPr lang="es-ES" sz="3600" b="1" dirty="0" smtClean="0">
                <a:solidFill>
                  <a:srgbClr val="FFC000"/>
                </a:solidFill>
                <a:latin typeface="Arial Black" pitchFamily="34" charset="0"/>
              </a:rPr>
              <a:t>VIVIENDA PARA </a:t>
            </a:r>
          </a:p>
          <a:p>
            <a:pPr algn="ctr"/>
            <a:r>
              <a:rPr lang="es-ES" sz="3600" b="1" dirty="0" smtClean="0">
                <a:solidFill>
                  <a:srgbClr val="FFC000"/>
                </a:solidFill>
                <a:latin typeface="Arial Black" pitchFamily="34" charset="0"/>
              </a:rPr>
              <a:t>UNA VIDA MEJOR</a:t>
            </a:r>
            <a:endParaRPr lang="es-ES" sz="3600" b="1" dirty="0" smtClean="0">
              <a:solidFill>
                <a:srgbClr val="FFC000"/>
              </a:solidFill>
              <a:latin typeface="Arial Black" pitchFamily="34" charset="0"/>
            </a:endParaRP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4233283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FONDO-ARREGLADO.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498075" y="1436879"/>
            <a:ext cx="5524108" cy="2611248"/>
          </a:xfrm>
        </p:spPr>
        <p:txBody>
          <a:bodyPr>
            <a:normAutofit fontScale="90000"/>
          </a:bodyPr>
          <a:lstStyle/>
          <a:p>
            <a:pPr algn="l"/>
            <a:r>
              <a:rPr lang="en-US" sz="7200" b="1" i="1" err="1" smtClean="0">
                <a:solidFill>
                  <a:schemeClr val="tx1"/>
                </a:solidFill>
                <a:effectLst/>
              </a:rPr>
              <a:t>Viviendas</a:t>
            </a:r>
            <a:r>
              <a:rPr lang="en-US" sz="7200" b="1" i="1" smtClean="0">
                <a:solidFill>
                  <a:schemeClr val="tx1"/>
                </a:solidFill>
                <a:effectLst/>
              </a:rPr>
              <a:t> </a:t>
            </a:r>
            <a:r>
              <a:rPr lang="en-US" sz="7200" b="1" i="1" err="1" smtClean="0">
                <a:solidFill>
                  <a:schemeClr val="tx1"/>
                </a:solidFill>
                <a:effectLst/>
              </a:rPr>
              <a:t>para</a:t>
            </a:r>
            <a:r>
              <a:rPr lang="en-US" sz="7200" b="1" i="1" smtClean="0">
                <a:solidFill>
                  <a:schemeClr val="tx1"/>
                </a:solidFill>
                <a:effectLst/>
              </a:rPr>
              <a:t/>
            </a:r>
            <a:br>
              <a:rPr lang="en-US" sz="7200" b="1" i="1" smtClean="0">
                <a:solidFill>
                  <a:schemeClr val="tx1"/>
                </a:solidFill>
                <a:effectLst/>
              </a:rPr>
            </a:br>
            <a:r>
              <a:rPr lang="en-US" sz="7200" b="1" i="1" err="1" smtClean="0">
                <a:solidFill>
                  <a:schemeClr val="tx1"/>
                </a:solidFill>
                <a:effectLst/>
              </a:rPr>
              <a:t>una</a:t>
            </a:r>
            <a:r>
              <a:rPr lang="en-US" sz="7200" b="1" i="1" smtClean="0">
                <a:solidFill>
                  <a:schemeClr val="tx1"/>
                </a:solidFill>
                <a:effectLst/>
              </a:rPr>
              <a:t> VIDA MEJOR</a:t>
            </a:r>
            <a:endParaRPr lang="en-US" sz="7200" b="1" i="1">
              <a:solidFill>
                <a:schemeClr val="tx1"/>
              </a:solidFill>
              <a:effectLst/>
            </a:endParaRPr>
          </a:p>
        </p:txBody>
      </p:sp>
      <p:sp>
        <p:nvSpPr>
          <p:cNvPr id="3" name="Subtitle 2"/>
          <p:cNvSpPr>
            <a:spLocks noGrp="1"/>
          </p:cNvSpPr>
          <p:nvPr>
            <p:ph type="subTitle" idx="1"/>
          </p:nvPr>
        </p:nvSpPr>
        <p:spPr>
          <a:xfrm>
            <a:off x="1548766" y="5119317"/>
            <a:ext cx="6886575" cy="885245"/>
          </a:xfrm>
        </p:spPr>
        <p:txBody>
          <a:bodyPr>
            <a:normAutofit/>
          </a:bodyPr>
          <a:lstStyle/>
          <a:p>
            <a:endParaRPr lang="en-US" sz="1400" smtClean="0">
              <a:solidFill>
                <a:schemeClr val="tx1"/>
              </a:solidFill>
            </a:endParaRPr>
          </a:p>
          <a:p>
            <a:endParaRPr lang="en-US" sz="1400">
              <a:solidFill>
                <a:schemeClr val="tx1"/>
              </a:solidFill>
            </a:endParaRPr>
          </a:p>
          <a:p>
            <a:endParaRPr lang="en-US" sz="1400" smtClean="0">
              <a:solidFill>
                <a:schemeClr val="tx1"/>
              </a:solidFill>
            </a:endParaRPr>
          </a:p>
          <a:p>
            <a:endParaRPr lang="en-US" sz="1400">
              <a:solidFill>
                <a:schemeClr val="tx1"/>
              </a:solidFill>
            </a:endParaRPr>
          </a:p>
          <a:p>
            <a:endParaRPr lang="en-US" sz="1400" smtClean="0">
              <a:solidFill>
                <a:schemeClr val="tx1"/>
              </a:solidFill>
            </a:endParaRPr>
          </a:p>
          <a:p>
            <a:endParaRPr lang="en-US" sz="1400">
              <a:solidFill>
                <a:schemeClr val="tx1"/>
              </a:solidFill>
            </a:endParaRPr>
          </a:p>
        </p:txBody>
      </p:sp>
      <p:sp>
        <p:nvSpPr>
          <p:cNvPr id="5" name="Rectangle 4"/>
          <p:cNvSpPr/>
          <p:nvPr/>
        </p:nvSpPr>
        <p:spPr>
          <a:xfrm>
            <a:off x="472044" y="4390003"/>
            <a:ext cx="4917311" cy="1850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HN" sz="2400" b="1" i="1" dirty="0" smtClean="0">
                <a:solidFill>
                  <a:schemeClr val="tx1"/>
                </a:solidFill>
              </a:rPr>
              <a:t>Una vivienda se convierte en un mejor hogar cuando cumple con todos los servicios básicos, cuando ayuda a elevar la calidad de vida de quienes la habitan.</a:t>
            </a:r>
          </a:p>
          <a:p>
            <a:endParaRPr lang="es-HN" sz="2400" b="1" i="1" dirty="0" smtClean="0">
              <a:solidFill>
                <a:schemeClr val="tx1"/>
              </a:solidFill>
            </a:endParaRPr>
          </a:p>
          <a:p>
            <a:r>
              <a:rPr lang="es-HN" sz="2400" b="1" i="1" dirty="0" smtClean="0">
                <a:solidFill>
                  <a:schemeClr val="tx1"/>
                </a:solidFill>
              </a:rPr>
              <a:t>Juan Orlando </a:t>
            </a:r>
            <a:r>
              <a:rPr lang="es-HN" sz="2400" b="1" i="1" dirty="0" err="1" smtClean="0">
                <a:solidFill>
                  <a:schemeClr val="tx1"/>
                </a:solidFill>
              </a:rPr>
              <a:t>Hernandez</a:t>
            </a:r>
            <a:endParaRPr lang="en-US" sz="2400" b="1" i="1" dirty="0">
              <a:solidFill>
                <a:schemeClr val="tx1"/>
              </a:solidFill>
            </a:endParaRPr>
          </a:p>
        </p:txBody>
      </p:sp>
      <p:sp>
        <p:nvSpPr>
          <p:cNvPr id="15" name="14 Elipse"/>
          <p:cNvSpPr/>
          <p:nvPr/>
        </p:nvSpPr>
        <p:spPr>
          <a:xfrm>
            <a:off x="685057" y="3650796"/>
            <a:ext cx="71438" cy="9525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tx1"/>
              </a:solidFill>
            </a:endParaRPr>
          </a:p>
        </p:txBody>
      </p:sp>
      <p:sp>
        <p:nvSpPr>
          <p:cNvPr id="16" name="15 Elipse"/>
          <p:cNvSpPr/>
          <p:nvPr/>
        </p:nvSpPr>
        <p:spPr>
          <a:xfrm>
            <a:off x="823108" y="3650796"/>
            <a:ext cx="71438" cy="9525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tx1"/>
              </a:solidFill>
            </a:endParaRPr>
          </a:p>
        </p:txBody>
      </p:sp>
      <p:sp>
        <p:nvSpPr>
          <p:cNvPr id="17" name="16 Elipse"/>
          <p:cNvSpPr/>
          <p:nvPr/>
        </p:nvSpPr>
        <p:spPr>
          <a:xfrm>
            <a:off x="952252" y="3650796"/>
            <a:ext cx="71438" cy="9525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tx1"/>
              </a:solidFill>
            </a:endParaRPr>
          </a:p>
        </p:txBody>
      </p:sp>
    </p:spTree>
    <p:extLst>
      <p:ext uri="{BB962C8B-B14F-4D97-AF65-F5344CB8AC3E}">
        <p14:creationId xmlns:p14="http://schemas.microsoft.com/office/powerpoint/2010/main" val="5275095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497347" y="365127"/>
            <a:ext cx="5241626" cy="1877743"/>
          </a:xfrm>
        </p:spPr>
        <p:txBody>
          <a:bodyPr>
            <a:noAutofit/>
          </a:bodyPr>
          <a:lstStyle/>
          <a:p>
            <a:pPr algn="ctr"/>
            <a:r>
              <a:rPr lang="es-HN" sz="6000" b="1" i="1" dirty="0" smtClean="0">
                <a:solidFill>
                  <a:schemeClr val="tx1"/>
                </a:solidFill>
              </a:rPr>
              <a:t>Programa</a:t>
            </a:r>
            <a:r>
              <a:rPr lang="en-US" sz="6000" b="1" i="1" dirty="0" smtClean="0">
                <a:solidFill>
                  <a:schemeClr val="tx1"/>
                </a:solidFill>
              </a:rPr>
              <a:t> de Vivienda </a:t>
            </a:r>
            <a:r>
              <a:rPr lang="en-US" sz="6000" b="1" i="1" dirty="0" err="1" smtClean="0">
                <a:solidFill>
                  <a:schemeClr val="tx1"/>
                </a:solidFill>
              </a:rPr>
              <a:t>Nacional</a:t>
            </a:r>
            <a:endParaRPr lang="en-US" sz="6000" b="1" i="1" dirty="0">
              <a:solidFill>
                <a:schemeClr val="tx1"/>
              </a:solidFill>
            </a:endParaRPr>
          </a:p>
        </p:txBody>
      </p:sp>
      <p:sp>
        <p:nvSpPr>
          <p:cNvPr id="3" name="Content Placeholder 2"/>
          <p:cNvSpPr>
            <a:spLocks noGrp="1"/>
          </p:cNvSpPr>
          <p:nvPr>
            <p:ph idx="1"/>
          </p:nvPr>
        </p:nvSpPr>
        <p:spPr>
          <a:xfrm>
            <a:off x="2710852" y="2424024"/>
            <a:ext cx="6185140" cy="4003107"/>
          </a:xfrm>
        </p:spPr>
        <p:txBody>
          <a:bodyPr>
            <a:normAutofit fontScale="92500" lnSpcReduction="20000"/>
          </a:bodyPr>
          <a:lstStyle/>
          <a:p>
            <a:pPr>
              <a:lnSpc>
                <a:spcPct val="150000"/>
              </a:lnSpc>
            </a:pPr>
            <a:r>
              <a:rPr lang="en-US" sz="2400" b="1" i="1" u="sng" dirty="0" err="1" smtClean="0"/>
              <a:t>Antecedentes</a:t>
            </a:r>
            <a:r>
              <a:rPr lang="en-US" sz="2400" b="1" i="1" u="sng" dirty="0" smtClean="0"/>
              <a:t> </a:t>
            </a:r>
            <a:r>
              <a:rPr lang="en-US" sz="2400" b="1" i="1" u="sng" dirty="0" err="1" smtClean="0"/>
              <a:t>Importantes</a:t>
            </a:r>
            <a:r>
              <a:rPr lang="en-US" sz="2400" b="1" i="1" dirty="0" smtClean="0"/>
              <a:t>:</a:t>
            </a:r>
          </a:p>
          <a:p>
            <a:pPr>
              <a:lnSpc>
                <a:spcPct val="150000"/>
              </a:lnSpc>
            </a:pPr>
            <a:r>
              <a:rPr lang="en-US" sz="2400" b="1" i="1" dirty="0" smtClean="0"/>
              <a:t>  </a:t>
            </a:r>
            <a:r>
              <a:rPr lang="en-US" sz="2400" b="1" i="1" dirty="0" err="1" smtClean="0"/>
              <a:t>Que</a:t>
            </a:r>
            <a:r>
              <a:rPr lang="en-US" sz="2400" b="1" i="1" dirty="0" smtClean="0"/>
              <a:t> </a:t>
            </a:r>
            <a:r>
              <a:rPr lang="en-US" sz="2400" b="1" i="1" dirty="0" err="1" smtClean="0"/>
              <a:t>es</a:t>
            </a:r>
            <a:r>
              <a:rPr lang="en-US" sz="2400" b="1" i="1" dirty="0" smtClean="0"/>
              <a:t> de </a:t>
            </a:r>
            <a:r>
              <a:rPr lang="en-US" sz="2400" b="1" i="1" dirty="0" err="1" smtClean="0"/>
              <a:t>imperiosa</a:t>
            </a:r>
            <a:r>
              <a:rPr lang="en-US" sz="2400" b="1" i="1" dirty="0" smtClean="0"/>
              <a:t> </a:t>
            </a:r>
            <a:r>
              <a:rPr lang="en-US" sz="2400" b="1" i="1" dirty="0" err="1" smtClean="0"/>
              <a:t>necesidad</a:t>
            </a:r>
            <a:r>
              <a:rPr lang="en-US" sz="2400" b="1" i="1" dirty="0" smtClean="0"/>
              <a:t> </a:t>
            </a:r>
            <a:r>
              <a:rPr lang="en-US" sz="2400" b="1" i="1" dirty="0" err="1" smtClean="0"/>
              <a:t>reducir</a:t>
            </a:r>
            <a:r>
              <a:rPr lang="en-US" sz="2400" b="1" i="1" dirty="0" smtClean="0"/>
              <a:t> el </a:t>
            </a:r>
            <a:r>
              <a:rPr lang="en-US" sz="2400" b="1" i="1" dirty="0" err="1" smtClean="0"/>
              <a:t>déficit</a:t>
            </a:r>
            <a:r>
              <a:rPr lang="en-US" sz="2400" b="1" i="1" dirty="0" smtClean="0"/>
              <a:t> </a:t>
            </a:r>
            <a:r>
              <a:rPr lang="en-US" sz="2400" b="1" i="1" dirty="0" err="1" smtClean="0"/>
              <a:t>habitacional</a:t>
            </a:r>
            <a:r>
              <a:rPr lang="en-US" sz="2400" b="1" i="1" dirty="0" smtClean="0"/>
              <a:t>.</a:t>
            </a:r>
          </a:p>
          <a:p>
            <a:pPr>
              <a:lnSpc>
                <a:spcPct val="150000"/>
              </a:lnSpc>
            </a:pPr>
            <a:r>
              <a:rPr lang="en-US" sz="2400" b="1" i="1" dirty="0" smtClean="0"/>
              <a:t> </a:t>
            </a:r>
            <a:r>
              <a:rPr lang="en-US" sz="2400" b="1" i="1" dirty="0" err="1" smtClean="0"/>
              <a:t>Que</a:t>
            </a:r>
            <a:r>
              <a:rPr lang="en-US" sz="2400" b="1" i="1" dirty="0" smtClean="0"/>
              <a:t> el </a:t>
            </a:r>
            <a:r>
              <a:rPr lang="en-US" sz="2400" b="1" i="1" dirty="0" err="1" smtClean="0"/>
              <a:t>Gobierno</a:t>
            </a:r>
            <a:r>
              <a:rPr lang="en-US" sz="2400" b="1" i="1" dirty="0" smtClean="0"/>
              <a:t> de la </a:t>
            </a:r>
            <a:r>
              <a:rPr lang="es-HN" sz="2400" b="1" i="1" dirty="0" smtClean="0"/>
              <a:t>República</a:t>
            </a:r>
            <a:r>
              <a:rPr lang="en-US" sz="2400" b="1" i="1" dirty="0" smtClean="0"/>
              <a:t> </a:t>
            </a:r>
            <a:r>
              <a:rPr lang="en-US" sz="2400" b="1" i="1" dirty="0" err="1" smtClean="0"/>
              <a:t>tiene</a:t>
            </a:r>
            <a:r>
              <a:rPr lang="en-US" sz="2400" b="1" i="1" dirty="0" smtClean="0"/>
              <a:t> la </a:t>
            </a:r>
            <a:r>
              <a:rPr lang="en-US" sz="2400" b="1" i="1" dirty="0" err="1" smtClean="0"/>
              <a:t>obligación</a:t>
            </a:r>
            <a:r>
              <a:rPr lang="en-US" sz="2400" b="1" i="1" dirty="0" smtClean="0"/>
              <a:t> de </a:t>
            </a:r>
            <a:r>
              <a:rPr lang="en-US" sz="2400" b="1" i="1" dirty="0" err="1" smtClean="0"/>
              <a:t>promover</a:t>
            </a:r>
            <a:r>
              <a:rPr lang="en-US" sz="2400" b="1" i="1" dirty="0" smtClean="0"/>
              <a:t> </a:t>
            </a:r>
            <a:r>
              <a:rPr lang="en-US" sz="2400" b="1" i="1" dirty="0" err="1" smtClean="0"/>
              <a:t>viviendas</a:t>
            </a:r>
            <a:r>
              <a:rPr lang="en-US" sz="2400" b="1" i="1" dirty="0" smtClean="0"/>
              <a:t> </a:t>
            </a:r>
            <a:r>
              <a:rPr lang="en-US" sz="2400" b="1" i="1" dirty="0" err="1" smtClean="0"/>
              <a:t>para</a:t>
            </a:r>
            <a:r>
              <a:rPr lang="en-US" sz="2400" b="1" i="1" dirty="0" smtClean="0"/>
              <a:t> los </a:t>
            </a:r>
            <a:r>
              <a:rPr lang="en-US" sz="2400" b="1" i="1" dirty="0" err="1" smtClean="0"/>
              <a:t>sectores</a:t>
            </a:r>
            <a:r>
              <a:rPr lang="en-US" sz="2400" b="1" i="1" dirty="0" smtClean="0"/>
              <a:t> </a:t>
            </a:r>
            <a:r>
              <a:rPr lang="en-US" sz="2400" b="1" i="1" dirty="0" err="1" smtClean="0"/>
              <a:t>más</a:t>
            </a:r>
            <a:r>
              <a:rPr lang="en-US" sz="2400" b="1" i="1" dirty="0" smtClean="0"/>
              <a:t> </a:t>
            </a:r>
            <a:r>
              <a:rPr lang="en-US" sz="2400" b="1" i="1" dirty="0" err="1" smtClean="0"/>
              <a:t>vulnerables</a:t>
            </a:r>
            <a:r>
              <a:rPr lang="en-US" sz="2400" b="1" i="1" dirty="0" smtClean="0"/>
              <a:t> de la </a:t>
            </a:r>
            <a:r>
              <a:rPr lang="en-US" sz="2400" b="1" i="1" dirty="0" err="1" smtClean="0"/>
              <a:t>sociedad</a:t>
            </a:r>
            <a:r>
              <a:rPr lang="en-US" sz="2400" b="1" i="1" dirty="0" smtClean="0"/>
              <a:t>.</a:t>
            </a:r>
          </a:p>
          <a:p>
            <a:pPr marL="0" indent="0">
              <a:lnSpc>
                <a:spcPct val="150000"/>
              </a:lnSpc>
            </a:pPr>
            <a:r>
              <a:rPr lang="en-US" sz="2400" b="1" i="1" dirty="0" smtClean="0"/>
              <a:t>  </a:t>
            </a:r>
            <a:r>
              <a:rPr lang="en-US" sz="2400" b="1" i="1" dirty="0" err="1" smtClean="0"/>
              <a:t>Que</a:t>
            </a:r>
            <a:r>
              <a:rPr lang="en-US" sz="2400" b="1" i="1" dirty="0" smtClean="0"/>
              <a:t> </a:t>
            </a:r>
            <a:r>
              <a:rPr lang="en-US" sz="2400" b="1" i="1" dirty="0" err="1" smtClean="0"/>
              <a:t>es</a:t>
            </a:r>
            <a:r>
              <a:rPr lang="en-US" sz="2400" b="1" i="1" dirty="0" smtClean="0"/>
              <a:t> de vital  </a:t>
            </a:r>
            <a:r>
              <a:rPr lang="en-US" sz="2400" b="1" i="1" dirty="0" err="1" smtClean="0"/>
              <a:t>importancia</a:t>
            </a:r>
            <a:r>
              <a:rPr lang="en-US" sz="2400" b="1" i="1" dirty="0" smtClean="0"/>
              <a:t> </a:t>
            </a:r>
            <a:r>
              <a:rPr lang="en-US" sz="2400" b="1" i="1" dirty="0" err="1" smtClean="0"/>
              <a:t>crear</a:t>
            </a:r>
            <a:r>
              <a:rPr lang="en-US" sz="2400" b="1" i="1" dirty="0" smtClean="0"/>
              <a:t> la </a:t>
            </a:r>
            <a:r>
              <a:rPr lang="en-US" sz="2400" b="1" i="1" dirty="0" err="1" smtClean="0"/>
              <a:t>sostenibilidad</a:t>
            </a:r>
            <a:r>
              <a:rPr lang="en-US" sz="2400" b="1" i="1" dirty="0" smtClean="0"/>
              <a:t> de </a:t>
            </a:r>
            <a:r>
              <a:rPr lang="en-US" sz="2400" b="1" i="1" dirty="0" err="1" smtClean="0"/>
              <a:t>fondos</a:t>
            </a:r>
            <a:r>
              <a:rPr lang="en-US" sz="2400" b="1" i="1" dirty="0" smtClean="0"/>
              <a:t> de     largo </a:t>
            </a:r>
            <a:r>
              <a:rPr lang="en-US" sz="2400" b="1" i="1" dirty="0" err="1" smtClean="0"/>
              <a:t>plazo</a:t>
            </a:r>
            <a:r>
              <a:rPr lang="en-US" sz="2400" b="1" i="1" dirty="0" smtClean="0"/>
              <a:t>.</a:t>
            </a:r>
          </a:p>
        </p:txBody>
      </p:sp>
    </p:spTree>
    <p:extLst>
      <p:ext uri="{BB962C8B-B14F-4D97-AF65-F5344CB8AC3E}">
        <p14:creationId xmlns:p14="http://schemas.microsoft.com/office/powerpoint/2010/main" val="413789297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2103767" y="508002"/>
            <a:ext cx="6813789" cy="5562599"/>
          </a:xfrm>
        </p:spPr>
        <p:txBody>
          <a:bodyPr>
            <a:normAutofit fontScale="85000" lnSpcReduction="10000"/>
          </a:bodyPr>
          <a:lstStyle/>
          <a:p>
            <a:pPr>
              <a:lnSpc>
                <a:spcPct val="150000"/>
              </a:lnSpc>
            </a:pPr>
            <a:r>
              <a:rPr lang="en-US" sz="2400" b="1" i="1" dirty="0" err="1" smtClean="0"/>
              <a:t>Que</a:t>
            </a:r>
            <a:r>
              <a:rPr lang="en-US" sz="2400" b="1" i="1" dirty="0" smtClean="0"/>
              <a:t> la </a:t>
            </a:r>
            <a:r>
              <a:rPr lang="en-US" sz="2400" b="1" i="1" dirty="0" err="1" smtClean="0"/>
              <a:t>industria</a:t>
            </a:r>
            <a:r>
              <a:rPr lang="en-US" sz="2400" b="1" i="1" dirty="0" smtClean="0"/>
              <a:t> de la </a:t>
            </a:r>
            <a:r>
              <a:rPr lang="en-US" sz="2400" b="1" i="1" dirty="0" err="1" smtClean="0"/>
              <a:t>construcción</a:t>
            </a:r>
            <a:r>
              <a:rPr lang="en-US" sz="2400" b="1" i="1" dirty="0" smtClean="0"/>
              <a:t> </a:t>
            </a:r>
            <a:r>
              <a:rPr lang="en-US" sz="2400" b="1" i="1" dirty="0" err="1" smtClean="0"/>
              <a:t>especialmente</a:t>
            </a:r>
            <a:r>
              <a:rPr lang="en-US" sz="2400" b="1" i="1" dirty="0" smtClean="0"/>
              <a:t> la </a:t>
            </a:r>
            <a:r>
              <a:rPr lang="en-US" sz="2400" b="1" i="1" dirty="0" err="1" smtClean="0"/>
              <a:t>ejecución</a:t>
            </a:r>
            <a:r>
              <a:rPr lang="en-US" sz="2400" b="1" i="1" dirty="0" smtClean="0"/>
              <a:t> de </a:t>
            </a:r>
            <a:r>
              <a:rPr lang="en-US" sz="2400" b="1" i="1" dirty="0" err="1" smtClean="0"/>
              <a:t>casas</a:t>
            </a:r>
            <a:r>
              <a:rPr lang="en-US" sz="2400" b="1" i="1" dirty="0" smtClean="0"/>
              <a:t> genera miles de </a:t>
            </a:r>
            <a:r>
              <a:rPr lang="en-US" sz="2400" b="1" i="1" dirty="0" err="1" smtClean="0"/>
              <a:t>empleos</a:t>
            </a:r>
            <a:r>
              <a:rPr lang="en-US" sz="2400" b="1" i="1" dirty="0" smtClean="0"/>
              <a:t>, </a:t>
            </a:r>
            <a:r>
              <a:rPr lang="en-US" sz="2400" b="1" i="1" dirty="0" err="1" smtClean="0"/>
              <a:t>contribuyendo</a:t>
            </a:r>
            <a:r>
              <a:rPr lang="en-US" sz="2400" b="1" i="1" dirty="0" smtClean="0"/>
              <a:t> con un </a:t>
            </a:r>
            <a:r>
              <a:rPr lang="en-US" sz="2400" b="1" i="1" dirty="0" err="1" smtClean="0"/>
              <a:t>porcentaje</a:t>
            </a:r>
            <a:r>
              <a:rPr lang="en-US" sz="2400" b="1" i="1" dirty="0" smtClean="0"/>
              <a:t> </a:t>
            </a:r>
            <a:r>
              <a:rPr lang="en-US" sz="2400" b="1" i="1" dirty="0" err="1" smtClean="0"/>
              <a:t>importante</a:t>
            </a:r>
            <a:r>
              <a:rPr lang="en-US" sz="2400" b="1" i="1" dirty="0" smtClean="0"/>
              <a:t> del </a:t>
            </a:r>
            <a:r>
              <a:rPr lang="en-US" sz="2400" b="1" i="1" dirty="0" err="1" smtClean="0"/>
              <a:t>producto</a:t>
            </a:r>
            <a:r>
              <a:rPr lang="en-US" sz="2400" b="1" i="1" dirty="0" smtClean="0"/>
              <a:t> </a:t>
            </a:r>
            <a:r>
              <a:rPr lang="en-US" sz="2400" b="1" i="1" dirty="0" err="1" smtClean="0"/>
              <a:t>interno</a:t>
            </a:r>
            <a:r>
              <a:rPr lang="en-US" sz="2400" b="1" i="1" dirty="0" smtClean="0"/>
              <a:t> </a:t>
            </a:r>
            <a:r>
              <a:rPr lang="en-US" sz="2400" b="1" i="1" dirty="0" err="1" smtClean="0"/>
              <a:t>bruto</a:t>
            </a:r>
            <a:r>
              <a:rPr lang="en-US" sz="2400" b="1" i="1" dirty="0" smtClean="0"/>
              <a:t>.</a:t>
            </a:r>
          </a:p>
          <a:p>
            <a:pPr>
              <a:lnSpc>
                <a:spcPct val="150000"/>
              </a:lnSpc>
            </a:pPr>
            <a:r>
              <a:rPr lang="en-US" sz="2400" b="1" i="1" dirty="0" err="1" smtClean="0"/>
              <a:t>Que</a:t>
            </a:r>
            <a:r>
              <a:rPr lang="en-US" sz="2400" b="1" i="1" dirty="0" smtClean="0"/>
              <a:t> </a:t>
            </a:r>
            <a:r>
              <a:rPr lang="en-US" sz="2400" b="1" i="1" dirty="0" err="1" smtClean="0"/>
              <a:t>es</a:t>
            </a:r>
            <a:r>
              <a:rPr lang="en-US" sz="2400" b="1" i="1" dirty="0" smtClean="0"/>
              <a:t> de </a:t>
            </a:r>
            <a:r>
              <a:rPr lang="en-US" sz="2400" b="1" i="1" dirty="0" err="1" smtClean="0"/>
              <a:t>suma</a:t>
            </a:r>
            <a:r>
              <a:rPr lang="en-US" sz="2400" b="1" i="1" dirty="0" smtClean="0"/>
              <a:t> </a:t>
            </a:r>
            <a:r>
              <a:rPr lang="en-US" sz="2400" b="1" i="1" dirty="0" err="1" smtClean="0"/>
              <a:t>urgencia</a:t>
            </a:r>
            <a:r>
              <a:rPr lang="en-US" sz="2400" b="1" i="1" dirty="0" smtClean="0"/>
              <a:t> </a:t>
            </a:r>
            <a:r>
              <a:rPr lang="en-US" sz="2400" b="1" i="1" dirty="0" err="1" smtClean="0"/>
              <a:t>crear</a:t>
            </a:r>
            <a:r>
              <a:rPr lang="en-US" sz="2400" b="1" i="1" dirty="0" smtClean="0"/>
              <a:t> </a:t>
            </a:r>
            <a:r>
              <a:rPr lang="en-US" sz="2400" b="1" i="1" dirty="0" err="1" smtClean="0"/>
              <a:t>las</a:t>
            </a:r>
            <a:r>
              <a:rPr lang="en-US" sz="2400" b="1" i="1" dirty="0" smtClean="0"/>
              <a:t> </a:t>
            </a:r>
            <a:r>
              <a:rPr lang="en-US" sz="2400" b="1" i="1" dirty="0" err="1" smtClean="0"/>
              <a:t>regulaciones</a:t>
            </a:r>
            <a:r>
              <a:rPr lang="en-US" sz="2400" b="1" i="1" dirty="0" smtClean="0"/>
              <a:t> </a:t>
            </a:r>
            <a:r>
              <a:rPr lang="en-US" sz="2400" b="1" i="1" dirty="0" err="1" smtClean="0"/>
              <a:t>necesarias</a:t>
            </a:r>
            <a:r>
              <a:rPr lang="en-US" sz="2400" b="1" i="1" dirty="0" smtClean="0"/>
              <a:t> </a:t>
            </a:r>
            <a:r>
              <a:rPr lang="en-US" sz="2400" b="1" i="1" dirty="0" err="1" smtClean="0"/>
              <a:t>para</a:t>
            </a:r>
            <a:r>
              <a:rPr lang="en-US" sz="2400" b="1" i="1" dirty="0" smtClean="0"/>
              <a:t> </a:t>
            </a:r>
            <a:r>
              <a:rPr lang="en-US" sz="2400" b="1" i="1" dirty="0" err="1" smtClean="0"/>
              <a:t>garantizar</a:t>
            </a:r>
            <a:r>
              <a:rPr lang="en-US" sz="2400" b="1" i="1" dirty="0" smtClean="0"/>
              <a:t> la </a:t>
            </a:r>
            <a:r>
              <a:rPr lang="en-US" sz="2400" b="1" i="1" dirty="0" err="1" smtClean="0"/>
              <a:t>calidad</a:t>
            </a:r>
            <a:r>
              <a:rPr lang="en-US" sz="2400" b="1" i="1" dirty="0" smtClean="0"/>
              <a:t> de  la </a:t>
            </a:r>
            <a:r>
              <a:rPr lang="en-US" sz="2400" b="1" i="1" dirty="0" err="1" smtClean="0"/>
              <a:t>construcción</a:t>
            </a:r>
            <a:r>
              <a:rPr lang="en-US" sz="2400" b="1" i="1" dirty="0" smtClean="0"/>
              <a:t> de </a:t>
            </a:r>
            <a:r>
              <a:rPr lang="en-US" sz="2400" b="1" i="1" dirty="0" err="1" smtClean="0"/>
              <a:t>viviendas</a:t>
            </a:r>
            <a:r>
              <a:rPr lang="en-US" sz="2400" b="1" i="1" dirty="0" smtClean="0"/>
              <a:t> y el </a:t>
            </a:r>
            <a:r>
              <a:rPr lang="en-US" sz="2400" b="1" i="1" dirty="0" err="1" smtClean="0"/>
              <a:t>ordenamiento</a:t>
            </a:r>
            <a:r>
              <a:rPr lang="en-US" sz="2400" b="1" i="1" dirty="0" smtClean="0"/>
              <a:t> territorial.</a:t>
            </a:r>
            <a:endParaRPr lang="en-US" sz="2400" b="1" i="1" dirty="0"/>
          </a:p>
          <a:p>
            <a:pPr>
              <a:lnSpc>
                <a:spcPct val="150000"/>
              </a:lnSpc>
            </a:pPr>
            <a:r>
              <a:rPr lang="en-US" sz="2400" b="1" i="1" dirty="0" smtClean="0"/>
              <a:t> </a:t>
            </a:r>
            <a:r>
              <a:rPr lang="en-US" sz="2400" b="1" i="1" dirty="0" err="1" smtClean="0"/>
              <a:t>Que</a:t>
            </a:r>
            <a:r>
              <a:rPr lang="en-US" sz="2400" b="1" i="1" dirty="0" smtClean="0"/>
              <a:t> </a:t>
            </a:r>
            <a:r>
              <a:rPr lang="en-US" sz="2400" b="1" i="1" dirty="0" err="1" smtClean="0"/>
              <a:t>es</a:t>
            </a:r>
            <a:r>
              <a:rPr lang="en-US" sz="2400" b="1" i="1" dirty="0" smtClean="0"/>
              <a:t> de </a:t>
            </a:r>
            <a:r>
              <a:rPr lang="en-US" sz="2400" b="1" i="1" dirty="0" err="1" smtClean="0"/>
              <a:t>suma</a:t>
            </a:r>
            <a:r>
              <a:rPr lang="en-US" sz="2400" b="1" i="1" dirty="0" smtClean="0"/>
              <a:t> </a:t>
            </a:r>
            <a:r>
              <a:rPr lang="en-US" sz="2400" b="1" i="1" dirty="0" err="1" smtClean="0"/>
              <a:t>importancia</a:t>
            </a:r>
            <a:r>
              <a:rPr lang="en-US" sz="2400" b="1" i="1" dirty="0" smtClean="0"/>
              <a:t> </a:t>
            </a:r>
            <a:r>
              <a:rPr lang="en-US" sz="2400" b="1" i="1" dirty="0" err="1" smtClean="0"/>
              <a:t>juntar</a:t>
            </a:r>
            <a:r>
              <a:rPr lang="en-US" sz="2400" b="1" i="1" dirty="0" smtClean="0"/>
              <a:t> los </a:t>
            </a:r>
            <a:r>
              <a:rPr lang="en-US" sz="2400" b="1" i="1" dirty="0" err="1" smtClean="0"/>
              <a:t>diferentes</a:t>
            </a:r>
            <a:r>
              <a:rPr lang="en-US" sz="2400" b="1" i="1" dirty="0" smtClean="0"/>
              <a:t> </a:t>
            </a:r>
            <a:r>
              <a:rPr lang="en-US" sz="2400" b="1" i="1" dirty="0" err="1" smtClean="0"/>
              <a:t>programas</a:t>
            </a:r>
            <a:r>
              <a:rPr lang="en-US" sz="2400" b="1" i="1" dirty="0" smtClean="0"/>
              <a:t> </a:t>
            </a:r>
            <a:r>
              <a:rPr lang="en-US" sz="2400" b="1" i="1" dirty="0" err="1" smtClean="0"/>
              <a:t>habitacionales</a:t>
            </a:r>
            <a:r>
              <a:rPr lang="en-US" sz="2400" b="1" i="1" dirty="0" smtClean="0"/>
              <a:t> en </a:t>
            </a:r>
            <a:r>
              <a:rPr lang="en-US" sz="2400" b="1" i="1" dirty="0" err="1" smtClean="0"/>
              <a:t>una</a:t>
            </a:r>
            <a:r>
              <a:rPr lang="en-US" sz="2400" b="1" i="1" dirty="0" smtClean="0"/>
              <a:t> sola </a:t>
            </a:r>
            <a:r>
              <a:rPr lang="en-US" sz="2400" b="1" i="1" dirty="0" err="1" smtClean="0"/>
              <a:t>institución</a:t>
            </a:r>
            <a:r>
              <a:rPr lang="en-US" sz="2400" b="1" i="1" dirty="0" smtClean="0"/>
              <a:t>.</a:t>
            </a:r>
            <a:endParaRPr lang="en-US" sz="2400" b="1" i="1" dirty="0"/>
          </a:p>
          <a:p>
            <a:pPr>
              <a:lnSpc>
                <a:spcPct val="150000"/>
              </a:lnSpc>
            </a:pPr>
            <a:r>
              <a:rPr lang="en-US" sz="2400" b="1" i="1" dirty="0" smtClean="0"/>
              <a:t> </a:t>
            </a:r>
            <a:r>
              <a:rPr lang="en-US" sz="2400" b="1" i="1" dirty="0" err="1" smtClean="0"/>
              <a:t>Que</a:t>
            </a:r>
            <a:r>
              <a:rPr lang="en-US" sz="2400" b="1" i="1" dirty="0" smtClean="0"/>
              <a:t> </a:t>
            </a:r>
            <a:r>
              <a:rPr lang="en-US" sz="2400" b="1" i="1" dirty="0" err="1" smtClean="0"/>
              <a:t>es</a:t>
            </a:r>
            <a:r>
              <a:rPr lang="en-US" sz="2400" b="1" i="1" dirty="0" smtClean="0"/>
              <a:t> </a:t>
            </a:r>
            <a:r>
              <a:rPr lang="en-US" sz="2400" b="1" i="1" dirty="0" err="1" smtClean="0"/>
              <a:t>urgente</a:t>
            </a:r>
            <a:r>
              <a:rPr lang="en-US" sz="2400" b="1" i="1" dirty="0" smtClean="0"/>
              <a:t> </a:t>
            </a:r>
            <a:r>
              <a:rPr lang="en-US" sz="2400" b="1" i="1" dirty="0" err="1" smtClean="0"/>
              <a:t>activar</a:t>
            </a:r>
            <a:r>
              <a:rPr lang="en-US" sz="2400" b="1" i="1" dirty="0" smtClean="0"/>
              <a:t> los </a:t>
            </a:r>
            <a:r>
              <a:rPr lang="en-US" sz="2400" b="1" i="1" dirty="0" err="1" smtClean="0"/>
              <a:t>fondos</a:t>
            </a:r>
            <a:r>
              <a:rPr lang="en-US" sz="2400" b="1" i="1" dirty="0" smtClean="0"/>
              <a:t> de </a:t>
            </a:r>
            <a:r>
              <a:rPr lang="en-US" sz="2400" b="1" i="1" dirty="0" err="1" smtClean="0"/>
              <a:t>garantías</a:t>
            </a:r>
            <a:r>
              <a:rPr lang="en-US" sz="2400" b="1" i="1" dirty="0" smtClean="0"/>
              <a:t> </a:t>
            </a:r>
            <a:r>
              <a:rPr lang="en-US" sz="2400" b="1" i="1" dirty="0" err="1" smtClean="0"/>
              <a:t>reciprocas</a:t>
            </a:r>
            <a:r>
              <a:rPr lang="en-US" sz="2400" b="1" i="1" dirty="0" smtClean="0"/>
              <a:t> (FOGAVI)  en </a:t>
            </a:r>
            <a:r>
              <a:rPr lang="en-US" sz="2400" b="1" i="1" dirty="0" err="1" smtClean="0"/>
              <a:t>todos</a:t>
            </a:r>
            <a:r>
              <a:rPr lang="en-US" sz="2400" b="1" i="1" dirty="0" smtClean="0"/>
              <a:t> los </a:t>
            </a:r>
            <a:r>
              <a:rPr lang="en-US" sz="2400" b="1" i="1" dirty="0" err="1" smtClean="0"/>
              <a:t>programas</a:t>
            </a:r>
            <a:r>
              <a:rPr lang="en-US" sz="2400" b="1" i="1" dirty="0" smtClean="0"/>
              <a:t> de </a:t>
            </a:r>
            <a:r>
              <a:rPr lang="en-US" sz="2400" b="1" i="1" dirty="0" err="1" smtClean="0"/>
              <a:t>vivienda</a:t>
            </a:r>
            <a:r>
              <a:rPr lang="en-US" sz="2400" b="1" i="1" dirty="0" smtClean="0"/>
              <a:t> </a:t>
            </a:r>
            <a:r>
              <a:rPr lang="en-US" sz="2400" b="1" i="1" dirty="0" err="1" smtClean="0"/>
              <a:t>para</a:t>
            </a:r>
            <a:r>
              <a:rPr lang="en-US" sz="2400" b="1" i="1" dirty="0" smtClean="0"/>
              <a:t> </a:t>
            </a:r>
            <a:r>
              <a:rPr lang="en-US" sz="2400" b="1" i="1" dirty="0" err="1" smtClean="0"/>
              <a:t>fortalecer</a:t>
            </a:r>
            <a:r>
              <a:rPr lang="en-US" sz="2400" b="1" i="1" dirty="0" smtClean="0"/>
              <a:t> </a:t>
            </a:r>
            <a:r>
              <a:rPr lang="en-US" sz="2400" b="1" i="1" dirty="0" err="1" smtClean="0"/>
              <a:t>dicho</a:t>
            </a:r>
            <a:r>
              <a:rPr lang="en-US" sz="2400" b="1" i="1" dirty="0" smtClean="0"/>
              <a:t> </a:t>
            </a:r>
            <a:r>
              <a:rPr lang="en-US" sz="2400" b="1" i="1" dirty="0" err="1" smtClean="0"/>
              <a:t>fondo</a:t>
            </a:r>
            <a:r>
              <a:rPr lang="en-US" sz="2400" b="1" i="1" dirty="0" smtClean="0"/>
              <a:t>.</a:t>
            </a:r>
            <a:endParaRPr lang="en-US" sz="2400" b="1" i="1" dirty="0"/>
          </a:p>
          <a:p>
            <a:pPr>
              <a:lnSpc>
                <a:spcPct val="150000"/>
              </a:lnSpc>
            </a:pPr>
            <a:endParaRPr lang="en-US" sz="2400" b="1" dirty="0"/>
          </a:p>
          <a:p>
            <a:pPr>
              <a:lnSpc>
                <a:spcPct val="150000"/>
              </a:lnSpc>
            </a:pPr>
            <a:endParaRPr lang="en-US" sz="2400" b="1" dirty="0"/>
          </a:p>
        </p:txBody>
      </p:sp>
    </p:spTree>
    <p:extLst>
      <p:ext uri="{BB962C8B-B14F-4D97-AF65-F5344CB8AC3E}">
        <p14:creationId xmlns:p14="http://schemas.microsoft.com/office/powerpoint/2010/main" val="276333075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8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9" name="Título 1"/>
          <p:cNvSpPr>
            <a:spLocks noGrp="1"/>
          </p:cNvSpPr>
          <p:nvPr/>
        </p:nvSpPr>
        <p:spPr>
          <a:xfrm>
            <a:off x="2156595" y="279400"/>
            <a:ext cx="5829300" cy="105881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b="1" i="1" spc="-300" dirty="0" smtClean="0"/>
              <a:t>…Para  transformar  Honduras</a:t>
            </a:r>
            <a:endParaRPr lang="es-ES" b="1" i="1" spc="-300" dirty="0"/>
          </a:p>
        </p:txBody>
      </p:sp>
      <p:sp>
        <p:nvSpPr>
          <p:cNvPr id="6146" name="AutoShape 2" descr="Mostrando viviendas-sociales.jpg_640_640.jpg"/>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s-HN"/>
          </a:p>
        </p:txBody>
      </p:sp>
      <p:pic>
        <p:nvPicPr>
          <p:cNvPr id="11" name="10 Imagen" descr="viviendas-sociales.jpg_640_640.jpg"/>
          <p:cNvPicPr>
            <a:picLocks noChangeAspect="1"/>
          </p:cNvPicPr>
          <p:nvPr/>
        </p:nvPicPr>
        <p:blipFill>
          <a:blip r:embed="rId3"/>
          <a:stretch>
            <a:fillRect/>
          </a:stretch>
        </p:blipFill>
        <p:spPr>
          <a:xfrm>
            <a:off x="1671852" y="1539815"/>
            <a:ext cx="6363271" cy="3566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Rectángulo"/>
          <p:cNvSpPr/>
          <p:nvPr/>
        </p:nvSpPr>
        <p:spPr>
          <a:xfrm>
            <a:off x="1671852" y="5201392"/>
            <a:ext cx="6531029" cy="1754326"/>
          </a:xfrm>
          <a:prstGeom prst="rect">
            <a:avLst/>
          </a:prstGeom>
        </p:spPr>
        <p:txBody>
          <a:bodyPr wrap="square">
            <a:spAutoFit/>
          </a:bodyPr>
          <a:lstStyle/>
          <a:p>
            <a:r>
              <a:rPr lang="es-ES" sz="5400" b="1" i="1" u="sng" spc="-300" dirty="0"/>
              <a:t>Proponemos la creación de:</a:t>
            </a:r>
          </a:p>
        </p:txBody>
      </p:sp>
    </p:spTree>
    <p:extLst>
      <p:ext uri="{BB962C8B-B14F-4D97-AF65-F5344CB8AC3E}">
        <p14:creationId xmlns:p14="http://schemas.microsoft.com/office/powerpoint/2010/main" val="101807920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8 Imagen" descr="FONDO-ARREGLADO-03.jpg"/>
          <p:cNvPicPr>
            <a:picLocks noChangeAspect="1"/>
          </p:cNvPicPr>
          <p:nvPr/>
        </p:nvPicPr>
        <p:blipFill>
          <a:blip r:embed="rId2"/>
          <a:stretch>
            <a:fillRect/>
          </a:stretch>
        </p:blipFill>
        <p:spPr>
          <a:xfrm>
            <a:off x="222662" y="-1"/>
            <a:ext cx="9144000" cy="6858000"/>
          </a:xfrm>
          <a:prstGeom prst="rect">
            <a:avLst/>
          </a:prstGeom>
        </p:spPr>
      </p:pic>
      <p:sp>
        <p:nvSpPr>
          <p:cNvPr id="4" name="Título 1"/>
          <p:cNvSpPr>
            <a:spLocks noGrp="1"/>
          </p:cNvSpPr>
          <p:nvPr/>
        </p:nvSpPr>
        <p:spPr>
          <a:xfrm>
            <a:off x="2280062" y="1543792"/>
            <a:ext cx="5948720" cy="211852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6000" b="1" i="1" spc="-300" dirty="0">
                <a:solidFill>
                  <a:srgbClr val="0070C0"/>
                </a:solidFill>
              </a:rPr>
              <a:t>Comisión Nacional de </a:t>
            </a:r>
            <a:r>
              <a:rPr lang="es-ES" sz="6000" b="1" i="1" spc="-300" dirty="0" smtClean="0">
                <a:solidFill>
                  <a:srgbClr val="0070C0"/>
                </a:solidFill>
              </a:rPr>
              <a:t>Vivienda y territorio(CNVT)</a:t>
            </a:r>
            <a:endParaRPr lang="es-ES" sz="6000" b="1" i="1" spc="-300" dirty="0">
              <a:solidFill>
                <a:srgbClr val="0070C0"/>
              </a:solidFill>
            </a:endParaRPr>
          </a:p>
        </p:txBody>
      </p:sp>
      <p:sp>
        <p:nvSpPr>
          <p:cNvPr id="22" name="Título 1"/>
          <p:cNvSpPr>
            <a:spLocks noGrp="1"/>
          </p:cNvSpPr>
          <p:nvPr/>
        </p:nvSpPr>
        <p:spPr>
          <a:xfrm>
            <a:off x="2280063" y="1175657"/>
            <a:ext cx="6055877" cy="12007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b="1" i="1" u="sng" spc="-300" dirty="0">
              <a:solidFill>
                <a:schemeClr val="bg1">
                  <a:lumMod val="65000"/>
                  <a:lumOff val="35000"/>
                </a:schemeClr>
              </a:solidFill>
            </a:endParaRPr>
          </a:p>
        </p:txBody>
      </p:sp>
      <p:pic>
        <p:nvPicPr>
          <p:cNvPr id="23" name="22 Imagen" descr="familia.png"/>
          <p:cNvPicPr>
            <a:picLocks noChangeAspect="1"/>
          </p:cNvPicPr>
          <p:nvPr/>
        </p:nvPicPr>
        <p:blipFill>
          <a:blip r:embed="rId3"/>
          <a:stretch>
            <a:fillRect/>
          </a:stretch>
        </p:blipFill>
        <p:spPr>
          <a:xfrm>
            <a:off x="3616036" y="3699025"/>
            <a:ext cx="3661064" cy="3158975"/>
          </a:xfrm>
          <a:prstGeom prst="rect">
            <a:avLst/>
          </a:prstGeom>
        </p:spPr>
      </p:pic>
      <p:pic>
        <p:nvPicPr>
          <p:cNvPr id="16" name="15 Imagen" descr="COLLAGE CASAS.jpg"/>
          <p:cNvPicPr>
            <a:picLocks noChangeAspect="1"/>
          </p:cNvPicPr>
          <p:nvPr/>
        </p:nvPicPr>
        <p:blipFill>
          <a:blip r:embed="rId4"/>
          <a:stretch>
            <a:fillRect/>
          </a:stretch>
        </p:blipFill>
        <p:spPr>
          <a:xfrm>
            <a:off x="1251131" y="2"/>
            <a:ext cx="7657127" cy="1419225"/>
          </a:xfrm>
          <a:prstGeom prst="rect">
            <a:avLst/>
          </a:prstGeom>
        </p:spPr>
      </p:pic>
    </p:spTree>
    <p:extLst>
      <p:ext uri="{BB962C8B-B14F-4D97-AF65-F5344CB8AC3E}">
        <p14:creationId xmlns:p14="http://schemas.microsoft.com/office/powerpoint/2010/main" val="3534729755"/>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HN">
              <a:solidFill>
                <a:schemeClr val="tx1"/>
              </a:solidFill>
            </a:endParaRPr>
          </a:p>
        </p:txBody>
      </p:sp>
      <p:sp>
        <p:nvSpPr>
          <p:cNvPr id="3" name="2 Marcador de contenido"/>
          <p:cNvSpPr>
            <a:spLocks noGrp="1"/>
          </p:cNvSpPr>
          <p:nvPr>
            <p:ph idx="1"/>
          </p:nvPr>
        </p:nvSpPr>
        <p:spPr/>
        <p:txBody>
          <a:bodyPr/>
          <a:lstStyle/>
          <a:p>
            <a:endParaRPr lang="es-HN"/>
          </a:p>
        </p:txBody>
      </p:sp>
      <p:pic>
        <p:nvPicPr>
          <p:cNvPr id="4" name="3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6" name="Content Placeholder 2"/>
          <p:cNvSpPr txBox="1">
            <a:spLocks/>
          </p:cNvSpPr>
          <p:nvPr/>
        </p:nvSpPr>
        <p:spPr>
          <a:xfrm>
            <a:off x="2304469" y="234950"/>
            <a:ext cx="6489488" cy="6032501"/>
          </a:xfrm>
          <a:prstGeom prst="rect">
            <a:avLst/>
          </a:prstGeom>
        </p:spPr>
        <p:txBody>
          <a:bodyPr vert="horz" lIns="91440" tIns="45720" rIns="91440" bIns="45720" rtlCol="0">
            <a:noAutofit/>
          </a:bodyPr>
          <a:lstStyle/>
          <a:p>
            <a:pPr lvl="0">
              <a:lnSpc>
                <a:spcPct val="120000"/>
              </a:lnSpc>
            </a:pPr>
            <a:r>
              <a:rPr lang="es-HN" sz="3600" b="1" i="1" dirty="0" smtClean="0">
                <a:latin typeface="+mj-lt"/>
                <a:ea typeface="+mj-ea"/>
                <a:cs typeface="+mj-cs"/>
              </a:rPr>
              <a:t>Misión</a:t>
            </a:r>
            <a:endParaRPr lang="en-US" sz="3600" b="1" i="1" dirty="0" smtClean="0">
              <a:latin typeface="+mj-lt"/>
              <a:ea typeface="+mj-ea"/>
              <a:cs typeface="+mj-cs"/>
            </a:endParaRPr>
          </a:p>
          <a:p>
            <a:pPr>
              <a:lnSpc>
                <a:spcPct val="120000"/>
              </a:lnSpc>
            </a:pPr>
            <a:r>
              <a:rPr lang="es-HN" sz="2000" b="1" i="1" dirty="0" smtClean="0"/>
              <a:t>Diseñar, coordinar, promover políticas y programas de vivienda, orientadas a desarrollar las condiciones que permitan a las familias hondureñas tener acceso a una solución habitacional, de acuerdo con sus necesidades y posibilidades.</a:t>
            </a:r>
          </a:p>
          <a:p>
            <a:pPr>
              <a:lnSpc>
                <a:spcPct val="120000"/>
              </a:lnSpc>
            </a:pPr>
            <a:r>
              <a:rPr lang="es-HN" sz="2000" b="1" i="1" dirty="0" smtClean="0"/>
              <a:t> </a:t>
            </a:r>
          </a:p>
          <a:p>
            <a:pPr>
              <a:lnSpc>
                <a:spcPct val="120000"/>
              </a:lnSpc>
            </a:pPr>
            <a:r>
              <a:rPr lang="es-HN" sz="3600" b="1" i="1" dirty="0" smtClean="0">
                <a:latin typeface="+mj-lt"/>
                <a:ea typeface="+mj-ea"/>
                <a:cs typeface="+mj-cs"/>
              </a:rPr>
              <a:t>Visión</a:t>
            </a:r>
          </a:p>
          <a:p>
            <a:pPr>
              <a:lnSpc>
                <a:spcPct val="120000"/>
              </a:lnSpc>
            </a:pPr>
            <a:r>
              <a:rPr lang="es-HN" sz="2000" b="1" i="1" dirty="0" smtClean="0"/>
              <a:t>Lograr que los hondureños cuenten con opciones de vivienda suficientes, de acuerdo con sus necesidades, preferencias y condiciones económicas, que contribuyan a elevar su calidad de vida, en un entorno seguro y sustentable.</a:t>
            </a:r>
          </a:p>
          <a:p>
            <a:pPr>
              <a:lnSpc>
                <a:spcPct val="120000"/>
              </a:lnSpc>
            </a:pPr>
            <a:r>
              <a:rPr lang="es-HN" sz="2000" b="1" i="1" dirty="0" smtClean="0"/>
              <a:t> </a:t>
            </a:r>
          </a:p>
          <a:p>
            <a:pPr>
              <a:lnSpc>
                <a:spcPct val="120000"/>
              </a:lnSpc>
            </a:pPr>
            <a:r>
              <a:rPr lang="es-HN" sz="3600" b="1" i="1" dirty="0" smtClean="0">
                <a:latin typeface="+mj-lt"/>
                <a:ea typeface="+mj-ea"/>
                <a:cs typeface="+mj-cs"/>
              </a:rPr>
              <a:t>Objetivo</a:t>
            </a:r>
          </a:p>
          <a:p>
            <a:pPr>
              <a:lnSpc>
                <a:spcPct val="120000"/>
              </a:lnSpc>
            </a:pPr>
            <a:r>
              <a:rPr lang="es-HN" sz="2000" b="1" i="1" dirty="0" smtClean="0"/>
              <a:t>Unificar, Coordinar, Promover,  Instrumentar las políticas de desarrollo urbano y rural para el sector habitacional.</a:t>
            </a:r>
          </a:p>
          <a:p>
            <a:pPr marL="228600" marR="0" lvl="0" indent="-228600" algn="l" defTabSz="914400" rtl="0" eaLnBrk="1" fontAlgn="auto" latinLnBrk="0" hangingPunct="1">
              <a:lnSpc>
                <a:spcPct val="120000"/>
              </a:lnSpc>
              <a:spcBef>
                <a:spcPts val="1000"/>
              </a:spcBef>
              <a:spcAft>
                <a:spcPts val="0"/>
              </a:spcAft>
              <a:buClrTx/>
              <a:buSzTx/>
              <a:tabLst/>
              <a:defRPr/>
            </a:pPr>
            <a:r>
              <a:rPr lang="en-US" sz="2000" b="1" i="1" dirty="0" smtClean="0"/>
              <a:t>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1288394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descr="FONDO-ARREGLADO-04.jpg"/>
          <p:cNvPicPr>
            <a:picLocks noChangeAspect="1"/>
          </p:cNvPicPr>
          <p:nvPr/>
        </p:nvPicPr>
        <p:blipFill>
          <a:blip r:embed="rId2"/>
          <a:stretch>
            <a:fillRect/>
          </a:stretch>
        </p:blipFill>
        <p:spPr>
          <a:xfrm>
            <a:off x="0" y="0"/>
            <a:ext cx="9144000" cy="6858000"/>
          </a:xfrm>
          <a:prstGeom prst="rect">
            <a:avLst/>
          </a:prstGeom>
        </p:spPr>
      </p:pic>
      <p:sp>
        <p:nvSpPr>
          <p:cNvPr id="2" name="Rectangle 1"/>
          <p:cNvSpPr/>
          <p:nvPr/>
        </p:nvSpPr>
        <p:spPr>
          <a:xfrm>
            <a:off x="707011" y="495300"/>
            <a:ext cx="7001096" cy="1815882"/>
          </a:xfrm>
          <a:prstGeom prst="rect">
            <a:avLst/>
          </a:prstGeom>
        </p:spPr>
        <p:txBody>
          <a:bodyPr wrap="square">
            <a:spAutoFit/>
          </a:bodyPr>
          <a:lstStyle/>
          <a:p>
            <a:pPr algn="ctr"/>
            <a:r>
              <a:rPr lang="es-MX" sz="2400" b="1">
                <a:latin typeface="Arial" panose="020B0604020202020204" pitchFamily="34" charset="0"/>
                <a:cs typeface="Arial" panose="020B0604020202020204" pitchFamily="34" charset="0"/>
              </a:rPr>
              <a:t>Objetivo general: facilitar el acceso a una vivienda digna y decorosa para todos </a:t>
            </a:r>
            <a:r>
              <a:rPr lang="es-MX" sz="2400" b="1" smtClean="0">
                <a:latin typeface="Arial" panose="020B0604020202020204" pitchFamily="34" charset="0"/>
                <a:cs typeface="Arial" panose="020B0604020202020204" pitchFamily="34" charset="0"/>
              </a:rPr>
              <a:t>los Hondureños</a:t>
            </a:r>
            <a:endParaRPr lang="es-MX" sz="2400" b="1">
              <a:latin typeface="Arial" panose="020B0604020202020204" pitchFamily="34" charset="0"/>
              <a:cs typeface="Arial" panose="020B0604020202020204" pitchFamily="34" charset="0"/>
            </a:endParaRPr>
          </a:p>
          <a:p>
            <a:pPr algn="ctr"/>
            <a:endParaRPr lang="es-MX" sz="1600" b="1">
              <a:latin typeface="Arial" panose="020B0604020202020204" pitchFamily="34" charset="0"/>
              <a:cs typeface="Arial" panose="020B0604020202020204" pitchFamily="34" charset="0"/>
            </a:endParaRPr>
          </a:p>
          <a:p>
            <a:pPr marL="342900" lvl="1" indent="-342900" algn="ctr">
              <a:buFont typeface="Arial" pitchFamily="34" charset="0"/>
              <a:buChar char="•"/>
            </a:pPr>
            <a:r>
              <a:rPr lang="es-MX" sz="2400" b="1">
                <a:latin typeface="Arial" panose="020B0604020202020204" pitchFamily="34" charset="0"/>
                <a:cs typeface="Arial" panose="020B0604020202020204" pitchFamily="34" charset="0"/>
              </a:rPr>
              <a:t>Estrategias:</a:t>
            </a:r>
          </a:p>
        </p:txBody>
      </p:sp>
      <p:grpSp>
        <p:nvGrpSpPr>
          <p:cNvPr id="4" name="Group 3"/>
          <p:cNvGrpSpPr/>
          <p:nvPr/>
        </p:nvGrpSpPr>
        <p:grpSpPr>
          <a:xfrm>
            <a:off x="1498624" y="2666485"/>
            <a:ext cx="906287" cy="1169964"/>
            <a:chOff x="507871" y="683446"/>
            <a:chExt cx="1208383" cy="1169964"/>
          </a:xfrm>
          <a:scene3d>
            <a:camera prst="orthographicFront"/>
            <a:lightRig rig="threePt" dir="t">
              <a:rot lat="0" lon="0" rev="7500000"/>
            </a:lightRig>
          </a:scene3d>
        </p:grpSpPr>
        <p:sp>
          <p:nvSpPr>
            <p:cNvPr id="14" name="Rounded Rectangle 13"/>
            <p:cNvSpPr/>
            <p:nvPr/>
          </p:nvSpPr>
          <p:spPr>
            <a:xfrm>
              <a:off x="507871" y="683446"/>
              <a:ext cx="1208383" cy="1169964"/>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5" name="Rounded Rectangle 5"/>
            <p:cNvSpPr/>
            <p:nvPr/>
          </p:nvSpPr>
          <p:spPr>
            <a:xfrm>
              <a:off x="542138" y="717713"/>
              <a:ext cx="1139849" cy="1101430"/>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b="1" kern="1200" smtClean="0">
                  <a:solidFill>
                    <a:schemeClr val="tx1"/>
                  </a:solidFill>
                  <a:effectLst>
                    <a:outerShdw blurRad="38100" dist="38100" dir="2700000" algn="tl">
                      <a:srgbClr val="000000">
                        <a:alpha val="43137"/>
                      </a:srgbClr>
                    </a:outerShdw>
                  </a:effectLst>
                  <a:latin typeface="Arial Narrow" panose="020B0606020202030204" pitchFamily="34" charset="0"/>
                </a:rPr>
                <a:t>Mayor y mejor Coordinación Interinstitucional</a:t>
              </a:r>
              <a:endParaRPr lang="es-MX" sz="1200" b="1" kern="1200">
                <a:solidFill>
                  <a:schemeClr val="tx1"/>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6" name="Group 5"/>
          <p:cNvGrpSpPr/>
          <p:nvPr/>
        </p:nvGrpSpPr>
        <p:grpSpPr>
          <a:xfrm>
            <a:off x="2833315" y="2771779"/>
            <a:ext cx="967776" cy="1058136"/>
            <a:chOff x="2220707" y="131812"/>
            <a:chExt cx="1290368" cy="1058136"/>
          </a:xfrm>
          <a:scene3d>
            <a:camera prst="orthographicFront"/>
            <a:lightRig rig="threePt" dir="t">
              <a:rot lat="0" lon="0" rev="7500000"/>
            </a:lightRig>
          </a:scene3d>
        </p:grpSpPr>
        <p:sp>
          <p:nvSpPr>
            <p:cNvPr id="12" name="Rounded Rectangle 11"/>
            <p:cNvSpPr/>
            <p:nvPr/>
          </p:nvSpPr>
          <p:spPr>
            <a:xfrm>
              <a:off x="2220707" y="131812"/>
              <a:ext cx="1290368" cy="1058136"/>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3" name="Rounded Rectangle 8"/>
            <p:cNvSpPr/>
            <p:nvPr/>
          </p:nvSpPr>
          <p:spPr>
            <a:xfrm>
              <a:off x="2251699" y="162804"/>
              <a:ext cx="1228384" cy="996152"/>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b="1" kern="1200" dirty="0" smtClean="0">
                  <a:solidFill>
                    <a:schemeClr val="tx1"/>
                  </a:solidFill>
                  <a:effectLst>
                    <a:outerShdw blurRad="38100" dist="38100" dir="2700000" algn="tl">
                      <a:srgbClr val="000000">
                        <a:alpha val="43137"/>
                      </a:srgbClr>
                    </a:outerShdw>
                  </a:effectLst>
                  <a:latin typeface="Arial Narrow" panose="020B0606020202030204" pitchFamily="34" charset="0"/>
                </a:rPr>
                <a:t>Transitar hacia un Modelo de Desarrollo Urbano Sustentable e Inteligente</a:t>
              </a:r>
              <a:endParaRPr lang="es-MX" sz="1200" b="1" kern="1200" dirty="0">
                <a:solidFill>
                  <a:schemeClr val="tx1"/>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8" name="Group 7"/>
          <p:cNvGrpSpPr/>
          <p:nvPr/>
        </p:nvGrpSpPr>
        <p:grpSpPr>
          <a:xfrm>
            <a:off x="4183381" y="2764607"/>
            <a:ext cx="1498964" cy="973723"/>
            <a:chOff x="5159266" y="777641"/>
            <a:chExt cx="1978595" cy="1090747"/>
          </a:xfrm>
          <a:scene3d>
            <a:camera prst="orthographicFront"/>
            <a:lightRig rig="threePt" dir="t">
              <a:rot lat="0" lon="0" rev="7500000"/>
            </a:lightRig>
          </a:scene3d>
        </p:grpSpPr>
        <p:sp>
          <p:nvSpPr>
            <p:cNvPr id="10" name="Rounded Rectangle 9"/>
            <p:cNvSpPr/>
            <p:nvPr/>
          </p:nvSpPr>
          <p:spPr>
            <a:xfrm>
              <a:off x="5159266" y="777641"/>
              <a:ext cx="1978595" cy="1090747"/>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1" name="Rounded Rectangle 11"/>
            <p:cNvSpPr/>
            <p:nvPr/>
          </p:nvSpPr>
          <p:spPr>
            <a:xfrm>
              <a:off x="5526398" y="805419"/>
              <a:ext cx="1267477" cy="1026853"/>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b="1" kern="1200" smtClean="0">
                  <a:solidFill>
                    <a:schemeClr val="tx1"/>
                  </a:solidFill>
                  <a:effectLst>
                    <a:outerShdw blurRad="38100" dist="38100" dir="2700000" algn="tl">
                      <a:srgbClr val="000000">
                        <a:alpha val="43137"/>
                      </a:srgbClr>
                    </a:outerShdw>
                  </a:effectLst>
                  <a:latin typeface="Arial Narrow" panose="020B0606020202030204" pitchFamily="34" charset="0"/>
                </a:rPr>
                <a:t>Reducir de manera Responsable el Rezago en Vivienda</a:t>
              </a:r>
              <a:endParaRPr lang="es-MX" sz="1200" b="1" kern="1200">
                <a:solidFill>
                  <a:schemeClr val="tx1"/>
                </a:solidFill>
                <a:effectLst>
                  <a:outerShdw blurRad="38100" dist="38100" dir="2700000" algn="tl">
                    <a:srgbClr val="000000">
                      <a:alpha val="43137"/>
                    </a:srgbClr>
                  </a:outerShdw>
                </a:effectLst>
                <a:latin typeface="Arial Narrow" panose="020B0606020202030204" pitchFamily="34" charset="0"/>
              </a:endParaRPr>
            </a:p>
          </p:txBody>
        </p:sp>
      </p:grpSp>
      <p:grpSp>
        <p:nvGrpSpPr>
          <p:cNvPr id="19" name="Group 18"/>
          <p:cNvGrpSpPr/>
          <p:nvPr/>
        </p:nvGrpSpPr>
        <p:grpSpPr>
          <a:xfrm>
            <a:off x="6468334" y="2697477"/>
            <a:ext cx="1013892" cy="1164366"/>
            <a:chOff x="5800106" y="105254"/>
            <a:chExt cx="1351856" cy="1164366"/>
          </a:xfrm>
          <a:scene3d>
            <a:camera prst="orthographicFront"/>
            <a:lightRig rig="threePt" dir="t">
              <a:rot lat="0" lon="0" rev="7500000"/>
            </a:lightRig>
          </a:scene3d>
        </p:grpSpPr>
        <p:sp>
          <p:nvSpPr>
            <p:cNvPr id="20" name="Rounded Rectangle 19"/>
            <p:cNvSpPr/>
            <p:nvPr/>
          </p:nvSpPr>
          <p:spPr>
            <a:xfrm>
              <a:off x="5800106" y="105254"/>
              <a:ext cx="1351856" cy="1164366"/>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1" name="Rounded Rectangle 4"/>
            <p:cNvSpPr/>
            <p:nvPr/>
          </p:nvSpPr>
          <p:spPr>
            <a:xfrm>
              <a:off x="5834209" y="139357"/>
              <a:ext cx="1283650" cy="1096160"/>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MX" sz="1200" b="1" kern="1200" smtClean="0">
                  <a:solidFill>
                    <a:schemeClr val="tx1"/>
                  </a:solidFill>
                  <a:effectLst>
                    <a:outerShdw blurRad="38100" dist="38100" dir="2700000" algn="tl">
                      <a:srgbClr val="000000">
                        <a:alpha val="43137"/>
                      </a:srgbClr>
                    </a:outerShdw>
                  </a:effectLst>
                  <a:latin typeface="Arial Narrow" panose="020B0606020202030204" pitchFamily="34" charset="0"/>
                </a:rPr>
                <a:t>Procurar una Vivienda Digna para los </a:t>
              </a:r>
              <a:r>
                <a:rPr lang="es-MX" sz="1200" b="1" smtClean="0">
                  <a:solidFill>
                    <a:schemeClr val="tx1"/>
                  </a:solidFill>
                  <a:effectLst>
                    <a:outerShdw blurRad="38100" dist="38100" dir="2700000" algn="tl">
                      <a:srgbClr val="000000">
                        <a:alpha val="43137"/>
                      </a:srgbClr>
                    </a:outerShdw>
                  </a:effectLst>
                  <a:latin typeface="Arial Narrow" panose="020B0606020202030204" pitchFamily="34" charset="0"/>
                </a:rPr>
                <a:t>Hondureño</a:t>
              </a:r>
              <a:r>
                <a:rPr lang="es-MX" sz="1200" b="1" kern="1200" smtClean="0">
                  <a:solidFill>
                    <a:schemeClr val="tx1"/>
                  </a:solidFill>
                  <a:effectLst>
                    <a:outerShdw blurRad="38100" dist="38100" dir="2700000" algn="tl">
                      <a:srgbClr val="000000">
                        <a:alpha val="43137"/>
                      </a:srgbClr>
                    </a:outerShdw>
                  </a:effectLst>
                  <a:latin typeface="Arial Narrow" panose="020B0606020202030204" pitchFamily="34" charset="0"/>
                </a:rPr>
                <a:t>s</a:t>
              </a:r>
              <a:endParaRPr lang="es-MX" sz="1200" b="1" kern="1200">
                <a:solidFill>
                  <a:schemeClr val="tx1"/>
                </a:solidFill>
                <a:effectLst>
                  <a:outerShdw blurRad="38100" dist="38100" dir="2700000" algn="tl">
                    <a:srgbClr val="000000">
                      <a:alpha val="43137"/>
                    </a:srgbClr>
                  </a:outerShdw>
                </a:effectLst>
                <a:latin typeface="Arial Narrow" panose="020B0606020202030204" pitchFamily="34" charset="0"/>
              </a:endParaRPr>
            </a:p>
          </p:txBody>
        </p:sp>
      </p:grpSp>
      <p:sp>
        <p:nvSpPr>
          <p:cNvPr id="22" name="Curved Down Arrow 21"/>
          <p:cNvSpPr/>
          <p:nvPr/>
        </p:nvSpPr>
        <p:spPr>
          <a:xfrm>
            <a:off x="1950258" y="2113788"/>
            <a:ext cx="1673093" cy="813625"/>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4" name="Curved Down Arrow 23"/>
          <p:cNvSpPr/>
          <p:nvPr/>
        </p:nvSpPr>
        <p:spPr>
          <a:xfrm>
            <a:off x="5192236" y="1866802"/>
            <a:ext cx="1673093" cy="813625"/>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5" name="Curved Down Arrow 24"/>
          <p:cNvSpPr/>
          <p:nvPr/>
        </p:nvSpPr>
        <p:spPr>
          <a:xfrm rot="21199681" flipV="1">
            <a:off x="3439953" y="3714421"/>
            <a:ext cx="1817407" cy="1254022"/>
          </a:xfrm>
          <a:prstGeom prst="curved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rot="10800000" flipV="1">
            <a:off x="1423034" y="5536967"/>
            <a:ext cx="5727859" cy="1015663"/>
          </a:xfrm>
          <a:prstGeom prst="rect">
            <a:avLst/>
          </a:prstGeom>
          <a:noFill/>
        </p:spPr>
        <p:txBody>
          <a:bodyPr wrap="square" rtlCol="0">
            <a:spAutoFit/>
          </a:bodyPr>
          <a:lstStyle/>
          <a:p>
            <a:pPr algn="ctr"/>
            <a:r>
              <a:rPr lang="en-US" sz="2000" smtClean="0"/>
              <a:t>La </a:t>
            </a:r>
            <a:r>
              <a:rPr lang="en-US" sz="2000" err="1" smtClean="0"/>
              <a:t>política</a:t>
            </a:r>
            <a:r>
              <a:rPr lang="en-US" sz="2000" smtClean="0"/>
              <a:t> de </a:t>
            </a:r>
            <a:r>
              <a:rPr lang="en-US" sz="2000" err="1" smtClean="0"/>
              <a:t>vivienda</a:t>
            </a:r>
            <a:r>
              <a:rPr lang="en-US" sz="2000" smtClean="0"/>
              <a:t> se </a:t>
            </a:r>
            <a:r>
              <a:rPr lang="en-US" sz="2000" err="1" smtClean="0"/>
              <a:t>inserta</a:t>
            </a:r>
            <a:r>
              <a:rPr lang="en-US" sz="2000" smtClean="0"/>
              <a:t> en la </a:t>
            </a:r>
            <a:r>
              <a:rPr lang="en-US" sz="2000" err="1" smtClean="0"/>
              <a:t>política</a:t>
            </a:r>
            <a:r>
              <a:rPr lang="en-US" sz="2000" smtClean="0"/>
              <a:t> de </a:t>
            </a:r>
            <a:r>
              <a:rPr lang="en-US" sz="2000" err="1" smtClean="0"/>
              <a:t>desarrollo</a:t>
            </a:r>
            <a:r>
              <a:rPr lang="en-US" sz="2000" smtClean="0"/>
              <a:t> </a:t>
            </a:r>
            <a:r>
              <a:rPr lang="en-US" sz="2000" err="1" smtClean="0"/>
              <a:t>urbano</a:t>
            </a:r>
            <a:r>
              <a:rPr lang="en-US" sz="2000" smtClean="0"/>
              <a:t> </a:t>
            </a:r>
            <a:r>
              <a:rPr lang="en-US" sz="2000" err="1" smtClean="0"/>
              <a:t>buscando</a:t>
            </a:r>
            <a:r>
              <a:rPr lang="en-US" sz="2000" smtClean="0"/>
              <a:t> no solo </a:t>
            </a:r>
            <a:r>
              <a:rPr lang="en-US" sz="2000" err="1" smtClean="0"/>
              <a:t>construir</a:t>
            </a:r>
            <a:r>
              <a:rPr lang="en-US" sz="2000" smtClean="0"/>
              <a:t> casas, </a:t>
            </a:r>
            <a:r>
              <a:rPr lang="en-US" sz="2000" err="1" smtClean="0"/>
              <a:t>si</a:t>
            </a:r>
            <a:r>
              <a:rPr lang="en-US" sz="2000" smtClean="0"/>
              <a:t> no </a:t>
            </a:r>
            <a:r>
              <a:rPr lang="en-US" sz="2000" err="1" smtClean="0"/>
              <a:t>consolidar</a:t>
            </a:r>
            <a:r>
              <a:rPr lang="en-US" sz="2000" smtClean="0"/>
              <a:t> los </a:t>
            </a:r>
            <a:r>
              <a:rPr lang="en-US" sz="2000" err="1" smtClean="0"/>
              <a:t>entornos</a:t>
            </a:r>
            <a:r>
              <a:rPr lang="en-US" sz="2000" smtClean="0"/>
              <a:t> y </a:t>
            </a:r>
            <a:r>
              <a:rPr lang="en-US" sz="2000" err="1" smtClean="0"/>
              <a:t>ciudades</a:t>
            </a:r>
            <a:r>
              <a:rPr lang="en-US" sz="2000" smtClean="0"/>
              <a:t> </a:t>
            </a:r>
            <a:r>
              <a:rPr lang="en-US" sz="2000" err="1" smtClean="0"/>
              <a:t>dignas</a:t>
            </a:r>
            <a:endParaRPr lang="en-US" sz="2000"/>
          </a:p>
        </p:txBody>
      </p:sp>
    </p:spTree>
    <p:extLst>
      <p:ext uri="{BB962C8B-B14F-4D97-AF65-F5344CB8AC3E}">
        <p14:creationId xmlns:p14="http://schemas.microsoft.com/office/powerpoint/2010/main" val="127435658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4.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8652" y="498477"/>
            <a:ext cx="7886700" cy="1325563"/>
          </a:xfrm>
        </p:spPr>
        <p:txBody>
          <a:bodyPr>
            <a:normAutofit fontScale="90000"/>
          </a:bodyPr>
          <a:lstStyle/>
          <a:p>
            <a:r>
              <a:rPr lang="en-US" sz="5500" b="1" i="1" spc="-300" dirty="0" err="1" smtClean="0">
                <a:solidFill>
                  <a:schemeClr val="tx1"/>
                </a:solidFill>
              </a:rPr>
              <a:t>Disposición</a:t>
            </a:r>
            <a:r>
              <a:rPr lang="en-US" sz="5500" b="1" i="1" spc="-300" dirty="0" smtClean="0">
                <a:solidFill>
                  <a:schemeClr val="tx1"/>
                </a:solidFill>
              </a:rPr>
              <a:t> de </a:t>
            </a:r>
            <a:r>
              <a:rPr lang="en-US" sz="5500" b="1" i="1" spc="-300" dirty="0" err="1" smtClean="0">
                <a:solidFill>
                  <a:schemeClr val="tx1"/>
                </a:solidFill>
              </a:rPr>
              <a:t>Recursos</a:t>
            </a:r>
            <a:r>
              <a:rPr lang="en-US" sz="5500" b="1" i="1" spc="-300" dirty="0" smtClean="0">
                <a:solidFill>
                  <a:schemeClr val="tx1"/>
                </a:solidFill>
              </a:rPr>
              <a:t> </a:t>
            </a:r>
            <a:r>
              <a:rPr lang="en-US" sz="5500" b="1" i="1" spc="-300" dirty="0" err="1" smtClean="0">
                <a:solidFill>
                  <a:schemeClr val="tx1"/>
                </a:solidFill>
              </a:rPr>
              <a:t>Económicos</a:t>
            </a:r>
            <a:endParaRPr lang="en-US" sz="5500" b="1" i="1" spc="-300" dirty="0">
              <a:solidFill>
                <a:schemeClr val="tx1"/>
              </a:solidFill>
            </a:endParaRPr>
          </a:p>
        </p:txBody>
      </p:sp>
      <p:sp>
        <p:nvSpPr>
          <p:cNvPr id="3" name="Content Placeholder 2"/>
          <p:cNvSpPr>
            <a:spLocks noGrp="1"/>
          </p:cNvSpPr>
          <p:nvPr>
            <p:ph idx="1"/>
          </p:nvPr>
        </p:nvSpPr>
        <p:spPr>
          <a:xfrm>
            <a:off x="554249" y="1825625"/>
            <a:ext cx="6789525" cy="4351338"/>
          </a:xfrm>
        </p:spPr>
        <p:txBody>
          <a:bodyPr>
            <a:normAutofit fontScale="92500" lnSpcReduction="20000"/>
          </a:bodyPr>
          <a:lstStyle/>
          <a:p>
            <a:pPr>
              <a:lnSpc>
                <a:spcPct val="150000"/>
              </a:lnSpc>
            </a:pPr>
            <a:r>
              <a:rPr lang="en-US" sz="2400" b="1" i="1" dirty="0" smtClean="0"/>
              <a:t>Hasta un 25%  de </a:t>
            </a:r>
            <a:r>
              <a:rPr lang="en-US" sz="2400" b="1" i="1" dirty="0" err="1" smtClean="0"/>
              <a:t>las</a:t>
            </a:r>
            <a:r>
              <a:rPr lang="en-US" sz="2400" b="1" i="1" dirty="0" smtClean="0"/>
              <a:t> </a:t>
            </a:r>
            <a:r>
              <a:rPr lang="en-US" sz="2400" b="1" i="1" dirty="0" err="1" smtClean="0"/>
              <a:t>reservas</a:t>
            </a:r>
            <a:r>
              <a:rPr lang="en-US" sz="2400" b="1" i="1" dirty="0" smtClean="0"/>
              <a:t> </a:t>
            </a:r>
            <a:r>
              <a:rPr lang="en-US" sz="2400" b="1" i="1" dirty="0" err="1" smtClean="0"/>
              <a:t>previsionales</a:t>
            </a:r>
            <a:r>
              <a:rPr lang="en-US" sz="2400" b="1" i="1" dirty="0" smtClean="0"/>
              <a:t> </a:t>
            </a:r>
            <a:r>
              <a:rPr lang="en-US" sz="2400" b="1" i="1" dirty="0" err="1" smtClean="0"/>
              <a:t>para</a:t>
            </a:r>
            <a:r>
              <a:rPr lang="en-US" sz="2400" b="1" i="1" dirty="0" smtClean="0"/>
              <a:t> la </a:t>
            </a:r>
            <a:r>
              <a:rPr lang="en-US" sz="2400" b="1" i="1" dirty="0" err="1" smtClean="0"/>
              <a:t>inversión</a:t>
            </a:r>
            <a:r>
              <a:rPr lang="en-US" sz="2400" b="1" i="1" dirty="0" smtClean="0"/>
              <a:t> en </a:t>
            </a:r>
            <a:r>
              <a:rPr lang="en-US" sz="2400" b="1" i="1" dirty="0" err="1" smtClean="0"/>
              <a:t>proyectos</a:t>
            </a:r>
            <a:r>
              <a:rPr lang="en-US" sz="2400" b="1" i="1" dirty="0" smtClean="0"/>
              <a:t> de </a:t>
            </a:r>
            <a:r>
              <a:rPr lang="en-US" sz="2400" b="1" i="1" dirty="0" err="1" smtClean="0"/>
              <a:t>vivienda</a:t>
            </a:r>
            <a:r>
              <a:rPr lang="en-US" sz="2400" b="1" i="1" dirty="0" smtClean="0"/>
              <a:t> </a:t>
            </a:r>
            <a:r>
              <a:rPr lang="en-US" sz="2400" b="1" i="1" dirty="0" err="1" smtClean="0"/>
              <a:t>para</a:t>
            </a:r>
            <a:r>
              <a:rPr lang="en-US" sz="2400" b="1" i="1" dirty="0" smtClean="0"/>
              <a:t> </a:t>
            </a:r>
            <a:r>
              <a:rPr lang="en-US" sz="2400" b="1" i="1" dirty="0" err="1" smtClean="0"/>
              <a:t>atender</a:t>
            </a:r>
            <a:r>
              <a:rPr lang="en-US" sz="2400" b="1" i="1" dirty="0" smtClean="0"/>
              <a:t> los </a:t>
            </a:r>
            <a:r>
              <a:rPr lang="en-US" sz="2400" b="1" i="1" dirty="0" err="1" smtClean="0"/>
              <a:t>diferentes</a:t>
            </a:r>
            <a:r>
              <a:rPr lang="en-US" sz="2400" b="1" i="1" dirty="0" smtClean="0"/>
              <a:t> </a:t>
            </a:r>
            <a:r>
              <a:rPr lang="en-US" sz="2400" b="1" i="1" dirty="0" err="1" smtClean="0"/>
              <a:t>segmentos</a:t>
            </a:r>
            <a:r>
              <a:rPr lang="en-US" sz="2400" b="1" i="1" dirty="0" smtClean="0"/>
              <a:t> </a:t>
            </a:r>
            <a:r>
              <a:rPr lang="en-US" sz="2400" b="1" i="1" dirty="0" err="1" smtClean="0"/>
              <a:t>sociales</a:t>
            </a:r>
            <a:r>
              <a:rPr lang="en-US" sz="2400" b="1" i="1" dirty="0" smtClean="0"/>
              <a:t>. </a:t>
            </a:r>
            <a:r>
              <a:rPr lang="en-US" sz="2400" b="1" i="1" dirty="0" err="1" smtClean="0"/>
              <a:t>Otorgándoles</a:t>
            </a:r>
            <a:r>
              <a:rPr lang="en-US" sz="2400" b="1" i="1" dirty="0" smtClean="0"/>
              <a:t> </a:t>
            </a:r>
            <a:r>
              <a:rPr lang="en-US" sz="2400" b="1" i="1" dirty="0" err="1" smtClean="0"/>
              <a:t>una</a:t>
            </a:r>
            <a:r>
              <a:rPr lang="en-US" sz="2400" b="1" i="1" dirty="0" smtClean="0"/>
              <a:t> </a:t>
            </a:r>
            <a:r>
              <a:rPr lang="en-US" sz="2400" b="1" i="1" dirty="0" err="1" smtClean="0"/>
              <a:t>tasa</a:t>
            </a:r>
            <a:r>
              <a:rPr lang="en-US" sz="2400" b="1" i="1" dirty="0" smtClean="0"/>
              <a:t> de </a:t>
            </a:r>
            <a:r>
              <a:rPr lang="en-US" sz="2400" b="1" i="1" dirty="0" err="1" smtClean="0"/>
              <a:t>interés</a:t>
            </a:r>
            <a:r>
              <a:rPr lang="en-US" sz="2400" b="1" i="1" dirty="0" smtClean="0"/>
              <a:t>  </a:t>
            </a:r>
            <a:r>
              <a:rPr lang="en-US" sz="2400" b="1" i="1" dirty="0" err="1" smtClean="0"/>
              <a:t>que</a:t>
            </a:r>
            <a:r>
              <a:rPr lang="en-US" sz="2400" b="1" i="1" dirty="0" smtClean="0"/>
              <a:t> </a:t>
            </a:r>
            <a:r>
              <a:rPr lang="en-US" sz="2400" b="1" i="1" dirty="0" err="1" smtClean="0"/>
              <a:t>represente</a:t>
            </a:r>
            <a:r>
              <a:rPr lang="en-US" sz="2400" b="1" i="1" dirty="0" smtClean="0"/>
              <a:t> un valor  del </a:t>
            </a:r>
            <a:r>
              <a:rPr lang="en-US" sz="2400" b="1" i="1" dirty="0" err="1" smtClean="0"/>
              <a:t>costo</a:t>
            </a:r>
            <a:r>
              <a:rPr lang="en-US" sz="2400" b="1" i="1" dirty="0" smtClean="0"/>
              <a:t> del </a:t>
            </a:r>
            <a:r>
              <a:rPr lang="en-US" sz="2400" b="1" i="1" dirty="0" err="1" smtClean="0"/>
              <a:t>dinero</a:t>
            </a:r>
            <a:r>
              <a:rPr lang="en-US" sz="2400" b="1" i="1" dirty="0" smtClean="0"/>
              <a:t>, </a:t>
            </a:r>
            <a:r>
              <a:rPr lang="en-US" sz="2400" b="1" i="1" dirty="0" err="1" smtClean="0"/>
              <a:t>más</a:t>
            </a:r>
            <a:r>
              <a:rPr lang="en-US" sz="2400" b="1" i="1" dirty="0" smtClean="0"/>
              <a:t> un </a:t>
            </a:r>
            <a:r>
              <a:rPr lang="en-US" sz="2400" b="1" i="1" dirty="0" err="1" smtClean="0"/>
              <a:t>margen</a:t>
            </a:r>
            <a:r>
              <a:rPr lang="en-US" sz="2400" b="1" i="1" dirty="0" smtClean="0"/>
              <a:t> </a:t>
            </a:r>
            <a:r>
              <a:rPr lang="en-US" sz="2400" b="1" i="1" dirty="0" err="1" smtClean="0"/>
              <a:t>moderado</a:t>
            </a:r>
            <a:r>
              <a:rPr lang="en-US" sz="2400" b="1" i="1" dirty="0" smtClean="0"/>
              <a:t> de </a:t>
            </a:r>
            <a:r>
              <a:rPr lang="en-US" sz="2400" b="1" i="1" dirty="0" err="1" smtClean="0"/>
              <a:t>rentabilidad</a:t>
            </a:r>
            <a:r>
              <a:rPr lang="en-US" sz="2400" b="1" i="1" dirty="0" smtClean="0"/>
              <a:t>. </a:t>
            </a:r>
          </a:p>
          <a:p>
            <a:pPr>
              <a:lnSpc>
                <a:spcPct val="150000"/>
              </a:lnSpc>
            </a:pPr>
            <a:r>
              <a:rPr lang="en-US" sz="2400" b="1" i="1" dirty="0" smtClean="0"/>
              <a:t>Los </a:t>
            </a:r>
            <a:r>
              <a:rPr lang="en-US" sz="2400" b="1" i="1" dirty="0" err="1" smtClean="0"/>
              <a:t>activos</a:t>
            </a:r>
            <a:r>
              <a:rPr lang="en-US" sz="2400" b="1" i="1" dirty="0" smtClean="0"/>
              <a:t> </a:t>
            </a:r>
            <a:r>
              <a:rPr lang="en-US" sz="2400" b="1" i="1" dirty="0" err="1" smtClean="0"/>
              <a:t>improductivos</a:t>
            </a:r>
            <a:r>
              <a:rPr lang="en-US" sz="2400" b="1" i="1" dirty="0" smtClean="0"/>
              <a:t> (</a:t>
            </a:r>
            <a:r>
              <a:rPr lang="en-US" sz="2400" b="1" i="1" dirty="0" err="1" smtClean="0"/>
              <a:t>terrenos</a:t>
            </a:r>
            <a:r>
              <a:rPr lang="en-US" sz="2400" b="1" i="1" dirty="0" smtClean="0"/>
              <a:t>) de los </a:t>
            </a:r>
            <a:r>
              <a:rPr lang="en-US" sz="2400" b="1" i="1" dirty="0" err="1" smtClean="0"/>
              <a:t>institutos</a:t>
            </a:r>
            <a:r>
              <a:rPr lang="en-US" sz="2400" b="1" i="1" dirty="0" smtClean="0"/>
              <a:t> </a:t>
            </a:r>
            <a:r>
              <a:rPr lang="en-US" sz="2400" b="1" i="1" dirty="0" err="1" smtClean="0"/>
              <a:t>previsionales</a:t>
            </a:r>
            <a:r>
              <a:rPr lang="en-US" sz="2400" b="1" i="1" dirty="0" smtClean="0"/>
              <a:t> </a:t>
            </a:r>
            <a:r>
              <a:rPr lang="en-US" sz="2400" b="1" i="1" dirty="0" err="1" smtClean="0"/>
              <a:t>útiles</a:t>
            </a:r>
            <a:r>
              <a:rPr lang="en-US" sz="2400" b="1" i="1" dirty="0" smtClean="0"/>
              <a:t> </a:t>
            </a:r>
            <a:r>
              <a:rPr lang="en-US" sz="2400" b="1" i="1" dirty="0" err="1" smtClean="0"/>
              <a:t>para</a:t>
            </a:r>
            <a:r>
              <a:rPr lang="en-US" sz="2400" b="1" i="1" dirty="0" smtClean="0"/>
              <a:t> el </a:t>
            </a:r>
            <a:r>
              <a:rPr lang="en-US" sz="2400" b="1" i="1" dirty="0" err="1" smtClean="0"/>
              <a:t>diseño</a:t>
            </a:r>
            <a:r>
              <a:rPr lang="en-US" sz="2400" b="1" i="1" dirty="0" smtClean="0"/>
              <a:t> de </a:t>
            </a:r>
            <a:r>
              <a:rPr lang="en-US" sz="2400" b="1" i="1" dirty="0" err="1" smtClean="0"/>
              <a:t>comunidades</a:t>
            </a:r>
            <a:r>
              <a:rPr lang="en-US" sz="2400" b="1" i="1" dirty="0" smtClean="0"/>
              <a:t> </a:t>
            </a:r>
            <a:r>
              <a:rPr lang="en-US" sz="2400" b="1" i="1" dirty="0" err="1" smtClean="0"/>
              <a:t>seguras</a:t>
            </a:r>
            <a:r>
              <a:rPr lang="en-US" sz="2400" b="1" i="1" dirty="0" smtClean="0"/>
              <a:t>, </a:t>
            </a:r>
            <a:r>
              <a:rPr lang="en-US" sz="2400" b="1" i="1" dirty="0" err="1" smtClean="0"/>
              <a:t>ordenadas</a:t>
            </a:r>
            <a:r>
              <a:rPr lang="en-US" sz="2400" b="1" i="1" dirty="0" smtClean="0"/>
              <a:t>, </a:t>
            </a:r>
            <a:r>
              <a:rPr lang="en-US" sz="2400" b="1" i="1" dirty="0" err="1" smtClean="0"/>
              <a:t>sostenibles</a:t>
            </a:r>
            <a:r>
              <a:rPr lang="en-US" sz="2400" b="1" i="1" dirty="0" smtClean="0"/>
              <a:t> y </a:t>
            </a:r>
            <a:r>
              <a:rPr lang="en-US" sz="2400" b="1" i="1" dirty="0" err="1" smtClean="0"/>
              <a:t>amigables</a:t>
            </a:r>
            <a:r>
              <a:rPr lang="en-US" sz="2400" b="1" i="1" dirty="0" smtClean="0"/>
              <a:t> con el </a:t>
            </a:r>
            <a:r>
              <a:rPr lang="en-US" sz="2400" b="1" i="1" dirty="0" err="1" smtClean="0"/>
              <a:t>medio</a:t>
            </a:r>
            <a:r>
              <a:rPr lang="en-US" sz="2400" b="1" i="1" dirty="0" smtClean="0"/>
              <a:t> </a:t>
            </a:r>
            <a:r>
              <a:rPr lang="en-US" sz="2400" b="1" i="1" dirty="0" err="1" smtClean="0"/>
              <a:t>ambiente</a:t>
            </a:r>
            <a:r>
              <a:rPr lang="en-US" sz="2400" b="1" i="1" dirty="0" smtClean="0"/>
              <a:t>.</a:t>
            </a:r>
          </a:p>
          <a:p>
            <a:pPr>
              <a:lnSpc>
                <a:spcPct val="150000"/>
              </a:lnSpc>
            </a:pPr>
            <a:endParaRPr lang="en-US" sz="2400" b="1" dirty="0"/>
          </a:p>
        </p:txBody>
      </p:sp>
    </p:spTree>
    <p:extLst>
      <p:ext uri="{BB962C8B-B14F-4D97-AF65-F5344CB8AC3E}">
        <p14:creationId xmlns:p14="http://schemas.microsoft.com/office/powerpoint/2010/main" val="112033636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3376456" y="43614"/>
            <a:ext cx="5751831" cy="646331"/>
          </a:xfrm>
          <a:prstGeom prst="rect">
            <a:avLst/>
          </a:prstGeom>
          <a:noFill/>
        </p:spPr>
        <p:txBody>
          <a:bodyPr wrap="none" rtlCol="0">
            <a:spAutoFit/>
          </a:bodyPr>
          <a:lstStyle/>
          <a:p>
            <a:r>
              <a:rPr lang="es-ES" sz="3600" dirty="0" smtClean="0">
                <a:solidFill>
                  <a:srgbClr val="FFC000"/>
                </a:solidFill>
                <a:latin typeface="Arial Black" pitchFamily="34" charset="0"/>
              </a:rPr>
              <a:t>MARCO CONCEPTUAL</a:t>
            </a:r>
            <a:endParaRPr lang="es-ES" sz="3600" dirty="0">
              <a:solidFill>
                <a:srgbClr val="FFC000"/>
              </a:solidFill>
              <a:latin typeface="Arial Black" pitchFamily="34" charset="0"/>
            </a:endParaRPr>
          </a:p>
        </p:txBody>
      </p:sp>
      <p:graphicFrame>
        <p:nvGraphicFramePr>
          <p:cNvPr id="2" name="Diagram 1"/>
          <p:cNvGraphicFramePr/>
          <p:nvPr>
            <p:extLst>
              <p:ext uri="{D42A27DB-BD31-4B8C-83A1-F6EECF244321}">
                <p14:modId xmlns:p14="http://schemas.microsoft.com/office/powerpoint/2010/main" val="2981075846"/>
              </p:ext>
            </p:extLst>
          </p:nvPr>
        </p:nvGraphicFramePr>
        <p:xfrm>
          <a:off x="236483" y="851339"/>
          <a:ext cx="8623738" cy="57071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4348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ARREGLADO-04.jpg"/>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811426" y="930275"/>
            <a:ext cx="6946688" cy="5280025"/>
          </a:xfrm>
        </p:spPr>
        <p:txBody>
          <a:bodyPr>
            <a:noAutofit/>
          </a:bodyPr>
          <a:lstStyle/>
          <a:p>
            <a:pPr>
              <a:lnSpc>
                <a:spcPct val="100000"/>
              </a:lnSpc>
            </a:pPr>
            <a:r>
              <a:rPr lang="en-US" b="1" i="1" dirty="0" smtClean="0"/>
              <a:t>El </a:t>
            </a:r>
            <a:r>
              <a:rPr lang="en-US" b="1" i="1" dirty="0" err="1" smtClean="0"/>
              <a:t>sistema</a:t>
            </a:r>
            <a:r>
              <a:rPr lang="en-US" b="1" i="1" dirty="0" smtClean="0"/>
              <a:t> de </a:t>
            </a:r>
            <a:r>
              <a:rPr lang="en-US" b="1" i="1" dirty="0" err="1" smtClean="0"/>
              <a:t>fondos</a:t>
            </a:r>
            <a:r>
              <a:rPr lang="en-US" b="1" i="1" dirty="0" smtClean="0"/>
              <a:t> de </a:t>
            </a:r>
            <a:r>
              <a:rPr lang="en-US" b="1" i="1" dirty="0" err="1" smtClean="0"/>
              <a:t>garantías</a:t>
            </a:r>
            <a:r>
              <a:rPr lang="en-US" b="1" i="1" dirty="0" smtClean="0"/>
              <a:t> </a:t>
            </a:r>
            <a:r>
              <a:rPr lang="en-US" b="1" i="1" dirty="0" err="1" smtClean="0"/>
              <a:t>reciprocas</a:t>
            </a:r>
            <a:r>
              <a:rPr lang="en-US" b="1" i="1" dirty="0" smtClean="0"/>
              <a:t> </a:t>
            </a:r>
            <a:r>
              <a:rPr lang="en-US" b="1" i="1" dirty="0" err="1" smtClean="0"/>
              <a:t>para</a:t>
            </a:r>
            <a:r>
              <a:rPr lang="en-US" b="1" i="1" dirty="0" smtClean="0"/>
              <a:t> el sector </a:t>
            </a:r>
            <a:r>
              <a:rPr lang="en-US" b="1" i="1" dirty="0" err="1" smtClean="0"/>
              <a:t>habitacional</a:t>
            </a:r>
            <a:r>
              <a:rPr lang="en-US" b="1" i="1" dirty="0" smtClean="0"/>
              <a:t>, </a:t>
            </a:r>
            <a:r>
              <a:rPr lang="en-US" b="1" i="1" dirty="0" err="1" smtClean="0"/>
              <a:t>que</a:t>
            </a:r>
            <a:r>
              <a:rPr lang="en-US" b="1" i="1" dirty="0" smtClean="0"/>
              <a:t> </a:t>
            </a:r>
            <a:r>
              <a:rPr lang="en-US" b="1" i="1" dirty="0" err="1" smtClean="0"/>
              <a:t>deberá</a:t>
            </a:r>
            <a:r>
              <a:rPr lang="en-US" b="1" i="1" dirty="0" smtClean="0"/>
              <a:t> ser </a:t>
            </a:r>
            <a:r>
              <a:rPr lang="en-US" b="1" i="1" dirty="0" err="1" smtClean="0"/>
              <a:t>utilizado</a:t>
            </a:r>
            <a:r>
              <a:rPr lang="en-US" b="1" i="1" dirty="0" smtClean="0"/>
              <a:t> de forma </a:t>
            </a:r>
            <a:r>
              <a:rPr lang="en-US" b="1" i="1" dirty="0" err="1" smtClean="0"/>
              <a:t>inmediata</a:t>
            </a:r>
            <a:r>
              <a:rPr lang="en-US" b="1" i="1" dirty="0" smtClean="0"/>
              <a:t> </a:t>
            </a:r>
            <a:r>
              <a:rPr lang="en-US" b="1" i="1" dirty="0" err="1" smtClean="0"/>
              <a:t>para</a:t>
            </a:r>
            <a:r>
              <a:rPr lang="en-US" b="1" i="1" dirty="0" smtClean="0"/>
              <a:t> </a:t>
            </a:r>
            <a:r>
              <a:rPr lang="en-US" b="1" i="1" dirty="0" err="1" smtClean="0"/>
              <a:t>poder</a:t>
            </a:r>
            <a:r>
              <a:rPr lang="en-US" b="1" i="1" dirty="0" smtClean="0"/>
              <a:t> responder </a:t>
            </a:r>
            <a:r>
              <a:rPr lang="en-US" b="1" i="1" dirty="0" err="1" smtClean="0"/>
              <a:t>oportunamente</a:t>
            </a:r>
            <a:r>
              <a:rPr lang="en-US" b="1" i="1" dirty="0" smtClean="0"/>
              <a:t> al </a:t>
            </a:r>
            <a:r>
              <a:rPr lang="en-US" b="1" i="1" dirty="0" err="1" smtClean="0"/>
              <a:t>rezago</a:t>
            </a:r>
            <a:r>
              <a:rPr lang="en-US" b="1" i="1" dirty="0" smtClean="0"/>
              <a:t> en </a:t>
            </a:r>
            <a:r>
              <a:rPr lang="en-US" b="1" i="1" dirty="0" err="1" smtClean="0"/>
              <a:t>proyectos</a:t>
            </a:r>
            <a:r>
              <a:rPr lang="en-US" b="1" i="1" dirty="0" smtClean="0"/>
              <a:t> de </a:t>
            </a:r>
            <a:r>
              <a:rPr lang="en-US" b="1" i="1" dirty="0" err="1" smtClean="0"/>
              <a:t>vivienda</a:t>
            </a:r>
            <a:r>
              <a:rPr lang="en-US" b="1" i="1" dirty="0" smtClean="0"/>
              <a:t> social.</a:t>
            </a:r>
          </a:p>
          <a:p>
            <a:pPr>
              <a:lnSpc>
                <a:spcPct val="100000"/>
              </a:lnSpc>
            </a:pPr>
            <a:r>
              <a:rPr lang="en-US" b="1" i="1" dirty="0" err="1" smtClean="0"/>
              <a:t>Revolvencia</a:t>
            </a:r>
            <a:r>
              <a:rPr lang="en-US" b="1" i="1" dirty="0" smtClean="0"/>
              <a:t> del </a:t>
            </a:r>
            <a:r>
              <a:rPr lang="en-US" b="1" i="1" dirty="0" err="1" smtClean="0"/>
              <a:t>fideicomiso</a:t>
            </a:r>
            <a:r>
              <a:rPr lang="en-US" b="1" i="1" dirty="0" smtClean="0"/>
              <a:t> del BCH, a </a:t>
            </a:r>
            <a:r>
              <a:rPr lang="en-US" b="1" i="1" dirty="0" err="1" smtClean="0"/>
              <a:t>través</a:t>
            </a:r>
            <a:r>
              <a:rPr lang="en-US" b="1" i="1" dirty="0" smtClean="0"/>
              <a:t> de </a:t>
            </a:r>
            <a:r>
              <a:rPr lang="en-US" b="1" i="1" dirty="0" err="1" smtClean="0"/>
              <a:t>una</a:t>
            </a:r>
            <a:r>
              <a:rPr lang="en-US" b="1" i="1" dirty="0" smtClean="0"/>
              <a:t> </a:t>
            </a:r>
            <a:r>
              <a:rPr lang="en-US" b="1" i="1" dirty="0" err="1" smtClean="0"/>
              <a:t>transferencia</a:t>
            </a:r>
            <a:r>
              <a:rPr lang="en-US" b="1" i="1" dirty="0" smtClean="0"/>
              <a:t> patrimonial de </a:t>
            </a:r>
            <a:r>
              <a:rPr lang="en-US" b="1" i="1" dirty="0" err="1" smtClean="0"/>
              <a:t>dicho</a:t>
            </a:r>
            <a:r>
              <a:rPr lang="en-US" b="1" i="1" dirty="0" smtClean="0"/>
              <a:t> </a:t>
            </a:r>
            <a:r>
              <a:rPr lang="en-US" b="1" i="1" dirty="0" err="1" smtClean="0"/>
              <a:t>fideicomiso</a:t>
            </a:r>
            <a:r>
              <a:rPr lang="en-US" b="1" i="1" dirty="0" smtClean="0"/>
              <a:t> a </a:t>
            </a:r>
            <a:r>
              <a:rPr lang="en-US" b="1" i="1" dirty="0" err="1" smtClean="0"/>
              <a:t>fondos</a:t>
            </a:r>
            <a:r>
              <a:rPr lang="en-US" b="1" i="1" dirty="0" smtClean="0"/>
              <a:t>  </a:t>
            </a:r>
            <a:r>
              <a:rPr lang="en-US" b="1" i="1" dirty="0" err="1" smtClean="0"/>
              <a:t>propios</a:t>
            </a:r>
            <a:r>
              <a:rPr lang="en-US" b="1" i="1" dirty="0" smtClean="0"/>
              <a:t> de BANHPROVI.</a:t>
            </a:r>
          </a:p>
          <a:p>
            <a:pPr>
              <a:lnSpc>
                <a:spcPct val="100000"/>
              </a:lnSpc>
            </a:pPr>
            <a:r>
              <a:rPr lang="en-US" b="1" i="1" dirty="0" err="1" smtClean="0"/>
              <a:t>Titularización</a:t>
            </a:r>
            <a:r>
              <a:rPr lang="en-US" b="1" i="1" dirty="0" smtClean="0"/>
              <a:t> de la </a:t>
            </a:r>
            <a:r>
              <a:rPr lang="en-US" b="1" i="1" dirty="0" err="1" smtClean="0"/>
              <a:t>cartera</a:t>
            </a:r>
            <a:r>
              <a:rPr lang="en-US" b="1" i="1" dirty="0" smtClean="0"/>
              <a:t> de BANHPROVI (</a:t>
            </a:r>
            <a:r>
              <a:rPr lang="en-US" b="1" i="1" dirty="0" err="1" smtClean="0"/>
              <a:t>emisión</a:t>
            </a:r>
            <a:r>
              <a:rPr lang="en-US" b="1" i="1" dirty="0" smtClean="0"/>
              <a:t> de </a:t>
            </a:r>
            <a:r>
              <a:rPr lang="en-US" b="1" i="1" dirty="0" err="1" smtClean="0"/>
              <a:t>bonos</a:t>
            </a:r>
            <a:r>
              <a:rPr lang="en-US" b="1" i="1" dirty="0" smtClean="0"/>
              <a:t>, </a:t>
            </a:r>
            <a:r>
              <a:rPr lang="en-US" b="1" i="1" dirty="0" err="1" smtClean="0"/>
              <a:t>cedulas</a:t>
            </a:r>
            <a:r>
              <a:rPr lang="en-US" b="1" i="1" dirty="0" smtClean="0"/>
              <a:t> </a:t>
            </a:r>
            <a:r>
              <a:rPr lang="en-US" b="1" i="1" dirty="0" err="1" smtClean="0"/>
              <a:t>hipotecarias</a:t>
            </a:r>
            <a:r>
              <a:rPr lang="en-US" b="1" i="1" dirty="0" smtClean="0"/>
              <a:t>, </a:t>
            </a:r>
            <a:r>
              <a:rPr lang="en-US" b="1" i="1" dirty="0" err="1" smtClean="0"/>
              <a:t>fideicomisos</a:t>
            </a:r>
            <a:r>
              <a:rPr lang="en-US" b="1" i="1" dirty="0" smtClean="0"/>
              <a:t> de </a:t>
            </a:r>
            <a:r>
              <a:rPr lang="en-US" b="1" i="1" dirty="0" err="1" smtClean="0"/>
              <a:t>venta</a:t>
            </a:r>
            <a:r>
              <a:rPr lang="en-US" b="1" i="1" dirty="0" smtClean="0"/>
              <a:t> de </a:t>
            </a:r>
            <a:r>
              <a:rPr lang="en-US" b="1" i="1" dirty="0" err="1" smtClean="0"/>
              <a:t>cartera</a:t>
            </a:r>
            <a:r>
              <a:rPr lang="en-US" b="1" i="1" dirty="0" smtClean="0"/>
              <a:t>, etc.)</a:t>
            </a:r>
          </a:p>
          <a:p>
            <a:pPr>
              <a:lnSpc>
                <a:spcPct val="100000"/>
              </a:lnSpc>
            </a:pPr>
            <a:endParaRPr lang="en-US" b="1" dirty="0"/>
          </a:p>
        </p:txBody>
      </p:sp>
    </p:spTree>
    <p:extLst>
      <p:ext uri="{BB962C8B-B14F-4D97-AF65-F5344CB8AC3E}">
        <p14:creationId xmlns:p14="http://schemas.microsoft.com/office/powerpoint/2010/main" val="96718032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3.jpg"/>
          <p:cNvPicPr>
            <a:picLocks noChangeAspect="1"/>
          </p:cNvPicPr>
          <p:nvPr/>
        </p:nvPicPr>
        <p:blipFill>
          <a:blip r:embed="rId2"/>
          <a:stretch>
            <a:fillRect/>
          </a:stretch>
        </p:blipFill>
        <p:spPr>
          <a:xfrm>
            <a:off x="0" y="1324"/>
            <a:ext cx="9144000" cy="6858000"/>
          </a:xfrm>
          <a:prstGeom prst="rect">
            <a:avLst/>
          </a:prstGeom>
        </p:spPr>
      </p:pic>
      <p:sp>
        <p:nvSpPr>
          <p:cNvPr id="6" name="5 Rectángulo"/>
          <p:cNvSpPr/>
          <p:nvPr/>
        </p:nvSpPr>
        <p:spPr>
          <a:xfrm>
            <a:off x="1914526" y="4324351"/>
            <a:ext cx="6193631" cy="3238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tx1"/>
              </a:solidFill>
            </a:endParaRPr>
          </a:p>
        </p:txBody>
      </p:sp>
      <p:sp>
        <p:nvSpPr>
          <p:cNvPr id="3" name="Content Placeholder 2"/>
          <p:cNvSpPr>
            <a:spLocks noGrp="1"/>
          </p:cNvSpPr>
          <p:nvPr>
            <p:ph idx="1"/>
          </p:nvPr>
        </p:nvSpPr>
        <p:spPr>
          <a:xfrm>
            <a:off x="1943101" y="1483361"/>
            <a:ext cx="6415088" cy="3345815"/>
          </a:xfrm>
        </p:spPr>
        <p:txBody>
          <a:bodyPr>
            <a:normAutofit fontScale="92500" lnSpcReduction="20000"/>
          </a:bodyPr>
          <a:lstStyle/>
          <a:p>
            <a:endParaRPr lang="en-US" sz="2000" dirty="0" smtClean="0"/>
          </a:p>
          <a:p>
            <a:endParaRPr lang="en-US" sz="2000" dirty="0" smtClean="0"/>
          </a:p>
          <a:p>
            <a:endParaRPr lang="en-US" sz="2000" dirty="0" smtClean="0"/>
          </a:p>
          <a:p>
            <a:r>
              <a:rPr lang="en-US" sz="2000" dirty="0" err="1" smtClean="0"/>
              <a:t>Recuperacion</a:t>
            </a:r>
            <a:r>
              <a:rPr lang="en-US" sz="2000" dirty="0" smtClean="0"/>
              <a:t> </a:t>
            </a:r>
            <a:r>
              <a:rPr lang="en-US" sz="2000" dirty="0" err="1" smtClean="0"/>
              <a:t>anual</a:t>
            </a:r>
            <a:r>
              <a:rPr lang="en-US" sz="2000" dirty="0" smtClean="0"/>
              <a:t> BAHNPROVI  :                                    </a:t>
            </a:r>
            <a:r>
              <a:rPr lang="en-US" sz="2000" dirty="0" err="1" smtClean="0"/>
              <a:t>Lps</a:t>
            </a:r>
            <a:r>
              <a:rPr lang="en-US" sz="2000" dirty="0" smtClean="0"/>
              <a:t>. 2,300,000,000.00</a:t>
            </a:r>
          </a:p>
          <a:p>
            <a:r>
              <a:rPr lang="en-US" sz="2000" dirty="0" err="1" smtClean="0"/>
              <a:t>Saldo</a:t>
            </a:r>
            <a:r>
              <a:rPr lang="en-US" sz="2000" dirty="0" smtClean="0"/>
              <a:t> del </a:t>
            </a:r>
            <a:r>
              <a:rPr lang="en-US" sz="2000" dirty="0" err="1" smtClean="0"/>
              <a:t>fideicomiso</a:t>
            </a:r>
            <a:r>
              <a:rPr lang="en-US" sz="2000" dirty="0" smtClean="0"/>
              <a:t> BCH	                                         </a:t>
            </a:r>
            <a:r>
              <a:rPr lang="en-US" sz="2000" dirty="0" err="1" smtClean="0"/>
              <a:t>Lps</a:t>
            </a:r>
            <a:r>
              <a:rPr lang="en-US" sz="2000" dirty="0" smtClean="0"/>
              <a:t>. 1,500,000,000.00</a:t>
            </a:r>
          </a:p>
          <a:p>
            <a:r>
              <a:rPr lang="en-US" sz="2000" dirty="0" err="1" smtClean="0"/>
              <a:t>Institutos</a:t>
            </a:r>
            <a:r>
              <a:rPr lang="en-US" sz="2000" dirty="0" smtClean="0"/>
              <a:t> </a:t>
            </a:r>
            <a:r>
              <a:rPr lang="en-US" sz="2000" dirty="0" err="1" smtClean="0"/>
              <a:t>Previsionales</a:t>
            </a:r>
            <a:r>
              <a:rPr lang="en-US" sz="2000" dirty="0" smtClean="0"/>
              <a:t>		                                       </a:t>
            </a:r>
            <a:r>
              <a:rPr lang="en-US" sz="2000" dirty="0" err="1" smtClean="0"/>
              <a:t>Lps</a:t>
            </a:r>
            <a:r>
              <a:rPr lang="en-US" sz="2000" dirty="0" smtClean="0"/>
              <a:t>.  2,300,000,000.00</a:t>
            </a:r>
          </a:p>
          <a:p>
            <a:endParaRPr lang="en-US" sz="2000" dirty="0" smtClean="0"/>
          </a:p>
          <a:p>
            <a:r>
              <a:rPr lang="en-US" sz="2000" b="1" i="1" dirty="0" smtClean="0">
                <a:effectLst>
                  <a:outerShdw blurRad="38100" dist="38100" dir="2700000" algn="tl">
                    <a:srgbClr val="000000">
                      <a:alpha val="43137"/>
                    </a:srgbClr>
                  </a:outerShdw>
                </a:effectLst>
              </a:rPr>
              <a:t>Total en </a:t>
            </a:r>
            <a:r>
              <a:rPr lang="en-US" sz="2000" b="1" i="1" dirty="0" err="1" smtClean="0">
                <a:effectLst>
                  <a:outerShdw blurRad="38100" dist="38100" dir="2700000" algn="tl">
                    <a:srgbClr val="000000">
                      <a:alpha val="43137"/>
                    </a:srgbClr>
                  </a:outerShdw>
                </a:effectLst>
              </a:rPr>
              <a:t>Lps</a:t>
            </a:r>
            <a:r>
              <a:rPr lang="en-US" sz="2000" b="1" i="1" dirty="0" smtClean="0">
                <a:effectLst>
                  <a:outerShdw blurRad="38100" dist="38100" dir="2700000" algn="tl">
                    <a:srgbClr val="000000">
                      <a:alpha val="43137"/>
                    </a:srgbClr>
                  </a:outerShdw>
                </a:effectLst>
              </a:rPr>
              <a:t>.                                                                            </a:t>
            </a:r>
            <a:r>
              <a:rPr lang="en-US" sz="2000" b="1" i="1" dirty="0" err="1" smtClean="0">
                <a:effectLst>
                  <a:outerShdw blurRad="38100" dist="38100" dir="2700000" algn="tl">
                    <a:srgbClr val="000000">
                      <a:alpha val="43137"/>
                    </a:srgbClr>
                  </a:outerShdw>
                </a:effectLst>
              </a:rPr>
              <a:t>Lps</a:t>
            </a:r>
            <a:r>
              <a:rPr lang="en-US" sz="2000" b="1" i="1" dirty="0" smtClean="0">
                <a:effectLst>
                  <a:outerShdw blurRad="38100" dist="38100" dir="2700000" algn="tl">
                    <a:srgbClr val="000000">
                      <a:alpha val="43137"/>
                    </a:srgbClr>
                  </a:outerShdw>
                </a:effectLst>
              </a:rPr>
              <a:t>.  6,100,000,000.00</a:t>
            </a:r>
          </a:p>
        </p:txBody>
      </p:sp>
      <p:sp>
        <p:nvSpPr>
          <p:cNvPr id="2" name="Title 1"/>
          <p:cNvSpPr>
            <a:spLocks noGrp="1"/>
          </p:cNvSpPr>
          <p:nvPr>
            <p:ph type="title"/>
          </p:nvPr>
        </p:nvSpPr>
        <p:spPr>
          <a:xfrm>
            <a:off x="1964786" y="1285876"/>
            <a:ext cx="4950365" cy="1228854"/>
          </a:xfrm>
        </p:spPr>
        <p:txBody>
          <a:bodyPr/>
          <a:lstStyle/>
          <a:p>
            <a:r>
              <a:rPr lang="en-US" sz="4800" b="1" i="1" spc="-300" dirty="0" err="1" smtClean="0">
                <a:solidFill>
                  <a:schemeClr val="tx1"/>
                </a:solidFill>
              </a:rPr>
              <a:t>Fondeo</a:t>
            </a:r>
            <a:r>
              <a:rPr lang="en-US" sz="4800" b="1" i="1" spc="-300" dirty="0" smtClean="0">
                <a:solidFill>
                  <a:schemeClr val="tx1"/>
                </a:solidFill>
              </a:rPr>
              <a:t> </a:t>
            </a:r>
            <a:r>
              <a:rPr lang="en-US" sz="4800" b="1" i="1" spc="-300" dirty="0" err="1" smtClean="0">
                <a:solidFill>
                  <a:schemeClr val="tx1"/>
                </a:solidFill>
              </a:rPr>
              <a:t>Anual</a:t>
            </a:r>
            <a:r>
              <a:rPr lang="en-US" sz="4800" b="1" i="1" spc="-300" dirty="0" smtClean="0">
                <a:solidFill>
                  <a:schemeClr val="tx1"/>
                </a:solidFill>
              </a:rPr>
              <a:t> </a:t>
            </a:r>
            <a:r>
              <a:rPr lang="en-US" sz="4800" b="1" i="1" spc="-300" dirty="0" err="1" smtClean="0">
                <a:solidFill>
                  <a:schemeClr val="tx1"/>
                </a:solidFill>
              </a:rPr>
              <a:t>Propuesto</a:t>
            </a:r>
            <a:endParaRPr lang="en-US" sz="6000" b="1" i="1" spc="-300" dirty="0">
              <a:solidFill>
                <a:schemeClr val="tx1"/>
              </a:solidFill>
            </a:endParaRPr>
          </a:p>
        </p:txBody>
      </p:sp>
    </p:spTree>
    <p:extLst>
      <p:ext uri="{BB962C8B-B14F-4D97-AF65-F5344CB8AC3E}">
        <p14:creationId xmlns:p14="http://schemas.microsoft.com/office/powerpoint/2010/main" val="87898134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278857" y="1"/>
            <a:ext cx="6229351" cy="1325563"/>
          </a:xfrm>
        </p:spPr>
        <p:txBody>
          <a:bodyPr/>
          <a:lstStyle/>
          <a:p>
            <a:r>
              <a:rPr lang="en-US" sz="6000" b="1" i="1" spc="-300" dirty="0" err="1">
                <a:solidFill>
                  <a:srgbClr val="0070C0"/>
                </a:solidFill>
              </a:rPr>
              <a:t>Programas</a:t>
            </a:r>
            <a:r>
              <a:rPr lang="en-US" dirty="0"/>
              <a:t> </a:t>
            </a:r>
            <a:r>
              <a:rPr lang="en-US" sz="6000" b="1" i="1" spc="-300" dirty="0">
                <a:solidFill>
                  <a:srgbClr val="0070C0"/>
                </a:solidFill>
              </a:rPr>
              <a:t>de </a:t>
            </a:r>
            <a:r>
              <a:rPr lang="en-US" sz="6000" b="1" i="1" spc="-300" dirty="0" err="1">
                <a:solidFill>
                  <a:srgbClr val="0070C0"/>
                </a:solidFill>
              </a:rPr>
              <a:t>vivienda</a:t>
            </a:r>
            <a:endParaRPr lang="en-US" sz="6000" b="1" i="1" spc="-300" dirty="0">
              <a:solidFill>
                <a:srgbClr val="0070C0"/>
              </a:solidFill>
            </a:endParaRPr>
          </a:p>
        </p:txBody>
      </p:sp>
      <p:sp>
        <p:nvSpPr>
          <p:cNvPr id="3" name="Content Placeholder 2"/>
          <p:cNvSpPr>
            <a:spLocks noGrp="1"/>
          </p:cNvSpPr>
          <p:nvPr>
            <p:ph idx="1"/>
          </p:nvPr>
        </p:nvSpPr>
        <p:spPr>
          <a:xfrm>
            <a:off x="2107408" y="1276351"/>
            <a:ext cx="6829425" cy="5191125"/>
          </a:xfrm>
        </p:spPr>
        <p:txBody>
          <a:bodyPr>
            <a:normAutofit fontScale="92500" lnSpcReduction="20000"/>
          </a:bodyPr>
          <a:lstStyle/>
          <a:p>
            <a:pPr>
              <a:lnSpc>
                <a:spcPct val="120000"/>
              </a:lnSpc>
            </a:pPr>
            <a:r>
              <a:rPr lang="en-US" b="1" i="1" u="sng" dirty="0" smtClean="0">
                <a:effectLst>
                  <a:outerShdw blurRad="38100" dist="38100" dir="2700000" algn="tl">
                    <a:srgbClr val="000000">
                      <a:alpha val="43137"/>
                    </a:srgbClr>
                  </a:outerShdw>
                </a:effectLst>
              </a:rPr>
              <a:t>AUTO CONSTRUCCIÓN </a:t>
            </a:r>
            <a:r>
              <a:rPr lang="en-US" dirty="0" smtClean="0"/>
              <a:t>: </a:t>
            </a:r>
            <a:r>
              <a:rPr lang="en-US" b="1" dirty="0" err="1" smtClean="0"/>
              <a:t>este</a:t>
            </a:r>
            <a:r>
              <a:rPr lang="en-US" b="1" dirty="0" smtClean="0"/>
              <a:t> </a:t>
            </a:r>
            <a:r>
              <a:rPr lang="en-US" b="1" dirty="0" err="1" smtClean="0"/>
              <a:t>programa</a:t>
            </a:r>
            <a:r>
              <a:rPr lang="en-US" b="1" dirty="0" smtClean="0"/>
              <a:t> </a:t>
            </a:r>
            <a:r>
              <a:rPr lang="en-US" b="1" dirty="0" err="1" smtClean="0"/>
              <a:t>contempla</a:t>
            </a:r>
            <a:r>
              <a:rPr lang="en-US" b="1" dirty="0" smtClean="0"/>
              <a:t> la </a:t>
            </a:r>
            <a:r>
              <a:rPr lang="en-US" b="1" dirty="0" err="1" smtClean="0"/>
              <a:t>autoconstrucción</a:t>
            </a:r>
            <a:r>
              <a:rPr lang="en-US" b="1" dirty="0" smtClean="0"/>
              <a:t> </a:t>
            </a:r>
            <a:r>
              <a:rPr lang="en-US" b="1" dirty="0" err="1" smtClean="0"/>
              <a:t>desde</a:t>
            </a:r>
            <a:r>
              <a:rPr lang="en-US" b="1" dirty="0" smtClean="0"/>
              <a:t> </a:t>
            </a:r>
            <a:r>
              <a:rPr lang="en-US" b="1" dirty="0" err="1" smtClean="0"/>
              <a:t>una</a:t>
            </a:r>
            <a:r>
              <a:rPr lang="en-US" b="1" dirty="0" smtClean="0"/>
              <a:t> </a:t>
            </a:r>
            <a:r>
              <a:rPr lang="en-US" b="1" dirty="0" err="1" smtClean="0"/>
              <a:t>pequeña</a:t>
            </a:r>
            <a:r>
              <a:rPr lang="en-US" b="1" dirty="0" smtClean="0"/>
              <a:t> </a:t>
            </a:r>
            <a:r>
              <a:rPr lang="en-US" b="1" dirty="0" err="1" smtClean="0"/>
              <a:t>ampliación</a:t>
            </a:r>
            <a:r>
              <a:rPr lang="en-US" b="1" dirty="0" smtClean="0"/>
              <a:t> </a:t>
            </a:r>
            <a:r>
              <a:rPr lang="en-US" b="1" dirty="0" err="1" smtClean="0"/>
              <a:t>hasta</a:t>
            </a:r>
            <a:r>
              <a:rPr lang="en-US" b="1" dirty="0" smtClean="0"/>
              <a:t> </a:t>
            </a:r>
            <a:r>
              <a:rPr lang="en-US" b="1" dirty="0" err="1" smtClean="0"/>
              <a:t>una</a:t>
            </a:r>
            <a:r>
              <a:rPr lang="en-US" b="1" dirty="0" smtClean="0"/>
              <a:t> casa </a:t>
            </a:r>
            <a:r>
              <a:rPr lang="en-US" b="1" dirty="0" err="1" smtClean="0"/>
              <a:t>terminada</a:t>
            </a:r>
            <a:r>
              <a:rPr lang="en-US" b="1" dirty="0" smtClean="0"/>
              <a:t>.</a:t>
            </a:r>
          </a:p>
          <a:p>
            <a:pPr lvl="1">
              <a:lnSpc>
                <a:spcPct val="120000"/>
              </a:lnSpc>
              <a:buNone/>
            </a:pPr>
            <a:r>
              <a:rPr lang="en-US" b="1" dirty="0" smtClean="0"/>
              <a:t>El </a:t>
            </a:r>
            <a:r>
              <a:rPr lang="en-US" b="1" dirty="0" err="1" smtClean="0"/>
              <a:t>lote</a:t>
            </a:r>
            <a:r>
              <a:rPr lang="en-US" b="1" dirty="0" smtClean="0"/>
              <a:t> </a:t>
            </a:r>
            <a:r>
              <a:rPr lang="en-US" b="1" dirty="0" err="1" smtClean="0"/>
              <a:t>de</a:t>
            </a:r>
            <a:r>
              <a:rPr lang="en-US" b="1" i="1" dirty="0" err="1" smtClean="0"/>
              <a:t>Monto</a:t>
            </a:r>
            <a:r>
              <a:rPr lang="en-US" b="1" i="1" dirty="0" smtClean="0"/>
              <a:t> : </a:t>
            </a:r>
            <a:r>
              <a:rPr lang="en-US" b="1" i="1" dirty="0" err="1" smtClean="0"/>
              <a:t>hasta</a:t>
            </a:r>
            <a:r>
              <a:rPr lang="en-US" b="1" i="1" dirty="0" smtClean="0"/>
              <a:t> </a:t>
            </a:r>
            <a:r>
              <a:rPr lang="en-US" b="1" i="1" dirty="0" err="1" smtClean="0"/>
              <a:t>Lps</a:t>
            </a:r>
            <a:r>
              <a:rPr lang="en-US" b="1" i="1" dirty="0" smtClean="0"/>
              <a:t>. 450,000.00</a:t>
            </a:r>
          </a:p>
          <a:p>
            <a:pPr lvl="1">
              <a:lnSpc>
                <a:spcPct val="120000"/>
              </a:lnSpc>
              <a:buNone/>
            </a:pPr>
            <a:r>
              <a:rPr lang="en-US" b="1" i="1" dirty="0" err="1" smtClean="0"/>
              <a:t>Subsidio</a:t>
            </a:r>
            <a:r>
              <a:rPr lang="en-US" b="1" i="1" dirty="0" smtClean="0"/>
              <a:t> : </a:t>
            </a:r>
            <a:r>
              <a:rPr lang="en-US" b="1" i="1" dirty="0" err="1" smtClean="0"/>
              <a:t>Lps</a:t>
            </a:r>
            <a:r>
              <a:rPr lang="en-US" b="1" i="1" dirty="0" smtClean="0"/>
              <a:t> 41,600.00</a:t>
            </a:r>
          </a:p>
          <a:p>
            <a:pPr lvl="1">
              <a:lnSpc>
                <a:spcPct val="120000"/>
              </a:lnSpc>
              <a:buNone/>
            </a:pPr>
            <a:r>
              <a:rPr lang="en-US" b="1" i="1" dirty="0" err="1" smtClean="0"/>
              <a:t>Tasa</a:t>
            </a:r>
            <a:r>
              <a:rPr lang="en-US" b="1" i="1" dirty="0" smtClean="0"/>
              <a:t> final : 10% </a:t>
            </a:r>
          </a:p>
          <a:p>
            <a:pPr>
              <a:lnSpc>
                <a:spcPct val="120000"/>
              </a:lnSpc>
            </a:pPr>
            <a:r>
              <a:rPr lang="en-US" b="1" dirty="0" err="1" smtClean="0"/>
              <a:t>debe</a:t>
            </a:r>
            <a:r>
              <a:rPr lang="en-US" b="1" dirty="0" smtClean="0"/>
              <a:t> </a:t>
            </a:r>
            <a:r>
              <a:rPr lang="en-US" b="1" dirty="0" err="1" smtClean="0"/>
              <a:t>estar</a:t>
            </a:r>
            <a:r>
              <a:rPr lang="en-US" b="1" dirty="0" smtClean="0"/>
              <a:t> en </a:t>
            </a:r>
            <a:r>
              <a:rPr lang="en-US" b="1" dirty="0" err="1" smtClean="0"/>
              <a:t>las</a:t>
            </a:r>
            <a:r>
              <a:rPr lang="en-US" b="1" dirty="0" smtClean="0"/>
              <a:t> </a:t>
            </a:r>
            <a:r>
              <a:rPr lang="en-US" b="1" dirty="0" err="1" smtClean="0"/>
              <a:t>siguientes</a:t>
            </a:r>
            <a:r>
              <a:rPr lang="en-US" b="1" dirty="0" smtClean="0"/>
              <a:t> </a:t>
            </a:r>
            <a:r>
              <a:rPr lang="en-US" b="1" dirty="0" err="1" smtClean="0"/>
              <a:t>condiciones</a:t>
            </a:r>
            <a:r>
              <a:rPr lang="en-US" b="1" dirty="0" smtClean="0"/>
              <a:t>:</a:t>
            </a:r>
          </a:p>
          <a:p>
            <a:pPr marL="514350" indent="-514350">
              <a:lnSpc>
                <a:spcPct val="120000"/>
              </a:lnSpc>
              <a:buFont typeface="+mj-lt"/>
              <a:buAutoNum type="arabicPeriod"/>
            </a:pPr>
            <a:r>
              <a:rPr lang="en-US" b="1" i="1" dirty="0" err="1" smtClean="0"/>
              <a:t>Deberá</a:t>
            </a:r>
            <a:r>
              <a:rPr lang="en-US" b="1" i="1" dirty="0" smtClean="0"/>
              <a:t> </a:t>
            </a:r>
            <a:r>
              <a:rPr lang="en-US" b="1" i="1" dirty="0" err="1" smtClean="0"/>
              <a:t>estar</a:t>
            </a:r>
            <a:r>
              <a:rPr lang="en-US" b="1" i="1" dirty="0" smtClean="0"/>
              <a:t> </a:t>
            </a:r>
            <a:r>
              <a:rPr lang="en-US" b="1" i="1" dirty="0" err="1" smtClean="0"/>
              <a:t>legalizado</a:t>
            </a:r>
            <a:r>
              <a:rPr lang="en-US" b="1" i="1" dirty="0" smtClean="0"/>
              <a:t> (</a:t>
            </a:r>
            <a:r>
              <a:rPr lang="en-US" b="1" i="1" dirty="0" err="1" smtClean="0"/>
              <a:t>papeles</a:t>
            </a:r>
            <a:r>
              <a:rPr lang="en-US" b="1" i="1" dirty="0" smtClean="0"/>
              <a:t> en </a:t>
            </a:r>
            <a:r>
              <a:rPr lang="en-US" b="1" i="1" dirty="0" err="1" smtClean="0"/>
              <a:t>orden</a:t>
            </a:r>
            <a:r>
              <a:rPr lang="en-US" b="1" i="1" dirty="0" smtClean="0"/>
              <a:t>)</a:t>
            </a:r>
          </a:p>
          <a:p>
            <a:pPr marL="514350" indent="-514350">
              <a:lnSpc>
                <a:spcPct val="120000"/>
              </a:lnSpc>
              <a:buFont typeface="+mj-lt"/>
              <a:buAutoNum type="arabicPeriod"/>
            </a:pPr>
            <a:r>
              <a:rPr lang="en-US" b="1" i="1" dirty="0" err="1" smtClean="0"/>
              <a:t>Debe</a:t>
            </a:r>
            <a:r>
              <a:rPr lang="en-US" b="1" i="1" dirty="0" smtClean="0"/>
              <a:t> </a:t>
            </a:r>
            <a:r>
              <a:rPr lang="en-US" b="1" i="1" dirty="0" err="1" smtClean="0"/>
              <a:t>tener</a:t>
            </a:r>
            <a:r>
              <a:rPr lang="en-US" b="1" i="1" dirty="0" smtClean="0"/>
              <a:t> </a:t>
            </a:r>
            <a:r>
              <a:rPr lang="en-US" b="1" i="1" dirty="0" err="1" smtClean="0"/>
              <a:t>servicios</a:t>
            </a:r>
            <a:r>
              <a:rPr lang="en-US" b="1" i="1" dirty="0" smtClean="0"/>
              <a:t> </a:t>
            </a:r>
            <a:r>
              <a:rPr lang="en-US" b="1" i="1" dirty="0" err="1" smtClean="0"/>
              <a:t>básicos</a:t>
            </a:r>
            <a:r>
              <a:rPr lang="en-US" b="1" i="1" dirty="0" smtClean="0"/>
              <a:t> (</a:t>
            </a:r>
            <a:r>
              <a:rPr lang="en-US" b="1" i="1" dirty="0" err="1" smtClean="0"/>
              <a:t>preferiblemente</a:t>
            </a:r>
            <a:r>
              <a:rPr lang="en-US" b="1" i="1" dirty="0" smtClean="0"/>
              <a:t> en </a:t>
            </a:r>
            <a:r>
              <a:rPr lang="en-US" b="1" i="1" dirty="0" err="1" smtClean="0"/>
              <a:t>calles</a:t>
            </a:r>
            <a:r>
              <a:rPr lang="en-US" b="1" i="1" dirty="0" smtClean="0"/>
              <a:t> con </a:t>
            </a:r>
            <a:r>
              <a:rPr lang="en-US" b="1" i="1" dirty="0" err="1" smtClean="0"/>
              <a:t>pavimento</a:t>
            </a:r>
            <a:r>
              <a:rPr lang="en-US" b="1" i="1" dirty="0" smtClean="0"/>
              <a:t>)</a:t>
            </a:r>
          </a:p>
          <a:p>
            <a:pPr marL="514350" indent="-514350">
              <a:lnSpc>
                <a:spcPct val="120000"/>
              </a:lnSpc>
              <a:buFont typeface="+mj-lt"/>
              <a:buAutoNum type="arabicPeriod"/>
            </a:pPr>
            <a:r>
              <a:rPr lang="en-US" b="1" i="1" dirty="0" err="1" smtClean="0"/>
              <a:t>Debe</a:t>
            </a:r>
            <a:r>
              <a:rPr lang="en-US" b="1" i="1" dirty="0" smtClean="0"/>
              <a:t> de </a:t>
            </a:r>
            <a:r>
              <a:rPr lang="en-US" b="1" i="1" dirty="0" err="1" smtClean="0"/>
              <a:t>estar</a:t>
            </a:r>
            <a:r>
              <a:rPr lang="en-US" b="1" i="1" dirty="0" smtClean="0"/>
              <a:t> </a:t>
            </a:r>
            <a:r>
              <a:rPr lang="en-US" b="1" i="1" dirty="0" err="1" smtClean="0"/>
              <a:t>fuera</a:t>
            </a:r>
            <a:r>
              <a:rPr lang="en-US" b="1" i="1" dirty="0" smtClean="0"/>
              <a:t> de </a:t>
            </a:r>
            <a:r>
              <a:rPr lang="en-US" b="1" i="1" dirty="0" err="1" smtClean="0"/>
              <a:t>lugares</a:t>
            </a:r>
            <a:r>
              <a:rPr lang="en-US" b="1" i="1" dirty="0" smtClean="0"/>
              <a:t> de </a:t>
            </a:r>
            <a:r>
              <a:rPr lang="en-US" b="1" i="1" dirty="0" err="1" smtClean="0"/>
              <a:t>riesgos</a:t>
            </a:r>
            <a:r>
              <a:rPr lang="en-US" b="1" i="1" dirty="0" smtClean="0"/>
              <a:t> ( </a:t>
            </a:r>
            <a:r>
              <a:rPr lang="en-US" b="1" i="1" dirty="0" err="1" smtClean="0"/>
              <a:t>inundaciones</a:t>
            </a:r>
            <a:r>
              <a:rPr lang="en-US" b="1" i="1" dirty="0" smtClean="0"/>
              <a:t>, </a:t>
            </a:r>
            <a:r>
              <a:rPr lang="en-US" b="1" i="1" dirty="0" err="1" smtClean="0"/>
              <a:t>deslizamientos</a:t>
            </a:r>
            <a:r>
              <a:rPr lang="en-US" b="1" i="1" dirty="0" smtClean="0"/>
              <a:t>, etc.)</a:t>
            </a:r>
          </a:p>
          <a:p>
            <a:pPr marL="514350" indent="-514350">
              <a:lnSpc>
                <a:spcPct val="120000"/>
              </a:lnSpc>
              <a:buFont typeface="+mj-lt"/>
              <a:buAutoNum type="arabicPeriod"/>
            </a:pPr>
            <a:r>
              <a:rPr lang="en-US" b="1" i="1" dirty="0" smtClean="0"/>
              <a:t> Este </a:t>
            </a:r>
            <a:r>
              <a:rPr lang="en-US" b="1" i="1" dirty="0" err="1" smtClean="0"/>
              <a:t>programa</a:t>
            </a:r>
            <a:r>
              <a:rPr lang="en-US" b="1" i="1" dirty="0" smtClean="0"/>
              <a:t> </a:t>
            </a:r>
            <a:r>
              <a:rPr lang="en-US" b="1" i="1" dirty="0" err="1" smtClean="0"/>
              <a:t>estará</a:t>
            </a:r>
            <a:r>
              <a:rPr lang="en-US" b="1" i="1" dirty="0" smtClean="0"/>
              <a:t> </a:t>
            </a:r>
            <a:r>
              <a:rPr lang="en-US" b="1" i="1" dirty="0" err="1" smtClean="0"/>
              <a:t>bajo</a:t>
            </a:r>
            <a:r>
              <a:rPr lang="en-US" b="1" i="1" dirty="0" smtClean="0"/>
              <a:t> el </a:t>
            </a:r>
            <a:r>
              <a:rPr lang="en-US" b="1" i="1" dirty="0" err="1" smtClean="0"/>
              <a:t>fondo</a:t>
            </a:r>
            <a:r>
              <a:rPr lang="en-US" b="1" i="1" dirty="0" smtClean="0"/>
              <a:t> de </a:t>
            </a:r>
            <a:r>
              <a:rPr lang="en-US" b="1" i="1" dirty="0" err="1" smtClean="0"/>
              <a:t>garantías</a:t>
            </a:r>
            <a:r>
              <a:rPr lang="en-US" b="1" i="1" dirty="0" smtClean="0"/>
              <a:t> </a:t>
            </a:r>
            <a:r>
              <a:rPr lang="en-US" b="1" i="1" dirty="0" err="1" smtClean="0"/>
              <a:t>reciprocas</a:t>
            </a:r>
            <a:endParaRPr lang="en-US" b="1" i="1" dirty="0"/>
          </a:p>
        </p:txBody>
      </p:sp>
      <p:pic>
        <p:nvPicPr>
          <p:cNvPr id="8" name="7 Imagen" descr="Landcasas5.jpg"/>
          <p:cNvPicPr>
            <a:picLocks noChangeAspect="1"/>
          </p:cNvPicPr>
          <p:nvPr/>
        </p:nvPicPr>
        <p:blipFill>
          <a:blip r:embed="rId3"/>
          <a:stretch>
            <a:fillRect/>
          </a:stretch>
        </p:blipFill>
        <p:spPr>
          <a:xfrm>
            <a:off x="121446" y="1014414"/>
            <a:ext cx="1843087" cy="1843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99867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ONDO-ARREGLADO-03.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2140162" y="478155"/>
            <a:ext cx="5925131" cy="1203008"/>
          </a:xfrm>
        </p:spPr>
        <p:txBody>
          <a:bodyPr>
            <a:normAutofit fontScale="90000"/>
          </a:bodyPr>
          <a:lstStyle/>
          <a:p>
            <a:r>
              <a:rPr lang="en-US" sz="6000" b="1" i="1" spc="-300" dirty="0" err="1" smtClean="0">
                <a:solidFill>
                  <a:srgbClr val="0070C0"/>
                </a:solidFill>
              </a:rPr>
              <a:t>Programas</a:t>
            </a:r>
            <a:r>
              <a:rPr lang="en-US" sz="6000" b="1" i="1" spc="-300" dirty="0" smtClean="0">
                <a:solidFill>
                  <a:srgbClr val="0070C0"/>
                </a:solidFill>
              </a:rPr>
              <a:t> de </a:t>
            </a:r>
            <a:r>
              <a:rPr lang="en-US" sz="6000" b="1" i="1" spc="-300" dirty="0" err="1" smtClean="0">
                <a:solidFill>
                  <a:srgbClr val="0070C0"/>
                </a:solidFill>
              </a:rPr>
              <a:t>Vivienda</a:t>
            </a:r>
            <a:endParaRPr lang="en-US" sz="6000" b="1" i="1" spc="-300" dirty="0">
              <a:solidFill>
                <a:srgbClr val="0070C0"/>
              </a:solidFill>
            </a:endParaRPr>
          </a:p>
        </p:txBody>
      </p:sp>
      <p:sp>
        <p:nvSpPr>
          <p:cNvPr id="3" name="Content Placeholder 2"/>
          <p:cNvSpPr>
            <a:spLocks noGrp="1"/>
          </p:cNvSpPr>
          <p:nvPr>
            <p:ph idx="1"/>
          </p:nvPr>
        </p:nvSpPr>
        <p:spPr>
          <a:xfrm>
            <a:off x="2014538" y="1797050"/>
            <a:ext cx="7129463" cy="4351338"/>
          </a:xfrm>
        </p:spPr>
        <p:txBody>
          <a:bodyPr>
            <a:normAutofit/>
          </a:bodyPr>
          <a:lstStyle/>
          <a:p>
            <a:pPr>
              <a:lnSpc>
                <a:spcPct val="150000"/>
              </a:lnSpc>
            </a:pPr>
            <a:r>
              <a:rPr lang="en-US" sz="3200" b="1" i="1" u="sng" dirty="0" err="1" smtClean="0">
                <a:effectLst>
                  <a:outerShdw blurRad="38100" dist="38100" dir="2700000" algn="tl">
                    <a:srgbClr val="000000">
                      <a:alpha val="43137"/>
                    </a:srgbClr>
                  </a:outerShdw>
                </a:effectLst>
              </a:rPr>
              <a:t>Vivienda</a:t>
            </a:r>
            <a:r>
              <a:rPr lang="en-US" sz="3200" b="1" i="1" u="sng" dirty="0" smtClean="0">
                <a:effectLst>
                  <a:outerShdw blurRad="38100" dist="38100" dir="2700000" algn="tl">
                    <a:srgbClr val="000000">
                      <a:alpha val="43137"/>
                    </a:srgbClr>
                  </a:outerShdw>
                </a:effectLst>
              </a:rPr>
              <a:t> social  </a:t>
            </a:r>
            <a:r>
              <a:rPr lang="en-US" dirty="0" smtClean="0"/>
              <a:t>:  </a:t>
            </a:r>
            <a:r>
              <a:rPr lang="en-US" dirty="0" err="1" smtClean="0"/>
              <a:t>hasta</a:t>
            </a:r>
            <a:r>
              <a:rPr lang="en-US" dirty="0" smtClean="0"/>
              <a:t> un </a:t>
            </a:r>
            <a:r>
              <a:rPr lang="en-US" dirty="0" err="1" smtClean="0"/>
              <a:t>monto</a:t>
            </a:r>
            <a:r>
              <a:rPr lang="en-US" dirty="0" smtClean="0"/>
              <a:t> de </a:t>
            </a:r>
            <a:r>
              <a:rPr lang="en-US" dirty="0" err="1" smtClean="0"/>
              <a:t>Lps</a:t>
            </a:r>
            <a:r>
              <a:rPr lang="en-US" dirty="0" smtClean="0"/>
              <a:t>. </a:t>
            </a:r>
            <a:r>
              <a:rPr lang="en-US" b="1" dirty="0" smtClean="0"/>
              <a:t>450,000.00</a:t>
            </a:r>
            <a:r>
              <a:rPr lang="en-US" dirty="0" smtClean="0"/>
              <a:t> con </a:t>
            </a:r>
            <a:r>
              <a:rPr lang="en-US" dirty="0" err="1" smtClean="0"/>
              <a:t>una</a:t>
            </a:r>
            <a:r>
              <a:rPr lang="en-US" dirty="0" smtClean="0"/>
              <a:t> </a:t>
            </a:r>
            <a:r>
              <a:rPr lang="en-US" dirty="0" err="1" smtClean="0"/>
              <a:t>tasa</a:t>
            </a:r>
            <a:r>
              <a:rPr lang="en-US" dirty="0" smtClean="0"/>
              <a:t> actual de </a:t>
            </a:r>
            <a:r>
              <a:rPr lang="en-US" b="1" dirty="0" smtClean="0"/>
              <a:t>10%</a:t>
            </a:r>
            <a:r>
              <a:rPr lang="en-US" dirty="0" smtClean="0"/>
              <a:t> y  </a:t>
            </a:r>
            <a:r>
              <a:rPr lang="en-US" dirty="0" err="1" smtClean="0"/>
              <a:t>subsidios</a:t>
            </a:r>
            <a:r>
              <a:rPr lang="en-US" dirty="0" smtClean="0"/>
              <a:t> de parte del </a:t>
            </a:r>
            <a:r>
              <a:rPr lang="en-US" dirty="0" err="1" smtClean="0"/>
              <a:t>gobierno</a:t>
            </a:r>
            <a:r>
              <a:rPr lang="en-US" dirty="0" smtClean="0"/>
              <a:t> </a:t>
            </a:r>
            <a:r>
              <a:rPr lang="en-US" dirty="0" err="1" smtClean="0"/>
              <a:t>por</a:t>
            </a:r>
            <a:r>
              <a:rPr lang="en-US" dirty="0" smtClean="0"/>
              <a:t> un </a:t>
            </a:r>
            <a:r>
              <a:rPr lang="en-US" dirty="0" err="1" smtClean="0"/>
              <a:t>monto</a:t>
            </a:r>
            <a:r>
              <a:rPr lang="en-US" dirty="0" smtClean="0"/>
              <a:t> de </a:t>
            </a:r>
            <a:r>
              <a:rPr lang="en-US" b="1" dirty="0" err="1" smtClean="0"/>
              <a:t>Lps</a:t>
            </a:r>
            <a:r>
              <a:rPr lang="en-US" b="1" dirty="0" smtClean="0"/>
              <a:t> 41,600.00</a:t>
            </a:r>
            <a:r>
              <a:rPr lang="en-US" dirty="0" smtClean="0"/>
              <a:t>,.</a:t>
            </a:r>
          </a:p>
          <a:p>
            <a:pPr>
              <a:lnSpc>
                <a:spcPct val="150000"/>
              </a:lnSpc>
            </a:pPr>
            <a:r>
              <a:rPr lang="en-US" dirty="0" smtClean="0"/>
              <a:t>Con la </a:t>
            </a:r>
            <a:r>
              <a:rPr lang="en-US" dirty="0" err="1" smtClean="0"/>
              <a:t>activación</a:t>
            </a:r>
            <a:r>
              <a:rPr lang="en-US" dirty="0" smtClean="0"/>
              <a:t> del </a:t>
            </a:r>
            <a:r>
              <a:rPr lang="en-US" dirty="0" err="1" smtClean="0"/>
              <a:t>fondo</a:t>
            </a:r>
            <a:r>
              <a:rPr lang="en-US" dirty="0" smtClean="0"/>
              <a:t> de </a:t>
            </a:r>
            <a:r>
              <a:rPr lang="en-US" dirty="0" err="1" smtClean="0"/>
              <a:t>garantías</a:t>
            </a:r>
            <a:r>
              <a:rPr lang="en-US" dirty="0" smtClean="0"/>
              <a:t> </a:t>
            </a:r>
            <a:r>
              <a:rPr lang="en-US" dirty="0" err="1" smtClean="0"/>
              <a:t>este</a:t>
            </a:r>
            <a:r>
              <a:rPr lang="en-US" dirty="0" smtClean="0"/>
              <a:t> sector no </a:t>
            </a:r>
            <a:r>
              <a:rPr lang="en-US" dirty="0" err="1" smtClean="0"/>
              <a:t>debería</a:t>
            </a:r>
            <a:r>
              <a:rPr lang="en-US" dirty="0" smtClean="0"/>
              <a:t> </a:t>
            </a:r>
            <a:r>
              <a:rPr lang="en-US" dirty="0" err="1" smtClean="0"/>
              <a:t>tener</a:t>
            </a:r>
            <a:r>
              <a:rPr lang="en-US" dirty="0" smtClean="0"/>
              <a:t> </a:t>
            </a:r>
            <a:r>
              <a:rPr lang="en-US" dirty="0" err="1" smtClean="0"/>
              <a:t>mayores</a:t>
            </a:r>
            <a:r>
              <a:rPr lang="en-US" dirty="0" smtClean="0"/>
              <a:t> </a:t>
            </a:r>
            <a:r>
              <a:rPr lang="en-US" dirty="0" err="1" smtClean="0"/>
              <a:t>problemas</a:t>
            </a:r>
            <a:r>
              <a:rPr lang="en-US" dirty="0" smtClean="0"/>
              <a:t> en la </a:t>
            </a:r>
            <a:r>
              <a:rPr lang="en-US" dirty="0" err="1" smtClean="0"/>
              <a:t>colocación</a:t>
            </a:r>
            <a:r>
              <a:rPr lang="en-US" dirty="0" smtClean="0"/>
              <a:t> de </a:t>
            </a:r>
            <a:r>
              <a:rPr lang="en-US" dirty="0" err="1" smtClean="0"/>
              <a:t>hipotecas</a:t>
            </a:r>
            <a:r>
              <a:rPr lang="en-US" dirty="0" smtClean="0"/>
              <a:t>.</a:t>
            </a:r>
          </a:p>
          <a:p>
            <a:pPr>
              <a:lnSpc>
                <a:spcPct val="150000"/>
              </a:lnSpc>
            </a:pPr>
            <a:endParaRPr lang="en-US" dirty="0" smtClean="0"/>
          </a:p>
          <a:p>
            <a:pPr>
              <a:lnSpc>
                <a:spcPct val="150000"/>
              </a:lnSpc>
            </a:pPr>
            <a:endParaRPr lang="en-US" dirty="0" smtClean="0"/>
          </a:p>
        </p:txBody>
      </p:sp>
      <p:pic>
        <p:nvPicPr>
          <p:cNvPr id="8" name="7 Imagen" descr="SANTA FE.jpg"/>
          <p:cNvPicPr>
            <a:picLocks noChangeAspect="1"/>
          </p:cNvPicPr>
          <p:nvPr/>
        </p:nvPicPr>
        <p:blipFill>
          <a:blip r:embed="rId4"/>
          <a:stretch>
            <a:fillRect/>
          </a:stretch>
        </p:blipFill>
        <p:spPr>
          <a:xfrm>
            <a:off x="92870" y="1266825"/>
            <a:ext cx="1872339" cy="1714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057933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ONDO-ARREGLADO-04.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628652" y="365126"/>
            <a:ext cx="5664993" cy="1325563"/>
          </a:xfrm>
        </p:spPr>
        <p:txBody>
          <a:bodyPr>
            <a:normAutofit fontScale="90000"/>
          </a:bodyPr>
          <a:lstStyle/>
          <a:p>
            <a:r>
              <a:rPr lang="en-US" sz="6000" b="1" i="1" spc="-300" err="1">
                <a:solidFill>
                  <a:srgbClr val="0070C0"/>
                </a:solidFill>
              </a:rPr>
              <a:t>Programas</a:t>
            </a:r>
            <a:r>
              <a:rPr lang="en-US" sz="6000" b="1" i="1" spc="-300">
                <a:solidFill>
                  <a:srgbClr val="0070C0"/>
                </a:solidFill>
              </a:rPr>
              <a:t> de </a:t>
            </a:r>
            <a:r>
              <a:rPr lang="en-US" sz="6000" b="1" i="1" spc="-300" err="1">
                <a:solidFill>
                  <a:srgbClr val="0070C0"/>
                </a:solidFill>
              </a:rPr>
              <a:t>vivienda</a:t>
            </a:r>
            <a:endParaRPr lang="en-US" sz="6000" b="1" i="1" spc="-300">
              <a:solidFill>
                <a:srgbClr val="0070C0"/>
              </a:solidFill>
            </a:endParaRPr>
          </a:p>
        </p:txBody>
      </p:sp>
      <p:sp>
        <p:nvSpPr>
          <p:cNvPr id="3" name="Content Placeholder 2"/>
          <p:cNvSpPr>
            <a:spLocks noGrp="1"/>
          </p:cNvSpPr>
          <p:nvPr>
            <p:ph idx="1"/>
          </p:nvPr>
        </p:nvSpPr>
        <p:spPr>
          <a:xfrm>
            <a:off x="368514" y="1473200"/>
            <a:ext cx="7110993" cy="4794250"/>
          </a:xfrm>
        </p:spPr>
        <p:txBody>
          <a:bodyPr>
            <a:normAutofit/>
          </a:bodyPr>
          <a:lstStyle/>
          <a:p>
            <a:pPr>
              <a:lnSpc>
                <a:spcPct val="150000"/>
              </a:lnSpc>
            </a:pPr>
            <a:r>
              <a:rPr lang="en-US" b="1" i="1" u="sng" dirty="0" err="1" smtClean="0"/>
              <a:t>Vivienda</a:t>
            </a:r>
            <a:r>
              <a:rPr lang="en-US" b="1" i="1" u="sng" dirty="0" smtClean="0"/>
              <a:t> </a:t>
            </a:r>
            <a:r>
              <a:rPr lang="en-US" b="1" i="1" u="sng" dirty="0" err="1" smtClean="0"/>
              <a:t>clase</a:t>
            </a:r>
            <a:r>
              <a:rPr lang="en-US" b="1" i="1" u="sng" dirty="0" smtClean="0"/>
              <a:t> media </a:t>
            </a:r>
            <a:r>
              <a:rPr lang="en-US" dirty="0" smtClean="0"/>
              <a:t>:</a:t>
            </a:r>
            <a:r>
              <a:rPr lang="en-US" dirty="0" err="1" smtClean="0"/>
              <a:t>esta</a:t>
            </a:r>
            <a:r>
              <a:rPr lang="en-US" dirty="0" smtClean="0"/>
              <a:t> </a:t>
            </a:r>
            <a:r>
              <a:rPr lang="en-US" dirty="0" err="1" smtClean="0"/>
              <a:t>vivienda</a:t>
            </a:r>
            <a:r>
              <a:rPr lang="en-US" dirty="0" smtClean="0"/>
              <a:t> </a:t>
            </a:r>
            <a:r>
              <a:rPr lang="en-US" dirty="0" err="1" smtClean="0"/>
              <a:t>esta</a:t>
            </a:r>
            <a:r>
              <a:rPr lang="en-US" dirty="0" smtClean="0"/>
              <a:t> entre los </a:t>
            </a:r>
            <a:r>
              <a:rPr lang="en-US" dirty="0" err="1" smtClean="0"/>
              <a:t>montos</a:t>
            </a:r>
            <a:r>
              <a:rPr lang="en-US" dirty="0" smtClean="0"/>
              <a:t> de </a:t>
            </a:r>
            <a:r>
              <a:rPr lang="en-US" b="1" dirty="0" smtClean="0"/>
              <a:t>450,000</a:t>
            </a:r>
            <a:r>
              <a:rPr lang="en-US" dirty="0" smtClean="0"/>
              <a:t> hasta </a:t>
            </a:r>
            <a:r>
              <a:rPr lang="en-US" dirty="0" err="1" smtClean="0"/>
              <a:t>Lps</a:t>
            </a:r>
            <a:r>
              <a:rPr lang="en-US" dirty="0" smtClean="0"/>
              <a:t>. 2mm.</a:t>
            </a:r>
          </a:p>
          <a:p>
            <a:pPr>
              <a:lnSpc>
                <a:spcPct val="150000"/>
              </a:lnSpc>
            </a:pPr>
            <a:r>
              <a:rPr lang="en-US" dirty="0" err="1" smtClean="0"/>
              <a:t>Tasa</a:t>
            </a:r>
            <a:r>
              <a:rPr lang="en-US" dirty="0" smtClean="0"/>
              <a:t> final : </a:t>
            </a:r>
            <a:r>
              <a:rPr lang="en-US" b="1" dirty="0" smtClean="0"/>
              <a:t>11.5%</a:t>
            </a:r>
            <a:r>
              <a:rPr lang="en-US" dirty="0" smtClean="0"/>
              <a:t> </a:t>
            </a:r>
          </a:p>
          <a:p>
            <a:pPr>
              <a:lnSpc>
                <a:spcPct val="150000"/>
              </a:lnSpc>
            </a:pPr>
            <a:r>
              <a:rPr lang="en-US" dirty="0" err="1" smtClean="0"/>
              <a:t>Plazo</a:t>
            </a:r>
            <a:r>
              <a:rPr lang="en-US" dirty="0" smtClean="0"/>
              <a:t>  hasta  </a:t>
            </a:r>
            <a:r>
              <a:rPr lang="en-US" b="1" dirty="0" smtClean="0"/>
              <a:t>20 a 30 </a:t>
            </a:r>
            <a:r>
              <a:rPr lang="en-US" dirty="0" err="1" smtClean="0"/>
              <a:t>años</a:t>
            </a:r>
            <a:r>
              <a:rPr lang="en-US" dirty="0" smtClean="0"/>
              <a:t> </a:t>
            </a:r>
          </a:p>
          <a:p>
            <a:pPr>
              <a:lnSpc>
                <a:spcPct val="150000"/>
              </a:lnSpc>
            </a:pPr>
            <a:r>
              <a:rPr lang="en-US" dirty="0" smtClean="0"/>
              <a:t>El </a:t>
            </a:r>
            <a:r>
              <a:rPr lang="en-US" dirty="0" err="1" smtClean="0"/>
              <a:t>fondo</a:t>
            </a:r>
            <a:r>
              <a:rPr lang="en-US" dirty="0" smtClean="0"/>
              <a:t> de </a:t>
            </a:r>
            <a:r>
              <a:rPr lang="en-US" dirty="0" err="1" smtClean="0"/>
              <a:t>garantías</a:t>
            </a:r>
            <a:r>
              <a:rPr lang="en-US" dirty="0" smtClean="0"/>
              <a:t> </a:t>
            </a:r>
            <a:r>
              <a:rPr lang="en-US" dirty="0" err="1" smtClean="0"/>
              <a:t>estará</a:t>
            </a:r>
            <a:r>
              <a:rPr lang="en-US" dirty="0" smtClean="0"/>
              <a:t> </a:t>
            </a:r>
            <a:r>
              <a:rPr lang="en-US" dirty="0" err="1" smtClean="0"/>
              <a:t>activo</a:t>
            </a:r>
            <a:r>
              <a:rPr lang="en-US" dirty="0"/>
              <a:t> </a:t>
            </a:r>
            <a:r>
              <a:rPr lang="en-US" dirty="0" smtClean="0"/>
              <a:t>para </a:t>
            </a:r>
            <a:r>
              <a:rPr lang="en-US" dirty="0" err="1" smtClean="0"/>
              <a:t>este</a:t>
            </a:r>
            <a:r>
              <a:rPr lang="en-US" dirty="0" smtClean="0"/>
              <a:t> </a:t>
            </a:r>
            <a:r>
              <a:rPr lang="en-US" dirty="0" err="1" smtClean="0"/>
              <a:t>segmento</a:t>
            </a:r>
            <a:r>
              <a:rPr lang="en-US" dirty="0" smtClean="0"/>
              <a:t>, </a:t>
            </a:r>
            <a:r>
              <a:rPr lang="en-US" dirty="0" err="1" smtClean="0"/>
              <a:t>ya</a:t>
            </a:r>
            <a:r>
              <a:rPr lang="en-US" dirty="0" smtClean="0"/>
              <a:t> </a:t>
            </a:r>
            <a:r>
              <a:rPr lang="en-US" dirty="0" err="1" smtClean="0"/>
              <a:t>que</a:t>
            </a:r>
            <a:r>
              <a:rPr lang="en-US" dirty="0" smtClean="0"/>
              <a:t> </a:t>
            </a:r>
            <a:r>
              <a:rPr lang="en-US" dirty="0" err="1" smtClean="0"/>
              <a:t>dicha</a:t>
            </a:r>
            <a:r>
              <a:rPr lang="en-US" dirty="0" smtClean="0"/>
              <a:t> </a:t>
            </a:r>
            <a:r>
              <a:rPr lang="en-US" dirty="0" err="1" smtClean="0"/>
              <a:t>cartera</a:t>
            </a:r>
            <a:r>
              <a:rPr lang="en-US" dirty="0" smtClean="0"/>
              <a:t> </a:t>
            </a:r>
            <a:r>
              <a:rPr lang="en-US" dirty="0" err="1" smtClean="0"/>
              <a:t>es</a:t>
            </a:r>
            <a:r>
              <a:rPr lang="en-US" dirty="0" smtClean="0"/>
              <a:t> </a:t>
            </a:r>
            <a:r>
              <a:rPr lang="en-US" dirty="0" err="1" smtClean="0"/>
              <a:t>apetecida</a:t>
            </a:r>
            <a:r>
              <a:rPr lang="en-US" dirty="0" smtClean="0"/>
              <a:t> </a:t>
            </a:r>
            <a:r>
              <a:rPr lang="en-US" dirty="0" err="1" smtClean="0"/>
              <a:t>por</a:t>
            </a:r>
            <a:r>
              <a:rPr lang="en-US" dirty="0" smtClean="0"/>
              <a:t> la </a:t>
            </a:r>
            <a:r>
              <a:rPr lang="en-US" dirty="0" err="1" smtClean="0"/>
              <a:t>banca</a:t>
            </a:r>
            <a:r>
              <a:rPr lang="en-US" dirty="0" smtClean="0"/>
              <a:t> con </a:t>
            </a:r>
            <a:r>
              <a:rPr lang="en-US" dirty="0" err="1" smtClean="0"/>
              <a:t>menor</a:t>
            </a:r>
            <a:r>
              <a:rPr lang="en-US" dirty="0" smtClean="0"/>
              <a:t> </a:t>
            </a:r>
            <a:r>
              <a:rPr lang="en-US" dirty="0" err="1" smtClean="0"/>
              <a:t>riesgo</a:t>
            </a:r>
            <a:r>
              <a:rPr lang="en-US" dirty="0" smtClean="0"/>
              <a:t>.</a:t>
            </a:r>
          </a:p>
          <a:p>
            <a:pPr>
              <a:lnSpc>
                <a:spcPct val="150000"/>
              </a:lnSpc>
            </a:pPr>
            <a:endParaRPr lang="en-US" dirty="0" smtClean="0"/>
          </a:p>
          <a:p>
            <a:pPr>
              <a:lnSpc>
                <a:spcPct val="150000"/>
              </a:lnSpc>
            </a:pPr>
            <a:endParaRPr lang="en-US" dirty="0"/>
          </a:p>
        </p:txBody>
      </p:sp>
      <p:sp>
        <p:nvSpPr>
          <p:cNvPr id="5" name="Title 1"/>
          <p:cNvSpPr txBox="1">
            <a:spLocks/>
          </p:cNvSpPr>
          <p:nvPr/>
        </p:nvSpPr>
        <p:spPr>
          <a:xfrm>
            <a:off x="734326" y="3575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endParaRPr lang="en-US"/>
          </a:p>
        </p:txBody>
      </p:sp>
      <p:pic>
        <p:nvPicPr>
          <p:cNvPr id="7" name="6 Imagen" descr="derecha.png">
            <a:hlinkClick r:id="rId4" action="ppaction://hlinksldjump"/>
          </p:cNvPr>
          <p:cNvPicPr>
            <a:picLocks noChangeAspect="1"/>
          </p:cNvPicPr>
          <p:nvPr/>
        </p:nvPicPr>
        <p:blipFill>
          <a:blip r:embed="rId5"/>
          <a:stretch>
            <a:fillRect/>
          </a:stretch>
        </p:blipFill>
        <p:spPr>
          <a:xfrm>
            <a:off x="571955" y="6332637"/>
            <a:ext cx="214287" cy="275748"/>
          </a:xfrm>
          <a:prstGeom prst="rect">
            <a:avLst/>
          </a:prstGeom>
        </p:spPr>
      </p:pic>
      <p:pic>
        <p:nvPicPr>
          <p:cNvPr id="8" name="7 Imagen" descr="izquierda.png">
            <a:hlinkClick r:id="rId6" action="ppaction://hlinksldjump"/>
          </p:cNvPr>
          <p:cNvPicPr>
            <a:picLocks noChangeAspect="1"/>
          </p:cNvPicPr>
          <p:nvPr/>
        </p:nvPicPr>
        <p:blipFill>
          <a:blip r:embed="rId7"/>
          <a:stretch>
            <a:fillRect/>
          </a:stretch>
        </p:blipFill>
        <p:spPr>
          <a:xfrm>
            <a:off x="372457" y="6330187"/>
            <a:ext cx="218095" cy="280648"/>
          </a:xfrm>
          <a:prstGeom prst="rect">
            <a:avLst/>
          </a:prstGeom>
        </p:spPr>
      </p:pic>
      <p:pic>
        <p:nvPicPr>
          <p:cNvPr id="9" name="4 Marcador de contenido" descr="COLAGE-CASAS.jpg"/>
          <p:cNvPicPr>
            <a:picLocks noChangeAspect="1"/>
          </p:cNvPicPr>
          <p:nvPr/>
        </p:nvPicPr>
        <p:blipFill>
          <a:blip r:embed="rId8"/>
          <a:srcRect t="620" r="51965" b="40277"/>
          <a:stretch>
            <a:fillRect/>
          </a:stretch>
        </p:blipFill>
        <p:spPr>
          <a:xfrm>
            <a:off x="5789062" y="2320122"/>
            <a:ext cx="2153216" cy="2045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80820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ARREGLADO-04.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8652" y="334647"/>
            <a:ext cx="7886700" cy="1325563"/>
          </a:xfrm>
        </p:spPr>
        <p:txBody>
          <a:bodyPr>
            <a:normAutofit/>
          </a:bodyPr>
          <a:lstStyle/>
          <a:p>
            <a:r>
              <a:rPr lang="en-US" sz="6000" b="1" i="1" spc="-300" err="1">
                <a:solidFill>
                  <a:srgbClr val="0070C0"/>
                </a:solidFill>
              </a:rPr>
              <a:t>Programas</a:t>
            </a:r>
            <a:r>
              <a:rPr lang="en-US" sz="6000" b="1" i="1" spc="-300">
                <a:solidFill>
                  <a:srgbClr val="0070C0"/>
                </a:solidFill>
              </a:rPr>
              <a:t> de </a:t>
            </a:r>
            <a:r>
              <a:rPr lang="en-US" sz="6000" b="1" i="1" spc="-300" err="1">
                <a:solidFill>
                  <a:srgbClr val="0070C0"/>
                </a:solidFill>
              </a:rPr>
              <a:t>vivienda</a:t>
            </a:r>
            <a:endParaRPr lang="en-US" sz="6000" b="1" i="1" spc="-300">
              <a:solidFill>
                <a:srgbClr val="0070C0"/>
              </a:solidFill>
            </a:endParaRPr>
          </a:p>
        </p:txBody>
      </p:sp>
      <p:sp>
        <p:nvSpPr>
          <p:cNvPr id="3" name="Content Placeholder 2"/>
          <p:cNvSpPr>
            <a:spLocks noGrp="1"/>
          </p:cNvSpPr>
          <p:nvPr>
            <p:ph idx="1"/>
          </p:nvPr>
        </p:nvSpPr>
        <p:spPr>
          <a:xfrm>
            <a:off x="353561" y="1981201"/>
            <a:ext cx="6903160" cy="4195763"/>
          </a:xfrm>
        </p:spPr>
        <p:txBody>
          <a:bodyPr/>
          <a:lstStyle/>
          <a:p>
            <a:pPr marL="0" indent="0">
              <a:buNone/>
            </a:pPr>
            <a:r>
              <a:rPr lang="en-US" b="1" i="1" u="sng" dirty="0" err="1" smtClean="0"/>
              <a:t>Vivienda</a:t>
            </a:r>
            <a:r>
              <a:rPr lang="en-US" b="1" i="1" u="sng" dirty="0" smtClean="0"/>
              <a:t> media </a:t>
            </a:r>
            <a:r>
              <a:rPr lang="en-US" dirty="0" smtClean="0"/>
              <a:t>: El </a:t>
            </a:r>
            <a:r>
              <a:rPr lang="en-US" dirty="0" err="1" smtClean="0"/>
              <a:t>rango</a:t>
            </a:r>
            <a:r>
              <a:rPr lang="en-US" dirty="0" smtClean="0"/>
              <a:t> de </a:t>
            </a:r>
            <a:r>
              <a:rPr lang="en-US" dirty="0" err="1" smtClean="0"/>
              <a:t>precios</a:t>
            </a:r>
            <a:r>
              <a:rPr lang="en-US" dirty="0" smtClean="0"/>
              <a:t> </a:t>
            </a:r>
            <a:r>
              <a:rPr lang="en-US" dirty="0" err="1" smtClean="0"/>
              <a:t>será</a:t>
            </a:r>
            <a:r>
              <a:rPr lang="en-US" dirty="0" smtClean="0"/>
              <a:t> de 2 </a:t>
            </a:r>
            <a:r>
              <a:rPr lang="en-US" dirty="0" err="1" smtClean="0"/>
              <a:t>millones</a:t>
            </a:r>
            <a:r>
              <a:rPr lang="en-US" dirty="0" smtClean="0"/>
              <a:t> </a:t>
            </a:r>
            <a:r>
              <a:rPr lang="en-US" dirty="0" err="1" smtClean="0"/>
              <a:t>hasta</a:t>
            </a:r>
            <a:r>
              <a:rPr lang="en-US" dirty="0" smtClean="0"/>
              <a:t> 4 </a:t>
            </a:r>
            <a:r>
              <a:rPr lang="en-US" dirty="0" err="1" smtClean="0"/>
              <a:t>millones</a:t>
            </a:r>
            <a:r>
              <a:rPr lang="en-US" dirty="0" smtClean="0"/>
              <a:t> de </a:t>
            </a:r>
            <a:r>
              <a:rPr lang="en-US" dirty="0" err="1" smtClean="0"/>
              <a:t>Lempiras</a:t>
            </a:r>
            <a:r>
              <a:rPr lang="en-US" dirty="0" smtClean="0"/>
              <a:t>.</a:t>
            </a:r>
          </a:p>
          <a:p>
            <a:pPr marL="0" indent="0">
              <a:buNone/>
            </a:pPr>
            <a:r>
              <a:rPr lang="en-US" dirty="0" smtClean="0"/>
              <a:t>Este </a:t>
            </a:r>
            <a:r>
              <a:rPr lang="en-US" dirty="0" err="1" smtClean="0"/>
              <a:t>programa</a:t>
            </a:r>
            <a:r>
              <a:rPr lang="en-US" dirty="0" smtClean="0"/>
              <a:t> se </a:t>
            </a:r>
            <a:r>
              <a:rPr lang="en-US" dirty="0" err="1" smtClean="0"/>
              <a:t>atenderá</a:t>
            </a:r>
            <a:r>
              <a:rPr lang="en-US" dirty="0" smtClean="0"/>
              <a:t> con los  </a:t>
            </a:r>
            <a:r>
              <a:rPr lang="en-US" dirty="0" err="1" smtClean="0"/>
              <a:t>depósitos</a:t>
            </a:r>
            <a:r>
              <a:rPr lang="en-US" dirty="0" smtClean="0"/>
              <a:t> en </a:t>
            </a:r>
            <a:r>
              <a:rPr lang="en-US" dirty="0" err="1" smtClean="0"/>
              <a:t>dólares</a:t>
            </a:r>
            <a:r>
              <a:rPr lang="en-US" dirty="0" smtClean="0"/>
              <a:t> de los </a:t>
            </a:r>
            <a:r>
              <a:rPr lang="en-US" dirty="0" err="1" smtClean="0"/>
              <a:t>institutos</a:t>
            </a:r>
            <a:r>
              <a:rPr lang="en-US" dirty="0" smtClean="0"/>
              <a:t> de </a:t>
            </a:r>
            <a:r>
              <a:rPr lang="en-US" dirty="0" err="1" smtClean="0"/>
              <a:t>pensiones</a:t>
            </a:r>
            <a:r>
              <a:rPr lang="en-US" dirty="0" smtClean="0"/>
              <a:t> .</a:t>
            </a:r>
          </a:p>
          <a:p>
            <a:pPr marL="0" indent="0">
              <a:buNone/>
            </a:pPr>
            <a:r>
              <a:rPr lang="en-US" dirty="0" err="1" smtClean="0"/>
              <a:t>Tasa</a:t>
            </a:r>
            <a:r>
              <a:rPr lang="en-US" dirty="0" smtClean="0"/>
              <a:t> final : </a:t>
            </a:r>
            <a:r>
              <a:rPr lang="en-US" b="1" dirty="0" smtClean="0"/>
              <a:t>8.5%</a:t>
            </a:r>
          </a:p>
          <a:p>
            <a:pPr marL="0" indent="0">
              <a:buNone/>
            </a:pPr>
            <a:r>
              <a:rPr lang="en-US" dirty="0" err="1" smtClean="0"/>
              <a:t>Plazo</a:t>
            </a:r>
            <a:r>
              <a:rPr lang="en-US" dirty="0" smtClean="0"/>
              <a:t>: de </a:t>
            </a:r>
            <a:r>
              <a:rPr lang="en-US" b="1" dirty="0" smtClean="0"/>
              <a:t>120 a 180 </a:t>
            </a:r>
            <a:r>
              <a:rPr lang="en-US" dirty="0" err="1" smtClean="0"/>
              <a:t>meses</a:t>
            </a:r>
            <a:endParaRPr lang="en-US" dirty="0" smtClean="0"/>
          </a:p>
          <a:p>
            <a:pPr marL="0" indent="0">
              <a:buNone/>
            </a:pPr>
            <a:endParaRPr lang="en-US" dirty="0" smtClean="0"/>
          </a:p>
          <a:p>
            <a:pPr marL="0" indent="0">
              <a:buNone/>
            </a:pPr>
            <a:r>
              <a:rPr lang="en-US" sz="2400" i="1" dirty="0" smtClean="0"/>
              <a:t>* Este </a:t>
            </a:r>
            <a:r>
              <a:rPr lang="en-US" sz="2400" i="1" dirty="0" err="1" smtClean="0"/>
              <a:t>programa</a:t>
            </a:r>
            <a:r>
              <a:rPr lang="en-US" sz="2400" i="1" dirty="0" smtClean="0"/>
              <a:t> </a:t>
            </a:r>
            <a:r>
              <a:rPr lang="en-US" sz="2400" i="1" dirty="0" err="1" smtClean="0"/>
              <a:t>estará</a:t>
            </a:r>
            <a:r>
              <a:rPr lang="en-US" sz="2400" i="1" dirty="0" smtClean="0"/>
              <a:t> </a:t>
            </a:r>
            <a:r>
              <a:rPr lang="en-US" sz="2400" i="1" dirty="0" err="1" smtClean="0"/>
              <a:t>bajo</a:t>
            </a:r>
            <a:r>
              <a:rPr lang="en-US" sz="2400" i="1" dirty="0" smtClean="0"/>
              <a:t> el </a:t>
            </a:r>
            <a:r>
              <a:rPr lang="en-US" sz="2400" i="1" dirty="0" err="1" smtClean="0"/>
              <a:t>fondo</a:t>
            </a:r>
            <a:r>
              <a:rPr lang="en-US" sz="2400" i="1" dirty="0" smtClean="0"/>
              <a:t> de </a:t>
            </a:r>
            <a:r>
              <a:rPr lang="en-US" sz="2400" i="1" dirty="0" err="1" smtClean="0"/>
              <a:t>garantías</a:t>
            </a:r>
            <a:r>
              <a:rPr lang="en-US" sz="2400" i="1" dirty="0" smtClean="0"/>
              <a:t> </a:t>
            </a:r>
            <a:r>
              <a:rPr lang="en-US" sz="2400" i="1" dirty="0" err="1" smtClean="0"/>
              <a:t>reciprocas</a:t>
            </a:r>
            <a:r>
              <a:rPr lang="en-US" sz="2400" i="1" dirty="0" smtClean="0"/>
              <a:t>.</a:t>
            </a:r>
          </a:p>
          <a:p>
            <a:pPr marL="0" indent="0">
              <a:buNone/>
            </a:pPr>
            <a:endParaRPr lang="en-US" dirty="0" smtClean="0"/>
          </a:p>
          <a:p>
            <a:pPr marL="0" indent="0">
              <a:buNone/>
            </a:pPr>
            <a:endParaRPr lang="en-US" dirty="0"/>
          </a:p>
        </p:txBody>
      </p:sp>
      <p:sp>
        <p:nvSpPr>
          <p:cNvPr id="6" name="Content Placeholder 2"/>
          <p:cNvSpPr txBox="1">
            <a:spLocks/>
          </p:cNvSpPr>
          <p:nvPr/>
        </p:nvSpPr>
        <p:spPr>
          <a:xfrm>
            <a:off x="840001" y="1965960"/>
            <a:ext cx="7675351" cy="4195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9" name="4 Marcador de contenido" descr="COLAGE-CASAS.jpg"/>
          <p:cNvPicPr>
            <a:picLocks noChangeAspect="1"/>
          </p:cNvPicPr>
          <p:nvPr/>
        </p:nvPicPr>
        <p:blipFill>
          <a:blip r:embed="rId3"/>
          <a:srcRect l="29596" t="61497" r="38780"/>
          <a:stretch>
            <a:fillRect/>
          </a:stretch>
        </p:blipFill>
        <p:spPr>
          <a:xfrm>
            <a:off x="6304842" y="3410040"/>
            <a:ext cx="2164856" cy="2035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121216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ARREGLADO-04.jpg"/>
          <p:cNvPicPr>
            <a:picLocks noChangeAspect="1"/>
          </p:cNvPicPr>
          <p:nvPr/>
        </p:nvPicPr>
        <p:blipFill>
          <a:blip r:embed="rId2"/>
          <a:stretch>
            <a:fillRect/>
          </a:stretch>
        </p:blipFill>
        <p:spPr>
          <a:xfrm>
            <a:off x="0" y="0"/>
            <a:ext cx="9144000" cy="6858000"/>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80417308"/>
              </p:ext>
            </p:extLst>
          </p:nvPr>
        </p:nvGraphicFramePr>
        <p:xfrm>
          <a:off x="397676" y="517430"/>
          <a:ext cx="8219335" cy="5530349"/>
        </p:xfrm>
        <a:graphic>
          <a:graphicData uri="http://schemas.openxmlformats.org/drawingml/2006/table">
            <a:tbl>
              <a:tblPr firstRow="1" bandRow="1">
                <a:tableStyleId>{5C22544A-7EE6-4342-B048-85BDC9FD1C3A}</a:tableStyleId>
              </a:tblPr>
              <a:tblGrid>
                <a:gridCol w="2046643"/>
                <a:gridCol w="1241614"/>
                <a:gridCol w="710362"/>
                <a:gridCol w="1241517"/>
                <a:gridCol w="552203"/>
                <a:gridCol w="699135"/>
                <a:gridCol w="1727861"/>
              </a:tblGrid>
              <a:tr h="822195">
                <a:tc gridSpan="7">
                  <a:txBody>
                    <a:bodyPr/>
                    <a:lstStyle/>
                    <a:p>
                      <a:pPr algn="ctr" fontAlgn="b"/>
                      <a:r>
                        <a:rPr lang="es-ES" sz="2800" b="1" i="0" u="none" strike="noStrike" dirty="0" smtClean="0">
                          <a:solidFill>
                            <a:srgbClr val="000000"/>
                          </a:solidFill>
                          <a:effectLst/>
                          <a:latin typeface="Calibri" panose="020F0502020204030204" pitchFamily="34" charset="0"/>
                        </a:rPr>
                        <a:t>Distribución </a:t>
                      </a:r>
                      <a:r>
                        <a:rPr lang="es-ES" sz="2800" b="1" i="0" u="none" strike="noStrike" dirty="0">
                          <a:solidFill>
                            <a:srgbClr val="000000"/>
                          </a:solidFill>
                          <a:effectLst/>
                          <a:latin typeface="Calibri" panose="020F0502020204030204" pitchFamily="34" charset="0"/>
                        </a:rPr>
                        <a:t>de cartera hipotecaria para el sector </a:t>
                      </a:r>
                      <a:r>
                        <a:rPr lang="es-ES" sz="2800" b="1" i="0" u="none" strike="noStrike" dirty="0" smtClean="0">
                          <a:solidFill>
                            <a:srgbClr val="000000"/>
                          </a:solidFill>
                          <a:effectLst/>
                          <a:latin typeface="Calibri" panose="020F0502020204030204" pitchFamily="34" charset="0"/>
                        </a:rPr>
                        <a:t>vivienda</a:t>
                      </a:r>
                      <a:r>
                        <a:rPr lang="en-US" sz="1100" b="0" i="0" u="none" strike="noStrike" dirty="0">
                          <a:solidFill>
                            <a:srgbClr val="000000"/>
                          </a:solidFill>
                          <a:effectLst/>
                          <a:latin typeface="Calibri" panose="020F0502020204030204" pitchFamily="34" charset="0"/>
                        </a:rPr>
                        <a:t> </a:t>
                      </a:r>
                    </a:p>
                  </a:txBody>
                  <a:tcPr marL="5715" marR="5715"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tc>
              </a:tr>
              <a:tr h="280467">
                <a:tc>
                  <a:txBody>
                    <a:bodyPr/>
                    <a:lstStyle/>
                    <a:p>
                      <a:pPr algn="l" fontAlgn="b"/>
                      <a:r>
                        <a:rPr lang="en-US" sz="1400" b="1" i="0" u="none" strike="noStrike">
                          <a:solidFill>
                            <a:srgbClr val="000000"/>
                          </a:solidFill>
                          <a:effectLst/>
                          <a:latin typeface="Calibri" panose="020F0502020204030204" pitchFamily="34" charset="0"/>
                        </a:rPr>
                        <a:t> </a:t>
                      </a:r>
                    </a:p>
                  </a:txBody>
                  <a:tcPr marL="5715" marR="5715" marT="7620" marB="0" anchor="b"/>
                </a:tc>
                <a:tc>
                  <a:txBody>
                    <a:bodyPr/>
                    <a:lstStyle/>
                    <a:p>
                      <a:pPr algn="l" fontAlgn="b"/>
                      <a:r>
                        <a:rPr lang="en-US" sz="1400" b="1" i="0" u="none" strike="noStrike">
                          <a:solidFill>
                            <a:srgbClr val="000000"/>
                          </a:solidFill>
                          <a:effectLst/>
                          <a:latin typeface="Calibri" panose="020F0502020204030204" pitchFamily="34" charset="0"/>
                        </a:rPr>
                        <a:t> </a:t>
                      </a:r>
                    </a:p>
                  </a:txBody>
                  <a:tcPr marL="5715" marR="5715" marT="7620" marB="0" anchor="b"/>
                </a:tc>
                <a:tc>
                  <a:txBody>
                    <a:bodyPr/>
                    <a:lstStyle/>
                    <a:p>
                      <a:pPr algn="l" fontAlgn="b"/>
                      <a:r>
                        <a:rPr lang="en-US" sz="1400" b="1" i="0" u="none" strike="noStrike">
                          <a:solidFill>
                            <a:srgbClr val="000000"/>
                          </a:solidFill>
                          <a:effectLst/>
                          <a:latin typeface="Calibri" panose="020F0502020204030204" pitchFamily="34" charset="0"/>
                        </a:rPr>
                        <a:t> </a:t>
                      </a:r>
                    </a:p>
                  </a:txBody>
                  <a:tcPr marL="5715" marR="5715" marT="7620" marB="0" anchor="b"/>
                </a:tc>
                <a:tc>
                  <a:txBody>
                    <a:bodyPr/>
                    <a:lstStyle/>
                    <a:p>
                      <a:pPr algn="l" fontAlgn="b"/>
                      <a:r>
                        <a:rPr lang="en-US" sz="1400" b="1" i="0" u="none" strike="noStrike">
                          <a:solidFill>
                            <a:srgbClr val="000000"/>
                          </a:solidFill>
                          <a:effectLst/>
                          <a:latin typeface="Calibri" panose="020F0502020204030204" pitchFamily="34" charset="0"/>
                        </a:rPr>
                        <a:t> </a:t>
                      </a:r>
                    </a:p>
                  </a:txBody>
                  <a:tcPr marL="5715" marR="5715" marT="7620" marB="0" anchor="b"/>
                </a:tc>
                <a:tc>
                  <a:txBody>
                    <a:bodyPr/>
                    <a:lstStyle/>
                    <a:p>
                      <a:pPr algn="l" fontAlgn="b"/>
                      <a:r>
                        <a:rPr lang="en-US" sz="1400" b="1" i="0" u="none" strike="noStrike" dirty="0">
                          <a:solidFill>
                            <a:srgbClr val="000000"/>
                          </a:solidFill>
                          <a:effectLst/>
                          <a:latin typeface="Calibri" panose="020F0502020204030204" pitchFamily="34" charset="0"/>
                        </a:rPr>
                        <a:t> </a:t>
                      </a:r>
                    </a:p>
                  </a:txBody>
                  <a:tcPr marL="5715" marR="5715" marT="7620" marB="0" anchor="b"/>
                </a:tc>
                <a:tc>
                  <a:txBody>
                    <a:bodyPr/>
                    <a:lstStyle/>
                    <a:p>
                      <a:pPr algn="l" fontAlgn="b"/>
                      <a:r>
                        <a:rPr lang="en-US" sz="1400" b="1" i="0" u="none" strike="noStrike" dirty="0">
                          <a:solidFill>
                            <a:srgbClr val="000000"/>
                          </a:solidFill>
                          <a:effectLst/>
                          <a:latin typeface="Calibri" panose="020F0502020204030204" pitchFamily="34" charset="0"/>
                        </a:rPr>
                        <a:t> </a:t>
                      </a:r>
                    </a:p>
                  </a:txBody>
                  <a:tcPr marL="5715" marR="5715" marT="7620" marB="0" anchor="b"/>
                </a:tc>
                <a:tc>
                  <a:txBody>
                    <a:bodyPr/>
                    <a:lstStyle/>
                    <a:p>
                      <a:pPr algn="ctr" fontAlgn="b"/>
                      <a:r>
                        <a:rPr lang="en-US" sz="1100" b="0" i="0" u="none" strike="noStrike">
                          <a:solidFill>
                            <a:srgbClr val="000000"/>
                          </a:solidFill>
                          <a:effectLst/>
                          <a:latin typeface="Calibri" panose="020F0502020204030204" pitchFamily="34" charset="0"/>
                        </a:rPr>
                        <a:t> </a:t>
                      </a:r>
                    </a:p>
                  </a:txBody>
                  <a:tcPr marL="5715" marR="5715" marT="7620" marB="0" anchor="b"/>
                </a:tc>
              </a:tr>
              <a:tr h="876685">
                <a:tc>
                  <a:txBody>
                    <a:bodyPr/>
                    <a:lstStyle/>
                    <a:p>
                      <a:pPr algn="ctr" fontAlgn="b"/>
                      <a:r>
                        <a:rPr lang="en-US" sz="1800" b="1" i="0" u="none" strike="noStrike" dirty="0" err="1" smtClean="0">
                          <a:solidFill>
                            <a:srgbClr val="000000"/>
                          </a:solidFill>
                          <a:effectLst/>
                          <a:latin typeface="Calibri" panose="020F0502020204030204" pitchFamily="34" charset="0"/>
                        </a:rPr>
                        <a:t>Cartera</a:t>
                      </a:r>
                      <a:r>
                        <a:rPr lang="en-US" sz="1800" b="1" i="0" u="none" strike="noStrike" dirty="0" smtClean="0">
                          <a:solidFill>
                            <a:srgbClr val="000000"/>
                          </a:solidFill>
                          <a:effectLst/>
                          <a:latin typeface="Calibri" panose="020F0502020204030204" pitchFamily="34" charset="0"/>
                        </a:rPr>
                        <a:t> </a:t>
                      </a:r>
                      <a:r>
                        <a:rPr lang="en-US" sz="1800" b="1" i="0" u="none" strike="noStrike" dirty="0" err="1" smtClean="0">
                          <a:solidFill>
                            <a:srgbClr val="000000"/>
                          </a:solidFill>
                          <a:effectLst/>
                          <a:latin typeface="Calibri" panose="020F0502020204030204" pitchFamily="34" charset="0"/>
                        </a:rPr>
                        <a:t>hipotecaria</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baseline="0" smtClean="0">
                          <a:solidFill>
                            <a:srgbClr val="000000"/>
                          </a:solidFill>
                          <a:effectLst/>
                          <a:latin typeface="Calibri" panose="020F0502020204030204" pitchFamily="34" charset="0"/>
                        </a:rPr>
                        <a:t>COLOCACION ANUAL</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err="1">
                          <a:solidFill>
                            <a:srgbClr val="000000"/>
                          </a:solidFill>
                          <a:effectLst/>
                          <a:latin typeface="Calibri" panose="020F0502020204030204" pitchFamily="34" charset="0"/>
                        </a:rPr>
                        <a:t>tasa</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baseline="0" dirty="0" smtClean="0">
                          <a:solidFill>
                            <a:srgbClr val="000000"/>
                          </a:solidFill>
                          <a:effectLst/>
                          <a:latin typeface="Calibri" panose="020F0502020204030204" pitchFamily="34" charset="0"/>
                        </a:rPr>
                        <a:t>INTERMEDIARIO</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a:solidFill>
                            <a:srgbClr val="000000"/>
                          </a:solidFill>
                          <a:effectLst/>
                          <a:latin typeface="Calibri" panose="020F0502020204030204" pitchFamily="34" charset="0"/>
                        </a:rPr>
                        <a:t>FGR</a:t>
                      </a:r>
                    </a:p>
                  </a:txBody>
                  <a:tcPr marL="5715" marR="5715" marT="7620" marB="0" anchor="b"/>
                </a:tc>
                <a:tc>
                  <a:txBody>
                    <a:bodyPr/>
                    <a:lstStyle/>
                    <a:p>
                      <a:pPr algn="ctr" fontAlgn="b"/>
                      <a:r>
                        <a:rPr lang="en-US" sz="1800" b="1" i="0" u="none" strike="noStrike" dirty="0" err="1" smtClean="0">
                          <a:solidFill>
                            <a:srgbClr val="000000"/>
                          </a:solidFill>
                          <a:effectLst/>
                          <a:latin typeface="Calibri" panose="020F0502020204030204" pitchFamily="34" charset="0"/>
                        </a:rPr>
                        <a:t>Admon</a:t>
                      </a:r>
                      <a:endParaRPr lang="en-US" sz="1800" b="1" i="0" u="none" strike="noStrike" dirty="0" smtClean="0">
                        <a:solidFill>
                          <a:srgbClr val="000000"/>
                        </a:solidFill>
                        <a:effectLst/>
                        <a:latin typeface="Calibri" panose="020F0502020204030204" pitchFamily="34" charset="0"/>
                      </a:endParaRPr>
                    </a:p>
                    <a:p>
                      <a:pPr algn="ctr" fontAlgn="b"/>
                      <a:r>
                        <a:rPr lang="en-US" sz="1800" b="1" i="0" u="none" strike="noStrike" dirty="0" smtClean="0">
                          <a:solidFill>
                            <a:srgbClr val="000000"/>
                          </a:solidFill>
                          <a:effectLst/>
                          <a:latin typeface="Calibri" panose="020F0502020204030204" pitchFamily="34" charset="0"/>
                        </a:rPr>
                        <a:t>CNVT</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TASA</a:t>
                      </a:r>
                      <a:r>
                        <a:rPr lang="en-US" sz="1800" b="1" i="0" u="none" strike="noStrike" baseline="0" dirty="0" smtClean="0">
                          <a:solidFill>
                            <a:srgbClr val="000000"/>
                          </a:solidFill>
                          <a:effectLst/>
                          <a:latin typeface="Calibri" panose="020F0502020204030204" pitchFamily="34" charset="0"/>
                        </a:rPr>
                        <a:t> FINAL</a:t>
                      </a:r>
                      <a:endParaRPr lang="en-US" sz="1800" b="1" i="0" u="none" strike="noStrike" dirty="0">
                        <a:solidFill>
                          <a:srgbClr val="000000"/>
                        </a:solidFill>
                        <a:effectLst/>
                        <a:latin typeface="Calibri" panose="020F0502020204030204" pitchFamily="34" charset="0"/>
                      </a:endParaRPr>
                    </a:p>
                  </a:txBody>
                  <a:tcPr marL="5715" marR="5715" marT="7620" marB="0" anchor="b"/>
                </a:tc>
              </a:tr>
              <a:tr h="876685">
                <a:tc>
                  <a:txBody>
                    <a:bodyPr/>
                    <a:lstStyle/>
                    <a:p>
                      <a:pPr algn="ctr" fontAlgn="b"/>
                      <a:r>
                        <a:rPr lang="en-US" sz="1800" b="1" i="0" u="none" strike="noStrike" err="1" smtClean="0">
                          <a:solidFill>
                            <a:srgbClr val="000000"/>
                          </a:solidFill>
                          <a:effectLst/>
                          <a:latin typeface="Calibri" panose="020F0502020204030204" pitchFamily="34" charset="0"/>
                        </a:rPr>
                        <a:t>Cartera</a:t>
                      </a:r>
                      <a:r>
                        <a:rPr lang="en-US" sz="1800" b="1" i="0" u="none" strike="noStrike" smtClean="0">
                          <a:solidFill>
                            <a:srgbClr val="000000"/>
                          </a:solidFill>
                          <a:effectLst/>
                          <a:latin typeface="Calibri" panose="020F0502020204030204" pitchFamily="34" charset="0"/>
                        </a:rPr>
                        <a:t> </a:t>
                      </a:r>
                      <a:r>
                        <a:rPr lang="en-US" sz="1800" b="1" i="0" u="none" strike="noStrike" err="1" smtClean="0">
                          <a:solidFill>
                            <a:srgbClr val="000000"/>
                          </a:solidFill>
                          <a:effectLst/>
                          <a:latin typeface="Calibri" panose="020F0502020204030204" pitchFamily="34" charset="0"/>
                        </a:rPr>
                        <a:t>bahnprovi</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a:solidFill>
                            <a:srgbClr val="000000"/>
                          </a:solidFill>
                          <a:effectLst/>
                          <a:latin typeface="Calibri" panose="020F0502020204030204" pitchFamily="34" charset="0"/>
                        </a:rPr>
                        <a:t>      </a:t>
                      </a:r>
                      <a:r>
                        <a:rPr lang="en-US" sz="1800" b="1" i="0" u="none" strike="noStrike" dirty="0" smtClean="0">
                          <a:solidFill>
                            <a:srgbClr val="000000"/>
                          </a:solidFill>
                          <a:effectLst/>
                          <a:latin typeface="Calibri" panose="020F0502020204030204" pitchFamily="34" charset="0"/>
                        </a:rPr>
                        <a:t>2,300,000,000.00</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smtClean="0">
                          <a:solidFill>
                            <a:srgbClr val="000000"/>
                          </a:solidFill>
                          <a:effectLst/>
                          <a:latin typeface="Calibri" panose="020F0502020204030204" pitchFamily="34" charset="0"/>
                        </a:rPr>
                        <a:t>6%</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a:solidFill>
                            <a:srgbClr val="000000"/>
                          </a:solidFill>
                          <a:effectLst/>
                          <a:latin typeface="Calibri" panose="020F0502020204030204" pitchFamily="34" charset="0"/>
                        </a:rPr>
                        <a:t>2.00%</a:t>
                      </a: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1.5%</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0.5%</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10%</a:t>
                      </a:r>
                      <a:endParaRPr lang="en-US" sz="1800" b="1" i="0" u="none" strike="noStrike" dirty="0">
                        <a:solidFill>
                          <a:srgbClr val="000000"/>
                        </a:solidFill>
                        <a:effectLst/>
                        <a:latin typeface="Calibri" panose="020F0502020204030204" pitchFamily="34" charset="0"/>
                      </a:endParaRPr>
                    </a:p>
                  </a:txBody>
                  <a:tcPr marL="5715" marR="5715" marT="7620" marB="0" anchor="b"/>
                </a:tc>
              </a:tr>
              <a:tr h="882082">
                <a:tc>
                  <a:txBody>
                    <a:bodyPr/>
                    <a:lstStyle/>
                    <a:p>
                      <a:pPr algn="ctr" fontAlgn="b"/>
                      <a:r>
                        <a:rPr lang="en-US" sz="1800" b="1" i="0" u="none" strike="noStrike" dirty="0" err="1" smtClean="0">
                          <a:solidFill>
                            <a:srgbClr val="000000"/>
                          </a:solidFill>
                          <a:effectLst/>
                          <a:latin typeface="Calibri" panose="020F0502020204030204" pitchFamily="34" charset="0"/>
                        </a:rPr>
                        <a:t>Saldo</a:t>
                      </a:r>
                      <a:r>
                        <a:rPr lang="en-US" sz="1800" b="1" i="0" u="none" strike="noStrike" baseline="0" dirty="0" smtClean="0">
                          <a:solidFill>
                            <a:srgbClr val="000000"/>
                          </a:solidFill>
                          <a:effectLst/>
                          <a:latin typeface="Calibri" panose="020F0502020204030204" pitchFamily="34" charset="0"/>
                        </a:rPr>
                        <a:t> del </a:t>
                      </a:r>
                      <a:r>
                        <a:rPr lang="en-US" sz="1800" b="1" i="0" u="none" strike="noStrike" baseline="0" dirty="0" err="1" smtClean="0">
                          <a:solidFill>
                            <a:srgbClr val="000000"/>
                          </a:solidFill>
                          <a:effectLst/>
                          <a:latin typeface="Calibri" panose="020F0502020204030204" pitchFamily="34" charset="0"/>
                        </a:rPr>
                        <a:t>fideicomiso</a:t>
                      </a:r>
                      <a:r>
                        <a:rPr lang="en-US" sz="1800" b="1" i="0" u="none" strike="noStrike" baseline="0" dirty="0" smtClean="0">
                          <a:solidFill>
                            <a:srgbClr val="000000"/>
                          </a:solidFill>
                          <a:effectLst/>
                          <a:latin typeface="Calibri" panose="020F0502020204030204" pitchFamily="34" charset="0"/>
                        </a:rPr>
                        <a:t> BCH</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a:solidFill>
                            <a:srgbClr val="000000"/>
                          </a:solidFill>
                          <a:effectLst/>
                          <a:latin typeface="Calibri" panose="020F0502020204030204" pitchFamily="34" charset="0"/>
                        </a:rPr>
                        <a:t>      </a:t>
                      </a:r>
                      <a:r>
                        <a:rPr lang="en-US" sz="1800" b="1" i="0" u="none" strike="noStrike" dirty="0" smtClean="0">
                          <a:solidFill>
                            <a:srgbClr val="000000"/>
                          </a:solidFill>
                          <a:effectLst/>
                          <a:latin typeface="Calibri" panose="020F0502020204030204" pitchFamily="34" charset="0"/>
                        </a:rPr>
                        <a:t>1,500,000,000.00</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smtClean="0">
                          <a:solidFill>
                            <a:srgbClr val="000000"/>
                          </a:solidFill>
                          <a:effectLst/>
                          <a:latin typeface="Calibri" panose="020F0502020204030204" pitchFamily="34" charset="0"/>
                        </a:rPr>
                        <a:t>7.5%</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a:solidFill>
                            <a:srgbClr val="000000"/>
                          </a:solidFill>
                          <a:effectLst/>
                          <a:latin typeface="Calibri" panose="020F0502020204030204" pitchFamily="34" charset="0"/>
                        </a:rPr>
                        <a:t>2.00%</a:t>
                      </a: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1.5%</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0.50</a:t>
                      </a:r>
                      <a:r>
                        <a:rPr lang="en-US" sz="1800" b="1" i="0" u="none" strike="noStrike" dirty="0">
                          <a:solidFill>
                            <a:srgbClr val="000000"/>
                          </a:solidFill>
                          <a:effectLst/>
                          <a:latin typeface="Calibri" panose="020F0502020204030204" pitchFamily="34" charset="0"/>
                        </a:rPr>
                        <a:t>%</a:t>
                      </a:r>
                    </a:p>
                  </a:txBody>
                  <a:tcPr marL="5715" marR="5715" marT="7620" marB="0" anchor="b"/>
                </a:tc>
                <a:tc>
                  <a:txBody>
                    <a:bodyPr/>
                    <a:lstStyle/>
                    <a:p>
                      <a:pPr algn="ctr" fontAlgn="b"/>
                      <a:endParaRPr lang="en-US" sz="1800" b="1" i="0" u="none" strike="noStrike" dirty="0" smtClean="0">
                        <a:solidFill>
                          <a:srgbClr val="000000"/>
                        </a:solidFill>
                        <a:effectLst/>
                        <a:latin typeface="Calibri" panose="020F0502020204030204" pitchFamily="34" charset="0"/>
                      </a:endParaRPr>
                    </a:p>
                    <a:p>
                      <a:pPr algn="ctr" fontAlgn="b"/>
                      <a:r>
                        <a:rPr lang="en-US" sz="1800" b="1" i="0" u="none" strike="noStrike" dirty="0" smtClean="0">
                          <a:solidFill>
                            <a:srgbClr val="000000"/>
                          </a:solidFill>
                          <a:effectLst/>
                          <a:latin typeface="Calibri" panose="020F0502020204030204" pitchFamily="34" charset="0"/>
                        </a:rPr>
                        <a:t>11.5%</a:t>
                      </a:r>
                    </a:p>
                    <a:p>
                      <a:pPr algn="ctr" fontAlgn="b"/>
                      <a:endParaRPr lang="en-US" sz="1800" b="1" i="0" u="none" strike="noStrike" dirty="0">
                        <a:solidFill>
                          <a:srgbClr val="000000"/>
                        </a:solidFill>
                        <a:effectLst/>
                        <a:latin typeface="Calibri" panose="020F0502020204030204" pitchFamily="34" charset="0"/>
                      </a:endParaRPr>
                    </a:p>
                  </a:txBody>
                  <a:tcPr marL="5715" marR="5715" marT="7620" marB="0" anchor="b"/>
                </a:tc>
              </a:tr>
              <a:tr h="876685">
                <a:tc>
                  <a:txBody>
                    <a:bodyPr/>
                    <a:lstStyle/>
                    <a:p>
                      <a:pPr algn="ctr" fontAlgn="b"/>
                      <a:r>
                        <a:rPr lang="en-US" sz="1800" b="1" i="0" u="none" strike="noStrike" dirty="0" err="1" smtClean="0">
                          <a:solidFill>
                            <a:srgbClr val="000000"/>
                          </a:solidFill>
                          <a:effectLst/>
                          <a:latin typeface="Calibri" panose="020F0502020204030204" pitchFamily="34" charset="0"/>
                        </a:rPr>
                        <a:t>Institutos</a:t>
                      </a:r>
                      <a:r>
                        <a:rPr lang="en-US" sz="1800" b="1" i="0" u="none" strike="noStrike" baseline="0" dirty="0" smtClean="0">
                          <a:solidFill>
                            <a:srgbClr val="000000"/>
                          </a:solidFill>
                          <a:effectLst/>
                          <a:latin typeface="Calibri" panose="020F0502020204030204" pitchFamily="34" charset="0"/>
                        </a:rPr>
                        <a:t> </a:t>
                      </a:r>
                      <a:r>
                        <a:rPr lang="en-US" sz="1800" b="1" i="0" u="none" strike="noStrike" baseline="0" dirty="0" err="1" smtClean="0">
                          <a:solidFill>
                            <a:srgbClr val="000000"/>
                          </a:solidFill>
                          <a:effectLst/>
                          <a:latin typeface="Calibri" panose="020F0502020204030204" pitchFamily="34" charset="0"/>
                        </a:rPr>
                        <a:t>previsionales</a:t>
                      </a:r>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a:solidFill>
                            <a:srgbClr val="000000"/>
                          </a:solidFill>
                          <a:effectLst/>
                          <a:latin typeface="Calibri" panose="020F0502020204030204" pitchFamily="34" charset="0"/>
                        </a:rPr>
                        <a:t>      </a:t>
                      </a:r>
                      <a:r>
                        <a:rPr lang="en-US" sz="1800" b="1" i="0" u="none" strike="noStrike" smtClean="0">
                          <a:solidFill>
                            <a:srgbClr val="000000"/>
                          </a:solidFill>
                          <a:effectLst/>
                          <a:latin typeface="Calibri" panose="020F0502020204030204" pitchFamily="34" charset="0"/>
                        </a:rPr>
                        <a:t>2,300,000,000.00 </a:t>
                      </a:r>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endParaRPr lang="en-US" sz="1800" b="1" i="0" u="none" strike="noStrike">
                        <a:solidFill>
                          <a:srgbClr val="000000"/>
                        </a:solidFill>
                        <a:effectLst/>
                        <a:latin typeface="Calibri" panose="020F0502020204030204" pitchFamily="34" charset="0"/>
                      </a:endParaRPr>
                    </a:p>
                  </a:txBody>
                  <a:tcPr marL="5715" marR="5715" marT="7620" marB="0" anchor="b"/>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0.50</a:t>
                      </a:r>
                      <a:r>
                        <a:rPr lang="en-US" sz="1800" b="1" i="0" u="none" strike="noStrike" dirty="0">
                          <a:solidFill>
                            <a:srgbClr val="000000"/>
                          </a:solidFill>
                          <a:effectLst/>
                          <a:latin typeface="Calibri" panose="020F0502020204030204" pitchFamily="34" charset="0"/>
                        </a:rPr>
                        <a:t>%</a:t>
                      </a:r>
                    </a:p>
                  </a:txBody>
                  <a:tcPr marL="5715" marR="5715" marT="7620" marB="0" anchor="b"/>
                </a:tc>
                <a:tc>
                  <a:txBody>
                    <a:bodyPr/>
                    <a:lstStyle/>
                    <a:p>
                      <a:pPr algn="ctr" fontAlgn="b"/>
                      <a:r>
                        <a:rPr lang="en-US" sz="1800" b="1" i="0" u="none" strike="noStrike" dirty="0" smtClean="0">
                          <a:solidFill>
                            <a:srgbClr val="000000"/>
                          </a:solidFill>
                          <a:effectLst/>
                          <a:latin typeface="Calibri" panose="020F0502020204030204" pitchFamily="34" charset="0"/>
                        </a:rPr>
                        <a:t>11.5%</a:t>
                      </a:r>
                      <a:endParaRPr lang="en-US" sz="1800" b="1" i="0" u="none" strike="noStrike" dirty="0">
                        <a:solidFill>
                          <a:srgbClr val="000000"/>
                        </a:solidFill>
                        <a:effectLst/>
                        <a:latin typeface="Calibri" panose="020F0502020204030204" pitchFamily="34" charset="0"/>
                      </a:endParaRPr>
                    </a:p>
                  </a:txBody>
                  <a:tcPr marL="5715" marR="5715" marT="7620" marB="0" anchor="b"/>
                </a:tc>
              </a:tr>
              <a:tr h="876685">
                <a:tc>
                  <a:txBody>
                    <a:bodyPr/>
                    <a:lstStyle/>
                    <a:p>
                      <a:pPr algn="ctr" fontAlgn="b"/>
                      <a:r>
                        <a:rPr lang="en-US" sz="1800" b="1" i="0" u="none" strike="noStrike" dirty="0" err="1" smtClean="0">
                          <a:solidFill>
                            <a:schemeClr val="bg1"/>
                          </a:solidFill>
                          <a:effectLst/>
                          <a:latin typeface="Calibri" panose="020F0502020204030204" pitchFamily="34" charset="0"/>
                        </a:rPr>
                        <a:t>Totales</a:t>
                      </a:r>
                      <a:r>
                        <a:rPr lang="en-US" sz="1800" b="1" i="0" u="none" strike="noStrike" dirty="0" smtClean="0">
                          <a:solidFill>
                            <a:schemeClr val="bg1"/>
                          </a:solidFill>
                          <a:effectLst/>
                          <a:latin typeface="Calibri" panose="020F0502020204030204" pitchFamily="34" charset="0"/>
                        </a:rPr>
                        <a:t> </a:t>
                      </a:r>
                      <a:r>
                        <a:rPr lang="en-US" sz="1800" b="1" i="0" u="none" strike="noStrike" dirty="0" err="1">
                          <a:solidFill>
                            <a:schemeClr val="bg1"/>
                          </a:solidFill>
                          <a:effectLst/>
                          <a:latin typeface="Calibri" panose="020F0502020204030204" pitchFamily="34" charset="0"/>
                        </a:rPr>
                        <a:t>anuales</a:t>
                      </a:r>
                      <a:endParaRPr lang="en-US" sz="1800" b="1" i="0" u="none" strike="noStrike" dirty="0">
                        <a:solidFill>
                          <a:schemeClr val="bg1"/>
                        </a:solidFill>
                        <a:effectLst/>
                        <a:latin typeface="Calibri" panose="020F0502020204030204" pitchFamily="34" charset="0"/>
                      </a:endParaRPr>
                    </a:p>
                  </a:txBody>
                  <a:tcPr marL="5715" marR="5715" marT="7620" marB="0" anchor="b">
                    <a:solidFill>
                      <a:schemeClr val="tx2">
                        <a:lumMod val="75000"/>
                      </a:schemeClr>
                    </a:solidFill>
                  </a:tcPr>
                </a:tc>
                <a:tc>
                  <a:txBody>
                    <a:bodyPr/>
                    <a:lstStyle/>
                    <a:p>
                      <a:pPr algn="ctr" fontAlgn="b"/>
                      <a:r>
                        <a:rPr lang="en-US" sz="1800" b="1" i="0" u="none" strike="noStrike" dirty="0">
                          <a:solidFill>
                            <a:schemeClr val="bg1"/>
                          </a:solidFill>
                          <a:effectLst/>
                          <a:latin typeface="Calibri" panose="020F0502020204030204" pitchFamily="34" charset="0"/>
                        </a:rPr>
                        <a:t>   </a:t>
                      </a:r>
                      <a:r>
                        <a:rPr lang="en-US" sz="1800" b="1" i="0" u="none" strike="noStrike" dirty="0" smtClean="0">
                          <a:solidFill>
                            <a:schemeClr val="bg1"/>
                          </a:solidFill>
                          <a:effectLst/>
                          <a:latin typeface="Calibri" panose="020F0502020204030204" pitchFamily="34" charset="0"/>
                        </a:rPr>
                        <a:t>6,100,000,000.00 </a:t>
                      </a:r>
                      <a:endParaRPr lang="en-US" sz="1800" b="1" i="0" u="none" strike="noStrike" dirty="0">
                        <a:solidFill>
                          <a:schemeClr val="bg1"/>
                        </a:solidFill>
                        <a:effectLst/>
                        <a:latin typeface="Calibri" panose="020F0502020204030204" pitchFamily="34" charset="0"/>
                      </a:endParaRPr>
                    </a:p>
                  </a:txBody>
                  <a:tcPr marL="5715" marR="5715" marT="7620" marB="0" anchor="b">
                    <a:solidFill>
                      <a:schemeClr val="tx2">
                        <a:lumMod val="75000"/>
                      </a:schemeClr>
                    </a:solidFill>
                  </a:tcPr>
                </a:tc>
                <a:tc>
                  <a:txBody>
                    <a:bodyPr/>
                    <a:lstStyle/>
                    <a:p>
                      <a:pPr algn="l" fontAlgn="b"/>
                      <a:r>
                        <a:rPr lang="en-US" sz="1800" b="1" i="0" u="none" strike="noStrike" dirty="0">
                          <a:solidFill>
                            <a:schemeClr val="bg1"/>
                          </a:solidFill>
                          <a:effectLst/>
                          <a:latin typeface="Calibri" panose="020F0502020204030204" pitchFamily="34" charset="0"/>
                        </a:rPr>
                        <a:t> </a:t>
                      </a:r>
                    </a:p>
                  </a:txBody>
                  <a:tcPr marL="5715" marR="5715" marT="7620" marB="0" anchor="b">
                    <a:solidFill>
                      <a:schemeClr val="tx2">
                        <a:lumMod val="75000"/>
                      </a:schemeClr>
                    </a:solidFill>
                  </a:tcPr>
                </a:tc>
                <a:tc>
                  <a:txBody>
                    <a:bodyPr/>
                    <a:lstStyle/>
                    <a:p>
                      <a:pPr algn="l" fontAlgn="b"/>
                      <a:r>
                        <a:rPr lang="en-US" sz="1800" b="1" i="0" u="none" strike="noStrike" dirty="0">
                          <a:solidFill>
                            <a:schemeClr val="bg1"/>
                          </a:solidFill>
                          <a:effectLst/>
                          <a:latin typeface="Calibri" panose="020F0502020204030204" pitchFamily="34" charset="0"/>
                        </a:rPr>
                        <a:t> </a:t>
                      </a:r>
                    </a:p>
                  </a:txBody>
                  <a:tcPr marL="5715" marR="5715" marT="7620" marB="0" anchor="b">
                    <a:solidFill>
                      <a:schemeClr val="tx2">
                        <a:lumMod val="75000"/>
                      </a:schemeClr>
                    </a:solidFill>
                  </a:tcPr>
                </a:tc>
                <a:tc>
                  <a:txBody>
                    <a:bodyPr/>
                    <a:lstStyle/>
                    <a:p>
                      <a:pPr algn="l" fontAlgn="b"/>
                      <a:r>
                        <a:rPr lang="en-US" sz="1800" b="1" i="0" u="none" strike="noStrike" dirty="0">
                          <a:solidFill>
                            <a:schemeClr val="bg1"/>
                          </a:solidFill>
                          <a:effectLst/>
                          <a:latin typeface="Calibri" panose="020F0502020204030204" pitchFamily="34" charset="0"/>
                        </a:rPr>
                        <a:t> </a:t>
                      </a:r>
                    </a:p>
                  </a:txBody>
                  <a:tcPr marL="5715" marR="5715" marT="7620" marB="0" anchor="b">
                    <a:solidFill>
                      <a:schemeClr val="tx2">
                        <a:lumMod val="75000"/>
                      </a:schemeClr>
                    </a:solidFill>
                  </a:tcPr>
                </a:tc>
                <a:tc>
                  <a:txBody>
                    <a:bodyPr/>
                    <a:lstStyle/>
                    <a:p>
                      <a:pPr algn="l" fontAlgn="b"/>
                      <a:r>
                        <a:rPr lang="en-US" sz="1800" b="1" i="0" u="none" strike="noStrike" dirty="0">
                          <a:solidFill>
                            <a:schemeClr val="bg1"/>
                          </a:solidFill>
                          <a:effectLst/>
                          <a:latin typeface="Calibri" panose="020F0502020204030204" pitchFamily="34" charset="0"/>
                        </a:rPr>
                        <a:t> </a:t>
                      </a:r>
                    </a:p>
                  </a:txBody>
                  <a:tcPr marL="5715" marR="5715" marT="7620" marB="0" anchor="b">
                    <a:solidFill>
                      <a:schemeClr val="tx2">
                        <a:lumMod val="75000"/>
                      </a:schemeClr>
                    </a:solidFill>
                  </a:tcPr>
                </a:tc>
                <a:tc>
                  <a:txBody>
                    <a:bodyPr/>
                    <a:lstStyle/>
                    <a:p>
                      <a:pPr algn="l" fontAlgn="b"/>
                      <a:r>
                        <a:rPr lang="en-US" sz="1800" b="1" i="0" u="none" strike="noStrike" dirty="0">
                          <a:solidFill>
                            <a:schemeClr val="bg1"/>
                          </a:solidFill>
                          <a:effectLst/>
                          <a:latin typeface="Calibri" panose="020F0502020204030204" pitchFamily="34" charset="0"/>
                        </a:rPr>
                        <a:t>   </a:t>
                      </a:r>
                    </a:p>
                  </a:txBody>
                  <a:tcPr marL="5715" marR="5715" marT="7620" marB="0" anchor="b">
                    <a:solidFill>
                      <a:schemeClr val="tx2">
                        <a:lumMod val="75000"/>
                      </a:schemeClr>
                    </a:solidFill>
                  </a:tcPr>
                </a:tc>
              </a:tr>
            </a:tbl>
          </a:graphicData>
        </a:graphic>
      </p:graphicFrame>
      <p:pic>
        <p:nvPicPr>
          <p:cNvPr id="6" name="5 Imagen" descr="derecha.png">
            <a:hlinkClick r:id="rId3" action="ppaction://hlinksldjump"/>
          </p:cNvPr>
          <p:cNvPicPr>
            <a:picLocks noChangeAspect="1"/>
          </p:cNvPicPr>
          <p:nvPr/>
        </p:nvPicPr>
        <p:blipFill>
          <a:blip r:embed="rId4"/>
          <a:stretch>
            <a:fillRect/>
          </a:stretch>
        </p:blipFill>
        <p:spPr>
          <a:xfrm>
            <a:off x="8665825" y="6579803"/>
            <a:ext cx="214287" cy="275748"/>
          </a:xfrm>
          <a:prstGeom prst="rect">
            <a:avLst/>
          </a:prstGeom>
        </p:spPr>
      </p:pic>
      <p:pic>
        <p:nvPicPr>
          <p:cNvPr id="7" name="6 Imagen" descr="izquierda.png">
            <a:hlinkClick r:id="rId5" action="ppaction://hlinksldjump"/>
          </p:cNvPr>
          <p:cNvPicPr>
            <a:picLocks noChangeAspect="1"/>
          </p:cNvPicPr>
          <p:nvPr/>
        </p:nvPicPr>
        <p:blipFill>
          <a:blip r:embed="rId6"/>
          <a:stretch>
            <a:fillRect/>
          </a:stretch>
        </p:blipFill>
        <p:spPr>
          <a:xfrm>
            <a:off x="8466325" y="6577352"/>
            <a:ext cx="218095" cy="280648"/>
          </a:xfrm>
          <a:prstGeom prst="rect">
            <a:avLst/>
          </a:prstGeom>
        </p:spPr>
      </p:pic>
    </p:spTree>
    <p:extLst>
      <p:ext uri="{BB962C8B-B14F-4D97-AF65-F5344CB8AC3E}">
        <p14:creationId xmlns:p14="http://schemas.microsoft.com/office/powerpoint/2010/main" val="223069730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4.jpg"/>
          <p:cNvPicPr>
            <a:picLocks noChangeAspect="1"/>
          </p:cNvPicPr>
          <p:nvPr/>
        </p:nvPicPr>
        <p:blipFill>
          <a:blip r:embed="rId2"/>
          <a:stretch>
            <a:fillRect/>
          </a:stretch>
        </p:blipFill>
        <p:spPr>
          <a:xfrm>
            <a:off x="0" y="0"/>
            <a:ext cx="9144000" cy="6858000"/>
          </a:xfrm>
          <a:prstGeom prst="rect">
            <a:avLst/>
          </a:prstGeom>
        </p:spPr>
      </p:pic>
      <p:pic>
        <p:nvPicPr>
          <p:cNvPr id="5" name="4 Marcador de contenido" descr="COLAGE-CASAS.jpg"/>
          <p:cNvPicPr>
            <a:picLocks noGrp="1" noChangeAspect="1"/>
          </p:cNvPicPr>
          <p:nvPr>
            <p:ph idx="1"/>
          </p:nvPr>
        </p:nvPicPr>
        <p:blipFill>
          <a:blip r:embed="rId3"/>
          <a:srcRect l="29596" t="61497" r="38780"/>
          <a:stretch>
            <a:fillRect/>
          </a:stretch>
        </p:blipFill>
        <p:spPr>
          <a:xfrm>
            <a:off x="4063197" y="1609726"/>
            <a:ext cx="3252263" cy="3057809"/>
          </a:xfrm>
        </p:spPr>
      </p:pic>
      <p:sp>
        <p:nvSpPr>
          <p:cNvPr id="6" name="Title 1"/>
          <p:cNvSpPr txBox="1">
            <a:spLocks/>
          </p:cNvSpPr>
          <p:nvPr/>
        </p:nvSpPr>
        <p:spPr>
          <a:xfrm>
            <a:off x="685801" y="360046"/>
            <a:ext cx="78867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1" u="none" strike="noStrike" kern="1200" cap="none" spc="-300" normalizeH="0" baseline="0" noProof="0" err="1" smtClean="0">
                <a:ln>
                  <a:noFill/>
                </a:ln>
                <a:solidFill>
                  <a:srgbClr val="0070C0"/>
                </a:solidFill>
                <a:effectLst/>
                <a:uLnTx/>
                <a:uFillTx/>
                <a:latin typeface="+mj-lt"/>
                <a:ea typeface="+mj-ea"/>
                <a:cs typeface="+mj-cs"/>
              </a:rPr>
              <a:t>Modelos</a:t>
            </a:r>
            <a:r>
              <a:rPr kumimoji="0" lang="en-US" sz="6000" b="1" i="1" u="none" strike="noStrike" kern="1200" cap="none" spc="-300" normalizeH="0" baseline="0" noProof="0" smtClean="0">
                <a:ln>
                  <a:noFill/>
                </a:ln>
                <a:solidFill>
                  <a:srgbClr val="0070C0"/>
                </a:solidFill>
                <a:effectLst/>
                <a:uLnTx/>
                <a:uFillTx/>
                <a:latin typeface="+mj-lt"/>
                <a:ea typeface="+mj-ea"/>
                <a:cs typeface="+mj-cs"/>
              </a:rPr>
              <a:t> de </a:t>
            </a:r>
            <a:r>
              <a:rPr kumimoji="0" lang="en-US" sz="6000" b="1" i="1" u="none" strike="noStrike" kern="1200" cap="none" spc="-300" normalizeH="0" baseline="0" noProof="0" err="1" smtClean="0">
                <a:ln>
                  <a:noFill/>
                </a:ln>
                <a:solidFill>
                  <a:srgbClr val="0070C0"/>
                </a:solidFill>
                <a:effectLst/>
                <a:uLnTx/>
                <a:uFillTx/>
                <a:latin typeface="+mj-lt"/>
                <a:ea typeface="+mj-ea"/>
                <a:cs typeface="+mj-cs"/>
              </a:rPr>
              <a:t>Viviendas</a:t>
            </a:r>
            <a:endParaRPr kumimoji="0" lang="en-US" sz="6000" b="1" i="1" u="none" strike="noStrike" kern="1200" cap="none" spc="-300" normalizeH="0" baseline="0" noProof="0">
              <a:ln>
                <a:noFill/>
              </a:ln>
              <a:solidFill>
                <a:srgbClr val="0070C0"/>
              </a:solidFill>
              <a:effectLst/>
              <a:uLnTx/>
              <a:uFillTx/>
              <a:latin typeface="+mj-lt"/>
              <a:ea typeface="+mj-ea"/>
              <a:cs typeface="+mj-cs"/>
            </a:endParaRPr>
          </a:p>
        </p:txBody>
      </p:sp>
      <p:pic>
        <p:nvPicPr>
          <p:cNvPr id="9" name="4 Marcador de contenido" descr="COLAGE-CASAS.jpg"/>
          <p:cNvPicPr>
            <a:picLocks noChangeAspect="1"/>
          </p:cNvPicPr>
          <p:nvPr/>
        </p:nvPicPr>
        <p:blipFill>
          <a:blip r:embed="rId3"/>
          <a:srcRect t="620" r="51965" b="40277"/>
          <a:stretch>
            <a:fillRect/>
          </a:stretch>
        </p:blipFill>
        <p:spPr>
          <a:xfrm>
            <a:off x="722330" y="1581151"/>
            <a:ext cx="3218231" cy="3057809"/>
          </a:xfrm>
          <a:prstGeom prst="rect">
            <a:avLst/>
          </a:prstGeom>
        </p:spPr>
      </p:pic>
    </p:spTree>
    <p:extLst>
      <p:ext uri="{BB962C8B-B14F-4D97-AF65-F5344CB8AC3E}">
        <p14:creationId xmlns:p14="http://schemas.microsoft.com/office/powerpoint/2010/main" val="110629746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ARREGLADO-03.jpg"/>
          <p:cNvPicPr>
            <a:picLocks noChangeAspect="1"/>
          </p:cNvPicPr>
          <p:nvPr/>
        </p:nvPicPr>
        <p:blipFill>
          <a:blip r:embed="rId2"/>
          <a:stretch>
            <a:fillRect/>
          </a:stretch>
        </p:blipFill>
        <p:spPr>
          <a:xfrm>
            <a:off x="0" y="0"/>
            <a:ext cx="9144000" cy="6858000"/>
          </a:xfrm>
          <a:prstGeom prst="rect">
            <a:avLst/>
          </a:prstGeom>
        </p:spPr>
      </p:pic>
      <p:pic>
        <p:nvPicPr>
          <p:cNvPr id="4" name="3 Marcador de contenido" descr="ESQUEMA.jpg"/>
          <p:cNvPicPr>
            <a:picLocks noGrp="1" noChangeAspect="1"/>
          </p:cNvPicPr>
          <p:nvPr>
            <p:ph idx="1"/>
          </p:nvPr>
        </p:nvPicPr>
        <p:blipFill>
          <a:blip r:embed="rId3"/>
          <a:stretch>
            <a:fillRect/>
          </a:stretch>
        </p:blipFill>
        <p:spPr>
          <a:xfrm>
            <a:off x="-64294" y="0"/>
            <a:ext cx="9313004" cy="7191744"/>
          </a:xfrm>
        </p:spPr>
      </p:pic>
    </p:spTree>
    <p:extLst>
      <p:ext uri="{BB962C8B-B14F-4D97-AF65-F5344CB8AC3E}">
        <p14:creationId xmlns:p14="http://schemas.microsoft.com/office/powerpoint/2010/main" val="334098406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ARREGLADO-03.jpg"/>
          <p:cNvPicPr>
            <a:picLocks noChangeAspect="1"/>
          </p:cNvPicPr>
          <p:nvPr/>
        </p:nvPicPr>
        <p:blipFill>
          <a:blip r:embed="rId2"/>
          <a:stretch>
            <a:fillRect/>
          </a:stretch>
        </p:blipFill>
        <p:spPr>
          <a:xfrm>
            <a:off x="0" y="0"/>
            <a:ext cx="9144000" cy="6858000"/>
          </a:xfrm>
          <a:prstGeom prst="rect">
            <a:avLst/>
          </a:prstGeom>
        </p:spPr>
      </p:pic>
      <p:pic>
        <p:nvPicPr>
          <p:cNvPr id="6" name="5 Marcador de contenido" descr="ESQUEMA-02.png"/>
          <p:cNvPicPr>
            <a:picLocks noGrp="1" noChangeAspect="1"/>
          </p:cNvPicPr>
          <p:nvPr>
            <p:ph idx="1"/>
          </p:nvPr>
        </p:nvPicPr>
        <p:blipFill>
          <a:blip r:embed="rId3"/>
          <a:stretch>
            <a:fillRect/>
          </a:stretch>
        </p:blipFill>
        <p:spPr>
          <a:xfrm>
            <a:off x="0" y="83127"/>
            <a:ext cx="9144002" cy="6858000"/>
          </a:xfrm>
        </p:spPr>
      </p:pic>
      <p:sp>
        <p:nvSpPr>
          <p:cNvPr id="2" name="1 Rectángulo"/>
          <p:cNvSpPr/>
          <p:nvPr/>
        </p:nvSpPr>
        <p:spPr>
          <a:xfrm>
            <a:off x="3437907" y="3123211"/>
            <a:ext cx="2208811" cy="486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b="1" dirty="0" smtClean="0"/>
              <a:t>COMISIONADO PRESIDENTE</a:t>
            </a:r>
            <a:endParaRPr lang="es-HN" b="1" dirty="0"/>
          </a:p>
        </p:txBody>
      </p:sp>
      <p:sp>
        <p:nvSpPr>
          <p:cNvPr id="3" name="2 Rectángulo"/>
          <p:cNvSpPr/>
          <p:nvPr/>
        </p:nvSpPr>
        <p:spPr>
          <a:xfrm>
            <a:off x="3467595" y="3716977"/>
            <a:ext cx="2208811" cy="475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smtClean="0"/>
              <a:t>COMISIONADOS </a:t>
            </a:r>
            <a:r>
              <a:rPr lang="es-HN" b="1" dirty="0" smtClean="0">
                <a:latin typeface="Arial Black" pitchFamily="34" charset="0"/>
              </a:rPr>
              <a:t>2 y 3</a:t>
            </a:r>
            <a:endParaRPr lang="es-HN" b="1" dirty="0">
              <a:latin typeface="Arial Black" pitchFamily="34" charset="0"/>
            </a:endParaRPr>
          </a:p>
        </p:txBody>
      </p:sp>
      <p:sp>
        <p:nvSpPr>
          <p:cNvPr id="4" name="3 Rectángulo redondeado"/>
          <p:cNvSpPr/>
          <p:nvPr/>
        </p:nvSpPr>
        <p:spPr>
          <a:xfrm>
            <a:off x="765959" y="4512624"/>
            <a:ext cx="2369127" cy="5581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smtClean="0"/>
              <a:t>COMITÉ TECNICO FINANCIERO</a:t>
            </a:r>
            <a:endParaRPr lang="es-HN" dirty="0"/>
          </a:p>
        </p:txBody>
      </p:sp>
      <p:sp>
        <p:nvSpPr>
          <p:cNvPr id="7" name="6 Rectángulo redondeado"/>
          <p:cNvSpPr/>
          <p:nvPr/>
        </p:nvSpPr>
        <p:spPr>
          <a:xfrm>
            <a:off x="3336967" y="4619501"/>
            <a:ext cx="2309750" cy="45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smtClean="0"/>
              <a:t>COMITÉ SIMPLIFIACION</a:t>
            </a:r>
          </a:p>
          <a:p>
            <a:pPr algn="ctr"/>
            <a:r>
              <a:rPr lang="es-HN" dirty="0" smtClean="0"/>
              <a:t>ADMINISTRATIVA</a:t>
            </a:r>
            <a:endParaRPr lang="es-HN" dirty="0"/>
          </a:p>
        </p:txBody>
      </p:sp>
      <p:sp>
        <p:nvSpPr>
          <p:cNvPr id="8" name="7 Rectángulo redondeado"/>
          <p:cNvSpPr/>
          <p:nvPr/>
        </p:nvSpPr>
        <p:spPr>
          <a:xfrm>
            <a:off x="5905006" y="4619501"/>
            <a:ext cx="2493818" cy="45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smtClean="0"/>
              <a:t>COMITÉ DE PROYECTOS</a:t>
            </a:r>
            <a:endParaRPr lang="es-HN" dirty="0"/>
          </a:p>
        </p:txBody>
      </p:sp>
      <p:sp>
        <p:nvSpPr>
          <p:cNvPr id="9" name="8 Cerrar llave"/>
          <p:cNvSpPr/>
          <p:nvPr/>
        </p:nvSpPr>
        <p:spPr>
          <a:xfrm>
            <a:off x="5815940" y="3253840"/>
            <a:ext cx="436418" cy="649432"/>
          </a:xfrm>
          <a:prstGeom prst="rightBrace">
            <a:avLst>
              <a:gd name="adj1" fmla="val 3325"/>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HN"/>
          </a:p>
        </p:txBody>
      </p:sp>
      <p:sp>
        <p:nvSpPr>
          <p:cNvPr id="10" name="9 Rectángulo redondeado"/>
          <p:cNvSpPr/>
          <p:nvPr/>
        </p:nvSpPr>
        <p:spPr>
          <a:xfrm>
            <a:off x="6368143" y="3366654"/>
            <a:ext cx="1496292" cy="5366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dirty="0" smtClean="0"/>
              <a:t>ASESORIA LEGAL</a:t>
            </a:r>
            <a:endParaRPr lang="es-HN" dirty="0"/>
          </a:p>
        </p:txBody>
      </p:sp>
      <p:sp>
        <p:nvSpPr>
          <p:cNvPr id="11" name="10 Rectángulo redondeado"/>
          <p:cNvSpPr/>
          <p:nvPr/>
        </p:nvSpPr>
        <p:spPr>
          <a:xfrm rot="10800000" flipH="1" flipV="1">
            <a:off x="7151914" y="5177644"/>
            <a:ext cx="1335976" cy="5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HN" sz="1400" dirty="0" smtClean="0"/>
              <a:t>CERTIFICACIONES</a:t>
            </a:r>
            <a:endParaRPr lang="es-HN" sz="1400" dirty="0"/>
          </a:p>
        </p:txBody>
      </p:sp>
      <p:cxnSp>
        <p:nvCxnSpPr>
          <p:cNvPr id="13" name="12 Conector recto de flecha"/>
          <p:cNvCxnSpPr/>
          <p:nvPr/>
        </p:nvCxnSpPr>
        <p:spPr>
          <a:xfrm>
            <a:off x="7864435" y="5070763"/>
            <a:ext cx="0" cy="1068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18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5042423"/>
            <a:ext cx="8565260" cy="1200329"/>
          </a:xfrm>
          <a:prstGeom prst="rect">
            <a:avLst/>
          </a:prstGeom>
          <a:noFill/>
        </p:spPr>
        <p:txBody>
          <a:bodyPr wrap="square" rtlCol="0">
            <a:spAutoFit/>
          </a:bodyPr>
          <a:lstStyle/>
          <a:p>
            <a:pPr algn="ctr"/>
            <a:r>
              <a:rPr lang="es-ES" sz="3600" b="1" dirty="0" smtClean="0">
                <a:solidFill>
                  <a:srgbClr val="FFC000"/>
                </a:solidFill>
                <a:latin typeface="Arial Black" pitchFamily="34" charset="0"/>
              </a:rPr>
              <a:t>REACTIVACIÓN DEL SECTOR AGROALIMENTARIO</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3684468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HN"/>
          </a:p>
        </p:txBody>
      </p:sp>
      <p:sp>
        <p:nvSpPr>
          <p:cNvPr id="3" name="2 Marcador de contenido"/>
          <p:cNvSpPr>
            <a:spLocks noGrp="1"/>
          </p:cNvSpPr>
          <p:nvPr>
            <p:ph idx="1"/>
          </p:nvPr>
        </p:nvSpPr>
        <p:spPr/>
        <p:txBody>
          <a:bodyPr/>
          <a:lstStyle/>
          <a:p>
            <a:endParaRPr lang="es-HN"/>
          </a:p>
        </p:txBody>
      </p:sp>
      <p:pic>
        <p:nvPicPr>
          <p:cNvPr id="5" name="4 Imagen" descr="FONDO-ARREGLADO-03.jpg"/>
          <p:cNvPicPr>
            <a:picLocks noChangeAspect="1"/>
          </p:cNvPicPr>
          <p:nvPr/>
        </p:nvPicPr>
        <p:blipFill>
          <a:blip r:embed="rId2"/>
          <a:stretch>
            <a:fillRect/>
          </a:stretch>
        </p:blipFill>
        <p:spPr>
          <a:xfrm>
            <a:off x="0" y="0"/>
            <a:ext cx="9144000" cy="6858000"/>
          </a:xfrm>
          <a:prstGeom prst="rect">
            <a:avLst/>
          </a:prstGeom>
        </p:spPr>
      </p:pic>
      <p:sp>
        <p:nvSpPr>
          <p:cNvPr id="6" name="Content Placeholder 2"/>
          <p:cNvSpPr txBox="1">
            <a:spLocks/>
          </p:cNvSpPr>
          <p:nvPr/>
        </p:nvSpPr>
        <p:spPr>
          <a:xfrm>
            <a:off x="353561" y="409576"/>
            <a:ext cx="8433252" cy="5767387"/>
          </a:xfrm>
          <a:prstGeom prst="rect">
            <a:avLst/>
          </a:prstGeom>
        </p:spPr>
        <p:txBody>
          <a:bodyPr vert="horz" lIns="91440" tIns="45720" rIns="91440" bIns="45720" rtlCol="0">
            <a:noAutofit/>
          </a:bodyPr>
          <a:lstStyle/>
          <a:p>
            <a:pPr algn="ctr"/>
            <a:r>
              <a:rPr lang="es-HN" sz="3200" b="1" dirty="0" err="1" smtClean="0">
                <a:solidFill>
                  <a:srgbClr val="0070C0"/>
                </a:solidFill>
              </a:rPr>
              <a:t>Impácto</a:t>
            </a:r>
            <a:r>
              <a:rPr lang="es-HN" sz="3200" b="1" dirty="0" smtClean="0">
                <a:solidFill>
                  <a:srgbClr val="0070C0"/>
                </a:solidFill>
              </a:rPr>
              <a:t> social y </a:t>
            </a:r>
            <a:r>
              <a:rPr lang="es-HN" sz="3200" b="1" dirty="0" err="1" smtClean="0">
                <a:solidFill>
                  <a:srgbClr val="0070C0"/>
                </a:solidFill>
              </a:rPr>
              <a:t>generacion</a:t>
            </a:r>
            <a:r>
              <a:rPr lang="es-HN" sz="3200" b="1" dirty="0" smtClean="0">
                <a:solidFill>
                  <a:srgbClr val="0070C0"/>
                </a:solidFill>
              </a:rPr>
              <a:t> de empleo por año</a:t>
            </a:r>
          </a:p>
          <a:p>
            <a:pPr algn="ctr"/>
            <a:r>
              <a:rPr lang="es-HN" sz="3200" b="1" dirty="0" smtClean="0">
                <a:solidFill>
                  <a:srgbClr val="0070C0"/>
                </a:solidFill>
              </a:rPr>
              <a:t>Fondos Meta: L. 6 mil MM</a:t>
            </a:r>
          </a:p>
          <a:p>
            <a:pPr algn="ctr"/>
            <a:r>
              <a:rPr lang="es-HN" sz="3600" b="1" dirty="0">
                <a:solidFill>
                  <a:srgbClr val="0070C0"/>
                </a:solidFill>
              </a:rPr>
              <a:t>7</a:t>
            </a:r>
            <a:r>
              <a:rPr lang="es-HN" sz="3600" b="1" dirty="0" smtClean="0">
                <a:solidFill>
                  <a:srgbClr val="0070C0"/>
                </a:solidFill>
              </a:rPr>
              <a:t>,000 </a:t>
            </a:r>
            <a:r>
              <a:rPr lang="es-HN" sz="3600" b="1" dirty="0" err="1" smtClean="0">
                <a:solidFill>
                  <a:srgbClr val="0070C0"/>
                </a:solidFill>
              </a:rPr>
              <a:t>vivendas</a:t>
            </a:r>
            <a:r>
              <a:rPr lang="es-HN" sz="3600" b="1" dirty="0" smtClean="0">
                <a:solidFill>
                  <a:srgbClr val="0070C0"/>
                </a:solidFill>
              </a:rPr>
              <a:t> anuales y 20,000 empleos</a:t>
            </a:r>
            <a:endParaRPr lang="es-HN" sz="2400" b="1" dirty="0" smtClean="0">
              <a:solidFill>
                <a:schemeClr val="bg1">
                  <a:lumMod val="65000"/>
                  <a:lumOff val="35000"/>
                </a:schemeClr>
              </a:solidFill>
            </a:endParaRPr>
          </a:p>
          <a:p>
            <a:endParaRPr lang="es-HN" sz="2000" b="1" dirty="0" smtClean="0">
              <a:solidFill>
                <a:schemeClr val="bg1">
                  <a:lumMod val="65000"/>
                  <a:lumOff val="35000"/>
                </a:schemeClr>
              </a:solidFill>
            </a:endParaRPr>
          </a:p>
          <a:p>
            <a:r>
              <a:rPr lang="es-HN" sz="2400" b="1" dirty="0" smtClean="0">
                <a:solidFill>
                  <a:schemeClr val="bg1">
                    <a:lumMod val="95000"/>
                    <a:lumOff val="5000"/>
                  </a:schemeClr>
                </a:solidFill>
              </a:rPr>
              <a:t>Representa:</a:t>
            </a:r>
          </a:p>
          <a:p>
            <a:r>
              <a:rPr lang="es-HN" sz="2400" b="1" dirty="0" smtClean="0">
                <a:solidFill>
                  <a:schemeClr val="bg1">
                    <a:lumMod val="95000"/>
                    <a:lumOff val="5000"/>
                  </a:schemeClr>
                </a:solidFill>
              </a:rPr>
              <a:t>1.-  El 35% de los fondos se transforma en 17,000 empleos directos permanentes en la construcción.</a:t>
            </a:r>
          </a:p>
          <a:p>
            <a:endParaRPr lang="es-HN" sz="2400" b="1" dirty="0" smtClean="0">
              <a:solidFill>
                <a:schemeClr val="bg1">
                  <a:lumMod val="95000"/>
                  <a:lumOff val="5000"/>
                </a:schemeClr>
              </a:solidFill>
            </a:endParaRPr>
          </a:p>
          <a:p>
            <a:r>
              <a:rPr lang="es-HN" sz="2400" b="1" dirty="0" smtClean="0">
                <a:solidFill>
                  <a:schemeClr val="bg1">
                    <a:lumMod val="95000"/>
                    <a:lumOff val="5000"/>
                  </a:schemeClr>
                </a:solidFill>
              </a:rPr>
              <a:t>2.- La inyección de fondos al comercio local por compras representa el 65% de los fondos totales generando adicionalmente más de 3,000 empleos directos por esta vía.</a:t>
            </a:r>
          </a:p>
          <a:p>
            <a:r>
              <a:rPr lang="es-HN" sz="2400" b="1" dirty="0" smtClean="0">
                <a:solidFill>
                  <a:schemeClr val="bg1">
                    <a:lumMod val="95000"/>
                    <a:lumOff val="5000"/>
                  </a:schemeClr>
                </a:solidFill>
              </a:rPr>
              <a:t> </a:t>
            </a:r>
          </a:p>
          <a:p>
            <a:r>
              <a:rPr lang="es-HN" sz="2400" b="1" dirty="0" smtClean="0">
                <a:solidFill>
                  <a:schemeClr val="bg1">
                    <a:lumMod val="95000"/>
                    <a:lumOff val="5000"/>
                  </a:schemeClr>
                </a:solidFill>
              </a:rPr>
              <a:t>Finalmente: Esta inversión genera empleos permanentes para 20,000 hondureños y contribuye a la disminución del rezago social habitacional. </a:t>
            </a:r>
          </a:p>
          <a:p>
            <a:endParaRPr kumimoji="0" lang="en-US" sz="2000" b="0" i="0" u="none" strike="noStrike" kern="1200" cap="none" spc="0" normalizeH="0" baseline="0" noProof="0" dirty="0" smtClean="0">
              <a:ln>
                <a:noFill/>
              </a:ln>
              <a:solidFill>
                <a:schemeClr val="bg1">
                  <a:lumMod val="65000"/>
                  <a:lumOff val="35000"/>
                </a:schemeClr>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lumMod val="65000"/>
                  <a:lumOff val="35000"/>
                </a:schemeClr>
              </a:solidFill>
              <a:effectLst/>
              <a:uLnTx/>
              <a:uFillTx/>
              <a:latin typeface="+mn-lt"/>
              <a:ea typeface="+mn-ea"/>
              <a:cs typeface="+mn-cs"/>
            </a:endParaRPr>
          </a:p>
        </p:txBody>
      </p:sp>
    </p:spTree>
    <p:extLst>
      <p:ext uri="{BB962C8B-B14F-4D97-AF65-F5344CB8AC3E}">
        <p14:creationId xmlns:p14="http://schemas.microsoft.com/office/powerpoint/2010/main" val="31616216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ARREGLADO-04.jpg"/>
          <p:cNvPicPr>
            <a:picLocks noChangeAspect="1"/>
          </p:cNvPicPr>
          <p:nvPr/>
        </p:nvPicPr>
        <p:blipFill>
          <a:blip r:embed="rId2"/>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HN" smtClean="0"/>
              <a:t>5</a:t>
            </a:r>
            <a:endParaRPr lang="es-HN"/>
          </a:p>
        </p:txBody>
      </p:sp>
      <p:pic>
        <p:nvPicPr>
          <p:cNvPr id="7" name="6 Marcador de contenido" descr="home.png">
            <a:hlinkClick r:id="rId3" action="ppaction://hlinksldjump"/>
          </p:cNvPr>
          <p:cNvPicPr>
            <a:picLocks noGrp="1" noChangeAspect="1"/>
          </p:cNvPicPr>
          <p:nvPr>
            <p:ph idx="1"/>
          </p:nvPr>
        </p:nvPicPr>
        <p:blipFill>
          <a:blip r:embed="rId4"/>
          <a:stretch>
            <a:fillRect/>
          </a:stretch>
        </p:blipFill>
        <p:spPr>
          <a:xfrm>
            <a:off x="783792" y="6357759"/>
            <a:ext cx="228960" cy="305280"/>
          </a:xfrm>
        </p:spPr>
      </p:pic>
      <p:sp>
        <p:nvSpPr>
          <p:cNvPr id="5" name="Title 1"/>
          <p:cNvSpPr txBox="1">
            <a:spLocks/>
          </p:cNvSpPr>
          <p:nvPr/>
        </p:nvSpPr>
        <p:spPr>
          <a:xfrm>
            <a:off x="628652" y="2135980"/>
            <a:ext cx="7886700" cy="246570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1" u="none" strike="noStrike" kern="1200" cap="none" spc="-300" normalizeH="0" baseline="0" noProof="0" smtClean="0">
                <a:ln>
                  <a:noFill/>
                </a:ln>
                <a:solidFill>
                  <a:srgbClr val="0070C0"/>
                </a:solidFill>
                <a:effectLst/>
                <a:uLnTx/>
                <a:uFillTx/>
                <a:latin typeface="+mj-lt"/>
                <a:ea typeface="+mj-ea"/>
                <a:cs typeface="+mj-cs"/>
              </a:rPr>
              <a:t>Fin de </a:t>
            </a:r>
            <a:r>
              <a:rPr kumimoji="0" lang="en-US" sz="6000" b="1" i="1" u="none" strike="noStrike" kern="1200" cap="none" spc="-300" normalizeH="0" baseline="0" noProof="0" err="1" smtClean="0">
                <a:ln>
                  <a:noFill/>
                </a:ln>
                <a:solidFill>
                  <a:srgbClr val="0070C0"/>
                </a:solidFill>
                <a:effectLst/>
                <a:uLnTx/>
                <a:uFillTx/>
                <a:latin typeface="+mj-lt"/>
                <a:ea typeface="+mj-ea"/>
                <a:cs typeface="+mj-cs"/>
              </a:rPr>
              <a:t>Presentación</a:t>
            </a:r>
            <a:endParaRPr kumimoji="0" lang="en-US" sz="6000" b="1" i="1" u="none" strike="noStrike" kern="1200" cap="none" spc="-300" normalizeH="0" baseline="0" noProof="0">
              <a:ln>
                <a:noFill/>
              </a:ln>
              <a:solidFill>
                <a:srgbClr val="0070C0"/>
              </a:solidFill>
              <a:effectLst/>
              <a:uLnTx/>
              <a:uFillTx/>
              <a:latin typeface="+mj-lt"/>
              <a:ea typeface="+mj-ea"/>
              <a:cs typeface="+mj-cs"/>
            </a:endParaRPr>
          </a:p>
        </p:txBody>
      </p:sp>
      <p:sp>
        <p:nvSpPr>
          <p:cNvPr id="6" name="Title 1"/>
          <p:cNvSpPr txBox="1">
            <a:spLocks/>
          </p:cNvSpPr>
          <p:nvPr/>
        </p:nvSpPr>
        <p:spPr>
          <a:xfrm>
            <a:off x="3093245" y="3790952"/>
            <a:ext cx="2871788" cy="10001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1" u="none" strike="noStrike" kern="1200" cap="none" spc="-300" normalizeH="0" baseline="0" noProof="0" smtClean="0">
                <a:ln>
                  <a:noFill/>
                </a:ln>
                <a:solidFill>
                  <a:srgbClr val="0070C0"/>
                </a:solidFill>
                <a:effectLst/>
                <a:uLnTx/>
                <a:uFillTx/>
                <a:latin typeface="+mj-lt"/>
                <a:ea typeface="+mj-ea"/>
                <a:cs typeface="+mj-cs"/>
              </a:rPr>
              <a:t>Gracias</a:t>
            </a:r>
            <a:endParaRPr kumimoji="0" lang="en-US" sz="6000" b="1" i="1" u="none" strike="noStrike" kern="1200" cap="none" spc="-300" normalizeH="0" baseline="0" noProof="0">
              <a:ln>
                <a:noFill/>
              </a:ln>
              <a:solidFill>
                <a:srgbClr val="0070C0"/>
              </a:solidFill>
              <a:effectLst/>
              <a:uLnTx/>
              <a:uFillTx/>
              <a:latin typeface="+mj-lt"/>
              <a:ea typeface="+mj-ea"/>
              <a:cs typeface="+mj-cs"/>
            </a:endParaRPr>
          </a:p>
        </p:txBody>
      </p:sp>
    </p:spTree>
    <p:extLst>
      <p:ext uri="{BB962C8B-B14F-4D97-AF65-F5344CB8AC3E}">
        <p14:creationId xmlns:p14="http://schemas.microsoft.com/office/powerpoint/2010/main" val="6131457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5042423"/>
            <a:ext cx="8565260" cy="646331"/>
          </a:xfrm>
          <a:prstGeom prst="rect">
            <a:avLst/>
          </a:prstGeom>
          <a:noFill/>
        </p:spPr>
        <p:txBody>
          <a:bodyPr wrap="square" rtlCol="0">
            <a:spAutoFit/>
          </a:bodyPr>
          <a:lstStyle/>
          <a:p>
            <a:pPr algn="ctr"/>
            <a:r>
              <a:rPr lang="es-ES" sz="3600" b="1" dirty="0" smtClean="0">
                <a:solidFill>
                  <a:srgbClr val="FFC000"/>
                </a:solidFill>
                <a:latin typeface="Arial Black" pitchFamily="34" charset="0"/>
              </a:rPr>
              <a:t>CON CHAMBA VIVIS MEJOR</a:t>
            </a:r>
            <a:endParaRPr lang="es-ES" sz="3600" b="1" dirty="0" smtClean="0">
              <a:solidFill>
                <a:srgbClr val="FFC000"/>
              </a:solidFill>
              <a:latin typeface="Arial Black" pitchFamily="34" charset="0"/>
            </a:endParaRP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1254133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HN" dirty="0"/>
          </a:p>
        </p:txBody>
      </p:sp>
      <p:sp>
        <p:nvSpPr>
          <p:cNvPr id="3" name="2 Subtítulo"/>
          <p:cNvSpPr>
            <a:spLocks noGrp="1"/>
          </p:cNvSpPr>
          <p:nvPr>
            <p:ph type="subTitle" idx="1"/>
          </p:nvPr>
        </p:nvSpPr>
        <p:spPr/>
        <p:txBody>
          <a:bodyPr/>
          <a:lstStyle/>
          <a:p>
            <a:endParaRPr lang="es-HN" dirty="0"/>
          </a:p>
        </p:txBody>
      </p:sp>
      <p:pic>
        <p:nvPicPr>
          <p:cNvPr id="8"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340768"/>
            <a:ext cx="7038178" cy="2548485"/>
          </a:xfrm>
          <a:prstGeom prst="rect">
            <a:avLst/>
          </a:prstGeom>
        </p:spPr>
      </p:pic>
    </p:spTree>
    <p:extLst>
      <p:ext uri="{BB962C8B-B14F-4D97-AF65-F5344CB8AC3E}">
        <p14:creationId xmlns:p14="http://schemas.microsoft.com/office/powerpoint/2010/main" val="463366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HN" dirty="0"/>
          </a:p>
        </p:txBody>
      </p:sp>
      <p:sp>
        <p:nvSpPr>
          <p:cNvPr id="3" name="2 Marcador de contenido"/>
          <p:cNvSpPr>
            <a:spLocks noGrp="1"/>
          </p:cNvSpPr>
          <p:nvPr>
            <p:ph idx="1"/>
          </p:nvPr>
        </p:nvSpPr>
        <p:spPr/>
        <p:txBody>
          <a:bodyPr/>
          <a:lstStyle/>
          <a:p>
            <a:endParaRPr lang="es-HN" dirty="0"/>
          </a:p>
        </p:txBody>
      </p:sp>
      <p:pic>
        <p:nvPicPr>
          <p:cNvPr id="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444216" y="1556792"/>
            <a:ext cx="6255568" cy="3416320"/>
          </a:xfrm>
          <a:prstGeom prst="rect">
            <a:avLst/>
          </a:prstGeom>
        </p:spPr>
        <p:txBody>
          <a:bodyPr wrap="square">
            <a:spAutoFit/>
          </a:bodyPr>
          <a:lstStyle/>
          <a:p>
            <a:pPr algn="ctr"/>
            <a:r>
              <a:rPr lang="es-MX" sz="2800" b="1" u="sng" dirty="0" smtClean="0">
                <a:solidFill>
                  <a:srgbClr val="0070C0"/>
                </a:solidFill>
              </a:rPr>
              <a:t>OBJETIVO:</a:t>
            </a:r>
          </a:p>
          <a:p>
            <a:pPr algn="ctr"/>
            <a:r>
              <a:rPr lang="es-MX" sz="2800" b="1" dirty="0" smtClean="0">
                <a:solidFill>
                  <a:srgbClr val="0070C0"/>
                </a:solidFill>
              </a:rPr>
              <a:t> </a:t>
            </a:r>
          </a:p>
          <a:p>
            <a:pPr algn="just"/>
            <a:r>
              <a:rPr lang="es-MX" sz="2000" dirty="0" smtClean="0"/>
              <a:t>Lograr </a:t>
            </a:r>
            <a:r>
              <a:rPr lang="es-MX" sz="2000" dirty="0"/>
              <a:t>la inserción laboral de </a:t>
            </a:r>
            <a:r>
              <a:rPr lang="es-MX" sz="2000" dirty="0" smtClean="0"/>
              <a:t>100,000 beneficiarios </a:t>
            </a:r>
            <a:r>
              <a:rPr lang="es-MX" sz="2000" dirty="0"/>
              <a:t>bajo el “</a:t>
            </a:r>
            <a:r>
              <a:rPr lang="es-MX" sz="2000" b="1" i="1" dirty="0"/>
              <a:t>Programa Presidencial Con Chamba Vivís Mejor” </a:t>
            </a:r>
            <a:r>
              <a:rPr lang="es-MX" sz="2000" dirty="0"/>
              <a:t>por medio de un incentivo que consiste en un desembolso de  L. 3460.30 por cada nuevo empleo que genera la empresa, este incentivo será entregado durante el periodo de prueba (2 meses</a:t>
            </a:r>
            <a:r>
              <a:rPr lang="es-MX" sz="2000" dirty="0" smtClean="0"/>
              <a:t>),se </a:t>
            </a:r>
            <a:r>
              <a:rPr lang="es-MX" sz="2000" dirty="0"/>
              <a:t>dará un mes más de subsidio a la </a:t>
            </a:r>
            <a:r>
              <a:rPr lang="es-MX" sz="2000" dirty="0" smtClean="0"/>
              <a:t>empresa si esta procura que el  70% de los beneficiarios se queden trabajando en </a:t>
            </a:r>
            <a:r>
              <a:rPr lang="es-MX" sz="2000" smtClean="0"/>
              <a:t>la empresa.</a:t>
            </a:r>
            <a:endParaRPr lang="es-HN" sz="2000" dirty="0"/>
          </a:p>
        </p:txBody>
      </p:sp>
    </p:spTree>
    <p:extLst>
      <p:ext uri="{BB962C8B-B14F-4D97-AF65-F5344CB8AC3E}">
        <p14:creationId xmlns:p14="http://schemas.microsoft.com/office/powerpoint/2010/main" val="14274133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9"/>
            <a:ext cx="9144000" cy="6858000"/>
          </a:xfrm>
          <a:prstGeom prst="rect">
            <a:avLst/>
          </a:prstGeom>
        </p:spPr>
      </p:pic>
      <p:sp>
        <p:nvSpPr>
          <p:cNvPr id="4" name="3 CuadroTexto"/>
          <p:cNvSpPr txBox="1"/>
          <p:nvPr/>
        </p:nvSpPr>
        <p:spPr>
          <a:xfrm>
            <a:off x="996876" y="404664"/>
            <a:ext cx="3541802" cy="1015663"/>
          </a:xfrm>
          <a:prstGeom prst="rect">
            <a:avLst/>
          </a:prstGeom>
          <a:noFill/>
        </p:spPr>
        <p:txBody>
          <a:bodyPr wrap="none" rtlCol="0">
            <a:spAutoFit/>
          </a:bodyPr>
          <a:lstStyle/>
          <a:p>
            <a:pPr algn="ctr"/>
            <a:endParaRPr lang="es-ES" sz="2000" i="1" dirty="0" smtClean="0">
              <a:solidFill>
                <a:schemeClr val="tx2"/>
              </a:solidFill>
              <a:latin typeface="Arial Black" pitchFamily="34" charset="0"/>
            </a:endParaRPr>
          </a:p>
          <a:p>
            <a:pPr algn="ctr"/>
            <a:r>
              <a:rPr lang="es-ES" sz="2000" i="1" dirty="0" smtClean="0">
                <a:solidFill>
                  <a:schemeClr val="tx2"/>
                </a:solidFill>
                <a:latin typeface="Arial Black" pitchFamily="34" charset="0"/>
              </a:rPr>
              <a:t>Resumen Ficha Técnica</a:t>
            </a:r>
          </a:p>
          <a:p>
            <a:pPr algn="ctr"/>
            <a:endParaRPr lang="es-ES" sz="2000" i="1" dirty="0" smtClean="0">
              <a:solidFill>
                <a:schemeClr val="tx2"/>
              </a:solidFill>
              <a:latin typeface="Arial Black" pitchFamily="34" charset="0"/>
            </a:endParaRPr>
          </a:p>
        </p:txBody>
      </p:sp>
      <p:sp>
        <p:nvSpPr>
          <p:cNvPr id="6" name="5 CuadroTexto"/>
          <p:cNvSpPr txBox="1"/>
          <p:nvPr/>
        </p:nvSpPr>
        <p:spPr>
          <a:xfrm>
            <a:off x="0" y="1508917"/>
            <a:ext cx="5832475" cy="4801314"/>
          </a:xfrm>
          <a:prstGeom prst="rect">
            <a:avLst/>
          </a:prstGeom>
          <a:noFill/>
        </p:spPr>
        <p:txBody>
          <a:bodyPr>
            <a:spAutoFit/>
          </a:bodyPr>
          <a:lstStyle/>
          <a:p>
            <a:pPr marL="342900" indent="-342900" fontAlgn="auto">
              <a:spcBef>
                <a:spcPts val="0"/>
              </a:spcBef>
              <a:spcAft>
                <a:spcPts val="0"/>
              </a:spcAft>
              <a:buFontTx/>
              <a:buAutoNum type="arabicPeriod"/>
              <a:defRPr/>
            </a:pPr>
            <a:r>
              <a:rPr lang="es-MX" b="1" dirty="0">
                <a:solidFill>
                  <a:schemeClr val="tx2"/>
                </a:solidFill>
                <a:latin typeface="+mn-lt"/>
              </a:rPr>
              <a:t>Población Meta: 100,000 </a:t>
            </a:r>
            <a:r>
              <a:rPr lang="es-MX" b="1" dirty="0" smtClean="0">
                <a:solidFill>
                  <a:schemeClr val="tx2"/>
                </a:solidFill>
              </a:rPr>
              <a:t>beneficiarios</a:t>
            </a:r>
            <a:endParaRPr lang="es-MX" b="1" dirty="0">
              <a:solidFill>
                <a:schemeClr val="tx2"/>
              </a:solidFill>
              <a:latin typeface="+mn-lt"/>
            </a:endParaRPr>
          </a:p>
          <a:p>
            <a:pPr marL="342900" indent="-342900" fontAlgn="auto">
              <a:spcBef>
                <a:spcPts val="0"/>
              </a:spcBef>
              <a:spcAft>
                <a:spcPts val="0"/>
              </a:spcAft>
              <a:defRPr/>
            </a:pPr>
            <a:endParaRPr lang="es-MX" b="1" dirty="0">
              <a:solidFill>
                <a:schemeClr val="tx2"/>
              </a:solidFill>
              <a:latin typeface="+mn-lt"/>
            </a:endParaRPr>
          </a:p>
          <a:p>
            <a:pPr marL="355600" indent="-355600" fontAlgn="auto">
              <a:spcBef>
                <a:spcPts val="0"/>
              </a:spcBef>
              <a:spcAft>
                <a:spcPts val="0"/>
              </a:spcAft>
              <a:buFontTx/>
              <a:buAutoNum type="arabicPeriod" startAt="2"/>
              <a:defRPr/>
            </a:pPr>
            <a:r>
              <a:rPr lang="es-MX" b="1" dirty="0">
                <a:solidFill>
                  <a:schemeClr val="tx2"/>
                </a:solidFill>
                <a:latin typeface="+mn-lt"/>
              </a:rPr>
              <a:t>Características de la población objetivo: </a:t>
            </a:r>
          </a:p>
          <a:p>
            <a:pPr marL="2171700" lvl="4" indent="-342900" fontAlgn="auto">
              <a:spcBef>
                <a:spcPts val="0"/>
              </a:spcBef>
              <a:spcAft>
                <a:spcPts val="0"/>
              </a:spcAft>
              <a:buFont typeface="Arial" pitchFamily="34" charset="0"/>
              <a:buChar char="•"/>
              <a:defRPr/>
            </a:pPr>
            <a:r>
              <a:rPr lang="es-MX" b="1" dirty="0" smtClean="0">
                <a:solidFill>
                  <a:schemeClr val="tx2"/>
                </a:solidFill>
                <a:latin typeface="+mn-lt"/>
              </a:rPr>
              <a:t>Personas en estado de desempleo.</a:t>
            </a:r>
            <a:endParaRPr lang="es-MX" b="1" dirty="0">
              <a:solidFill>
                <a:schemeClr val="tx2"/>
              </a:solidFill>
              <a:latin typeface="+mn-lt"/>
            </a:endParaRPr>
          </a:p>
          <a:p>
            <a:pPr marL="355600" indent="-355600" fontAlgn="auto">
              <a:spcBef>
                <a:spcPts val="0"/>
              </a:spcBef>
              <a:spcAft>
                <a:spcPts val="0"/>
              </a:spcAft>
              <a:buFontTx/>
              <a:buAutoNum type="arabicPeriod" startAt="3"/>
              <a:defRPr/>
            </a:pPr>
            <a:r>
              <a:rPr lang="es-MX" b="1" dirty="0">
                <a:solidFill>
                  <a:schemeClr val="tx2"/>
                </a:solidFill>
                <a:latin typeface="+mn-lt"/>
              </a:rPr>
              <a:t>Condición del Participante: Ser Registrado en el Servicio Nacional de Empleo de Honduras.</a:t>
            </a:r>
          </a:p>
          <a:p>
            <a:pPr marL="355600" indent="-355600" fontAlgn="auto">
              <a:spcBef>
                <a:spcPts val="0"/>
              </a:spcBef>
              <a:spcAft>
                <a:spcPts val="0"/>
              </a:spcAft>
              <a:buFontTx/>
              <a:buAutoNum type="arabicPeriod" startAt="3"/>
              <a:defRPr/>
            </a:pPr>
            <a:r>
              <a:rPr lang="es-MX" b="1" dirty="0">
                <a:solidFill>
                  <a:schemeClr val="tx2"/>
                </a:solidFill>
                <a:latin typeface="+mn-lt"/>
              </a:rPr>
              <a:t>Territorio: A nivel nacional área urbana y rural.</a:t>
            </a:r>
          </a:p>
          <a:p>
            <a:pPr marL="355600" indent="-355600" fontAlgn="auto">
              <a:spcBef>
                <a:spcPts val="0"/>
              </a:spcBef>
              <a:spcAft>
                <a:spcPts val="0"/>
              </a:spcAft>
              <a:defRPr/>
            </a:pPr>
            <a:r>
              <a:rPr lang="es-MX" b="1" dirty="0">
                <a:solidFill>
                  <a:schemeClr val="tx2"/>
                </a:solidFill>
                <a:latin typeface="+mn-lt"/>
              </a:rPr>
              <a:t>5.	Condiciones de la empresa participante:</a:t>
            </a:r>
          </a:p>
          <a:p>
            <a:pPr marL="2171700" lvl="4" indent="-342900" fontAlgn="auto">
              <a:spcBef>
                <a:spcPts val="0"/>
              </a:spcBef>
              <a:spcAft>
                <a:spcPts val="0"/>
              </a:spcAft>
              <a:buFont typeface="Arial" pitchFamily="34" charset="0"/>
              <a:buChar char="•"/>
              <a:defRPr/>
            </a:pPr>
            <a:r>
              <a:rPr lang="es-MX" b="1" dirty="0">
                <a:solidFill>
                  <a:schemeClr val="tx2"/>
                </a:solidFill>
                <a:latin typeface="+mn-lt"/>
              </a:rPr>
              <a:t>Garantizar </a:t>
            </a:r>
            <a:r>
              <a:rPr lang="es-MX" b="1" dirty="0" smtClean="0">
                <a:solidFill>
                  <a:schemeClr val="tx2"/>
                </a:solidFill>
                <a:latin typeface="+mn-lt"/>
              </a:rPr>
              <a:t>trabajo permanente.</a:t>
            </a:r>
            <a:endParaRPr lang="es-MX" b="1" dirty="0">
              <a:solidFill>
                <a:schemeClr val="tx2"/>
              </a:solidFill>
              <a:latin typeface="+mn-lt"/>
            </a:endParaRPr>
          </a:p>
          <a:p>
            <a:pPr marL="2171700" lvl="4" indent="-342900" fontAlgn="auto">
              <a:spcBef>
                <a:spcPts val="0"/>
              </a:spcBef>
              <a:spcAft>
                <a:spcPts val="0"/>
              </a:spcAft>
              <a:buFont typeface="Arial" pitchFamily="34" charset="0"/>
              <a:buChar char="•"/>
              <a:defRPr/>
            </a:pPr>
            <a:r>
              <a:rPr lang="es-MX" b="1" dirty="0">
                <a:solidFill>
                  <a:schemeClr val="tx2"/>
                </a:solidFill>
                <a:latin typeface="+mn-lt"/>
              </a:rPr>
              <a:t>Seguridad social del trabajador.</a:t>
            </a:r>
          </a:p>
          <a:p>
            <a:pPr marL="2171700" lvl="4" indent="-342900" fontAlgn="auto">
              <a:spcBef>
                <a:spcPts val="0"/>
              </a:spcBef>
              <a:spcAft>
                <a:spcPts val="0"/>
              </a:spcAft>
              <a:buFont typeface="Arial" pitchFamily="34" charset="0"/>
              <a:buChar char="•"/>
              <a:defRPr/>
            </a:pPr>
            <a:r>
              <a:rPr lang="es-MX" b="1" dirty="0">
                <a:solidFill>
                  <a:schemeClr val="tx2"/>
                </a:solidFill>
                <a:latin typeface="+mn-lt"/>
              </a:rPr>
              <a:t>Al menos salario mínimo .</a:t>
            </a:r>
          </a:p>
          <a:p>
            <a:pPr marL="2171700" lvl="4" indent="-342900" fontAlgn="auto">
              <a:spcBef>
                <a:spcPts val="0"/>
              </a:spcBef>
              <a:spcAft>
                <a:spcPts val="0"/>
              </a:spcAft>
              <a:buFont typeface="Arial" pitchFamily="34" charset="0"/>
              <a:buChar char="•"/>
              <a:defRPr/>
            </a:pPr>
            <a:r>
              <a:rPr lang="es-MX" b="1" dirty="0">
                <a:solidFill>
                  <a:schemeClr val="tx2"/>
                </a:solidFill>
                <a:latin typeface="+mn-lt"/>
              </a:rPr>
              <a:t>Contar con un contrato por tiempo </a:t>
            </a:r>
            <a:r>
              <a:rPr lang="es-MX" b="1" dirty="0" smtClean="0">
                <a:solidFill>
                  <a:schemeClr val="tx2"/>
                </a:solidFill>
                <a:latin typeface="+mn-lt"/>
              </a:rPr>
              <a:t>indefinido </a:t>
            </a:r>
            <a:r>
              <a:rPr lang="es-MX" b="1" dirty="0">
                <a:solidFill>
                  <a:schemeClr val="tx2"/>
                </a:solidFill>
                <a:latin typeface="+mn-lt"/>
              </a:rPr>
              <a:t>de </a:t>
            </a:r>
            <a:r>
              <a:rPr lang="es-MX" b="1" dirty="0" smtClean="0">
                <a:solidFill>
                  <a:schemeClr val="tx2"/>
                </a:solidFill>
              </a:rPr>
              <a:t>trabajo.</a:t>
            </a:r>
          </a:p>
          <a:p>
            <a:pPr marL="342900" indent="-342900">
              <a:defRPr/>
            </a:pPr>
            <a:r>
              <a:rPr lang="es-MX" b="1" dirty="0" smtClean="0">
                <a:solidFill>
                  <a:schemeClr val="tx2"/>
                </a:solidFill>
                <a:latin typeface="+mn-lt"/>
              </a:rPr>
              <a:t>6. Los Gremios Empresariales como unidades </a:t>
            </a:r>
            <a:r>
              <a:rPr lang="es-MX" b="1" dirty="0" err="1" smtClean="0">
                <a:solidFill>
                  <a:schemeClr val="tx2"/>
                </a:solidFill>
                <a:latin typeface="+mn-lt"/>
              </a:rPr>
              <a:t>co</a:t>
            </a:r>
            <a:r>
              <a:rPr lang="es-MX" b="1" dirty="0" smtClean="0">
                <a:solidFill>
                  <a:schemeClr val="tx2"/>
                </a:solidFill>
                <a:latin typeface="+mn-lt"/>
              </a:rPr>
              <a:t>-gestoras</a:t>
            </a:r>
          </a:p>
          <a:p>
            <a:pPr marL="342900" indent="-342900">
              <a:defRPr/>
            </a:pPr>
            <a:r>
              <a:rPr lang="es-MX" b="1" dirty="0" smtClean="0">
                <a:solidFill>
                  <a:schemeClr val="tx2"/>
                </a:solidFill>
              </a:rPr>
              <a:t>     del programa.</a:t>
            </a:r>
            <a:endParaRPr lang="es-MX" b="1" dirty="0">
              <a:solidFill>
                <a:schemeClr val="tx2"/>
              </a:solidFill>
            </a:endParaRPr>
          </a:p>
          <a:p>
            <a:pPr marL="342900" indent="-342900" fontAlgn="auto">
              <a:spcBef>
                <a:spcPts val="0"/>
              </a:spcBef>
              <a:spcAft>
                <a:spcPts val="0"/>
              </a:spcAft>
              <a:buFont typeface="+mj-lt"/>
              <a:buAutoNum type="arabicPeriod"/>
              <a:defRPr/>
            </a:pPr>
            <a:endParaRPr lang="es-MX" b="1" dirty="0">
              <a:solidFill>
                <a:schemeClr val="tx2"/>
              </a:solidFill>
              <a:effectLst>
                <a:outerShdw blurRad="38100" dist="38100" dir="2700000" algn="tl">
                  <a:srgbClr val="000000">
                    <a:alpha val="43137"/>
                  </a:srgbClr>
                </a:outerShdw>
              </a:effectLst>
              <a:latin typeface="+mn-lt"/>
            </a:endParaRPr>
          </a:p>
          <a:p>
            <a:pPr marL="342900" indent="-342900" fontAlgn="auto">
              <a:spcBef>
                <a:spcPts val="0"/>
              </a:spcBef>
              <a:spcAft>
                <a:spcPts val="0"/>
              </a:spcAft>
              <a:buFontTx/>
              <a:buAutoNum type="arabicPeriod"/>
              <a:defRPr/>
            </a:pPr>
            <a:endParaRPr lang="es-HN" b="1" dirty="0">
              <a:solidFill>
                <a:schemeClr val="tx2"/>
              </a:solidFill>
              <a:effectLst>
                <a:outerShdw blurRad="38100" dist="38100" dir="2700000" algn="tl">
                  <a:srgbClr val="000000">
                    <a:alpha val="43137"/>
                  </a:srgbClr>
                </a:outerShdw>
              </a:effectLst>
              <a:latin typeface="+mn-lt"/>
            </a:endParaRPr>
          </a:p>
        </p:txBody>
      </p:sp>
      <p:pic>
        <p:nvPicPr>
          <p:cNvPr id="5122" name="Picture 2" descr="https://encrypted-tbn2.gstatic.com/images?q=tbn:ANd9GcQix2lRGlocj5FD7FtioH5VfykMy06xcqvxouIwMeUZciEfgBZ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620688"/>
            <a:ext cx="331526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52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normAutofit fontScale="90000"/>
          </a:bodyPr>
          <a:lstStyle/>
          <a:p>
            <a:r>
              <a:rPr lang="es-MX" b="1" dirty="0">
                <a:solidFill>
                  <a:srgbClr val="0070C0"/>
                </a:solidFill>
                <a:latin typeface="+mn-lt"/>
              </a:rPr>
              <a:t>Requisitos de inscripción al programa</a:t>
            </a:r>
            <a:r>
              <a:rPr lang="es-MX" b="1" dirty="0" smtClean="0">
                <a:solidFill>
                  <a:srgbClr val="0070C0"/>
                </a:solidFill>
                <a:latin typeface="+mn-lt"/>
              </a:rPr>
              <a:t>:</a:t>
            </a:r>
            <a:endParaRPr lang="es-HN" b="1" dirty="0">
              <a:solidFill>
                <a:srgbClr val="0070C0"/>
              </a:solidFill>
              <a:latin typeface="+mn-lt"/>
            </a:endParaRPr>
          </a:p>
        </p:txBody>
      </p:sp>
      <p:sp>
        <p:nvSpPr>
          <p:cNvPr id="3" name="2 Marcador de contenido"/>
          <p:cNvSpPr>
            <a:spLocks noGrp="1"/>
          </p:cNvSpPr>
          <p:nvPr>
            <p:ph idx="1"/>
          </p:nvPr>
        </p:nvSpPr>
        <p:spPr/>
        <p:txBody>
          <a:bodyPr>
            <a:normAutofit/>
          </a:bodyPr>
          <a:lstStyle/>
          <a:p>
            <a:pPr marL="571500" lvl="0" indent="-571500">
              <a:buFont typeface="+mj-lt"/>
              <a:buAutoNum type="romanUcPeriod"/>
            </a:pPr>
            <a:r>
              <a:rPr lang="es-MX" b="1" dirty="0">
                <a:solidFill>
                  <a:srgbClr val="0070C0"/>
                </a:solidFill>
              </a:rPr>
              <a:t>Registro en el Servicio Nacional de Empleo de Honduras</a:t>
            </a:r>
            <a:endParaRPr lang="es-HN" b="1" dirty="0">
              <a:solidFill>
                <a:srgbClr val="0070C0"/>
              </a:solidFill>
            </a:endParaRPr>
          </a:p>
          <a:p>
            <a:pPr marL="0" lvl="0" indent="0">
              <a:buNone/>
            </a:pPr>
            <a:r>
              <a:rPr lang="es-MX" dirty="0">
                <a:solidFill>
                  <a:srgbClr val="0070C0"/>
                </a:solidFill>
              </a:rPr>
              <a:t> </a:t>
            </a:r>
            <a:r>
              <a:rPr lang="es-MX" dirty="0" smtClean="0">
                <a:solidFill>
                  <a:srgbClr val="0070C0"/>
                </a:solidFill>
              </a:rPr>
              <a:t>        1. Las </a:t>
            </a:r>
            <a:r>
              <a:rPr lang="es-MX" dirty="0">
                <a:solidFill>
                  <a:srgbClr val="0070C0"/>
                </a:solidFill>
              </a:rPr>
              <a:t>plazas vacantes deben de ser subidas  a la </a:t>
            </a:r>
            <a:r>
              <a:rPr lang="es-MX" dirty="0" smtClean="0">
                <a:solidFill>
                  <a:srgbClr val="0070C0"/>
                </a:solidFill>
              </a:rPr>
              <a:t>  	 	plataforma </a:t>
            </a:r>
            <a:r>
              <a:rPr lang="es-MX" dirty="0">
                <a:solidFill>
                  <a:srgbClr val="0070C0"/>
                </a:solidFill>
              </a:rPr>
              <a:t>virtual de EMPLEATE</a:t>
            </a:r>
            <a:endParaRPr lang="es-HN" dirty="0">
              <a:solidFill>
                <a:srgbClr val="0070C0"/>
              </a:solidFill>
            </a:endParaRPr>
          </a:p>
          <a:p>
            <a:pPr marL="0" lvl="0" indent="0">
              <a:buNone/>
            </a:pPr>
            <a:r>
              <a:rPr lang="es-MX" dirty="0" smtClean="0">
                <a:solidFill>
                  <a:srgbClr val="0070C0"/>
                </a:solidFill>
              </a:rPr>
              <a:t>II.    </a:t>
            </a:r>
            <a:r>
              <a:rPr lang="es-MX" b="1" dirty="0" smtClean="0">
                <a:solidFill>
                  <a:srgbClr val="0070C0"/>
                </a:solidFill>
              </a:rPr>
              <a:t>Proceso </a:t>
            </a:r>
            <a:r>
              <a:rPr lang="es-MX" b="1" dirty="0">
                <a:solidFill>
                  <a:srgbClr val="0070C0"/>
                </a:solidFill>
              </a:rPr>
              <a:t>de Intermediación EMPLEATE</a:t>
            </a:r>
            <a:endParaRPr lang="es-HN" b="1" dirty="0">
              <a:solidFill>
                <a:srgbClr val="0070C0"/>
              </a:solidFill>
            </a:endParaRPr>
          </a:p>
          <a:p>
            <a:pPr marL="0" lvl="0" indent="0">
              <a:buNone/>
            </a:pPr>
            <a:r>
              <a:rPr lang="es-MX" dirty="0">
                <a:solidFill>
                  <a:srgbClr val="0070C0"/>
                </a:solidFill>
              </a:rPr>
              <a:t> </a:t>
            </a:r>
            <a:r>
              <a:rPr lang="es-MX" dirty="0" smtClean="0">
                <a:solidFill>
                  <a:srgbClr val="0070C0"/>
                </a:solidFill>
              </a:rPr>
              <a:t>        1. Cada </a:t>
            </a:r>
            <a:r>
              <a:rPr lang="es-MX" dirty="0">
                <a:solidFill>
                  <a:srgbClr val="0070C0"/>
                </a:solidFill>
              </a:rPr>
              <a:t>candidato debe de ser registrado e intermediado </a:t>
            </a:r>
            <a:r>
              <a:rPr lang="es-MX" dirty="0" smtClean="0">
                <a:solidFill>
                  <a:srgbClr val="0070C0"/>
                </a:solidFill>
              </a:rPr>
              <a:t>	 a </a:t>
            </a:r>
            <a:r>
              <a:rPr lang="es-MX" dirty="0">
                <a:solidFill>
                  <a:srgbClr val="0070C0"/>
                </a:solidFill>
              </a:rPr>
              <a:t>través del Servicio Nacional de Empleo de Honduras </a:t>
            </a:r>
            <a:endParaRPr lang="es-HN" dirty="0">
              <a:solidFill>
                <a:srgbClr val="0070C0"/>
              </a:solidFill>
            </a:endParaRPr>
          </a:p>
          <a:p>
            <a:pPr marL="0" lvl="0" indent="0">
              <a:buNone/>
            </a:pPr>
            <a:r>
              <a:rPr lang="es-MX" dirty="0" smtClean="0">
                <a:solidFill>
                  <a:srgbClr val="0070C0"/>
                </a:solidFill>
              </a:rPr>
              <a:t>         2. Proporcionar </a:t>
            </a:r>
            <a:r>
              <a:rPr lang="es-MX" dirty="0">
                <a:solidFill>
                  <a:srgbClr val="0070C0"/>
                </a:solidFill>
              </a:rPr>
              <a:t>a la Secretaria de Trabajo de Estado en </a:t>
            </a:r>
            <a:r>
              <a:rPr lang="es-MX" dirty="0" smtClean="0">
                <a:solidFill>
                  <a:srgbClr val="0070C0"/>
                </a:solidFill>
              </a:rPr>
              <a:t>	los </a:t>
            </a:r>
            <a:r>
              <a:rPr lang="es-MX" dirty="0">
                <a:solidFill>
                  <a:srgbClr val="0070C0"/>
                </a:solidFill>
              </a:rPr>
              <a:t>Despachos de Trabajo y Seguridad Social la </a:t>
            </a:r>
            <a:r>
              <a:rPr lang="es-MX" dirty="0" smtClean="0">
                <a:solidFill>
                  <a:srgbClr val="0070C0"/>
                </a:solidFill>
              </a:rPr>
              <a:t>	información </a:t>
            </a:r>
            <a:r>
              <a:rPr lang="es-MX" dirty="0">
                <a:solidFill>
                  <a:srgbClr val="0070C0"/>
                </a:solidFill>
              </a:rPr>
              <a:t>suficiente y necesaria de los beneficiarios </a:t>
            </a:r>
            <a:r>
              <a:rPr lang="es-MX" dirty="0" smtClean="0">
                <a:solidFill>
                  <a:srgbClr val="0070C0"/>
                </a:solidFill>
              </a:rPr>
              <a:t>	que </a:t>
            </a:r>
            <a:r>
              <a:rPr lang="es-MX" dirty="0">
                <a:solidFill>
                  <a:srgbClr val="0070C0"/>
                </a:solidFill>
              </a:rPr>
              <a:t>son contratados bajo el Programa Presidencial Con </a:t>
            </a:r>
            <a:r>
              <a:rPr lang="es-MX" dirty="0" smtClean="0">
                <a:solidFill>
                  <a:srgbClr val="0070C0"/>
                </a:solidFill>
              </a:rPr>
              <a:t>	Chamba </a:t>
            </a:r>
            <a:r>
              <a:rPr lang="es-MX" dirty="0">
                <a:solidFill>
                  <a:srgbClr val="0070C0"/>
                </a:solidFill>
              </a:rPr>
              <a:t>Vivís Mejor para obtener los resultados de </a:t>
            </a:r>
            <a:r>
              <a:rPr lang="es-MX" dirty="0" smtClean="0">
                <a:solidFill>
                  <a:srgbClr val="0070C0"/>
                </a:solidFill>
              </a:rPr>
              <a:t>	indicadores </a:t>
            </a:r>
            <a:r>
              <a:rPr lang="es-MX" dirty="0">
                <a:solidFill>
                  <a:srgbClr val="0070C0"/>
                </a:solidFill>
              </a:rPr>
              <a:t>para elaborar estadísticas de rendimiento y </a:t>
            </a:r>
            <a:r>
              <a:rPr lang="es-MX" dirty="0" smtClean="0">
                <a:solidFill>
                  <a:srgbClr val="0070C0"/>
                </a:solidFill>
              </a:rPr>
              <a:t>	ejecución </a:t>
            </a:r>
            <a:r>
              <a:rPr lang="es-MX" dirty="0">
                <a:solidFill>
                  <a:srgbClr val="0070C0"/>
                </a:solidFill>
              </a:rPr>
              <a:t>del Programa.</a:t>
            </a:r>
            <a:endParaRPr lang="es-HN" dirty="0">
              <a:solidFill>
                <a:srgbClr val="0070C0"/>
              </a:solidFill>
            </a:endParaRPr>
          </a:p>
          <a:p>
            <a:endParaRPr lang="es-HN" dirty="0">
              <a:solidFill>
                <a:srgbClr val="0070C0"/>
              </a:solidFill>
            </a:endParaRPr>
          </a:p>
        </p:txBody>
      </p:sp>
    </p:spTree>
    <p:extLst>
      <p:ext uri="{BB962C8B-B14F-4D97-AF65-F5344CB8AC3E}">
        <p14:creationId xmlns:p14="http://schemas.microsoft.com/office/powerpoint/2010/main" val="28624677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p:txBody>
          <a:bodyPr>
            <a:normAutofit fontScale="90000"/>
          </a:bodyPr>
          <a:lstStyle/>
          <a:p>
            <a:r>
              <a:rPr lang="es-MX" b="1" dirty="0">
                <a:solidFill>
                  <a:srgbClr val="0070C0"/>
                </a:solidFill>
                <a:latin typeface="+mn-lt"/>
              </a:rPr>
              <a:t>Requisitos de inscripción al programa</a:t>
            </a:r>
            <a:r>
              <a:rPr lang="es-MX" b="1" dirty="0" smtClean="0">
                <a:solidFill>
                  <a:srgbClr val="0070C0"/>
                </a:solidFill>
                <a:latin typeface="+mn-lt"/>
              </a:rPr>
              <a:t>:</a:t>
            </a:r>
            <a:endParaRPr lang="es-HN" b="1" dirty="0">
              <a:solidFill>
                <a:srgbClr val="0070C0"/>
              </a:solidFill>
              <a:latin typeface="+mn-lt"/>
            </a:endParaRPr>
          </a:p>
        </p:txBody>
      </p:sp>
      <p:sp>
        <p:nvSpPr>
          <p:cNvPr id="3" name="2 Marcador de contenido"/>
          <p:cNvSpPr>
            <a:spLocks noGrp="1"/>
          </p:cNvSpPr>
          <p:nvPr>
            <p:ph idx="1"/>
          </p:nvPr>
        </p:nvSpPr>
        <p:spPr/>
        <p:txBody>
          <a:bodyPr>
            <a:normAutofit/>
          </a:bodyPr>
          <a:lstStyle/>
          <a:p>
            <a:pPr marL="0" lvl="0" indent="0" algn="just">
              <a:buNone/>
            </a:pPr>
            <a:r>
              <a:rPr lang="es-MX" dirty="0" smtClean="0">
                <a:solidFill>
                  <a:schemeClr val="tx2">
                    <a:lumMod val="60000"/>
                    <a:lumOff val="40000"/>
                  </a:schemeClr>
                </a:solidFill>
              </a:rPr>
              <a:t>III</a:t>
            </a:r>
            <a:r>
              <a:rPr lang="es-MX" b="1" dirty="0" smtClean="0">
                <a:solidFill>
                  <a:schemeClr val="tx2">
                    <a:lumMod val="60000"/>
                    <a:lumOff val="40000"/>
                  </a:schemeClr>
                </a:solidFill>
              </a:rPr>
              <a:t>. Firma </a:t>
            </a:r>
            <a:r>
              <a:rPr lang="es-MX" b="1" dirty="0">
                <a:solidFill>
                  <a:schemeClr val="tx2">
                    <a:lumMod val="60000"/>
                    <a:lumOff val="40000"/>
                  </a:schemeClr>
                </a:solidFill>
              </a:rPr>
              <a:t>del Convenio </a:t>
            </a:r>
            <a:endParaRPr lang="es-HN" b="1" dirty="0">
              <a:solidFill>
                <a:schemeClr val="tx2">
                  <a:lumMod val="60000"/>
                  <a:lumOff val="40000"/>
                </a:schemeClr>
              </a:solidFill>
            </a:endParaRPr>
          </a:p>
          <a:p>
            <a:pPr marL="0" lvl="0" indent="0" algn="just">
              <a:buNone/>
            </a:pPr>
            <a:r>
              <a:rPr lang="es-MX" dirty="0" smtClean="0">
                <a:solidFill>
                  <a:schemeClr val="tx2">
                    <a:lumMod val="60000"/>
                    <a:lumOff val="40000"/>
                  </a:schemeClr>
                </a:solidFill>
              </a:rPr>
              <a:t>1.Las </a:t>
            </a:r>
            <a:r>
              <a:rPr lang="es-MX" dirty="0">
                <a:solidFill>
                  <a:schemeClr val="tx2">
                    <a:lumMod val="60000"/>
                    <a:lumOff val="40000"/>
                  </a:schemeClr>
                </a:solidFill>
              </a:rPr>
              <a:t>empresas que hagan uso del Programa Presidencial Con Chamba Vivís Mejor deberán firman un Convenio a través de la Gremial a la que están afiliados o en su defecto a través de las Instituciones autorizadas</a:t>
            </a:r>
            <a:r>
              <a:rPr lang="es-MX" dirty="0" smtClean="0">
                <a:solidFill>
                  <a:schemeClr val="tx2">
                    <a:lumMod val="60000"/>
                    <a:lumOff val="40000"/>
                  </a:schemeClr>
                </a:solidFill>
              </a:rPr>
              <a:t>.</a:t>
            </a:r>
          </a:p>
          <a:p>
            <a:pPr marL="0" lvl="0" indent="0" algn="just">
              <a:buNone/>
            </a:pPr>
            <a:endParaRPr lang="es-HN" dirty="0">
              <a:solidFill>
                <a:schemeClr val="tx2">
                  <a:lumMod val="60000"/>
                  <a:lumOff val="40000"/>
                </a:schemeClr>
              </a:solidFill>
            </a:endParaRPr>
          </a:p>
          <a:p>
            <a:pPr marL="0" lvl="0" indent="0" algn="just">
              <a:buNone/>
            </a:pPr>
            <a:r>
              <a:rPr lang="es-MX" dirty="0" smtClean="0">
                <a:solidFill>
                  <a:schemeClr val="tx2">
                    <a:lumMod val="60000"/>
                    <a:lumOff val="40000"/>
                  </a:schemeClr>
                </a:solidFill>
              </a:rPr>
              <a:t>2.A </a:t>
            </a:r>
            <a:r>
              <a:rPr lang="es-MX" dirty="0">
                <a:solidFill>
                  <a:schemeClr val="tx2">
                    <a:lumMod val="60000"/>
                    <a:lumOff val="40000"/>
                  </a:schemeClr>
                </a:solidFill>
              </a:rPr>
              <a:t>demás deberán presentar: Copia del R.T.N, Copia de la Escritura Pública, Fotocopia de la tarjeta de identidad del Representante legal o del Propietario de la empresa y Copia del Registro de Operación</a:t>
            </a:r>
            <a:endParaRPr lang="es-HN" dirty="0">
              <a:solidFill>
                <a:schemeClr val="tx2">
                  <a:lumMod val="60000"/>
                  <a:lumOff val="40000"/>
                </a:schemeClr>
              </a:solidFill>
            </a:endParaRPr>
          </a:p>
          <a:p>
            <a:endParaRPr lang="es-HN" dirty="0">
              <a:solidFill>
                <a:srgbClr val="0070C0"/>
              </a:solidFill>
            </a:endParaRPr>
          </a:p>
        </p:txBody>
      </p:sp>
    </p:spTree>
    <p:extLst>
      <p:ext uri="{BB962C8B-B14F-4D97-AF65-F5344CB8AC3E}">
        <p14:creationId xmlns:p14="http://schemas.microsoft.com/office/powerpoint/2010/main" val="24221980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Marcador de contenido"/>
          <p:cNvSpPr>
            <a:spLocks noGrp="1"/>
          </p:cNvSpPr>
          <p:nvPr>
            <p:ph idx="1"/>
          </p:nvPr>
        </p:nvSpPr>
        <p:spPr>
          <a:xfrm>
            <a:off x="457200" y="1412776"/>
            <a:ext cx="8229600" cy="4525963"/>
          </a:xfrm>
        </p:spPr>
        <p:txBody>
          <a:bodyPr>
            <a:noAutofit/>
          </a:bodyPr>
          <a:lstStyle/>
          <a:p>
            <a:pPr marL="0" lvl="0" indent="0" algn="just">
              <a:buNone/>
            </a:pPr>
            <a:r>
              <a:rPr lang="es-MX" sz="2500" b="1" dirty="0" smtClean="0">
                <a:solidFill>
                  <a:srgbClr val="0070C0"/>
                </a:solidFill>
              </a:rPr>
              <a:t>IV.   Forma </a:t>
            </a:r>
            <a:r>
              <a:rPr lang="es-MX" sz="2500" b="1" dirty="0">
                <a:solidFill>
                  <a:srgbClr val="0070C0"/>
                </a:solidFill>
              </a:rPr>
              <a:t>de pago</a:t>
            </a:r>
            <a:endParaRPr lang="es-HN" sz="2500" b="1" dirty="0">
              <a:solidFill>
                <a:srgbClr val="0070C0"/>
              </a:solidFill>
            </a:endParaRPr>
          </a:p>
          <a:p>
            <a:pPr marL="0" lvl="0" indent="0" algn="just">
              <a:buNone/>
            </a:pPr>
            <a:r>
              <a:rPr lang="es-MX" sz="2500" dirty="0" smtClean="0">
                <a:solidFill>
                  <a:srgbClr val="0070C0"/>
                </a:solidFill>
              </a:rPr>
              <a:t>	1. Las </a:t>
            </a:r>
            <a:r>
              <a:rPr lang="es-MX" sz="2500" dirty="0">
                <a:solidFill>
                  <a:srgbClr val="0070C0"/>
                </a:solidFill>
              </a:rPr>
              <a:t>empresas deberán presentar a los Gremios o </a:t>
            </a:r>
            <a:r>
              <a:rPr lang="es-MX" sz="2500" dirty="0" smtClean="0">
                <a:solidFill>
                  <a:srgbClr val="0070C0"/>
                </a:solidFill>
              </a:rPr>
              <a:t>	     Instituciones </a:t>
            </a:r>
            <a:r>
              <a:rPr lang="es-MX" sz="2500" dirty="0">
                <a:solidFill>
                  <a:srgbClr val="0070C0"/>
                </a:solidFill>
              </a:rPr>
              <a:t>autorizadas, la copia de la planilla de </a:t>
            </a:r>
            <a:r>
              <a:rPr lang="es-MX" sz="2500" dirty="0" smtClean="0">
                <a:solidFill>
                  <a:srgbClr val="0070C0"/>
                </a:solidFill>
              </a:rPr>
              <a:t>	     pago</a:t>
            </a:r>
            <a:r>
              <a:rPr lang="es-MX" sz="2500" dirty="0">
                <a:solidFill>
                  <a:srgbClr val="0070C0"/>
                </a:solidFill>
              </a:rPr>
              <a:t>, </a:t>
            </a:r>
            <a:r>
              <a:rPr lang="es-MX" sz="2500" dirty="0" err="1">
                <a:solidFill>
                  <a:srgbClr val="0070C0"/>
                </a:solidFill>
              </a:rPr>
              <a:t>bausher</a:t>
            </a:r>
            <a:r>
              <a:rPr lang="es-MX" sz="2500" dirty="0">
                <a:solidFill>
                  <a:srgbClr val="0070C0"/>
                </a:solidFill>
              </a:rPr>
              <a:t> de pago, recibos de pago o cualquier </a:t>
            </a:r>
            <a:r>
              <a:rPr lang="es-MX" sz="2500" dirty="0" smtClean="0">
                <a:solidFill>
                  <a:srgbClr val="0070C0"/>
                </a:solidFill>
              </a:rPr>
              <a:t>	     documento </a:t>
            </a:r>
            <a:r>
              <a:rPr lang="es-MX" sz="2500" dirty="0">
                <a:solidFill>
                  <a:srgbClr val="0070C0"/>
                </a:solidFill>
              </a:rPr>
              <a:t>que acredite el pago del salario  de los </a:t>
            </a:r>
            <a:r>
              <a:rPr lang="es-MX" sz="2500" dirty="0" smtClean="0">
                <a:solidFill>
                  <a:srgbClr val="0070C0"/>
                </a:solidFill>
              </a:rPr>
              <a:t>	     beneficiarios </a:t>
            </a:r>
            <a:r>
              <a:rPr lang="es-MX" sz="2500" dirty="0">
                <a:solidFill>
                  <a:srgbClr val="0070C0"/>
                </a:solidFill>
              </a:rPr>
              <a:t>del Programa Presidencial Con </a:t>
            </a:r>
            <a:r>
              <a:rPr lang="es-MX" sz="2500" dirty="0" smtClean="0">
                <a:solidFill>
                  <a:srgbClr val="0070C0"/>
                </a:solidFill>
              </a:rPr>
              <a:t>	   	     Chamba </a:t>
            </a:r>
            <a:r>
              <a:rPr lang="es-MX" sz="2500" dirty="0">
                <a:solidFill>
                  <a:srgbClr val="0070C0"/>
                </a:solidFill>
              </a:rPr>
              <a:t>Vivís Mejor.</a:t>
            </a:r>
            <a:endParaRPr lang="es-HN" sz="2500" dirty="0">
              <a:solidFill>
                <a:srgbClr val="0070C0"/>
              </a:solidFill>
            </a:endParaRPr>
          </a:p>
          <a:p>
            <a:pPr marL="0" indent="0" algn="just">
              <a:buNone/>
            </a:pPr>
            <a:r>
              <a:rPr lang="es-MX" sz="2500" i="1" dirty="0">
                <a:solidFill>
                  <a:srgbClr val="0070C0"/>
                </a:solidFill>
              </a:rPr>
              <a:t>*Toda la información proporcionada por las empresas deberá de ser presentada por duplicado a la Sub Dirección General de Empleo y el Programa Presidencial Con Chamba Vivís Mejor</a:t>
            </a:r>
            <a:endParaRPr lang="es-HN" sz="2500" dirty="0">
              <a:solidFill>
                <a:srgbClr val="0070C0"/>
              </a:solidFill>
            </a:endParaRPr>
          </a:p>
          <a:p>
            <a:pPr marL="0" lvl="0" indent="0" algn="just">
              <a:buNone/>
            </a:pPr>
            <a:endParaRPr lang="es-HN" sz="2500" dirty="0" smtClean="0">
              <a:solidFill>
                <a:srgbClr val="0070C0"/>
              </a:solidFill>
            </a:endParaRPr>
          </a:p>
        </p:txBody>
      </p:sp>
      <p:sp>
        <p:nvSpPr>
          <p:cNvPr id="8" name="1 Título"/>
          <p:cNvSpPr>
            <a:spLocks noGrp="1"/>
          </p:cNvSpPr>
          <p:nvPr>
            <p:ph type="title"/>
          </p:nvPr>
        </p:nvSpPr>
        <p:spPr/>
        <p:txBody>
          <a:bodyPr>
            <a:normAutofit fontScale="90000"/>
          </a:bodyPr>
          <a:lstStyle/>
          <a:p>
            <a:r>
              <a:rPr lang="es-MX" b="1" dirty="0">
                <a:solidFill>
                  <a:srgbClr val="0070C0"/>
                </a:solidFill>
                <a:latin typeface="+mn-lt"/>
              </a:rPr>
              <a:t>Requisitos de inscripción al programa</a:t>
            </a:r>
            <a:r>
              <a:rPr lang="es-MX" b="1" dirty="0" smtClean="0">
                <a:solidFill>
                  <a:srgbClr val="0070C0"/>
                </a:solidFill>
                <a:latin typeface="+mn-lt"/>
              </a:rPr>
              <a:t>:</a:t>
            </a:r>
            <a:endParaRPr lang="es-HN" b="1" dirty="0">
              <a:solidFill>
                <a:srgbClr val="0070C0"/>
              </a:solidFill>
              <a:latin typeface="+mn-lt"/>
            </a:endParaRPr>
          </a:p>
        </p:txBody>
      </p:sp>
    </p:spTree>
    <p:extLst>
      <p:ext uri="{BB962C8B-B14F-4D97-AF65-F5344CB8AC3E}">
        <p14:creationId xmlns:p14="http://schemas.microsoft.com/office/powerpoint/2010/main" val="3536483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3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Marcador de contenido"/>
          <p:cNvSpPr>
            <a:spLocks noGrp="1"/>
          </p:cNvSpPr>
          <p:nvPr>
            <p:ph idx="1"/>
          </p:nvPr>
        </p:nvSpPr>
        <p:spPr/>
        <p:txBody>
          <a:bodyPr/>
          <a:lstStyle/>
          <a:p>
            <a:r>
              <a:rPr lang="es-MX" b="1" u="sng" dirty="0">
                <a:solidFill>
                  <a:schemeClr val="tx2">
                    <a:lumMod val="60000"/>
                    <a:lumOff val="40000"/>
                  </a:schemeClr>
                </a:solidFill>
              </a:rPr>
              <a:t>Beneficios para los </a:t>
            </a:r>
            <a:r>
              <a:rPr lang="es-MX" b="1" u="sng" dirty="0" smtClean="0">
                <a:solidFill>
                  <a:schemeClr val="tx2">
                    <a:lumMod val="60000"/>
                    <a:lumOff val="40000"/>
                  </a:schemeClr>
                </a:solidFill>
              </a:rPr>
              <a:t>trabajadores</a:t>
            </a:r>
          </a:p>
          <a:p>
            <a:pPr marL="0" indent="0">
              <a:buNone/>
            </a:pPr>
            <a:endParaRPr lang="es-HN" dirty="0">
              <a:solidFill>
                <a:schemeClr val="tx2">
                  <a:lumMod val="60000"/>
                  <a:lumOff val="40000"/>
                </a:schemeClr>
              </a:solidFill>
            </a:endParaRPr>
          </a:p>
          <a:p>
            <a:pPr marL="571500" lvl="0" indent="-571500" algn="just">
              <a:buFont typeface="+mj-lt"/>
              <a:buAutoNum type="romanUcPeriod"/>
            </a:pPr>
            <a:r>
              <a:rPr lang="es-MX" dirty="0">
                <a:solidFill>
                  <a:schemeClr val="tx2">
                    <a:lumMod val="60000"/>
                    <a:lumOff val="40000"/>
                  </a:schemeClr>
                </a:solidFill>
              </a:rPr>
              <a:t>Capacitación a través del empleo digno a través de un contrato por tiempo indefinido</a:t>
            </a:r>
            <a:endParaRPr lang="es-HN" dirty="0">
              <a:solidFill>
                <a:schemeClr val="tx2">
                  <a:lumMod val="60000"/>
                  <a:lumOff val="40000"/>
                </a:schemeClr>
              </a:solidFill>
            </a:endParaRPr>
          </a:p>
          <a:p>
            <a:pPr marL="571500" lvl="0" indent="-571500" algn="just">
              <a:buFont typeface="+mj-lt"/>
              <a:buAutoNum type="romanUcPeriod"/>
            </a:pPr>
            <a:r>
              <a:rPr lang="es-MX" dirty="0">
                <a:solidFill>
                  <a:schemeClr val="tx2">
                    <a:lumMod val="60000"/>
                    <a:lumOff val="40000"/>
                  </a:schemeClr>
                </a:solidFill>
              </a:rPr>
              <a:t>Gozar de los Derechos de Seguridad Social</a:t>
            </a:r>
            <a:endParaRPr lang="es-HN" dirty="0">
              <a:solidFill>
                <a:schemeClr val="tx2">
                  <a:lumMod val="60000"/>
                  <a:lumOff val="40000"/>
                </a:schemeClr>
              </a:solidFill>
            </a:endParaRPr>
          </a:p>
          <a:p>
            <a:pPr marL="571500" lvl="0" indent="-571500" algn="just">
              <a:buFont typeface="+mj-lt"/>
              <a:buAutoNum type="romanUcPeriod"/>
            </a:pPr>
            <a:r>
              <a:rPr lang="es-MX" dirty="0">
                <a:solidFill>
                  <a:schemeClr val="tx2">
                    <a:lumMod val="60000"/>
                    <a:lumOff val="40000"/>
                  </a:schemeClr>
                </a:solidFill>
              </a:rPr>
              <a:t>Gozar del Salario Mínimo vigente </a:t>
            </a:r>
            <a:endParaRPr lang="es-HN" dirty="0">
              <a:solidFill>
                <a:schemeClr val="tx2">
                  <a:lumMod val="60000"/>
                  <a:lumOff val="40000"/>
                </a:schemeClr>
              </a:solidFill>
            </a:endParaRPr>
          </a:p>
          <a:p>
            <a:endParaRPr lang="es-HN" dirty="0">
              <a:solidFill>
                <a:schemeClr val="tx2">
                  <a:lumMod val="60000"/>
                  <a:lumOff val="40000"/>
                </a:schemeClr>
              </a:solidFill>
            </a:endParaRPr>
          </a:p>
        </p:txBody>
      </p:sp>
    </p:spTree>
    <p:extLst>
      <p:ext uri="{BB962C8B-B14F-4D97-AF65-F5344CB8AC3E}">
        <p14:creationId xmlns:p14="http://schemas.microsoft.com/office/powerpoint/2010/main" val="3018334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3423754" y="43614"/>
            <a:ext cx="5665462" cy="646331"/>
          </a:xfrm>
          <a:prstGeom prst="rect">
            <a:avLst/>
          </a:prstGeom>
          <a:noFill/>
        </p:spPr>
        <p:txBody>
          <a:bodyPr wrap="none" rtlCol="0">
            <a:spAutoFit/>
          </a:bodyPr>
          <a:lstStyle/>
          <a:p>
            <a:r>
              <a:rPr lang="es-ES" sz="3600" dirty="0" smtClean="0">
                <a:solidFill>
                  <a:srgbClr val="FFC000"/>
                </a:solidFill>
                <a:latin typeface="Arial Black" pitchFamily="34" charset="0"/>
              </a:rPr>
              <a:t>PRINCIPIOS BASICOS</a:t>
            </a:r>
            <a:endParaRPr lang="es-ES" sz="3600" dirty="0">
              <a:solidFill>
                <a:srgbClr val="FFC000"/>
              </a:solidFill>
              <a:latin typeface="Arial Black" pitchFamily="34" charset="0"/>
            </a:endParaRPr>
          </a:p>
        </p:txBody>
      </p:sp>
      <p:sp>
        <p:nvSpPr>
          <p:cNvPr id="3" name="TextBox 2"/>
          <p:cNvSpPr txBox="1"/>
          <p:nvPr/>
        </p:nvSpPr>
        <p:spPr>
          <a:xfrm>
            <a:off x="81502" y="843852"/>
            <a:ext cx="8952143" cy="5878532"/>
          </a:xfrm>
          <a:prstGeom prst="rect">
            <a:avLst/>
          </a:prstGeom>
          <a:noFill/>
        </p:spPr>
        <p:txBody>
          <a:bodyPr wrap="square" rtlCol="0">
            <a:spAutoFit/>
          </a:bodyPr>
          <a:lstStyle/>
          <a:p>
            <a:pPr>
              <a:tabLst>
                <a:tab pos="361950" algn="l"/>
              </a:tabLst>
            </a:pPr>
            <a:r>
              <a:rPr lang="es-MX" sz="2000" b="1" dirty="0" smtClean="0">
                <a:solidFill>
                  <a:srgbClr val="FFC000"/>
                </a:solidFill>
              </a:rPr>
              <a:t>1	INCLUSIÓN FINANCIERA PARA PEQUEÑOS PRODUCTORES AGRÍCOLAS</a:t>
            </a:r>
          </a:p>
          <a:p>
            <a:pPr marL="361950" indent="-361950">
              <a:tabLst>
                <a:tab pos="361950" algn="l"/>
              </a:tabLst>
            </a:pPr>
            <a:r>
              <a:rPr lang="es-MX" sz="1600" dirty="0" smtClean="0">
                <a:solidFill>
                  <a:schemeClr val="bg1"/>
                </a:solidFill>
              </a:rPr>
              <a:t>	</a:t>
            </a:r>
            <a:r>
              <a:rPr lang="es-MX" sz="1400" dirty="0" smtClean="0">
                <a:solidFill>
                  <a:schemeClr val="bg1"/>
                </a:solidFill>
              </a:rPr>
              <a:t>Dadas las limitaciones de acceso a crédito por parte del Sistema Financiero Nacional, el Gobierno de la República debe identificar e implementar instrumentos de inclusión financiera ,que faciliten el acceso al crédito para pequeños productores agrícolas, que deben incorporarse plenamente como actores económicos en el modelo productivo del país. Ampliar la base de participación comunitaria en el desarrollo económico, bajo un ejercicio de democratización de la productividad, es parte fundamental de la visión de gobierno.</a:t>
            </a:r>
          </a:p>
          <a:p>
            <a:pPr marL="342900" indent="-342900">
              <a:buFont typeface="+mj-lt"/>
              <a:buAutoNum type="arabicPeriod"/>
            </a:pPr>
            <a:endParaRPr lang="es-MX" sz="1400" dirty="0" smtClean="0">
              <a:solidFill>
                <a:schemeClr val="bg1"/>
              </a:solidFill>
            </a:endParaRPr>
          </a:p>
          <a:p>
            <a:pPr>
              <a:tabLst>
                <a:tab pos="361950" algn="l"/>
              </a:tabLst>
            </a:pPr>
            <a:r>
              <a:rPr lang="es-MX" sz="2000" b="1" dirty="0" smtClean="0">
                <a:solidFill>
                  <a:srgbClr val="FFC000"/>
                </a:solidFill>
              </a:rPr>
              <a:t>2.	AGRICULTURA CONTRATADA</a:t>
            </a:r>
            <a:endParaRPr lang="es-MX" sz="2000" b="1" dirty="0">
              <a:solidFill>
                <a:srgbClr val="FFC000"/>
              </a:solidFill>
            </a:endParaRPr>
          </a:p>
          <a:p>
            <a:pPr marL="361950" indent="-361950">
              <a:tabLst>
                <a:tab pos="361950" algn="l"/>
              </a:tabLst>
            </a:pPr>
            <a:r>
              <a:rPr lang="es-MX" sz="1600" dirty="0">
                <a:solidFill>
                  <a:schemeClr val="bg1"/>
                </a:solidFill>
              </a:rPr>
              <a:t>	</a:t>
            </a:r>
            <a:r>
              <a:rPr lang="es-MX" sz="1400" dirty="0" smtClean="0">
                <a:solidFill>
                  <a:schemeClr val="bg1"/>
                </a:solidFill>
              </a:rPr>
              <a:t>La agricultura contratada es un mecanismo para corregir las imperfecciones del mercado, otorgando al productor dos elementos fundamentales: (1) Garantía de Compra; (2) Garantía de Precio</a:t>
            </a:r>
            <a:endParaRPr lang="es-MX" sz="1400" dirty="0">
              <a:solidFill>
                <a:schemeClr val="bg1"/>
              </a:solidFill>
            </a:endParaRPr>
          </a:p>
          <a:p>
            <a:pPr marL="342900" indent="-342900">
              <a:buFont typeface="+mj-lt"/>
              <a:buAutoNum type="arabicPeriod"/>
            </a:pPr>
            <a:endParaRPr lang="es-MX" sz="1400" dirty="0">
              <a:solidFill>
                <a:schemeClr val="bg1"/>
              </a:solidFill>
            </a:endParaRPr>
          </a:p>
          <a:p>
            <a:pPr>
              <a:tabLst>
                <a:tab pos="361950" algn="l"/>
              </a:tabLst>
            </a:pPr>
            <a:r>
              <a:rPr lang="es-MX" sz="2000" b="1" dirty="0" smtClean="0">
                <a:solidFill>
                  <a:srgbClr val="FFC000"/>
                </a:solidFill>
              </a:rPr>
              <a:t>3.	SEGURIDAD Y SOBERANÍA ALIMENTARIA</a:t>
            </a:r>
          </a:p>
          <a:p>
            <a:pPr marL="361950" indent="-361950">
              <a:tabLst>
                <a:tab pos="361950" algn="l"/>
              </a:tabLst>
            </a:pPr>
            <a:r>
              <a:rPr lang="es-MX" sz="1600" dirty="0" smtClean="0">
                <a:solidFill>
                  <a:schemeClr val="bg1"/>
                </a:solidFill>
              </a:rPr>
              <a:t>	</a:t>
            </a:r>
            <a:r>
              <a:rPr lang="es-MX" sz="1400" dirty="0" smtClean="0">
                <a:solidFill>
                  <a:schemeClr val="bg1"/>
                </a:solidFill>
              </a:rPr>
              <a:t>Incrementar la producción y la productividad forma parte inseparable de l Programa de Reactivación del Sector Agroalimentario. Este incremento productivo debe contribuir a la búsqueda de seguridad y soberanía alimentaria, como un pilar relevante para el desarrollo social y económico del país.</a:t>
            </a:r>
            <a:endParaRPr lang="es-MX" sz="1400" dirty="0">
              <a:solidFill>
                <a:schemeClr val="bg1"/>
              </a:solidFill>
            </a:endParaRPr>
          </a:p>
          <a:p>
            <a:pPr marL="342900" indent="-342900">
              <a:buFont typeface="+mj-lt"/>
              <a:buAutoNum type="arabicPeriod"/>
            </a:pPr>
            <a:endParaRPr lang="es-MX" sz="1400" dirty="0">
              <a:solidFill>
                <a:schemeClr val="bg1"/>
              </a:solidFill>
            </a:endParaRPr>
          </a:p>
          <a:p>
            <a:pPr>
              <a:tabLst>
                <a:tab pos="361950" algn="l"/>
              </a:tabLst>
            </a:pPr>
            <a:r>
              <a:rPr lang="es-MX" sz="2000" b="1" dirty="0" smtClean="0">
                <a:solidFill>
                  <a:srgbClr val="FFC000"/>
                </a:solidFill>
              </a:rPr>
              <a:t>4.	ENCADENAMIENTO PRODUCTIVO</a:t>
            </a:r>
          </a:p>
          <a:p>
            <a:pPr marL="361950" indent="-361950">
              <a:tabLst>
                <a:tab pos="361950" algn="l"/>
              </a:tabLst>
            </a:pPr>
            <a:r>
              <a:rPr lang="es-MX" sz="1600" dirty="0" smtClean="0">
                <a:solidFill>
                  <a:schemeClr val="bg1"/>
                </a:solidFill>
              </a:rPr>
              <a:t>	</a:t>
            </a:r>
            <a:r>
              <a:rPr lang="es-MX" sz="1400" dirty="0" smtClean="0">
                <a:solidFill>
                  <a:schemeClr val="bg1"/>
                </a:solidFill>
              </a:rPr>
              <a:t>La agroindustria  debe actuar como eje y ancla para el desarrollo de procesos de encadenamiento productivo bajo el marco de una relación comercial justa que beneficie a las partes y mitigue las imperfecciones y deformaciones que prevalecen en el mercado.</a:t>
            </a:r>
          </a:p>
          <a:p>
            <a:pPr marL="361950" indent="-361950">
              <a:tabLst>
                <a:tab pos="361950" algn="l"/>
              </a:tabLst>
            </a:pPr>
            <a:endParaRPr lang="es-MX" sz="1400" dirty="0">
              <a:solidFill>
                <a:schemeClr val="bg1"/>
              </a:solidFill>
            </a:endParaRPr>
          </a:p>
          <a:p>
            <a:pPr defTabSz="361950">
              <a:tabLst>
                <a:tab pos="361950" algn="l"/>
              </a:tabLst>
            </a:pPr>
            <a:r>
              <a:rPr lang="es-MX" sz="2000" b="1" dirty="0" smtClean="0">
                <a:solidFill>
                  <a:srgbClr val="FFC000"/>
                </a:solidFill>
              </a:rPr>
              <a:t>5.	ASISTENCIA AGRÍCOLA PARA PEQUEÑOS PRODUCTORES DEL CAMPO	</a:t>
            </a:r>
            <a:endParaRPr lang="es-MX" sz="2000" b="1" dirty="0">
              <a:solidFill>
                <a:srgbClr val="FFC000"/>
              </a:solidFill>
            </a:endParaRPr>
          </a:p>
          <a:p>
            <a:pPr marL="361950" indent="-361950">
              <a:tabLst>
                <a:tab pos="361950" algn="l"/>
              </a:tabLst>
            </a:pPr>
            <a:r>
              <a:rPr lang="es-MX" sz="1600" dirty="0" smtClean="0">
                <a:solidFill>
                  <a:schemeClr val="bg1"/>
                </a:solidFill>
              </a:rPr>
              <a:t>	</a:t>
            </a:r>
            <a:r>
              <a:rPr lang="es-MX" sz="1400" dirty="0" smtClean="0">
                <a:solidFill>
                  <a:schemeClr val="bg1"/>
                </a:solidFill>
              </a:rPr>
              <a:t>Bajo la Visión del Gobierno, la asistencia técnica es un elemento inseparable del financiamiento. Lo es también la agricultura por contrato. El financiamiento se otorga solo con el cumplimiento de ambas condiciones.</a:t>
            </a:r>
            <a:endParaRPr lang="es-MX" sz="1400" dirty="0">
              <a:solidFill>
                <a:schemeClr val="bg1"/>
              </a:solidFill>
            </a:endParaRPr>
          </a:p>
        </p:txBody>
      </p:sp>
    </p:spTree>
    <p:extLst>
      <p:ext uri="{BB962C8B-B14F-4D97-AF65-F5344CB8AC3E}">
        <p14:creationId xmlns:p14="http://schemas.microsoft.com/office/powerpoint/2010/main" val="19038809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1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Marcador de contenido"/>
          <p:cNvSpPr>
            <a:spLocks noGrp="1"/>
          </p:cNvSpPr>
          <p:nvPr>
            <p:ph idx="1"/>
          </p:nvPr>
        </p:nvSpPr>
        <p:spPr>
          <a:xfrm>
            <a:off x="457200" y="1052736"/>
            <a:ext cx="8229600" cy="4525963"/>
          </a:xfrm>
        </p:spPr>
        <p:txBody>
          <a:bodyPr>
            <a:noAutofit/>
          </a:bodyPr>
          <a:lstStyle/>
          <a:p>
            <a:pPr marL="0" lvl="0" indent="0" algn="just">
              <a:buNone/>
            </a:pPr>
            <a:endParaRPr lang="es-HN" sz="2500" dirty="0" smtClean="0">
              <a:solidFill>
                <a:srgbClr val="0070C0"/>
              </a:solidFill>
            </a:endParaRPr>
          </a:p>
          <a:p>
            <a:pPr algn="just"/>
            <a:r>
              <a:rPr lang="es-MX" sz="2800" b="1" u="sng" dirty="0">
                <a:solidFill>
                  <a:schemeClr val="tx2">
                    <a:lumMod val="60000"/>
                    <a:lumOff val="40000"/>
                  </a:schemeClr>
                </a:solidFill>
              </a:rPr>
              <a:t>Beneficios de los </a:t>
            </a:r>
            <a:r>
              <a:rPr lang="es-MX" sz="2800" b="1" u="sng" dirty="0" smtClean="0">
                <a:solidFill>
                  <a:schemeClr val="tx2">
                    <a:lumMod val="60000"/>
                    <a:lumOff val="40000"/>
                  </a:schemeClr>
                </a:solidFill>
              </a:rPr>
              <a:t>Empleadores</a:t>
            </a:r>
          </a:p>
          <a:p>
            <a:pPr marL="0" indent="0" algn="just">
              <a:buNone/>
            </a:pPr>
            <a:endParaRPr lang="es-HN" sz="2800" dirty="0">
              <a:solidFill>
                <a:schemeClr val="tx2">
                  <a:lumMod val="60000"/>
                  <a:lumOff val="40000"/>
                </a:schemeClr>
              </a:solidFill>
            </a:endParaRPr>
          </a:p>
          <a:p>
            <a:pPr lvl="0" algn="just"/>
            <a:r>
              <a:rPr lang="es-MX" sz="2800" dirty="0">
                <a:solidFill>
                  <a:schemeClr val="tx2">
                    <a:lumMod val="60000"/>
                    <a:lumOff val="40000"/>
                  </a:schemeClr>
                </a:solidFill>
              </a:rPr>
              <a:t>Gozar del incentivo presidencial por cada nuevo empleo generado</a:t>
            </a:r>
            <a:endParaRPr lang="es-HN" sz="2800" dirty="0">
              <a:solidFill>
                <a:schemeClr val="tx2">
                  <a:lumMod val="60000"/>
                  <a:lumOff val="40000"/>
                </a:schemeClr>
              </a:solidFill>
            </a:endParaRPr>
          </a:p>
          <a:p>
            <a:pPr lvl="0" algn="just"/>
            <a:r>
              <a:rPr lang="es-MX" sz="2800" dirty="0">
                <a:solidFill>
                  <a:schemeClr val="tx2">
                    <a:lumMod val="60000"/>
                    <a:lumOff val="40000"/>
                  </a:schemeClr>
                </a:solidFill>
              </a:rPr>
              <a:t>Capacitar a su capital humano a través del empleo</a:t>
            </a:r>
            <a:endParaRPr lang="es-HN" sz="2800" dirty="0">
              <a:solidFill>
                <a:schemeClr val="tx2">
                  <a:lumMod val="60000"/>
                  <a:lumOff val="40000"/>
                </a:schemeClr>
              </a:solidFill>
            </a:endParaRPr>
          </a:p>
          <a:p>
            <a:pPr lvl="0" algn="just"/>
            <a:r>
              <a:rPr lang="es-MX" sz="2800" dirty="0">
                <a:solidFill>
                  <a:schemeClr val="tx2">
                    <a:lumMod val="60000"/>
                    <a:lumOff val="40000"/>
                  </a:schemeClr>
                </a:solidFill>
              </a:rPr>
              <a:t>Utilizar el Servicio Nacional de Empleo de Honduras como una herramienta gratuita de vinculación entre el mercado laboral y los buscadores de empleo</a:t>
            </a:r>
            <a:endParaRPr lang="es-HN" sz="2800" dirty="0">
              <a:solidFill>
                <a:schemeClr val="tx2">
                  <a:lumMod val="60000"/>
                  <a:lumOff val="40000"/>
                </a:schemeClr>
              </a:solidFill>
            </a:endParaRPr>
          </a:p>
          <a:p>
            <a:pPr algn="just"/>
            <a:endParaRPr lang="es-HN" sz="2500" dirty="0"/>
          </a:p>
        </p:txBody>
      </p:sp>
    </p:spTree>
    <p:extLst>
      <p:ext uri="{BB962C8B-B14F-4D97-AF65-F5344CB8AC3E}">
        <p14:creationId xmlns:p14="http://schemas.microsoft.com/office/powerpoint/2010/main" val="36186600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1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Subtítulo"/>
          <p:cNvSpPr>
            <a:spLocks noGrp="1"/>
          </p:cNvSpPr>
          <p:nvPr>
            <p:ph type="subTitle" idx="1"/>
          </p:nvPr>
        </p:nvSpPr>
        <p:spPr/>
        <p:txBody>
          <a:bodyPr/>
          <a:lstStyle/>
          <a:p>
            <a:endParaRPr lang="es-MX" dirty="0" smtClean="0"/>
          </a:p>
          <a:p>
            <a:r>
              <a:rPr lang="es-MX" dirty="0" smtClean="0"/>
              <a:t>GRACIAS</a:t>
            </a:r>
          </a:p>
          <a:p>
            <a:endParaRPr lang="es-MX" dirty="0" smtClean="0"/>
          </a:p>
          <a:p>
            <a:endParaRPr lang="es-HN" dirty="0"/>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340768"/>
            <a:ext cx="7038178" cy="2548485"/>
          </a:xfrm>
          <a:prstGeom prst="rect">
            <a:avLst/>
          </a:prstGeom>
        </p:spPr>
      </p:pic>
    </p:spTree>
    <p:extLst>
      <p:ext uri="{BB962C8B-B14F-4D97-AF65-F5344CB8AC3E}">
        <p14:creationId xmlns:p14="http://schemas.microsoft.com/office/powerpoint/2010/main" val="2971388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5042423"/>
            <a:ext cx="8565260" cy="1200329"/>
          </a:xfrm>
          <a:prstGeom prst="rect">
            <a:avLst/>
          </a:prstGeom>
          <a:noFill/>
        </p:spPr>
        <p:txBody>
          <a:bodyPr wrap="square" rtlCol="0">
            <a:spAutoFit/>
          </a:bodyPr>
          <a:lstStyle/>
          <a:p>
            <a:pPr algn="ctr"/>
            <a:r>
              <a:rPr lang="es-ES" sz="3600" b="1" dirty="0" smtClean="0">
                <a:solidFill>
                  <a:srgbClr val="FFC000"/>
                </a:solidFill>
                <a:latin typeface="Arial Black" pitchFamily="34" charset="0"/>
              </a:rPr>
              <a:t>INVERSION PRIVADA Y</a:t>
            </a:r>
          </a:p>
          <a:p>
            <a:pPr algn="ctr"/>
            <a:r>
              <a:rPr lang="es-ES" sz="3600" b="1" dirty="0" smtClean="0">
                <a:solidFill>
                  <a:srgbClr val="FFC000"/>
                </a:solidFill>
                <a:latin typeface="Arial Black" pitchFamily="34" charset="0"/>
              </a:rPr>
              <a:t>PUBLICO PRIVADA</a:t>
            </a:r>
            <a:endParaRPr lang="es-ES" sz="3600" b="1" dirty="0" smtClean="0">
              <a:solidFill>
                <a:srgbClr val="FFC000"/>
              </a:solidFill>
              <a:latin typeface="Arial Black" pitchFamily="34" charset="0"/>
            </a:endParaRP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12762726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uadroTexto 2"/>
          <p:cNvSpPr txBox="1">
            <a:spLocks noChangeArrowheads="1"/>
          </p:cNvSpPr>
          <p:nvPr/>
        </p:nvSpPr>
        <p:spPr bwMode="auto">
          <a:xfrm>
            <a:off x="1768081" y="334963"/>
            <a:ext cx="752594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sz="3200" b="1">
                <a:solidFill>
                  <a:srgbClr val="364A98"/>
                </a:solidFill>
                <a:latin typeface="Myriad Pro" pitchFamily="34" charset="0"/>
              </a:rPr>
              <a:t>Proyecto </a:t>
            </a:r>
            <a:r>
              <a:rPr lang="es-HN" altLang="es-HN" sz="3200" b="1">
                <a:solidFill>
                  <a:srgbClr val="82BA48"/>
                </a:solidFill>
                <a:latin typeface="Myriad Pro" pitchFamily="34" charset="0"/>
              </a:rPr>
              <a:t>Corredor Logístico</a:t>
            </a:r>
          </a:p>
          <a:p>
            <a:pPr fontAlgn="base">
              <a:spcBef>
                <a:spcPct val="0"/>
              </a:spcBef>
              <a:spcAft>
                <a:spcPct val="0"/>
              </a:spcAft>
            </a:pPr>
            <a:endParaRPr lang="es-HN" altLang="es-HN" sz="4000" b="1">
              <a:solidFill>
                <a:srgbClr val="82BA48"/>
              </a:solidFill>
              <a:latin typeface="Myriad Pro" pitchFamily="34" charset="0"/>
            </a:endParaRPr>
          </a:p>
        </p:txBody>
      </p:sp>
      <p:sp>
        <p:nvSpPr>
          <p:cNvPr id="27" name="Rectángulo 26"/>
          <p:cNvSpPr>
            <a:spLocks noChangeArrowheads="1"/>
          </p:cNvSpPr>
          <p:nvPr/>
        </p:nvSpPr>
        <p:spPr bwMode="auto">
          <a:xfrm>
            <a:off x="-860820" y="6256359"/>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11268"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71"/>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9" y="6256359"/>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2" y="969967"/>
            <a:ext cx="8611791"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11271"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9" y="211159"/>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1 CuadroTexto"/>
          <p:cNvSpPr txBox="1">
            <a:spLocks noChangeArrowheads="1"/>
          </p:cNvSpPr>
          <p:nvPr/>
        </p:nvSpPr>
        <p:spPr bwMode="auto">
          <a:xfrm>
            <a:off x="4092181" y="1077929"/>
            <a:ext cx="4744640" cy="726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342900" indent="-342900">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algn="just" fontAlgn="base">
              <a:spcBef>
                <a:spcPct val="0"/>
              </a:spcBef>
              <a:spcAft>
                <a:spcPct val="0"/>
              </a:spcAft>
              <a:buFont typeface="Wingdings" pitchFamily="2" charset="2"/>
              <a:buChar char="ü"/>
            </a:pPr>
            <a:r>
              <a:rPr lang="es-HN" altLang="es-HN" sz="1800" b="1" dirty="0">
                <a:solidFill>
                  <a:srgbClr val="364A98"/>
                </a:solidFill>
                <a:latin typeface="Myriad Pro" pitchFamily="34" charset="0"/>
              </a:rPr>
              <a:t> Inversión estimada: </a:t>
            </a:r>
          </a:p>
          <a:p>
            <a:pPr algn="just" fontAlgn="base">
              <a:spcBef>
                <a:spcPct val="0"/>
              </a:spcBef>
              <a:spcAft>
                <a:spcPct val="0"/>
              </a:spcAft>
            </a:pPr>
            <a:r>
              <a:rPr lang="es-HN" altLang="es-HN" sz="1800" dirty="0">
                <a:solidFill>
                  <a:srgbClr val="404040"/>
                </a:solidFill>
                <a:latin typeface="Myriad Pro" pitchFamily="34" charset="0"/>
              </a:rPr>
              <a:t>      </a:t>
            </a:r>
            <a:r>
              <a:rPr lang="es-HN" altLang="es-HN" sz="1800" b="1" dirty="0">
                <a:solidFill>
                  <a:srgbClr val="4D7021"/>
                </a:solidFill>
                <a:latin typeface="Myriad Pro" pitchFamily="34" charset="0"/>
              </a:rPr>
              <a:t>US$90.5 Millones</a:t>
            </a:r>
          </a:p>
          <a:p>
            <a:pPr algn="just" fontAlgn="base">
              <a:spcBef>
                <a:spcPct val="0"/>
              </a:spcBef>
              <a:spcAft>
                <a:spcPct val="0"/>
              </a:spcAft>
            </a:pPr>
            <a:endParaRPr lang="es-HN" altLang="es-HN" sz="1800" dirty="0">
              <a:solidFill>
                <a:prstClr val="black"/>
              </a:solidFill>
              <a:latin typeface="Myriad Pro" pitchFamily="34" charset="0"/>
            </a:endParaRPr>
          </a:p>
          <a:p>
            <a:pPr algn="just" fontAlgn="base">
              <a:spcBef>
                <a:spcPct val="0"/>
              </a:spcBef>
              <a:spcAft>
                <a:spcPct val="0"/>
              </a:spcAft>
              <a:buFont typeface="Wingdings" pitchFamily="2" charset="2"/>
              <a:buChar char="ü"/>
            </a:pPr>
            <a:r>
              <a:rPr lang="es-HN" altLang="es-HN" sz="1800" b="1" dirty="0">
                <a:solidFill>
                  <a:srgbClr val="364A98"/>
                </a:solidFill>
                <a:latin typeface="Myriad Pro" pitchFamily="34" charset="0"/>
              </a:rPr>
              <a:t>Alcance:  </a:t>
            </a:r>
          </a:p>
          <a:p>
            <a:pPr lvl="3" algn="just" fontAlgn="base">
              <a:spcBef>
                <a:spcPct val="0"/>
              </a:spcBef>
              <a:spcAft>
                <a:spcPct val="0"/>
              </a:spcAft>
              <a:buFont typeface="Arial" pitchFamily="34" charset="0"/>
              <a:buChar char="•"/>
            </a:pPr>
            <a:r>
              <a:rPr lang="es-HN" altLang="es-HN" dirty="0">
                <a:solidFill>
                  <a:srgbClr val="404040"/>
                </a:solidFill>
                <a:latin typeface="Myriad Pro" pitchFamily="34" charset="0"/>
              </a:rPr>
              <a:t>Construcción, Ampliación y/o mantenimiento de 391.8 </a:t>
            </a:r>
            <a:r>
              <a:rPr lang="es-HN" altLang="es-HN" dirty="0" err="1">
                <a:solidFill>
                  <a:srgbClr val="404040"/>
                </a:solidFill>
                <a:latin typeface="Myriad Pro" pitchFamily="34" charset="0"/>
              </a:rPr>
              <a:t>kms</a:t>
            </a:r>
            <a:r>
              <a:rPr lang="es-HN" altLang="es-HN" dirty="0">
                <a:solidFill>
                  <a:srgbClr val="404040"/>
                </a:solidFill>
                <a:latin typeface="Myriad Pro" pitchFamily="34" charset="0"/>
              </a:rPr>
              <a:t> de carretera de </a:t>
            </a:r>
            <a:r>
              <a:rPr lang="es-HN" altLang="es-HN" dirty="0" err="1">
                <a:solidFill>
                  <a:srgbClr val="404040"/>
                </a:solidFill>
                <a:latin typeface="Myriad Pro" pitchFamily="34" charset="0"/>
              </a:rPr>
              <a:t>Goascorán</a:t>
            </a:r>
            <a:r>
              <a:rPr lang="es-HN" altLang="es-HN" dirty="0">
                <a:solidFill>
                  <a:srgbClr val="404040"/>
                </a:solidFill>
                <a:latin typeface="Myriad Pro" pitchFamily="34" charset="0"/>
              </a:rPr>
              <a:t> a Puerto Cortés.</a:t>
            </a:r>
          </a:p>
          <a:p>
            <a:pPr lvl="3" algn="just" fontAlgn="base">
              <a:spcBef>
                <a:spcPct val="0"/>
              </a:spcBef>
              <a:spcAft>
                <a:spcPct val="0"/>
              </a:spcAft>
              <a:buFont typeface="Arial" pitchFamily="34" charset="0"/>
              <a:buChar char="•"/>
            </a:pPr>
            <a:endParaRPr lang="es-ES" altLang="es-HN" dirty="0">
              <a:solidFill>
                <a:srgbClr val="404040"/>
              </a:solidFill>
              <a:latin typeface="Myriad Pro" pitchFamily="34" charset="0"/>
            </a:endParaRPr>
          </a:p>
          <a:p>
            <a:pPr lvl="3" algn="just" eaLnBrk="0" fontAlgn="base" hangingPunct="0">
              <a:spcBef>
                <a:spcPct val="0"/>
              </a:spcBef>
              <a:spcAft>
                <a:spcPct val="0"/>
              </a:spcAft>
              <a:buFont typeface="Wingdings" pitchFamily="2" charset="2"/>
              <a:buChar char="ü"/>
            </a:pPr>
            <a:r>
              <a:rPr lang="es-HN" altLang="es-HN" b="1" dirty="0">
                <a:solidFill>
                  <a:srgbClr val="364A98"/>
                </a:solidFill>
                <a:latin typeface="Myriad Pro" pitchFamily="34" charset="0"/>
              </a:rPr>
              <a:t>Estado Actual: </a:t>
            </a:r>
          </a:p>
          <a:p>
            <a:pPr lvl="3" algn="just" fontAlgn="base">
              <a:spcBef>
                <a:spcPct val="0"/>
              </a:spcBef>
              <a:spcAft>
                <a:spcPct val="0"/>
              </a:spcAft>
              <a:buFont typeface="Arial" pitchFamily="34" charset="0"/>
              <a:buChar char="•"/>
            </a:pPr>
            <a:r>
              <a:rPr lang="es-HN" altLang="es-HN" dirty="0">
                <a:solidFill>
                  <a:srgbClr val="404040"/>
                </a:solidFill>
                <a:latin typeface="Myriad Pro" pitchFamily="34" charset="0"/>
              </a:rPr>
              <a:t>Adjudicado a Concesionaria Vial de Honduras S.A.</a:t>
            </a:r>
          </a:p>
          <a:p>
            <a:pPr lvl="3" algn="just" fontAlgn="base">
              <a:spcBef>
                <a:spcPct val="0"/>
              </a:spcBef>
              <a:spcAft>
                <a:spcPct val="0"/>
              </a:spcAft>
              <a:buFont typeface="Arial" pitchFamily="34" charset="0"/>
              <a:buChar char="•"/>
            </a:pPr>
            <a:endParaRPr lang="es-MX" altLang="es-HN" dirty="0">
              <a:solidFill>
                <a:srgbClr val="404040"/>
              </a:solidFill>
              <a:latin typeface="Myriad Pro" pitchFamily="34" charset="0"/>
            </a:endParaRPr>
          </a:p>
          <a:p>
            <a:pPr lvl="3" algn="just" fontAlgn="base">
              <a:spcBef>
                <a:spcPct val="0"/>
              </a:spcBef>
              <a:spcAft>
                <a:spcPct val="0"/>
              </a:spcAft>
              <a:buFont typeface="Wingdings" pitchFamily="2" charset="2"/>
              <a:buChar char="ü"/>
            </a:pPr>
            <a:r>
              <a:rPr lang="es-HN" altLang="es-HN" b="1" dirty="0">
                <a:solidFill>
                  <a:srgbClr val="364A98"/>
                </a:solidFill>
                <a:latin typeface="Myriad Pro" pitchFamily="34" charset="0"/>
              </a:rPr>
              <a:t>Avances:</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Rehabilitación del Puente </a:t>
            </a:r>
            <a:r>
              <a:rPr lang="es-MX" altLang="es-HN" dirty="0" err="1">
                <a:solidFill>
                  <a:srgbClr val="404040"/>
                </a:solidFill>
                <a:latin typeface="Myriad Pro" pitchFamily="34" charset="0"/>
              </a:rPr>
              <a:t>Choloma</a:t>
            </a:r>
            <a:r>
              <a:rPr lang="es-MX" altLang="es-HN" dirty="0">
                <a:solidFill>
                  <a:srgbClr val="404040"/>
                </a:solidFill>
                <a:latin typeface="Myriad Pro" pitchFamily="34" charset="0"/>
              </a:rPr>
              <a:t> en Nov 2013</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Inicio Mantenimiento Rutinario Nov. 2013</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Inicio de Puesta a Punto 21 de Abril 2014</a:t>
            </a: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r>
              <a:rPr lang="es-HN" altLang="es-HN" dirty="0">
                <a:solidFill>
                  <a:srgbClr val="404040"/>
                </a:solidFill>
                <a:latin typeface="Myriad Pro" pitchFamily="34" charset="0"/>
              </a:rPr>
              <a:t>Construcción de la Caseta de Peaje en Zambrano </a:t>
            </a: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marL="0" lvl="1" algn="just" fontAlgn="base">
              <a:spcBef>
                <a:spcPct val="0"/>
              </a:spcBef>
              <a:spcAft>
                <a:spcPct val="0"/>
              </a:spcAft>
            </a:pPr>
            <a:endParaRPr lang="es-MX" altLang="es-HN" sz="16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p:txBody>
      </p:sp>
      <p:pic>
        <p:nvPicPr>
          <p:cNvPr id="11273"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754" y="206396"/>
            <a:ext cx="6691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 descr="http://www.sierramadrid.info/web/wp-content/uploads/2006/11/Autovia_Colme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3" y="3316309"/>
            <a:ext cx="354687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descr="https://lh4.googleusercontent.com/-dJj1x35CthA/UH5lOC5l_JI/AAAAAAAAABo/TqaL_JfR3rk/s0-d/Windows-Vista-Carreter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849" y="1535113"/>
            <a:ext cx="1707356"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8" descr="http://cocheslujo.net/wp-content/uploads/2009/02/escalextric_de_carreteras_44837_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1535113"/>
            <a:ext cx="175617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684933"/>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uadroTexto 2"/>
          <p:cNvSpPr txBox="1">
            <a:spLocks noChangeArrowheads="1"/>
          </p:cNvSpPr>
          <p:nvPr/>
        </p:nvSpPr>
        <p:spPr bwMode="auto">
          <a:xfrm>
            <a:off x="1768081" y="334963"/>
            <a:ext cx="752594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sz="3200" b="1">
                <a:solidFill>
                  <a:srgbClr val="364A98"/>
                </a:solidFill>
                <a:latin typeface="Myriad Pro" pitchFamily="34" charset="0"/>
              </a:rPr>
              <a:t>Proyecto </a:t>
            </a:r>
            <a:r>
              <a:rPr lang="es-HN" altLang="es-HN" sz="3200" b="1">
                <a:solidFill>
                  <a:srgbClr val="82BA48"/>
                </a:solidFill>
                <a:latin typeface="Myriad Pro" pitchFamily="34" charset="0"/>
              </a:rPr>
              <a:t>Corredor Turístico</a:t>
            </a:r>
          </a:p>
          <a:p>
            <a:pPr fontAlgn="base">
              <a:spcBef>
                <a:spcPct val="0"/>
              </a:spcBef>
              <a:spcAft>
                <a:spcPct val="0"/>
              </a:spcAft>
            </a:pPr>
            <a:endParaRPr lang="es-HN" altLang="es-HN" sz="4000" b="1">
              <a:solidFill>
                <a:srgbClr val="82BA48"/>
              </a:solidFill>
              <a:latin typeface="Myriad Pro" pitchFamily="34" charset="0"/>
            </a:endParaRPr>
          </a:p>
        </p:txBody>
      </p:sp>
      <p:sp>
        <p:nvSpPr>
          <p:cNvPr id="27" name="Rectángulo 26"/>
          <p:cNvSpPr>
            <a:spLocks noChangeArrowheads="1"/>
          </p:cNvSpPr>
          <p:nvPr/>
        </p:nvSpPr>
        <p:spPr bwMode="auto">
          <a:xfrm>
            <a:off x="-860820" y="6256355"/>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12292"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67"/>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7" y="6256355"/>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2" y="969967"/>
            <a:ext cx="8611791"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12295"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7" y="211155"/>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1 CuadroTexto"/>
          <p:cNvSpPr txBox="1">
            <a:spLocks noChangeArrowheads="1"/>
          </p:cNvSpPr>
          <p:nvPr/>
        </p:nvSpPr>
        <p:spPr bwMode="auto">
          <a:xfrm>
            <a:off x="4092181" y="1063630"/>
            <a:ext cx="474464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342900" indent="-342900">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algn="just" fontAlgn="base">
              <a:spcBef>
                <a:spcPct val="0"/>
              </a:spcBef>
              <a:spcAft>
                <a:spcPct val="0"/>
              </a:spcAft>
              <a:buFont typeface="Wingdings" pitchFamily="2" charset="2"/>
              <a:buChar char="ü"/>
            </a:pPr>
            <a:r>
              <a:rPr lang="es-HN" altLang="es-HN" sz="1800" b="1" dirty="0">
                <a:solidFill>
                  <a:srgbClr val="364A98"/>
                </a:solidFill>
                <a:latin typeface="Myriad Pro" pitchFamily="34" charset="0"/>
              </a:rPr>
              <a:t> Inversión estimada: </a:t>
            </a:r>
          </a:p>
          <a:p>
            <a:pPr algn="just" fontAlgn="base">
              <a:spcBef>
                <a:spcPct val="0"/>
              </a:spcBef>
              <a:spcAft>
                <a:spcPct val="0"/>
              </a:spcAft>
            </a:pPr>
            <a:r>
              <a:rPr lang="es-HN" altLang="es-HN" sz="1800" dirty="0">
                <a:solidFill>
                  <a:srgbClr val="404040"/>
                </a:solidFill>
                <a:latin typeface="Myriad Pro" pitchFamily="34" charset="0"/>
              </a:rPr>
              <a:t>      </a:t>
            </a:r>
            <a:r>
              <a:rPr lang="es-HN" altLang="es-HN" sz="1800" b="1" dirty="0">
                <a:solidFill>
                  <a:srgbClr val="4D7021"/>
                </a:solidFill>
                <a:latin typeface="Myriad Pro" pitchFamily="34" charset="0"/>
              </a:rPr>
              <a:t>US$98.2 Millones</a:t>
            </a:r>
          </a:p>
          <a:p>
            <a:pPr algn="just" fontAlgn="base">
              <a:spcBef>
                <a:spcPct val="0"/>
              </a:spcBef>
              <a:spcAft>
                <a:spcPct val="0"/>
              </a:spcAft>
            </a:pPr>
            <a:endParaRPr lang="es-HN" altLang="es-HN" sz="1800" dirty="0">
              <a:solidFill>
                <a:prstClr val="black"/>
              </a:solidFill>
              <a:latin typeface="Myriad Pro" pitchFamily="34" charset="0"/>
            </a:endParaRPr>
          </a:p>
          <a:p>
            <a:pPr algn="just" fontAlgn="base">
              <a:spcBef>
                <a:spcPct val="0"/>
              </a:spcBef>
              <a:spcAft>
                <a:spcPct val="0"/>
              </a:spcAft>
              <a:buFont typeface="Wingdings" pitchFamily="2" charset="2"/>
              <a:buChar char="ü"/>
            </a:pPr>
            <a:r>
              <a:rPr lang="es-HN" altLang="es-HN" sz="1800" b="1" dirty="0">
                <a:solidFill>
                  <a:srgbClr val="364A98"/>
                </a:solidFill>
                <a:latin typeface="Myriad Pro" pitchFamily="34" charset="0"/>
              </a:rPr>
              <a:t>Alcance:  </a:t>
            </a:r>
          </a:p>
          <a:p>
            <a:pPr lvl="3" algn="just" fontAlgn="base">
              <a:spcBef>
                <a:spcPct val="0"/>
              </a:spcBef>
              <a:spcAft>
                <a:spcPct val="0"/>
              </a:spcAft>
              <a:buFont typeface="Arial" pitchFamily="34" charset="0"/>
              <a:buChar char="•"/>
            </a:pPr>
            <a:r>
              <a:rPr lang="es-HN" altLang="es-HN" dirty="0">
                <a:solidFill>
                  <a:srgbClr val="404040"/>
                </a:solidFill>
                <a:latin typeface="Myriad Pro" pitchFamily="34" charset="0"/>
              </a:rPr>
              <a:t>Construcción, ampliación y mantenimiento de 122.6 km de carretera de La Barca-El progreso, El Progreso-Tela y San Pedro Sula-El Progreso.</a:t>
            </a:r>
          </a:p>
          <a:p>
            <a:pPr lvl="3" algn="just" fontAlgn="base">
              <a:spcBef>
                <a:spcPct val="0"/>
              </a:spcBef>
              <a:spcAft>
                <a:spcPct val="0"/>
              </a:spcAft>
              <a:buFont typeface="Arial" pitchFamily="34" charset="0"/>
              <a:buChar char="•"/>
            </a:pPr>
            <a:endParaRPr lang="es-ES" altLang="es-HN" dirty="0">
              <a:solidFill>
                <a:srgbClr val="404040"/>
              </a:solidFill>
              <a:latin typeface="Myriad Pro" pitchFamily="34" charset="0"/>
            </a:endParaRPr>
          </a:p>
          <a:p>
            <a:pPr lvl="3" algn="just" eaLnBrk="0" fontAlgn="base" hangingPunct="0">
              <a:spcBef>
                <a:spcPct val="0"/>
              </a:spcBef>
              <a:spcAft>
                <a:spcPct val="0"/>
              </a:spcAft>
              <a:buFont typeface="Wingdings" pitchFamily="2" charset="2"/>
              <a:buChar char="ü"/>
            </a:pPr>
            <a:r>
              <a:rPr lang="es-HN" altLang="es-HN" b="1" dirty="0">
                <a:solidFill>
                  <a:srgbClr val="364A98"/>
                </a:solidFill>
                <a:latin typeface="Myriad Pro" pitchFamily="34" charset="0"/>
              </a:rPr>
              <a:t>Estado Actual: </a:t>
            </a:r>
          </a:p>
          <a:p>
            <a:pPr lvl="3" algn="just" fontAlgn="base">
              <a:spcBef>
                <a:spcPct val="0"/>
              </a:spcBef>
              <a:spcAft>
                <a:spcPct val="0"/>
              </a:spcAft>
              <a:buFont typeface="Arial" pitchFamily="34" charset="0"/>
              <a:buChar char="•"/>
            </a:pPr>
            <a:r>
              <a:rPr lang="es-HN" altLang="es-HN" dirty="0">
                <a:solidFill>
                  <a:srgbClr val="404040"/>
                </a:solidFill>
                <a:latin typeface="Myriad Pro" pitchFamily="34" charset="0"/>
              </a:rPr>
              <a:t>Adjudicado a Autopistas del Atlántico S.A.</a:t>
            </a:r>
          </a:p>
          <a:p>
            <a:pPr lvl="3" algn="just" fontAlgn="base">
              <a:spcBef>
                <a:spcPct val="0"/>
              </a:spcBef>
              <a:spcAft>
                <a:spcPct val="0"/>
              </a:spcAft>
              <a:buFont typeface="Arial" pitchFamily="34" charset="0"/>
              <a:buChar char="•"/>
            </a:pPr>
            <a:endParaRPr lang="es-MX" altLang="es-HN" dirty="0">
              <a:solidFill>
                <a:srgbClr val="404040"/>
              </a:solidFill>
              <a:latin typeface="Myriad Pro" pitchFamily="34" charset="0"/>
            </a:endParaRPr>
          </a:p>
          <a:p>
            <a:pPr lvl="3" algn="just" fontAlgn="base">
              <a:spcBef>
                <a:spcPct val="0"/>
              </a:spcBef>
              <a:spcAft>
                <a:spcPct val="0"/>
              </a:spcAft>
              <a:buFont typeface="Wingdings" pitchFamily="2" charset="2"/>
              <a:buChar char="ü"/>
            </a:pPr>
            <a:r>
              <a:rPr lang="es-HN" altLang="es-HN" b="1" dirty="0">
                <a:solidFill>
                  <a:srgbClr val="364A98"/>
                </a:solidFill>
                <a:latin typeface="Myriad Pro" pitchFamily="34" charset="0"/>
              </a:rPr>
              <a:t>Avances:</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Socialización del Proyecto con 14 Municipalidades</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Obtención de Licencias Ambientales</a:t>
            </a:r>
          </a:p>
          <a:p>
            <a:pPr lvl="3" algn="just" fontAlgn="base">
              <a:spcBef>
                <a:spcPct val="0"/>
              </a:spcBef>
              <a:spcAft>
                <a:spcPct val="0"/>
              </a:spcAft>
              <a:buFont typeface="Arial" pitchFamily="34" charset="0"/>
              <a:buChar char="•"/>
            </a:pPr>
            <a:r>
              <a:rPr lang="es-MX" altLang="es-HN" dirty="0">
                <a:solidFill>
                  <a:srgbClr val="404040"/>
                </a:solidFill>
                <a:latin typeface="Myriad Pro" pitchFamily="34" charset="0"/>
              </a:rPr>
              <a:t>Inicio de Mantenimiento Rutinario</a:t>
            </a:r>
            <a:endParaRPr lang="es-HN"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MX" altLang="es-HN"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a:p>
            <a:pPr marL="0" lvl="1" algn="just" fontAlgn="base">
              <a:spcBef>
                <a:spcPct val="0"/>
              </a:spcBef>
              <a:spcAft>
                <a:spcPct val="0"/>
              </a:spcAft>
            </a:pPr>
            <a:endParaRPr lang="es-MX" altLang="es-HN" sz="16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dirty="0">
              <a:solidFill>
                <a:srgbClr val="404040"/>
              </a:solidFill>
              <a:latin typeface="Myriad Pro" pitchFamily="34" charset="0"/>
            </a:endParaRPr>
          </a:p>
        </p:txBody>
      </p:sp>
      <p:pic>
        <p:nvPicPr>
          <p:cNvPr id="12297"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752" y="206392"/>
            <a:ext cx="6691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 descr="http://www.sierramadrid.info/web/wp-content/uploads/2006/11/Autovia_Colme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3" y="3316305"/>
            <a:ext cx="354687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6" descr="https://lh4.googleusercontent.com/-dJj1x35CthA/UH5lOC5l_JI/AAAAAAAAABo/TqaL_JfR3rk/s0-d/Windows-Vista-Carreter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849" y="1535113"/>
            <a:ext cx="1707356"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8" descr="http://cocheslujo.net/wp-content/uploads/2009/02/escalextric_de_carreteras_44837_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1535113"/>
            <a:ext cx="175617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099024"/>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uadroTexto 2"/>
          <p:cNvSpPr txBox="1">
            <a:spLocks noChangeArrowheads="1"/>
          </p:cNvSpPr>
          <p:nvPr/>
        </p:nvSpPr>
        <p:spPr bwMode="auto">
          <a:xfrm>
            <a:off x="1768081" y="334963"/>
            <a:ext cx="752594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sz="3200" b="1">
                <a:solidFill>
                  <a:srgbClr val="364A98"/>
                </a:solidFill>
                <a:latin typeface="Myriad Pro" pitchFamily="34" charset="0"/>
              </a:rPr>
              <a:t>Proyecto </a:t>
            </a:r>
            <a:r>
              <a:rPr lang="es-HN" altLang="es-HN" sz="3200" b="1">
                <a:solidFill>
                  <a:srgbClr val="82BA48"/>
                </a:solidFill>
                <a:latin typeface="Myriad Pro" pitchFamily="34" charset="0"/>
              </a:rPr>
              <a:t>Carretera de Gracias</a:t>
            </a:r>
          </a:p>
          <a:p>
            <a:pPr fontAlgn="base">
              <a:spcBef>
                <a:spcPct val="0"/>
              </a:spcBef>
              <a:spcAft>
                <a:spcPct val="0"/>
              </a:spcAft>
            </a:pPr>
            <a:endParaRPr lang="es-HN" altLang="es-HN" sz="4000" b="1">
              <a:solidFill>
                <a:srgbClr val="82BA48"/>
              </a:solidFill>
              <a:latin typeface="Myriad Pro" pitchFamily="34" charset="0"/>
            </a:endParaRPr>
          </a:p>
        </p:txBody>
      </p:sp>
      <p:sp>
        <p:nvSpPr>
          <p:cNvPr id="27" name="Rectángulo 26"/>
          <p:cNvSpPr>
            <a:spLocks noChangeArrowheads="1"/>
          </p:cNvSpPr>
          <p:nvPr/>
        </p:nvSpPr>
        <p:spPr bwMode="auto">
          <a:xfrm>
            <a:off x="-860820" y="6256349"/>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13316"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61"/>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4" y="6256349"/>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2" y="969967"/>
            <a:ext cx="8611791"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13319"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4" y="211149"/>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1 CuadroTexto"/>
          <p:cNvSpPr txBox="1">
            <a:spLocks noChangeArrowheads="1"/>
          </p:cNvSpPr>
          <p:nvPr/>
        </p:nvSpPr>
        <p:spPr bwMode="auto">
          <a:xfrm>
            <a:off x="4092181" y="987431"/>
            <a:ext cx="474464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342900" indent="-342900">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algn="just" fontAlgn="base">
              <a:spcBef>
                <a:spcPct val="0"/>
              </a:spcBef>
              <a:spcAft>
                <a:spcPct val="0"/>
              </a:spcAft>
              <a:buFont typeface="Wingdings" pitchFamily="2" charset="2"/>
              <a:buChar char="ü"/>
            </a:pPr>
            <a:r>
              <a:rPr lang="es-HN" altLang="es-HN" sz="1400" b="1" dirty="0">
                <a:solidFill>
                  <a:srgbClr val="364A98"/>
                </a:solidFill>
                <a:latin typeface="Myriad Pro" pitchFamily="34" charset="0"/>
              </a:rPr>
              <a:t> Inversión estimada: </a:t>
            </a:r>
          </a:p>
          <a:p>
            <a:pPr algn="just" fontAlgn="base">
              <a:spcBef>
                <a:spcPct val="0"/>
              </a:spcBef>
              <a:spcAft>
                <a:spcPct val="0"/>
              </a:spcAft>
            </a:pPr>
            <a:r>
              <a:rPr lang="es-HN" altLang="es-HN" sz="1400" dirty="0">
                <a:solidFill>
                  <a:srgbClr val="404040"/>
                </a:solidFill>
                <a:latin typeface="Myriad Pro" pitchFamily="34" charset="0"/>
              </a:rPr>
              <a:t>      </a:t>
            </a:r>
            <a:r>
              <a:rPr lang="es-HN" altLang="es-HN" sz="1400" b="1" dirty="0" smtClean="0">
                <a:solidFill>
                  <a:srgbClr val="4D7021"/>
                </a:solidFill>
                <a:latin typeface="Myriad Pro" pitchFamily="34" charset="0"/>
              </a:rPr>
              <a:t>US$ 32.0 Millones</a:t>
            </a:r>
            <a:endParaRPr lang="es-HN" altLang="es-HN" sz="1400" b="1" dirty="0">
              <a:solidFill>
                <a:srgbClr val="4D7021"/>
              </a:solidFill>
              <a:latin typeface="Myriad Pro" pitchFamily="34" charset="0"/>
            </a:endParaRPr>
          </a:p>
          <a:p>
            <a:pPr algn="just" fontAlgn="base">
              <a:spcBef>
                <a:spcPct val="0"/>
              </a:spcBef>
              <a:spcAft>
                <a:spcPct val="0"/>
              </a:spcAft>
            </a:pPr>
            <a:endParaRPr lang="es-HN" altLang="es-HN" sz="1400" dirty="0">
              <a:solidFill>
                <a:prstClr val="black"/>
              </a:solidFill>
              <a:latin typeface="Myriad Pro" pitchFamily="34" charset="0"/>
            </a:endParaRPr>
          </a:p>
          <a:p>
            <a:pPr algn="just" fontAlgn="base">
              <a:spcBef>
                <a:spcPct val="0"/>
              </a:spcBef>
              <a:spcAft>
                <a:spcPct val="0"/>
              </a:spcAft>
              <a:buFont typeface="Wingdings" pitchFamily="2" charset="2"/>
              <a:buChar char="ü"/>
            </a:pPr>
            <a:r>
              <a:rPr lang="es-HN" altLang="es-HN" sz="1400" b="1" dirty="0">
                <a:solidFill>
                  <a:srgbClr val="364A98"/>
                </a:solidFill>
                <a:latin typeface="Myriad Pro" pitchFamily="34" charset="0"/>
              </a:rPr>
              <a:t>Alcance:  </a:t>
            </a:r>
          </a:p>
          <a:p>
            <a:pPr lvl="3" algn="just" fontAlgn="base">
              <a:spcBef>
                <a:spcPct val="0"/>
              </a:spcBef>
              <a:spcAft>
                <a:spcPct val="0"/>
              </a:spcAft>
              <a:buFont typeface="Arial" pitchFamily="34" charset="0"/>
              <a:buChar char="•"/>
            </a:pPr>
            <a:r>
              <a:rPr lang="es-HN" altLang="es-HN" sz="1400" dirty="0">
                <a:solidFill>
                  <a:srgbClr val="404040"/>
                </a:solidFill>
                <a:latin typeface="Myriad Pro" pitchFamily="34" charset="0"/>
              </a:rPr>
              <a:t>I Etapa: Construcción de la carretera El Obispo- Empalme con la carretera a La Esperanza (7.10 km) y Rehabilitación de la Carretera San Juan - San Miguelito (12km), y su mantenimiento.</a:t>
            </a:r>
          </a:p>
          <a:p>
            <a:pPr lvl="3" algn="just" fontAlgn="base">
              <a:spcBef>
                <a:spcPct val="0"/>
              </a:spcBef>
              <a:spcAft>
                <a:spcPct val="0"/>
              </a:spcAft>
              <a:buFont typeface="Arial" pitchFamily="34" charset="0"/>
              <a:buChar char="•"/>
            </a:pPr>
            <a:r>
              <a:rPr lang="es-MX" altLang="es-HN" sz="1400" dirty="0">
                <a:solidFill>
                  <a:srgbClr val="404040"/>
                </a:solidFill>
                <a:latin typeface="Myriad Pro" pitchFamily="34" charset="0"/>
              </a:rPr>
              <a:t>II Etapa: Rehabilitación del tramo Gracias – Santa Rosa de Copán y su mantenimiento.</a:t>
            </a:r>
          </a:p>
          <a:p>
            <a:pPr lvl="3" algn="just" fontAlgn="base">
              <a:spcBef>
                <a:spcPct val="0"/>
              </a:spcBef>
              <a:spcAft>
                <a:spcPct val="0"/>
              </a:spcAft>
              <a:buFont typeface="Arial" pitchFamily="34" charset="0"/>
              <a:buChar char="•"/>
            </a:pPr>
            <a:r>
              <a:rPr lang="es-MX" altLang="es-HN" sz="1400" dirty="0">
                <a:solidFill>
                  <a:srgbClr val="404040"/>
                </a:solidFill>
                <a:latin typeface="Myriad Pro" pitchFamily="34" charset="0"/>
              </a:rPr>
              <a:t>III Etapa: Rehabilitación del tramo San Juan – Gracias y su mantenimiento.</a:t>
            </a:r>
          </a:p>
          <a:p>
            <a:pPr lvl="3" algn="just" fontAlgn="base">
              <a:spcBef>
                <a:spcPct val="0"/>
              </a:spcBef>
              <a:spcAft>
                <a:spcPct val="0"/>
              </a:spcAft>
              <a:buFont typeface="Arial" pitchFamily="34" charset="0"/>
              <a:buChar char="•"/>
            </a:pPr>
            <a:r>
              <a:rPr lang="es-MX" altLang="es-HN" sz="1400" dirty="0">
                <a:solidFill>
                  <a:srgbClr val="404040"/>
                </a:solidFill>
                <a:latin typeface="Myriad Pro" pitchFamily="34" charset="0"/>
              </a:rPr>
              <a:t>IV Etapa: Construcción del tramo Gracias – </a:t>
            </a:r>
            <a:r>
              <a:rPr lang="es-MX" altLang="es-HN" sz="1400" dirty="0" err="1">
                <a:solidFill>
                  <a:srgbClr val="404040"/>
                </a:solidFill>
                <a:latin typeface="Myriad Pro" pitchFamily="34" charset="0"/>
              </a:rPr>
              <a:t>Celaque</a:t>
            </a:r>
            <a:r>
              <a:rPr lang="es-MX" altLang="es-HN" sz="1400" dirty="0">
                <a:solidFill>
                  <a:srgbClr val="404040"/>
                </a:solidFill>
                <a:latin typeface="Myriad Pro" pitchFamily="34" charset="0"/>
              </a:rPr>
              <a:t> y su mantenimiento.</a:t>
            </a:r>
            <a:endParaRPr lang="es-HN" altLang="es-HN" sz="14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ES" altLang="es-HN" sz="1400" dirty="0">
              <a:solidFill>
                <a:srgbClr val="404040"/>
              </a:solidFill>
              <a:latin typeface="Myriad Pro" pitchFamily="34" charset="0"/>
            </a:endParaRPr>
          </a:p>
          <a:p>
            <a:pPr lvl="3" algn="just" eaLnBrk="0" fontAlgn="base" hangingPunct="0">
              <a:spcBef>
                <a:spcPct val="0"/>
              </a:spcBef>
              <a:spcAft>
                <a:spcPct val="0"/>
              </a:spcAft>
              <a:buFont typeface="Wingdings" pitchFamily="2" charset="2"/>
              <a:buChar char="ü"/>
            </a:pPr>
            <a:r>
              <a:rPr lang="es-HN" altLang="es-HN" sz="1400" b="1" dirty="0">
                <a:solidFill>
                  <a:srgbClr val="364A98"/>
                </a:solidFill>
                <a:latin typeface="Myriad Pro" pitchFamily="34" charset="0"/>
              </a:rPr>
              <a:t>Estado Actual: </a:t>
            </a:r>
          </a:p>
          <a:p>
            <a:pPr lvl="3" algn="just" fontAlgn="base">
              <a:spcBef>
                <a:spcPct val="0"/>
              </a:spcBef>
              <a:spcAft>
                <a:spcPct val="0"/>
              </a:spcAft>
              <a:buFont typeface="Arial" pitchFamily="34" charset="0"/>
              <a:buChar char="•"/>
            </a:pPr>
            <a:r>
              <a:rPr lang="es-HN" altLang="es-HN" sz="1400" dirty="0">
                <a:solidFill>
                  <a:srgbClr val="404040"/>
                </a:solidFill>
                <a:latin typeface="Myriad Pro" pitchFamily="34" charset="0"/>
              </a:rPr>
              <a:t>Etapa I y II: Adjudicado a William &amp; Molina S.A.</a:t>
            </a:r>
          </a:p>
          <a:p>
            <a:pPr lvl="3" algn="just" fontAlgn="base">
              <a:spcBef>
                <a:spcPct val="0"/>
              </a:spcBef>
              <a:spcAft>
                <a:spcPct val="0"/>
              </a:spcAft>
              <a:buFont typeface="Arial" pitchFamily="34" charset="0"/>
              <a:buChar char="•"/>
            </a:pPr>
            <a:r>
              <a:rPr lang="es-MX" altLang="es-HN" sz="1400" dirty="0">
                <a:solidFill>
                  <a:srgbClr val="404040"/>
                </a:solidFill>
                <a:latin typeface="Myriad Pro" pitchFamily="34" charset="0"/>
              </a:rPr>
              <a:t>Etapa III y IV: En estructuración </a:t>
            </a:r>
          </a:p>
          <a:p>
            <a:pPr lvl="3" algn="just" fontAlgn="base">
              <a:spcBef>
                <a:spcPct val="0"/>
              </a:spcBef>
              <a:spcAft>
                <a:spcPct val="0"/>
              </a:spcAft>
              <a:buFont typeface="Arial" pitchFamily="34" charset="0"/>
              <a:buChar char="•"/>
            </a:pPr>
            <a:endParaRPr lang="es-MX" altLang="es-HN" sz="14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MX" altLang="es-HN" sz="14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sz="1400" dirty="0">
              <a:solidFill>
                <a:srgbClr val="404040"/>
              </a:solidFill>
              <a:latin typeface="Myriad Pro" pitchFamily="34" charset="0"/>
            </a:endParaRPr>
          </a:p>
          <a:p>
            <a:pPr marL="0" lvl="1" algn="just" fontAlgn="base">
              <a:spcBef>
                <a:spcPct val="0"/>
              </a:spcBef>
              <a:spcAft>
                <a:spcPct val="0"/>
              </a:spcAft>
            </a:pPr>
            <a:endParaRPr lang="es-MX" altLang="es-HN" sz="1200" dirty="0">
              <a:solidFill>
                <a:srgbClr val="404040"/>
              </a:solidFill>
              <a:latin typeface="Myriad Pro" pitchFamily="34" charset="0"/>
            </a:endParaRPr>
          </a:p>
          <a:p>
            <a:pPr lvl="3" algn="just" fontAlgn="base">
              <a:spcBef>
                <a:spcPct val="0"/>
              </a:spcBef>
              <a:spcAft>
                <a:spcPct val="0"/>
              </a:spcAft>
              <a:buFont typeface="Arial" pitchFamily="34" charset="0"/>
              <a:buChar char="•"/>
            </a:pPr>
            <a:endParaRPr lang="es-HN" altLang="es-HN" sz="1400" dirty="0">
              <a:solidFill>
                <a:srgbClr val="404040"/>
              </a:solidFill>
              <a:latin typeface="Myriad Pro" pitchFamily="34" charset="0"/>
            </a:endParaRPr>
          </a:p>
        </p:txBody>
      </p:sp>
      <p:pic>
        <p:nvPicPr>
          <p:cNvPr id="13321"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749" y="206386"/>
            <a:ext cx="6691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 descr="http://www.sierramadrid.info/web/wp-content/uploads/2006/11/Autovia_Colme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3" y="3316299"/>
            <a:ext cx="354687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6" descr="https://lh4.googleusercontent.com/-dJj1x35CthA/UH5lOC5l_JI/AAAAAAAAABo/TqaL_JfR3rk/s0-d/Windows-Vista-Carreter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849" y="1535113"/>
            <a:ext cx="1707356"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8" descr="http://cocheslujo.net/wp-content/uploads/2009/02/escalextric_de_carreteras_44837_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1535113"/>
            <a:ext cx="175617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113459"/>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uadroTexto 2"/>
          <p:cNvSpPr txBox="1">
            <a:spLocks noChangeArrowheads="1"/>
          </p:cNvSpPr>
          <p:nvPr/>
        </p:nvSpPr>
        <p:spPr bwMode="auto">
          <a:xfrm>
            <a:off x="1768081" y="334963"/>
            <a:ext cx="752594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r>
              <a:rPr lang="es-HN" altLang="es-HN" sz="3200" b="1">
                <a:solidFill>
                  <a:srgbClr val="364A98"/>
                </a:solidFill>
                <a:latin typeface="Myriad Pro" pitchFamily="34" charset="0"/>
              </a:rPr>
              <a:t>Proyecto </a:t>
            </a:r>
            <a:r>
              <a:rPr lang="es-HN" altLang="es-HN" sz="3200" b="1">
                <a:solidFill>
                  <a:srgbClr val="82BA48"/>
                </a:solidFill>
                <a:latin typeface="Myriad Pro" pitchFamily="34" charset="0"/>
              </a:rPr>
              <a:t>San Pedro Sula Siglo XXI</a:t>
            </a:r>
          </a:p>
          <a:p>
            <a:endParaRPr lang="es-HN" altLang="es-HN" sz="4000" b="1">
              <a:solidFill>
                <a:srgbClr val="82BA48"/>
              </a:solidFill>
              <a:latin typeface="Myriad Pro" pitchFamily="34" charset="0"/>
            </a:endParaRPr>
          </a:p>
        </p:txBody>
      </p:sp>
      <p:sp>
        <p:nvSpPr>
          <p:cNvPr id="27" name="Rectángulo 26"/>
          <p:cNvSpPr>
            <a:spLocks noChangeArrowheads="1"/>
          </p:cNvSpPr>
          <p:nvPr/>
        </p:nvSpPr>
        <p:spPr bwMode="auto">
          <a:xfrm>
            <a:off x="-860820"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pic>
        <p:nvPicPr>
          <p:cNvPr id="14340"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59"/>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3"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sp>
        <p:nvSpPr>
          <p:cNvPr id="9" name="Rectángulo 8"/>
          <p:cNvSpPr/>
          <p:nvPr/>
        </p:nvSpPr>
        <p:spPr>
          <a:xfrm flipV="1">
            <a:off x="2" y="969967"/>
            <a:ext cx="8611791"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14343"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3" y="211147"/>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1 CuadroTexto"/>
          <p:cNvSpPr txBox="1">
            <a:spLocks noChangeArrowheads="1"/>
          </p:cNvSpPr>
          <p:nvPr/>
        </p:nvSpPr>
        <p:spPr bwMode="auto">
          <a:xfrm>
            <a:off x="4092181" y="1184276"/>
            <a:ext cx="474464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342900" indent="-342900">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algn="just">
              <a:buFont typeface="Wingdings" pitchFamily="2" charset="2"/>
              <a:buChar char="ü"/>
            </a:pPr>
            <a:r>
              <a:rPr lang="es-HN" altLang="es-HN" sz="2000" b="1">
                <a:solidFill>
                  <a:srgbClr val="364A98"/>
                </a:solidFill>
                <a:latin typeface="Myriad Pro" pitchFamily="34" charset="0"/>
              </a:rPr>
              <a:t> Inversión estimada: </a:t>
            </a:r>
          </a:p>
          <a:p>
            <a:pPr algn="just"/>
            <a:r>
              <a:rPr lang="es-HN" altLang="es-HN" sz="2000">
                <a:solidFill>
                  <a:srgbClr val="404040"/>
                </a:solidFill>
                <a:latin typeface="Myriad Pro" pitchFamily="34" charset="0"/>
              </a:rPr>
              <a:t>      </a:t>
            </a:r>
            <a:r>
              <a:rPr lang="es-HN" altLang="es-HN" sz="2000" b="1">
                <a:solidFill>
                  <a:srgbClr val="4D7021"/>
                </a:solidFill>
                <a:latin typeface="Myriad Pro" pitchFamily="34" charset="0"/>
              </a:rPr>
              <a:t>US$88.0 Millones</a:t>
            </a:r>
          </a:p>
          <a:p>
            <a:pPr algn="just"/>
            <a:endParaRPr lang="es-HN" altLang="es-HN" sz="2000">
              <a:solidFill>
                <a:prstClr val="black"/>
              </a:solidFill>
              <a:latin typeface="Myriad Pro" pitchFamily="34" charset="0"/>
            </a:endParaRPr>
          </a:p>
          <a:p>
            <a:pPr algn="just">
              <a:buFont typeface="Wingdings" pitchFamily="2" charset="2"/>
              <a:buChar char="ü"/>
            </a:pPr>
            <a:r>
              <a:rPr lang="es-HN" altLang="es-HN" sz="2000" b="1">
                <a:solidFill>
                  <a:srgbClr val="364A98"/>
                </a:solidFill>
                <a:latin typeface="Myriad Pro" pitchFamily="34" charset="0"/>
              </a:rPr>
              <a:t>Alcance:  </a:t>
            </a:r>
          </a:p>
          <a:p>
            <a:pPr lvl="3" algn="just">
              <a:buFont typeface="Arial" pitchFamily="34" charset="0"/>
              <a:buChar char="•"/>
            </a:pPr>
            <a:r>
              <a:rPr lang="es-HN" altLang="es-HN" sz="2000">
                <a:solidFill>
                  <a:srgbClr val="404040"/>
                </a:solidFill>
                <a:latin typeface="Myriad Pro" pitchFamily="34" charset="0"/>
              </a:rPr>
              <a:t>Diseño, construcción, financiamiento, administración, mantenimiento y transferencia de Obras Pública de Infraestructura Vial. </a:t>
            </a:r>
          </a:p>
          <a:p>
            <a:pPr lvl="3" algn="just"/>
            <a:endParaRPr lang="es-ES" altLang="es-HN" sz="2000">
              <a:solidFill>
                <a:srgbClr val="404040"/>
              </a:solidFill>
              <a:latin typeface="Myriad Pro" pitchFamily="34" charset="0"/>
            </a:endParaRPr>
          </a:p>
          <a:p>
            <a:pPr lvl="3" algn="just" eaLnBrk="0" hangingPunct="0">
              <a:buFont typeface="Wingdings" pitchFamily="2" charset="2"/>
              <a:buChar char="ü"/>
            </a:pPr>
            <a:r>
              <a:rPr lang="es-HN" altLang="es-HN" sz="2000" b="1">
                <a:solidFill>
                  <a:srgbClr val="364A98"/>
                </a:solidFill>
                <a:latin typeface="Myriad Pro" pitchFamily="34" charset="0"/>
              </a:rPr>
              <a:t>Estado Actual: </a:t>
            </a:r>
          </a:p>
          <a:p>
            <a:pPr lvl="3" algn="just">
              <a:buFont typeface="Arial" pitchFamily="34" charset="0"/>
              <a:buChar char="•"/>
            </a:pPr>
            <a:r>
              <a:rPr lang="es-HN" altLang="es-HN" sz="2000">
                <a:solidFill>
                  <a:srgbClr val="404040"/>
                </a:solidFill>
                <a:latin typeface="Myriad Pro" pitchFamily="34" charset="0"/>
              </a:rPr>
              <a:t>Adjudicado a Consorcio Siglo XXI</a:t>
            </a:r>
          </a:p>
          <a:p>
            <a:pPr lvl="3" algn="just">
              <a:buFont typeface="Arial" pitchFamily="34" charset="0"/>
              <a:buChar char="•"/>
            </a:pPr>
            <a:r>
              <a:rPr lang="es-MX" altLang="es-HN" sz="2000">
                <a:solidFill>
                  <a:srgbClr val="404040"/>
                </a:solidFill>
                <a:latin typeface="Myriad Pro" pitchFamily="34" charset="0"/>
              </a:rPr>
              <a:t>Etapa de estudios y diseños finales</a:t>
            </a:r>
          </a:p>
          <a:p>
            <a:pPr lvl="3" algn="just">
              <a:buFont typeface="Arial" pitchFamily="34" charset="0"/>
              <a:buChar char="•"/>
            </a:pPr>
            <a:r>
              <a:rPr lang="es-MX" altLang="es-HN" sz="2000">
                <a:solidFill>
                  <a:srgbClr val="404040"/>
                </a:solidFill>
                <a:latin typeface="Myriad Pro" pitchFamily="34" charset="0"/>
              </a:rPr>
              <a:t>Cierre Financiero</a:t>
            </a:r>
          </a:p>
          <a:p>
            <a:pPr lvl="3" algn="just">
              <a:buFont typeface="Arial" pitchFamily="34" charset="0"/>
              <a:buChar char="•"/>
            </a:pPr>
            <a:endParaRPr lang="es-HN" altLang="es-HN" sz="2000">
              <a:solidFill>
                <a:srgbClr val="404040"/>
              </a:solidFill>
              <a:latin typeface="Myriad Pro" pitchFamily="34" charset="0"/>
            </a:endParaRPr>
          </a:p>
          <a:p>
            <a:pPr marL="0" lvl="1" algn="just"/>
            <a:endParaRPr lang="es-MX" altLang="es-HN" sz="1800">
              <a:solidFill>
                <a:srgbClr val="404040"/>
              </a:solidFill>
              <a:latin typeface="Myriad Pro" pitchFamily="34" charset="0"/>
            </a:endParaRPr>
          </a:p>
          <a:p>
            <a:pPr lvl="3" algn="just">
              <a:buFont typeface="Arial" pitchFamily="34" charset="0"/>
              <a:buChar char="•"/>
            </a:pPr>
            <a:endParaRPr lang="es-HN" altLang="es-HN" sz="2000">
              <a:solidFill>
                <a:srgbClr val="404040"/>
              </a:solidFill>
              <a:latin typeface="Myriad Pro" pitchFamily="34" charset="0"/>
            </a:endParaRPr>
          </a:p>
        </p:txBody>
      </p:sp>
      <p:pic>
        <p:nvPicPr>
          <p:cNvPr id="14345" name="Imagen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7748" y="206384"/>
            <a:ext cx="6691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descr="http://www.sierramadrid.info/web/wp-content/uploads/2006/11/Autovia_Colmena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333" y="3316297"/>
            <a:ext cx="3546872"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https://lh4.googleusercontent.com/-dJj1x35CthA/UH5lOC5l_JI/AAAAAAAAABo/TqaL_JfR3rk/s0-d/Windows-Vista-Carretera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849" y="1535113"/>
            <a:ext cx="1707356"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8" descr="http://cocheslujo.net/wp-content/uploads/2009/02/escalextric_de_carreteras_44837_9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1535113"/>
            <a:ext cx="1756172"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585856"/>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uadroTexto 2"/>
          <p:cNvSpPr txBox="1">
            <a:spLocks noChangeArrowheads="1"/>
          </p:cNvSpPr>
          <p:nvPr/>
        </p:nvSpPr>
        <p:spPr bwMode="auto">
          <a:xfrm>
            <a:off x="863204" y="366717"/>
            <a:ext cx="83831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r>
              <a:rPr lang="es-HN" altLang="es-HN" sz="3200" b="1" dirty="0">
                <a:solidFill>
                  <a:srgbClr val="364A98"/>
                </a:solidFill>
                <a:latin typeface="Myriad Pro" pitchFamily="34" charset="0"/>
              </a:rPr>
              <a:t>Proyecto </a:t>
            </a:r>
            <a:r>
              <a:rPr lang="es-HN" altLang="es-HN" sz="2000" b="1" dirty="0">
                <a:solidFill>
                  <a:srgbClr val="82BA48"/>
                </a:solidFill>
                <a:latin typeface="Myriad Pro" pitchFamily="34" charset="0"/>
              </a:rPr>
              <a:t>Terminal de Contenedores de Puerto Cortés</a:t>
            </a:r>
          </a:p>
        </p:txBody>
      </p:sp>
      <p:sp>
        <p:nvSpPr>
          <p:cNvPr id="27" name="Rectángulo 26"/>
          <p:cNvSpPr>
            <a:spLocks noChangeArrowheads="1"/>
          </p:cNvSpPr>
          <p:nvPr/>
        </p:nvSpPr>
        <p:spPr bwMode="auto">
          <a:xfrm>
            <a:off x="-860820"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pic>
        <p:nvPicPr>
          <p:cNvPr id="15364"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59"/>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3"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sp>
        <p:nvSpPr>
          <p:cNvPr id="9" name="Rectángulo 8"/>
          <p:cNvSpPr/>
          <p:nvPr/>
        </p:nvSpPr>
        <p:spPr>
          <a:xfrm flipV="1">
            <a:off x="4" y="955677"/>
            <a:ext cx="8493919" cy="60325"/>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sp>
        <p:nvSpPr>
          <p:cNvPr id="27655" name="1 CuadroTexto"/>
          <p:cNvSpPr txBox="1">
            <a:spLocks noChangeArrowheads="1"/>
          </p:cNvSpPr>
          <p:nvPr/>
        </p:nvSpPr>
        <p:spPr bwMode="auto">
          <a:xfrm>
            <a:off x="194074" y="1189038"/>
            <a:ext cx="4766072" cy="5232202"/>
          </a:xfrm>
          <a:prstGeom prst="rect">
            <a:avLst/>
          </a:prstGeom>
          <a:noFill/>
          <a:ln w="9525">
            <a:noFill/>
            <a:miter lim="800000"/>
            <a:headEnd/>
            <a:tailEnd/>
          </a:ln>
        </p:spPr>
        <p:txBody>
          <a:bodyPr>
            <a:spAutoFit/>
          </a:bodyPr>
          <a:lstStyle/>
          <a:p>
            <a:pPr marL="285750" indent="-285750">
              <a:buFont typeface="Wingdings" pitchFamily="2" charset="2"/>
              <a:buChar char="ü"/>
              <a:defRPr/>
            </a:pPr>
            <a:r>
              <a:rPr lang="es-HN" altLang="es-HN" sz="1400" b="1" dirty="0">
                <a:solidFill>
                  <a:srgbClr val="364A98"/>
                </a:solidFill>
                <a:latin typeface="Myriad Pro"/>
              </a:rPr>
              <a:t>Inversión estimada:  </a:t>
            </a:r>
          </a:p>
          <a:p>
            <a:pPr marL="285750" indent="-285750">
              <a:defRPr/>
            </a:pPr>
            <a:r>
              <a:rPr lang="es-HN" altLang="es-HN" sz="1400" b="1" dirty="0">
                <a:solidFill>
                  <a:srgbClr val="4D7021"/>
                </a:solidFill>
                <a:latin typeface="Myriad Pro"/>
              </a:rPr>
              <a:t>      US$ 624.0 millones (Privado)</a:t>
            </a:r>
          </a:p>
          <a:p>
            <a:pPr marL="285750" indent="-285750">
              <a:defRPr/>
            </a:pPr>
            <a:r>
              <a:rPr lang="es-MX" altLang="es-HN" sz="1400" b="1" dirty="0">
                <a:solidFill>
                  <a:srgbClr val="4D7021"/>
                </a:solidFill>
                <a:latin typeface="Myriad Pro"/>
              </a:rPr>
              <a:t>	US$ 135.0 millones (Público)</a:t>
            </a:r>
            <a:endParaRPr lang="es-HN" altLang="es-HN" sz="1400" b="1" dirty="0">
              <a:solidFill>
                <a:srgbClr val="4D7021"/>
              </a:solidFill>
              <a:latin typeface="Myriad Pro"/>
            </a:endParaRPr>
          </a:p>
          <a:p>
            <a:pPr marL="285750" indent="-285750">
              <a:defRPr/>
            </a:pPr>
            <a:endParaRPr lang="es-HN" altLang="es-HN" sz="1400" dirty="0">
              <a:solidFill>
                <a:prstClr val="black"/>
              </a:solidFill>
              <a:latin typeface="Myriad Pro"/>
            </a:endParaRPr>
          </a:p>
          <a:p>
            <a:pPr marL="285750" indent="-285750">
              <a:buFont typeface="Wingdings" pitchFamily="2" charset="2"/>
              <a:buChar char="ü"/>
              <a:defRPr/>
            </a:pPr>
            <a:r>
              <a:rPr lang="es-HN" altLang="es-HN" sz="1400" b="1" dirty="0">
                <a:solidFill>
                  <a:srgbClr val="364A98"/>
                </a:solidFill>
                <a:latin typeface="Myriad Pro"/>
              </a:rPr>
              <a:t>Alcance:  </a:t>
            </a:r>
          </a:p>
          <a:p>
            <a:pPr marL="285750" indent="-285750">
              <a:defRPr/>
            </a:pPr>
            <a:r>
              <a:rPr lang="es-HN" altLang="es-HN" sz="1400" dirty="0">
                <a:solidFill>
                  <a:srgbClr val="404040"/>
                </a:solidFill>
                <a:latin typeface="Myriad Pro"/>
              </a:rPr>
              <a:t>	 Expansión y Modernización de Terminal de Contenedores y Carga General de Puerto Cortés.</a:t>
            </a:r>
          </a:p>
          <a:p>
            <a:pPr marL="285750" indent="-285750">
              <a:buFont typeface="Arial" pitchFamily="34" charset="0"/>
              <a:buChar char="•"/>
              <a:defRPr/>
            </a:pPr>
            <a:endParaRPr lang="es-HN" altLang="es-HN" sz="1400" dirty="0">
              <a:solidFill>
                <a:prstClr val="black"/>
              </a:solidFill>
              <a:latin typeface="Myriad Pro"/>
            </a:endParaRPr>
          </a:p>
          <a:p>
            <a:pPr marL="285750" lvl="3" indent="-285750">
              <a:buFont typeface="Wingdings" pitchFamily="2" charset="2"/>
              <a:buChar char="ü"/>
              <a:defRPr/>
            </a:pPr>
            <a:r>
              <a:rPr lang="es-HN" altLang="es-HN" sz="1400" b="1" dirty="0">
                <a:solidFill>
                  <a:srgbClr val="364A98"/>
                </a:solidFill>
                <a:latin typeface="Myriad Pro"/>
              </a:rPr>
              <a:t>Estado actual: </a:t>
            </a:r>
          </a:p>
          <a:p>
            <a:pPr marL="285750" lvl="3" indent="-285750">
              <a:buFont typeface="Arial" pitchFamily="34" charset="0"/>
              <a:buChar char="•"/>
              <a:defRPr/>
            </a:pPr>
            <a:r>
              <a:rPr lang="es-HN" altLang="es-HN" sz="1400" dirty="0">
                <a:solidFill>
                  <a:srgbClr val="404040"/>
                </a:solidFill>
                <a:latin typeface="Myriad Pro"/>
              </a:rPr>
              <a:t>Adjudicado a Operadora de Puerto Cortés.</a:t>
            </a:r>
          </a:p>
          <a:p>
            <a:pPr marL="285750" lvl="3" indent="-285750">
              <a:buFont typeface="Arial" pitchFamily="34" charset="0"/>
              <a:buChar char="•"/>
              <a:defRPr/>
            </a:pPr>
            <a:endParaRPr lang="es-MX" altLang="es-HN" sz="1400" dirty="0">
              <a:solidFill>
                <a:srgbClr val="404040"/>
              </a:solidFill>
              <a:latin typeface="Myriad Pro"/>
            </a:endParaRPr>
          </a:p>
          <a:p>
            <a:pPr marL="342900" lvl="3" indent="-342900" algn="just">
              <a:buFont typeface="Wingdings" pitchFamily="2" charset="2"/>
              <a:buChar char="ü"/>
              <a:defRPr/>
            </a:pPr>
            <a:r>
              <a:rPr lang="es-HN" sz="1400" b="1" dirty="0">
                <a:solidFill>
                  <a:srgbClr val="364A98"/>
                </a:solidFill>
                <a:latin typeface="Myriad Pro"/>
              </a:rPr>
              <a:t>Avances:</a:t>
            </a:r>
          </a:p>
          <a:p>
            <a:pPr marL="342900" lvl="3" indent="-342900" algn="just">
              <a:buFont typeface="Arial" pitchFamily="34" charset="0"/>
              <a:buChar char="•"/>
              <a:defRPr/>
            </a:pPr>
            <a:r>
              <a:rPr lang="es-MX" sz="1400" dirty="0">
                <a:solidFill>
                  <a:srgbClr val="404040"/>
                </a:solidFill>
                <a:latin typeface="Myriad Pro"/>
              </a:rPr>
              <a:t>Toma de Posesión de predios que estaban arrendados a líneas navieras </a:t>
            </a:r>
          </a:p>
          <a:p>
            <a:pPr marL="342900" lvl="3" indent="-342900" algn="just">
              <a:buFont typeface="Arial" pitchFamily="34" charset="0"/>
              <a:buChar char="•"/>
              <a:defRPr/>
            </a:pPr>
            <a:r>
              <a:rPr lang="es-MX" sz="1400" dirty="0">
                <a:solidFill>
                  <a:srgbClr val="404040"/>
                </a:solidFill>
                <a:latin typeface="Myriad Pro"/>
              </a:rPr>
              <a:t>Mejoramiento de los servicios de atención al Cliente</a:t>
            </a:r>
          </a:p>
          <a:p>
            <a:pPr marL="342900" lvl="3" indent="-342900" algn="just">
              <a:buFont typeface="Arial" pitchFamily="34" charset="0"/>
              <a:buChar char="•"/>
              <a:defRPr/>
            </a:pPr>
            <a:r>
              <a:rPr lang="es-MX" sz="1400" dirty="0">
                <a:solidFill>
                  <a:srgbClr val="404040"/>
                </a:solidFill>
                <a:latin typeface="Myriad Pro"/>
              </a:rPr>
              <a:t>Adquisición de mas equipo por parte de OPC para las operaciones en las líneas navieras</a:t>
            </a:r>
          </a:p>
          <a:p>
            <a:pPr marL="342900" lvl="3" indent="-342900" algn="just">
              <a:buFont typeface="Arial" pitchFamily="34" charset="0"/>
              <a:buChar char="•"/>
              <a:defRPr/>
            </a:pPr>
            <a:r>
              <a:rPr lang="es-MX" sz="1400" dirty="0">
                <a:solidFill>
                  <a:srgbClr val="404040"/>
                </a:solidFill>
                <a:latin typeface="Myriad Pro"/>
              </a:rPr>
              <a:t>Aumento en el numero de movimientos por hora mejorando la productividad del puerto</a:t>
            </a:r>
          </a:p>
          <a:p>
            <a:pPr marL="342900" lvl="3" indent="-342900" algn="just">
              <a:buFont typeface="Arial" pitchFamily="34" charset="0"/>
              <a:buChar char="•"/>
              <a:defRPr/>
            </a:pPr>
            <a:r>
              <a:rPr lang="es-MX" sz="1400" dirty="0">
                <a:solidFill>
                  <a:srgbClr val="404040"/>
                </a:solidFill>
                <a:latin typeface="Myriad Pro"/>
              </a:rPr>
              <a:t>Aumento de las cuadrillas para inspección por el Operador</a:t>
            </a:r>
          </a:p>
          <a:p>
            <a:pPr marL="342900" lvl="3" indent="-342900" algn="just">
              <a:buFont typeface="Arial" pitchFamily="34" charset="0"/>
              <a:buChar char="•"/>
              <a:defRPr/>
            </a:pPr>
            <a:r>
              <a:rPr lang="es-MX" sz="1400" dirty="0">
                <a:solidFill>
                  <a:srgbClr val="404040"/>
                </a:solidFill>
                <a:latin typeface="Myriad Pro"/>
              </a:rPr>
              <a:t>Aprobación de las tarifas Especiales por el Operador</a:t>
            </a:r>
          </a:p>
          <a:p>
            <a:pPr marL="342900" lvl="3" indent="-342900" algn="just">
              <a:buFont typeface="Arial" pitchFamily="34" charset="0"/>
              <a:buChar char="•"/>
              <a:defRPr/>
            </a:pPr>
            <a:endParaRPr lang="es-HN" altLang="es-HN" sz="1400" dirty="0">
              <a:solidFill>
                <a:srgbClr val="404040"/>
              </a:solidFill>
              <a:latin typeface="Myriad Pro"/>
            </a:endParaRPr>
          </a:p>
          <a:p>
            <a:pPr marL="285750" lvl="3" indent="-285750">
              <a:buFont typeface="Arial" pitchFamily="34" charset="0"/>
              <a:buChar char="•"/>
              <a:defRPr/>
            </a:pPr>
            <a:endParaRPr lang="es-HN" altLang="es-HN" sz="1200" dirty="0">
              <a:solidFill>
                <a:prstClr val="black"/>
              </a:solidFill>
              <a:latin typeface="Myriad Pro"/>
            </a:endParaRPr>
          </a:p>
        </p:txBody>
      </p:sp>
      <p:pic>
        <p:nvPicPr>
          <p:cNvPr id="153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144" y="1503365"/>
            <a:ext cx="3584972" cy="4029075"/>
          </a:xfrm>
          <a:prstGeom prst="rect">
            <a:avLst/>
          </a:prstGeom>
          <a:solidFill>
            <a:srgbClr val="FFFFFF"/>
          </a:solidFill>
          <a:ln w="9525">
            <a:solidFill>
              <a:srgbClr val="FFFFFF"/>
            </a:solidFill>
            <a:miter lim="800000"/>
            <a:headEnd/>
            <a:tailEnd/>
          </a:ln>
        </p:spPr>
      </p:pic>
      <p:pic>
        <p:nvPicPr>
          <p:cNvPr id="19" name="Picture 15" descr="C:\Users\Ramon\Downloads\sv123.jpg"/>
          <p:cNvPicPr>
            <a:picLocks noChangeAspect="1" noChangeArrowheads="1"/>
          </p:cNvPicPr>
          <p:nvPr/>
        </p:nvPicPr>
        <p:blipFill>
          <a:blip r:embed="rId4" cstate="print">
            <a:duotone>
              <a:schemeClr val="accent5">
                <a:shade val="45000"/>
                <a:satMod val="135000"/>
              </a:schemeClr>
              <a:prstClr val="white"/>
            </a:duotone>
            <a:extLst/>
          </a:blip>
          <a:srcRect/>
          <a:stretch>
            <a:fillRect/>
          </a:stretch>
        </p:blipFill>
        <p:spPr bwMode="auto">
          <a:xfrm>
            <a:off x="167879" y="319216"/>
            <a:ext cx="695325" cy="84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2333704886"/>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uadroTexto 2"/>
          <p:cNvSpPr txBox="1">
            <a:spLocks noChangeArrowheads="1"/>
          </p:cNvSpPr>
          <p:nvPr/>
        </p:nvSpPr>
        <p:spPr bwMode="auto">
          <a:xfrm>
            <a:off x="863204" y="366717"/>
            <a:ext cx="83831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r>
              <a:rPr lang="es-HN" altLang="es-HN" sz="3200" b="1" dirty="0">
                <a:solidFill>
                  <a:srgbClr val="364A98"/>
                </a:solidFill>
                <a:latin typeface="Myriad Pro" pitchFamily="34" charset="0"/>
              </a:rPr>
              <a:t>Proyecto </a:t>
            </a:r>
            <a:r>
              <a:rPr lang="es-HN" altLang="es-HN" sz="2400" b="1" dirty="0">
                <a:solidFill>
                  <a:srgbClr val="82BA48"/>
                </a:solidFill>
                <a:latin typeface="Myriad Pro" pitchFamily="34" charset="0"/>
              </a:rPr>
              <a:t>Terminal de Gráneles de Puerto Cortés</a:t>
            </a:r>
          </a:p>
        </p:txBody>
      </p:sp>
      <p:sp>
        <p:nvSpPr>
          <p:cNvPr id="27" name="Rectángulo 26"/>
          <p:cNvSpPr>
            <a:spLocks noChangeArrowheads="1"/>
          </p:cNvSpPr>
          <p:nvPr/>
        </p:nvSpPr>
        <p:spPr bwMode="auto">
          <a:xfrm>
            <a:off x="-860820"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pic>
        <p:nvPicPr>
          <p:cNvPr id="16388"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59"/>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3" y="6256347"/>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ndParaRPr>
          </a:p>
        </p:txBody>
      </p:sp>
      <p:sp>
        <p:nvSpPr>
          <p:cNvPr id="9" name="Rectángulo 8"/>
          <p:cNvSpPr/>
          <p:nvPr/>
        </p:nvSpPr>
        <p:spPr>
          <a:xfrm flipV="1">
            <a:off x="4" y="955677"/>
            <a:ext cx="8493919" cy="60325"/>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sp>
        <p:nvSpPr>
          <p:cNvPr id="30727" name="1 CuadroTexto"/>
          <p:cNvSpPr txBox="1">
            <a:spLocks noChangeArrowheads="1"/>
          </p:cNvSpPr>
          <p:nvPr/>
        </p:nvSpPr>
        <p:spPr bwMode="auto">
          <a:xfrm>
            <a:off x="330998" y="1250950"/>
            <a:ext cx="4092179" cy="5232202"/>
          </a:xfrm>
          <a:prstGeom prst="rect">
            <a:avLst/>
          </a:prstGeom>
          <a:noFill/>
          <a:ln w="9525">
            <a:noFill/>
            <a:miter lim="800000"/>
            <a:headEnd/>
            <a:tailEnd/>
          </a:ln>
        </p:spPr>
        <p:txBody>
          <a:bodyPr>
            <a:spAutoFit/>
          </a:bodyPr>
          <a:lstStyle/>
          <a:p>
            <a:pPr marL="285750" indent="-285750">
              <a:buFont typeface="Wingdings" pitchFamily="2" charset="2"/>
              <a:buChar char="ü"/>
              <a:defRPr/>
            </a:pPr>
            <a:r>
              <a:rPr lang="es-HN" altLang="es-HN" sz="1600" b="1" dirty="0">
                <a:solidFill>
                  <a:srgbClr val="364A98"/>
                </a:solidFill>
                <a:latin typeface="Myriad Pro"/>
              </a:rPr>
              <a:t>Inversión estimada:  </a:t>
            </a:r>
          </a:p>
          <a:p>
            <a:pPr marL="285750" indent="-285750">
              <a:defRPr/>
            </a:pPr>
            <a:r>
              <a:rPr lang="es-HN" altLang="es-HN" sz="1600" b="1" dirty="0">
                <a:solidFill>
                  <a:srgbClr val="4D7021"/>
                </a:solidFill>
                <a:latin typeface="Myriad Pro"/>
              </a:rPr>
              <a:t>      US$ 48.0 millones</a:t>
            </a:r>
          </a:p>
          <a:p>
            <a:pPr marL="285750" indent="-285750">
              <a:defRPr/>
            </a:pPr>
            <a:endParaRPr lang="es-HN" altLang="es-HN" sz="1600" dirty="0">
              <a:solidFill>
                <a:prstClr val="black"/>
              </a:solidFill>
              <a:latin typeface="Myriad Pro"/>
            </a:endParaRPr>
          </a:p>
          <a:p>
            <a:pPr marL="285750" indent="-285750">
              <a:buFont typeface="Wingdings" pitchFamily="2" charset="2"/>
              <a:buChar char="ü"/>
              <a:defRPr/>
            </a:pPr>
            <a:r>
              <a:rPr lang="es-HN" altLang="es-HN" sz="1600" b="1" dirty="0">
                <a:solidFill>
                  <a:srgbClr val="364A98"/>
                </a:solidFill>
                <a:latin typeface="Myriad Pro"/>
              </a:rPr>
              <a:t>Alcance:  </a:t>
            </a:r>
          </a:p>
          <a:p>
            <a:pPr marL="285750" indent="-285750">
              <a:defRPr/>
            </a:pPr>
            <a:r>
              <a:rPr lang="es-HN" altLang="es-HN" sz="1600" dirty="0">
                <a:solidFill>
                  <a:srgbClr val="404040"/>
                </a:solidFill>
                <a:latin typeface="Myriad Pro"/>
              </a:rPr>
              <a:t>	Rehabilitación, ampliación y modernización del Muelle 3 de la Terminal de Gráneles de Puerto Cortés</a:t>
            </a:r>
          </a:p>
          <a:p>
            <a:pPr marL="285750" indent="-285750">
              <a:buFont typeface="Arial" pitchFamily="34" charset="0"/>
              <a:buChar char="•"/>
              <a:defRPr/>
            </a:pPr>
            <a:endParaRPr lang="es-HN" altLang="es-HN" sz="1600" dirty="0">
              <a:solidFill>
                <a:prstClr val="black"/>
              </a:solidFill>
              <a:latin typeface="Myriad Pro"/>
            </a:endParaRPr>
          </a:p>
          <a:p>
            <a:pPr marL="285750" lvl="3" indent="-285750">
              <a:buFont typeface="Wingdings" pitchFamily="2" charset="2"/>
              <a:buChar char="ü"/>
              <a:defRPr/>
            </a:pPr>
            <a:r>
              <a:rPr lang="es-HN" altLang="es-HN" sz="1600" b="1" dirty="0">
                <a:solidFill>
                  <a:srgbClr val="364A98"/>
                </a:solidFill>
                <a:latin typeface="Myriad Pro"/>
              </a:rPr>
              <a:t>Estado actual: </a:t>
            </a:r>
          </a:p>
          <a:p>
            <a:pPr marL="285750" lvl="3" indent="-285750">
              <a:buFont typeface="Arial" pitchFamily="34" charset="0"/>
              <a:buChar char="•"/>
              <a:defRPr/>
            </a:pPr>
            <a:r>
              <a:rPr lang="es-HN" altLang="es-HN" sz="1600" dirty="0">
                <a:solidFill>
                  <a:srgbClr val="404040"/>
                </a:solidFill>
                <a:latin typeface="Myriad Pro"/>
              </a:rPr>
              <a:t>Entregado a Operador</a:t>
            </a:r>
          </a:p>
          <a:p>
            <a:pPr marL="285750" lvl="3" indent="-285750">
              <a:buFont typeface="Arial" pitchFamily="34" charset="0"/>
              <a:buChar char="•"/>
              <a:defRPr/>
            </a:pPr>
            <a:r>
              <a:rPr lang="es-HN" altLang="es-HN" sz="1600" dirty="0">
                <a:solidFill>
                  <a:srgbClr val="404040"/>
                </a:solidFill>
                <a:latin typeface="Myriad Pro"/>
              </a:rPr>
              <a:t>Etapa de Construcción</a:t>
            </a:r>
          </a:p>
          <a:p>
            <a:pPr marL="285750" lvl="3" indent="-285750">
              <a:buFont typeface="Arial" pitchFamily="34" charset="0"/>
              <a:buChar char="•"/>
              <a:defRPr/>
            </a:pPr>
            <a:endParaRPr lang="es-MX" altLang="es-HN" sz="1600" dirty="0">
              <a:solidFill>
                <a:srgbClr val="404040"/>
              </a:solidFill>
              <a:latin typeface="Myriad Pro"/>
            </a:endParaRPr>
          </a:p>
          <a:p>
            <a:pPr marL="342900" lvl="3" indent="-342900" algn="just">
              <a:buFont typeface="Wingdings" pitchFamily="2" charset="2"/>
              <a:buChar char="ü"/>
              <a:defRPr/>
            </a:pPr>
            <a:r>
              <a:rPr lang="es-HN" sz="1600" b="1" dirty="0">
                <a:solidFill>
                  <a:srgbClr val="364A98"/>
                </a:solidFill>
                <a:latin typeface="Myriad Pro"/>
              </a:rPr>
              <a:t>Avances:</a:t>
            </a:r>
          </a:p>
          <a:p>
            <a:pPr marL="342900" lvl="3" indent="-342900" algn="just">
              <a:buFont typeface="Arial" pitchFamily="34" charset="0"/>
              <a:buChar char="•"/>
              <a:defRPr/>
            </a:pPr>
            <a:r>
              <a:rPr lang="es-MX" sz="1600" dirty="0">
                <a:solidFill>
                  <a:srgbClr val="404040"/>
                </a:solidFill>
                <a:latin typeface="Myriad Pro"/>
              </a:rPr>
              <a:t>Rehabilitación del muelle 3ª</a:t>
            </a:r>
          </a:p>
          <a:p>
            <a:pPr marL="342900" lvl="3" indent="-342900" algn="just">
              <a:buFont typeface="Arial" pitchFamily="34" charset="0"/>
              <a:buChar char="•"/>
              <a:defRPr/>
            </a:pPr>
            <a:r>
              <a:rPr lang="es-MX" sz="1600" dirty="0">
                <a:solidFill>
                  <a:srgbClr val="404040"/>
                </a:solidFill>
                <a:latin typeface="Myriad Pro"/>
              </a:rPr>
              <a:t>Ampliación del nuevo muelle</a:t>
            </a:r>
          </a:p>
          <a:p>
            <a:pPr marL="342900" lvl="3" indent="-342900" algn="just">
              <a:buFont typeface="Arial" pitchFamily="34" charset="0"/>
              <a:buChar char="•"/>
              <a:defRPr/>
            </a:pPr>
            <a:r>
              <a:rPr lang="es-MX" sz="1600" dirty="0">
                <a:solidFill>
                  <a:srgbClr val="404040"/>
                </a:solidFill>
                <a:latin typeface="Myriad Pro"/>
              </a:rPr>
              <a:t>Explanada y sistemas</a:t>
            </a:r>
          </a:p>
          <a:p>
            <a:pPr marL="285750" lvl="3" indent="-285750">
              <a:buFont typeface="Arial" pitchFamily="34" charset="0"/>
              <a:buChar char="•"/>
              <a:defRPr/>
            </a:pPr>
            <a:endParaRPr lang="es-MX" altLang="es-HN" sz="1600" dirty="0">
              <a:solidFill>
                <a:srgbClr val="404040"/>
              </a:solidFill>
              <a:latin typeface="Myriad Pro"/>
            </a:endParaRPr>
          </a:p>
          <a:p>
            <a:pPr marL="342900" lvl="3" indent="-342900" algn="just" eaLnBrk="0" hangingPunct="0">
              <a:buFont typeface="Wingdings" pitchFamily="2" charset="2"/>
              <a:buChar char="ü"/>
              <a:defRPr/>
            </a:pPr>
            <a:r>
              <a:rPr lang="es-HN" sz="1600" b="1" dirty="0">
                <a:solidFill>
                  <a:srgbClr val="364A98"/>
                </a:solidFill>
                <a:latin typeface="Myriad Pro"/>
              </a:rPr>
              <a:t>Monto Ejecutado a la fecha: </a:t>
            </a:r>
          </a:p>
          <a:p>
            <a:pPr marL="342900" lvl="3" indent="-342900" algn="just">
              <a:buFont typeface="Arial" pitchFamily="34" charset="0"/>
              <a:buChar char="•"/>
              <a:defRPr/>
            </a:pPr>
            <a:r>
              <a:rPr lang="es-HN" sz="1600" dirty="0">
                <a:solidFill>
                  <a:srgbClr val="404040"/>
                </a:solidFill>
                <a:latin typeface="Myriad Pro"/>
              </a:rPr>
              <a:t>US$9,509,431.00</a:t>
            </a:r>
          </a:p>
          <a:p>
            <a:pPr marL="285750" lvl="3" indent="-285750">
              <a:buFont typeface="Arial" pitchFamily="34" charset="0"/>
              <a:buChar char="•"/>
              <a:defRPr/>
            </a:pPr>
            <a:endParaRPr lang="es-HN" altLang="es-HN" sz="1600" dirty="0">
              <a:solidFill>
                <a:srgbClr val="404040"/>
              </a:solidFill>
              <a:latin typeface="Myriad Pro"/>
            </a:endParaRPr>
          </a:p>
          <a:p>
            <a:pPr marL="285750" lvl="3" indent="-285750">
              <a:buFont typeface="Arial" pitchFamily="34" charset="0"/>
              <a:buChar char="•"/>
              <a:defRPr/>
            </a:pPr>
            <a:endParaRPr lang="es-HN" altLang="es-HN" sz="1400" dirty="0">
              <a:solidFill>
                <a:prstClr val="black"/>
              </a:solidFill>
              <a:latin typeface="Myriad Pro"/>
            </a:endParaRPr>
          </a:p>
        </p:txBody>
      </p:sp>
      <p:grpSp>
        <p:nvGrpSpPr>
          <p:cNvPr id="16392" name="7 Grupo"/>
          <p:cNvGrpSpPr>
            <a:grpSpLocks/>
          </p:cNvGrpSpPr>
          <p:nvPr/>
        </p:nvGrpSpPr>
        <p:grpSpPr bwMode="auto">
          <a:xfrm>
            <a:off x="4502944" y="1503363"/>
            <a:ext cx="4042172" cy="3846512"/>
            <a:chOff x="1045219" y="1628800"/>
            <a:chExt cx="7415213" cy="4740275"/>
          </a:xfrm>
        </p:grpSpPr>
        <p:grpSp>
          <p:nvGrpSpPr>
            <p:cNvPr id="16394" name="Group 3"/>
            <p:cNvGrpSpPr>
              <a:grpSpLocks/>
            </p:cNvGrpSpPr>
            <p:nvPr/>
          </p:nvGrpSpPr>
          <p:grpSpPr bwMode="auto">
            <a:xfrm>
              <a:off x="1045219" y="1628800"/>
              <a:ext cx="7415213" cy="4740275"/>
              <a:chOff x="80" y="2729"/>
              <a:chExt cx="13627" cy="8711"/>
            </a:xfrm>
          </p:grpSpPr>
          <p:pic>
            <p:nvPicPr>
              <p:cNvPr id="16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 y="2729"/>
                <a:ext cx="13627" cy="8711"/>
              </a:xfrm>
              <a:prstGeom prst="rect">
                <a:avLst/>
              </a:prstGeom>
              <a:solidFill>
                <a:srgbClr val="FFFFFF"/>
              </a:solidFill>
              <a:ln w="9525">
                <a:solidFill>
                  <a:srgbClr val="FFFFFF"/>
                </a:solidFill>
                <a:miter lim="800000"/>
                <a:headEnd/>
                <a:tailEnd/>
              </a:ln>
            </p:spPr>
          </p:pic>
          <p:grpSp>
            <p:nvGrpSpPr>
              <p:cNvPr id="16397" name="Group 5"/>
              <p:cNvGrpSpPr>
                <a:grpSpLocks/>
              </p:cNvGrpSpPr>
              <p:nvPr/>
            </p:nvGrpSpPr>
            <p:grpSpPr bwMode="auto">
              <a:xfrm>
                <a:off x="5180" y="7758"/>
                <a:ext cx="2175" cy="1455"/>
                <a:chOff x="5686" y="8103"/>
                <a:chExt cx="2175" cy="1455"/>
              </a:xfrm>
            </p:grpSpPr>
            <p:sp>
              <p:nvSpPr>
                <p:cNvPr id="16398" name="Line 6"/>
                <p:cNvSpPr>
                  <a:spLocks noChangeShapeType="1"/>
                </p:cNvSpPr>
                <p:nvPr/>
              </p:nvSpPr>
              <p:spPr bwMode="auto">
                <a:xfrm rot="10800000">
                  <a:off x="6744" y="8103"/>
                  <a:ext cx="397" cy="794"/>
                </a:xfrm>
                <a:prstGeom prst="line">
                  <a:avLst/>
                </a:prstGeom>
                <a:noFill/>
                <a:ln w="1905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s-ES">
                    <a:solidFill>
                      <a:prstClr val="black"/>
                    </a:solidFill>
                  </a:endParaRPr>
                </a:p>
              </p:txBody>
            </p:sp>
            <p:sp>
              <p:nvSpPr>
                <p:cNvPr id="16399" name="Text Box 7"/>
                <p:cNvSpPr txBox="1">
                  <a:spLocks noChangeArrowheads="1"/>
                </p:cNvSpPr>
                <p:nvPr/>
              </p:nvSpPr>
              <p:spPr bwMode="auto">
                <a:xfrm>
                  <a:off x="5686" y="8897"/>
                  <a:ext cx="2175" cy="66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algn="ctr"/>
                  <a:r>
                    <a:rPr lang="es-ES" altLang="es-HN" sz="1600" b="1">
                      <a:solidFill>
                        <a:srgbClr val="FFFFFF"/>
                      </a:solidFill>
                    </a:rPr>
                    <a:t>Muelle nº3 </a:t>
                  </a:r>
                  <a:endParaRPr lang="es-ES" altLang="es-HN" sz="4400">
                    <a:solidFill>
                      <a:prstClr val="black"/>
                    </a:solidFill>
                  </a:endParaRPr>
                </a:p>
              </p:txBody>
            </p:sp>
          </p:grpSp>
        </p:grpSp>
        <p:sp>
          <p:nvSpPr>
            <p:cNvPr id="16395" name="Oval 9"/>
            <p:cNvSpPr>
              <a:spLocks noChangeArrowheads="1"/>
            </p:cNvSpPr>
            <p:nvPr/>
          </p:nvSpPr>
          <p:spPr bwMode="auto">
            <a:xfrm>
              <a:off x="2019986" y="2657362"/>
              <a:ext cx="3600604" cy="205331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HN" altLang="es-HN">
                <a:solidFill>
                  <a:prstClr val="black"/>
                </a:solidFill>
              </a:endParaRPr>
            </a:p>
          </p:txBody>
        </p:sp>
      </p:grpSp>
      <p:pic>
        <p:nvPicPr>
          <p:cNvPr id="19" name="Picture 15" descr="C:\Users\Ramon\Downloads\sv123.jpg"/>
          <p:cNvPicPr>
            <a:picLocks noChangeAspect="1" noChangeArrowheads="1"/>
          </p:cNvPicPr>
          <p:nvPr/>
        </p:nvPicPr>
        <p:blipFill>
          <a:blip r:embed="rId4" cstate="print">
            <a:duotone>
              <a:schemeClr val="accent5">
                <a:shade val="45000"/>
                <a:satMod val="135000"/>
              </a:schemeClr>
              <a:prstClr val="white"/>
            </a:duotone>
            <a:extLst/>
          </a:blip>
          <a:srcRect/>
          <a:stretch>
            <a:fillRect/>
          </a:stretch>
        </p:blipFill>
        <p:spPr bwMode="auto">
          <a:xfrm>
            <a:off x="167879" y="319216"/>
            <a:ext cx="695325" cy="84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4246166092"/>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uadroTexto 2"/>
          <p:cNvSpPr txBox="1">
            <a:spLocks noChangeArrowheads="1"/>
          </p:cNvSpPr>
          <p:nvPr/>
        </p:nvSpPr>
        <p:spPr bwMode="auto">
          <a:xfrm>
            <a:off x="863204" y="366714"/>
            <a:ext cx="83831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sz="3200" b="1" dirty="0">
                <a:solidFill>
                  <a:srgbClr val="364A98"/>
                </a:solidFill>
                <a:latin typeface="Myriad Pro" pitchFamily="34" charset="0"/>
              </a:rPr>
              <a:t>Proyecto </a:t>
            </a:r>
            <a:r>
              <a:rPr lang="es-HN" altLang="es-HN" sz="2400" b="1" dirty="0">
                <a:solidFill>
                  <a:srgbClr val="82BA48"/>
                </a:solidFill>
                <a:latin typeface="Myriad Pro" pitchFamily="34" charset="0"/>
              </a:rPr>
              <a:t>Carretera Occidente (CA-4, CA-10 y CA-11)</a:t>
            </a:r>
          </a:p>
        </p:txBody>
      </p:sp>
      <p:sp>
        <p:nvSpPr>
          <p:cNvPr id="27" name="Rectángulo 26"/>
          <p:cNvSpPr>
            <a:spLocks noChangeArrowheads="1"/>
          </p:cNvSpPr>
          <p:nvPr/>
        </p:nvSpPr>
        <p:spPr bwMode="auto">
          <a:xfrm>
            <a:off x="-860821" y="62563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19460"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53"/>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0" y="62563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1" y="955677"/>
            <a:ext cx="8493919" cy="60325"/>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19463"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0" y="211141"/>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srcRect/>
          <a:stretch>
            <a:fillRect/>
          </a:stretch>
        </p:blipFill>
        <p:spPr bwMode="auto">
          <a:xfrm>
            <a:off x="4249343" y="1530351"/>
            <a:ext cx="4639865" cy="4022725"/>
          </a:xfrm>
          <a:prstGeom prst="rect">
            <a:avLst/>
          </a:prstGeom>
          <a:ln>
            <a:noFill/>
          </a:ln>
          <a:effectLst>
            <a:outerShdw blurRad="292100" dist="139700" dir="2700000" algn="tl" rotWithShape="0">
              <a:srgbClr val="333333">
                <a:alpha val="65000"/>
              </a:srgbClr>
            </a:outerShdw>
          </a:effectLst>
          <a:extLst/>
        </p:spPr>
      </p:pic>
      <p:sp>
        <p:nvSpPr>
          <p:cNvPr id="19465" name="1 CuadroTexto"/>
          <p:cNvSpPr txBox="1">
            <a:spLocks noChangeArrowheads="1"/>
          </p:cNvSpPr>
          <p:nvPr/>
        </p:nvSpPr>
        <p:spPr bwMode="auto">
          <a:xfrm>
            <a:off x="330995" y="1296990"/>
            <a:ext cx="3617119"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285750" indent="-285750">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buFont typeface="Wingdings" pitchFamily="2" charset="2"/>
              <a:buChar char="ü"/>
            </a:pPr>
            <a:r>
              <a:rPr lang="es-HN" altLang="es-HN" sz="2200" b="1">
                <a:solidFill>
                  <a:srgbClr val="364A98"/>
                </a:solidFill>
                <a:latin typeface="Myriad Pro" pitchFamily="34" charset="0"/>
              </a:rPr>
              <a:t>Inversión estimada:  </a:t>
            </a:r>
          </a:p>
          <a:p>
            <a:pPr fontAlgn="base">
              <a:spcBef>
                <a:spcPct val="0"/>
              </a:spcBef>
              <a:spcAft>
                <a:spcPct val="0"/>
              </a:spcAft>
            </a:pPr>
            <a:r>
              <a:rPr lang="es-HN" altLang="es-HN" sz="2200" b="1">
                <a:solidFill>
                  <a:srgbClr val="4D7021"/>
                </a:solidFill>
                <a:latin typeface="Myriad Pro" pitchFamily="34" charset="0"/>
              </a:rPr>
              <a:t>      US$ 270.0 millones</a:t>
            </a:r>
          </a:p>
          <a:p>
            <a:pPr fontAlgn="base">
              <a:spcBef>
                <a:spcPct val="0"/>
              </a:spcBef>
              <a:spcAft>
                <a:spcPct val="0"/>
              </a:spcAft>
            </a:pPr>
            <a:endParaRPr lang="es-HN" altLang="es-HN" sz="2200">
              <a:solidFill>
                <a:prstClr val="black"/>
              </a:solidFill>
              <a:latin typeface="Myriad Pro" pitchFamily="34" charset="0"/>
            </a:endParaRPr>
          </a:p>
          <a:p>
            <a:pPr fontAlgn="base">
              <a:spcBef>
                <a:spcPct val="0"/>
              </a:spcBef>
              <a:spcAft>
                <a:spcPct val="0"/>
              </a:spcAft>
              <a:buFont typeface="Wingdings" pitchFamily="2" charset="2"/>
              <a:buChar char="ü"/>
            </a:pPr>
            <a:r>
              <a:rPr lang="es-HN" altLang="es-HN" sz="2200" b="1">
                <a:solidFill>
                  <a:srgbClr val="364A98"/>
                </a:solidFill>
                <a:latin typeface="Myriad Pro" pitchFamily="34" charset="0"/>
              </a:rPr>
              <a:t>Alcance:  </a:t>
            </a:r>
          </a:p>
          <a:p>
            <a:pPr fontAlgn="base">
              <a:spcBef>
                <a:spcPct val="0"/>
              </a:spcBef>
              <a:spcAft>
                <a:spcPct val="0"/>
              </a:spcAft>
            </a:pPr>
            <a:r>
              <a:rPr lang="es-HN" altLang="es-HN" sz="2200">
                <a:solidFill>
                  <a:srgbClr val="404040"/>
                </a:solidFill>
                <a:latin typeface="Myriad Pro" pitchFamily="34" charset="0"/>
              </a:rPr>
              <a:t>	Rehabilitación y mantenimiento de siete (7) tramos con una longitud estimada en 340 km.</a:t>
            </a:r>
          </a:p>
          <a:p>
            <a:pPr fontAlgn="base">
              <a:spcBef>
                <a:spcPct val="0"/>
              </a:spcBef>
              <a:spcAft>
                <a:spcPct val="0"/>
              </a:spcAft>
              <a:buFont typeface="Arial" pitchFamily="34" charset="0"/>
              <a:buChar char="•"/>
            </a:pPr>
            <a:endParaRPr lang="es-HN" altLang="es-HN" sz="2200">
              <a:solidFill>
                <a:prstClr val="black"/>
              </a:solidFill>
              <a:latin typeface="Myriad Pro" pitchFamily="34" charset="0"/>
            </a:endParaRPr>
          </a:p>
          <a:p>
            <a:pPr lvl="3" fontAlgn="base">
              <a:spcBef>
                <a:spcPct val="0"/>
              </a:spcBef>
              <a:spcAft>
                <a:spcPct val="0"/>
              </a:spcAft>
              <a:buFont typeface="Wingdings" pitchFamily="2" charset="2"/>
              <a:buChar char="ü"/>
            </a:pPr>
            <a:r>
              <a:rPr lang="es-HN" altLang="es-HN" sz="2200" b="1">
                <a:solidFill>
                  <a:srgbClr val="364A98"/>
                </a:solidFill>
                <a:latin typeface="Myriad Pro" pitchFamily="34" charset="0"/>
              </a:rPr>
              <a:t>Estado actual: </a:t>
            </a:r>
          </a:p>
          <a:p>
            <a:pPr lvl="3" fontAlgn="base">
              <a:spcBef>
                <a:spcPct val="0"/>
              </a:spcBef>
              <a:spcAft>
                <a:spcPct val="0"/>
              </a:spcAft>
              <a:buFont typeface="Arial" pitchFamily="34" charset="0"/>
              <a:buChar char="•"/>
            </a:pPr>
            <a:r>
              <a:rPr lang="es-HN" altLang="es-HN" sz="2200">
                <a:solidFill>
                  <a:srgbClr val="404040"/>
                </a:solidFill>
                <a:latin typeface="Myriad Pro" pitchFamily="34" charset="0"/>
              </a:rPr>
              <a:t>Fideicomiso adjudicado a Banco Continental</a:t>
            </a:r>
          </a:p>
          <a:p>
            <a:pPr lvl="3" fontAlgn="base">
              <a:spcBef>
                <a:spcPct val="0"/>
              </a:spcBef>
              <a:spcAft>
                <a:spcPct val="0"/>
              </a:spcAft>
              <a:buFont typeface="Arial" pitchFamily="34" charset="0"/>
              <a:buChar char="•"/>
            </a:pPr>
            <a:endParaRPr lang="es-HN" altLang="es-HN" sz="2200">
              <a:solidFill>
                <a:srgbClr val="404040"/>
              </a:solidFill>
              <a:latin typeface="Myriad Pro" pitchFamily="34" charset="0"/>
            </a:endParaRPr>
          </a:p>
          <a:p>
            <a:pPr lvl="3" fontAlgn="base">
              <a:spcBef>
                <a:spcPct val="0"/>
              </a:spcBef>
              <a:spcAft>
                <a:spcPct val="0"/>
              </a:spcAft>
              <a:buFont typeface="Arial" pitchFamily="34" charset="0"/>
              <a:buChar char="•"/>
            </a:pPr>
            <a:r>
              <a:rPr lang="es-MX" altLang="es-HN" sz="2200">
                <a:solidFill>
                  <a:srgbClr val="404040"/>
                </a:solidFill>
                <a:latin typeface="Myriad Pro" pitchFamily="34" charset="0"/>
              </a:rPr>
              <a:t>Estudios Preliminares para Licitación de la Concesión</a:t>
            </a:r>
          </a:p>
          <a:p>
            <a:pPr lvl="3" fontAlgn="base">
              <a:spcBef>
                <a:spcPct val="0"/>
              </a:spcBef>
              <a:spcAft>
                <a:spcPct val="0"/>
              </a:spcAft>
            </a:pPr>
            <a:r>
              <a:rPr lang="es-MX" altLang="es-HN" sz="2200">
                <a:solidFill>
                  <a:srgbClr val="404040"/>
                </a:solidFill>
                <a:latin typeface="Myriad Pro" pitchFamily="34" charset="0"/>
              </a:rPr>
              <a:t> </a:t>
            </a:r>
            <a:endParaRPr lang="es-HN" altLang="es-HN" sz="2200">
              <a:solidFill>
                <a:srgbClr val="404040"/>
              </a:solidFill>
              <a:latin typeface="Myriad Pro" pitchFamily="34" charset="0"/>
            </a:endParaRPr>
          </a:p>
          <a:p>
            <a:pPr lvl="3" fontAlgn="base">
              <a:spcBef>
                <a:spcPct val="0"/>
              </a:spcBef>
              <a:spcAft>
                <a:spcPct val="0"/>
              </a:spcAft>
              <a:buFont typeface="Arial" pitchFamily="34" charset="0"/>
              <a:buChar char="•"/>
            </a:pPr>
            <a:endParaRPr lang="es-HN" altLang="es-HN" sz="2000">
              <a:solidFill>
                <a:prstClr val="black"/>
              </a:solidFill>
              <a:latin typeface="Myriad Pro" pitchFamily="34" charset="0"/>
            </a:endParaRPr>
          </a:p>
        </p:txBody>
      </p:sp>
    </p:spTree>
    <p:extLst>
      <p:ext uri="{BB962C8B-B14F-4D97-AF65-F5344CB8AC3E}">
        <p14:creationId xmlns:p14="http://schemas.microsoft.com/office/powerpoint/2010/main" val="396399172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4795396" y="43614"/>
            <a:ext cx="4371133" cy="646331"/>
          </a:xfrm>
          <a:prstGeom prst="rect">
            <a:avLst/>
          </a:prstGeom>
          <a:noFill/>
        </p:spPr>
        <p:txBody>
          <a:bodyPr wrap="none" rtlCol="0">
            <a:spAutoFit/>
          </a:bodyPr>
          <a:lstStyle/>
          <a:p>
            <a:r>
              <a:rPr lang="es-ES" sz="3600" dirty="0" smtClean="0">
                <a:solidFill>
                  <a:srgbClr val="FFC000"/>
                </a:solidFill>
                <a:latin typeface="Arial Black" pitchFamily="34" charset="0"/>
              </a:rPr>
              <a:t>ABORDAJE 2014</a:t>
            </a:r>
            <a:endParaRPr lang="es-ES" sz="3600" dirty="0">
              <a:solidFill>
                <a:srgbClr val="FFC000"/>
              </a:solidFill>
              <a:latin typeface="Arial Black" pitchFamily="34" charset="0"/>
            </a:endParaRPr>
          </a:p>
        </p:txBody>
      </p:sp>
      <p:sp>
        <p:nvSpPr>
          <p:cNvPr id="3" name="TextBox 2"/>
          <p:cNvSpPr txBox="1"/>
          <p:nvPr/>
        </p:nvSpPr>
        <p:spPr>
          <a:xfrm>
            <a:off x="-60391" y="717724"/>
            <a:ext cx="4348608" cy="6124754"/>
          </a:xfrm>
          <a:prstGeom prst="rect">
            <a:avLst/>
          </a:prstGeom>
          <a:noFill/>
        </p:spPr>
        <p:txBody>
          <a:bodyPr wrap="square" rtlCol="0">
            <a:spAutoFit/>
          </a:bodyPr>
          <a:lstStyle/>
          <a:p>
            <a:pPr marL="342900" indent="-342900">
              <a:buFont typeface="+mj-lt"/>
              <a:buAutoNum type="arabicPeriod"/>
            </a:pPr>
            <a:r>
              <a:rPr lang="es-MX" sz="1400" dirty="0" smtClean="0">
                <a:solidFill>
                  <a:schemeClr val="bg1"/>
                </a:solidFill>
              </a:rPr>
              <a:t>La dinamización  económica a través de la Reactivación del Sector Agroalimentario se realizará mayormente, mediante la </a:t>
            </a:r>
            <a:r>
              <a:rPr lang="es-MX" sz="1400" dirty="0" err="1" smtClean="0">
                <a:solidFill>
                  <a:schemeClr val="bg1"/>
                </a:solidFill>
              </a:rPr>
              <a:t>operativización</a:t>
            </a:r>
            <a:r>
              <a:rPr lang="es-MX" sz="1400" dirty="0" smtClean="0">
                <a:solidFill>
                  <a:schemeClr val="bg1"/>
                </a:solidFill>
              </a:rPr>
              <a:t> del Fideicomiso del Programa ,operando desde </a:t>
            </a:r>
            <a:r>
              <a:rPr lang="es-MX" sz="1400" dirty="0" err="1" smtClean="0">
                <a:solidFill>
                  <a:schemeClr val="bg1"/>
                </a:solidFill>
              </a:rPr>
              <a:t>Banhprovi</a:t>
            </a:r>
            <a:r>
              <a:rPr lang="es-MX" sz="1400" dirty="0" smtClean="0">
                <a:solidFill>
                  <a:schemeClr val="bg1"/>
                </a:solidFill>
              </a:rPr>
              <a:t>. El </a:t>
            </a:r>
            <a:r>
              <a:rPr lang="es-MX" sz="1400" dirty="0" err="1" smtClean="0">
                <a:solidFill>
                  <a:schemeClr val="bg1"/>
                </a:solidFill>
              </a:rPr>
              <a:t>Fideicomisio</a:t>
            </a:r>
            <a:r>
              <a:rPr lang="es-MX" sz="1400" dirty="0" smtClean="0">
                <a:solidFill>
                  <a:schemeClr val="bg1"/>
                </a:solidFill>
              </a:rPr>
              <a:t> está en situación totalmente operativa.</a:t>
            </a:r>
          </a:p>
          <a:p>
            <a:pPr marL="342900" indent="-342900">
              <a:buFont typeface="+mj-lt"/>
              <a:buAutoNum type="arabicPeriod"/>
            </a:pPr>
            <a:endParaRPr lang="es-MX" sz="1400" dirty="0">
              <a:solidFill>
                <a:schemeClr val="bg1"/>
              </a:solidFill>
            </a:endParaRPr>
          </a:p>
          <a:p>
            <a:pPr marL="342900" indent="-342900">
              <a:buFont typeface="+mj-lt"/>
              <a:buAutoNum type="arabicPeriod"/>
            </a:pPr>
            <a:r>
              <a:rPr lang="es-MX" sz="1400" dirty="0" smtClean="0">
                <a:solidFill>
                  <a:schemeClr val="bg1"/>
                </a:solidFill>
              </a:rPr>
              <a:t>Los Convenios de Encadenamiento Productivo del Arroz, del Maíz Blanco y del Maíz Amarillo, son elementos vitales para el éxito del Programa</a:t>
            </a:r>
          </a:p>
          <a:p>
            <a:pPr marL="342900" indent="-342900">
              <a:buFont typeface="+mj-lt"/>
              <a:buAutoNum type="arabicPeriod"/>
            </a:pPr>
            <a:endParaRPr lang="es-MX" sz="1400" dirty="0">
              <a:solidFill>
                <a:schemeClr val="bg1"/>
              </a:solidFill>
            </a:endParaRPr>
          </a:p>
          <a:p>
            <a:pPr marL="342900" indent="-342900">
              <a:buFont typeface="+mj-lt"/>
              <a:buAutoNum type="arabicPeriod"/>
            </a:pPr>
            <a:r>
              <a:rPr lang="es-MX" sz="1400" dirty="0">
                <a:solidFill>
                  <a:schemeClr val="bg1"/>
                </a:solidFill>
              </a:rPr>
              <a:t>L</a:t>
            </a:r>
            <a:r>
              <a:rPr lang="es-MX" sz="1400" dirty="0" smtClean="0">
                <a:solidFill>
                  <a:schemeClr val="bg1"/>
                </a:solidFill>
              </a:rPr>
              <a:t>a dinamización se provoca también desde el Bono Agrícola para una Vida Mejor operado desde la Secretaría de Agricultura y Ganadería.</a:t>
            </a:r>
          </a:p>
          <a:p>
            <a:pPr marL="342900" indent="-342900">
              <a:buFont typeface="+mj-lt"/>
              <a:buAutoNum type="arabicPeriod"/>
            </a:pPr>
            <a:endParaRPr lang="es-MX" sz="1400" dirty="0">
              <a:solidFill>
                <a:schemeClr val="bg1"/>
              </a:solidFill>
            </a:endParaRPr>
          </a:p>
          <a:p>
            <a:pPr marL="342900" indent="-342900">
              <a:buFont typeface="+mj-lt"/>
              <a:buAutoNum type="arabicPeriod"/>
            </a:pPr>
            <a:r>
              <a:rPr lang="es-MX" sz="1400" dirty="0" smtClean="0">
                <a:solidFill>
                  <a:schemeClr val="bg1"/>
                </a:solidFill>
              </a:rPr>
              <a:t>Se desarrollará  una nueva capacidad de asistencia técnica para pequeños productores que nace en la SAG y se traslada a un modelo </a:t>
            </a:r>
            <a:r>
              <a:rPr lang="es-MX" sz="1400" dirty="0" err="1" smtClean="0">
                <a:solidFill>
                  <a:schemeClr val="bg1"/>
                </a:solidFill>
              </a:rPr>
              <a:t>tercerizado</a:t>
            </a:r>
            <a:r>
              <a:rPr lang="es-MX" sz="1400" dirty="0" smtClean="0">
                <a:solidFill>
                  <a:schemeClr val="bg1"/>
                </a:solidFill>
              </a:rPr>
              <a:t> con la participación de pequeñas y medianas empresas consultoras ubicadas en todo el territorio nacional</a:t>
            </a:r>
          </a:p>
          <a:p>
            <a:pPr marL="342900" indent="-342900">
              <a:buFont typeface="+mj-lt"/>
              <a:buAutoNum type="arabicPeriod"/>
            </a:pPr>
            <a:endParaRPr lang="es-MX" sz="1400" dirty="0">
              <a:solidFill>
                <a:schemeClr val="bg1"/>
              </a:solidFill>
            </a:endParaRPr>
          </a:p>
          <a:p>
            <a:pPr marL="342900" indent="-342900">
              <a:buFont typeface="+mj-lt"/>
              <a:buAutoNum type="arabicPeriod"/>
            </a:pPr>
            <a:r>
              <a:rPr lang="es-MX" sz="1400" dirty="0" smtClean="0">
                <a:solidFill>
                  <a:schemeClr val="bg1"/>
                </a:solidFill>
              </a:rPr>
              <a:t>Alianza  por el Corredor Seco. Se trata de un Proyecto financiado con recursos de USAID, Banco Mundial, Unión Europea, Cooperación Canadiense, BCIE y el Gobierno de Honduras y que aspira a desarrollar capacidades competitivas en el ámbito agrícola en 50,000 familias ubicadas en el Corredor Seco de Honduras</a:t>
            </a:r>
            <a:endParaRPr lang="es-MX" sz="1400" dirty="0">
              <a:solidFill>
                <a:schemeClr val="bg1"/>
              </a:solidFill>
            </a:endParaRPr>
          </a:p>
        </p:txBody>
      </p:sp>
      <p:graphicFrame>
        <p:nvGraphicFramePr>
          <p:cNvPr id="4" name="Diagram 3"/>
          <p:cNvGraphicFramePr/>
          <p:nvPr>
            <p:extLst>
              <p:ext uri="{D42A27DB-BD31-4B8C-83A1-F6EECF244321}">
                <p14:modId xmlns:p14="http://schemas.microsoft.com/office/powerpoint/2010/main" val="4009034815"/>
              </p:ext>
            </p:extLst>
          </p:nvPr>
        </p:nvGraphicFramePr>
        <p:xfrm>
          <a:off x="4240924" y="1460063"/>
          <a:ext cx="4750675" cy="4530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5945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10 Imagen"/>
          <p:cNvPicPr>
            <a:picLocks noChangeAspect="1" noChangeArrowheads="1"/>
          </p:cNvPicPr>
          <p:nvPr/>
        </p:nvPicPr>
        <p:blipFill>
          <a:blip r:embed="rId2">
            <a:extLst>
              <a:ext uri="{28A0092B-C50C-407E-A947-70E740481C1C}">
                <a14:useLocalDpi xmlns:a14="http://schemas.microsoft.com/office/drawing/2010/main" val="0"/>
              </a:ext>
            </a:extLst>
          </a:blip>
          <a:srcRect l="17171" t="24701" r="16083" b="9224"/>
          <a:stretch>
            <a:fillRect/>
          </a:stretch>
        </p:blipFill>
        <p:spPr bwMode="auto">
          <a:xfrm>
            <a:off x="65485" y="1552578"/>
            <a:ext cx="50673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CuadroTexto 2"/>
          <p:cNvSpPr txBox="1">
            <a:spLocks noChangeArrowheads="1"/>
          </p:cNvSpPr>
          <p:nvPr/>
        </p:nvSpPr>
        <p:spPr bwMode="auto">
          <a:xfrm>
            <a:off x="906067" y="298451"/>
            <a:ext cx="7710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sz="3200" b="1" dirty="0">
                <a:solidFill>
                  <a:srgbClr val="364A98"/>
                </a:solidFill>
                <a:latin typeface="Myriad Pro" pitchFamily="34" charset="0"/>
              </a:rPr>
              <a:t>Proyecto </a:t>
            </a:r>
            <a:r>
              <a:rPr lang="es-HN" altLang="es-HN" sz="2400" b="1" dirty="0">
                <a:solidFill>
                  <a:srgbClr val="82BA48"/>
                </a:solidFill>
                <a:latin typeface="Myriad Pro" pitchFamily="34" charset="0"/>
              </a:rPr>
              <a:t>Carretera de Colón y Atlántida (CA-13)</a:t>
            </a:r>
          </a:p>
          <a:p>
            <a:pPr fontAlgn="base">
              <a:spcBef>
                <a:spcPct val="0"/>
              </a:spcBef>
              <a:spcAft>
                <a:spcPct val="0"/>
              </a:spcAft>
            </a:pPr>
            <a:endParaRPr lang="es-HN" altLang="es-HN" sz="4000" b="1" dirty="0">
              <a:solidFill>
                <a:srgbClr val="82BA48"/>
              </a:solidFill>
              <a:latin typeface="Myriad Pro" pitchFamily="34" charset="0"/>
            </a:endParaRPr>
          </a:p>
        </p:txBody>
      </p:sp>
      <p:sp>
        <p:nvSpPr>
          <p:cNvPr id="27" name="Rectángulo 26"/>
          <p:cNvSpPr>
            <a:spLocks noChangeArrowheads="1"/>
          </p:cNvSpPr>
          <p:nvPr/>
        </p:nvSpPr>
        <p:spPr bwMode="auto">
          <a:xfrm>
            <a:off x="-860821" y="62563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20485" name="Imagen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6481" y="5899153"/>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0" y="62563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1" y="969966"/>
            <a:ext cx="8099822"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20488" name="Imagen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880" y="211141"/>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1 CuadroTexto"/>
          <p:cNvSpPr txBox="1">
            <a:spLocks noChangeArrowheads="1"/>
          </p:cNvSpPr>
          <p:nvPr/>
        </p:nvSpPr>
        <p:spPr bwMode="auto">
          <a:xfrm>
            <a:off x="5388768" y="1400176"/>
            <a:ext cx="313015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marL="263525" indent="-263525">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buFont typeface="Wingdings" pitchFamily="2" charset="2"/>
              <a:buChar char="ü"/>
            </a:pPr>
            <a:r>
              <a:rPr lang="es-HN" altLang="es-HN" sz="2200" b="1" dirty="0">
                <a:solidFill>
                  <a:srgbClr val="364A98"/>
                </a:solidFill>
                <a:latin typeface="Myriad Pro" pitchFamily="34" charset="0"/>
              </a:rPr>
              <a:t> Inversión estimada: </a:t>
            </a:r>
          </a:p>
          <a:p>
            <a:pPr fontAlgn="base">
              <a:spcBef>
                <a:spcPct val="0"/>
              </a:spcBef>
              <a:spcAft>
                <a:spcPct val="0"/>
              </a:spcAft>
            </a:pPr>
            <a:r>
              <a:rPr lang="es-HN" altLang="es-HN" sz="2200" dirty="0">
                <a:solidFill>
                  <a:srgbClr val="404040"/>
                </a:solidFill>
                <a:latin typeface="Myriad Pro" pitchFamily="34" charset="0"/>
              </a:rPr>
              <a:t>      </a:t>
            </a:r>
            <a:r>
              <a:rPr lang="es-HN" altLang="es-HN" sz="2200" b="1" dirty="0">
                <a:solidFill>
                  <a:srgbClr val="4D7021"/>
                </a:solidFill>
                <a:latin typeface="Myriad Pro" pitchFamily="34" charset="0"/>
              </a:rPr>
              <a:t>US$ 237 millones</a:t>
            </a:r>
          </a:p>
          <a:p>
            <a:pPr fontAlgn="base">
              <a:spcBef>
                <a:spcPct val="0"/>
              </a:spcBef>
              <a:spcAft>
                <a:spcPct val="0"/>
              </a:spcAft>
            </a:pPr>
            <a:endParaRPr lang="es-HN" altLang="es-HN" sz="2200" dirty="0">
              <a:solidFill>
                <a:prstClr val="black"/>
              </a:solidFill>
              <a:latin typeface="Myriad Pro" pitchFamily="34" charset="0"/>
            </a:endParaRPr>
          </a:p>
          <a:p>
            <a:pPr fontAlgn="base">
              <a:spcBef>
                <a:spcPct val="0"/>
              </a:spcBef>
              <a:spcAft>
                <a:spcPct val="0"/>
              </a:spcAft>
              <a:buFont typeface="Wingdings" pitchFamily="2" charset="2"/>
              <a:buChar char="ü"/>
            </a:pPr>
            <a:r>
              <a:rPr lang="es-HN" altLang="es-HN" sz="2200" b="1" dirty="0">
                <a:solidFill>
                  <a:srgbClr val="364A98"/>
                </a:solidFill>
                <a:latin typeface="Myriad Pro" pitchFamily="34" charset="0"/>
              </a:rPr>
              <a:t>Alcance:  </a:t>
            </a:r>
          </a:p>
          <a:p>
            <a:pPr fontAlgn="base">
              <a:spcBef>
                <a:spcPct val="0"/>
              </a:spcBef>
              <a:spcAft>
                <a:spcPct val="0"/>
              </a:spcAft>
              <a:buFont typeface="Arial" pitchFamily="34" charset="0"/>
              <a:buChar char="•"/>
            </a:pPr>
            <a:r>
              <a:rPr lang="es-HN" altLang="es-HN" sz="2200" dirty="0">
                <a:solidFill>
                  <a:srgbClr val="404040"/>
                </a:solidFill>
                <a:latin typeface="Myriad Pro" pitchFamily="34" charset="0"/>
              </a:rPr>
              <a:t>Rehabilitación y mantenimiento de (9) tramos con una longitud estimada en 300 km</a:t>
            </a:r>
          </a:p>
          <a:p>
            <a:pPr lvl="3" fontAlgn="base">
              <a:spcBef>
                <a:spcPct val="0"/>
              </a:spcBef>
              <a:spcAft>
                <a:spcPct val="0"/>
              </a:spcAft>
            </a:pPr>
            <a:endParaRPr lang="es-HN" altLang="es-HN" sz="2200" dirty="0">
              <a:solidFill>
                <a:prstClr val="black"/>
              </a:solidFill>
              <a:latin typeface="Myriad Pro" pitchFamily="34" charset="0"/>
            </a:endParaRPr>
          </a:p>
          <a:p>
            <a:pPr lvl="3" eaLnBrk="0" fontAlgn="base" hangingPunct="0">
              <a:spcBef>
                <a:spcPct val="0"/>
              </a:spcBef>
              <a:spcAft>
                <a:spcPct val="0"/>
              </a:spcAft>
              <a:buFont typeface="Wingdings" pitchFamily="2" charset="2"/>
              <a:buChar char="ü"/>
            </a:pPr>
            <a:r>
              <a:rPr lang="es-HN" altLang="es-HN" sz="2200" b="1" dirty="0">
                <a:solidFill>
                  <a:srgbClr val="364A98"/>
                </a:solidFill>
                <a:latin typeface="Myriad Pro" pitchFamily="34" charset="0"/>
              </a:rPr>
              <a:t>Estado actual: </a:t>
            </a:r>
          </a:p>
          <a:p>
            <a:pPr lvl="3" fontAlgn="base">
              <a:spcBef>
                <a:spcPct val="0"/>
              </a:spcBef>
              <a:spcAft>
                <a:spcPct val="0"/>
              </a:spcAft>
              <a:buFont typeface="Arial" pitchFamily="34" charset="0"/>
              <a:buChar char="•"/>
            </a:pPr>
            <a:r>
              <a:rPr lang="es-HN" altLang="es-HN" sz="2200" dirty="0">
                <a:solidFill>
                  <a:srgbClr val="404040"/>
                </a:solidFill>
                <a:latin typeface="Myriad Pro" pitchFamily="34" charset="0"/>
              </a:rPr>
              <a:t>Fideicomiso adjudicado a BAC </a:t>
            </a:r>
            <a:r>
              <a:rPr lang="es-HN" altLang="es-HN" sz="2200" dirty="0" smtClean="0">
                <a:solidFill>
                  <a:srgbClr val="404040"/>
                </a:solidFill>
                <a:latin typeface="Myriad Pro" pitchFamily="34" charset="0"/>
              </a:rPr>
              <a:t>Honduras</a:t>
            </a:r>
            <a:endParaRPr lang="es-HN" altLang="es-HN" sz="2200" dirty="0">
              <a:solidFill>
                <a:srgbClr val="404040"/>
              </a:solidFill>
              <a:latin typeface="Myriad Pro" pitchFamily="34" charset="0"/>
            </a:endParaRPr>
          </a:p>
        </p:txBody>
      </p:sp>
      <p:pic>
        <p:nvPicPr>
          <p:cNvPr id="10" name="9 Imagen"/>
          <p:cNvPicPr/>
          <p:nvPr/>
        </p:nvPicPr>
        <p:blipFill>
          <a:blip r:embed="rId5" cstate="print"/>
          <a:srcRect l="3679" t="22029" r="2603" b="11304"/>
          <a:stretch>
            <a:fillRect/>
          </a:stretch>
        </p:blipFill>
        <p:spPr bwMode="auto">
          <a:xfrm>
            <a:off x="1113507" y="2903969"/>
            <a:ext cx="4189258" cy="2732557"/>
          </a:xfrm>
          <a:prstGeom prst="ellipse">
            <a:avLst/>
          </a:prstGeom>
          <a:ln>
            <a:noFill/>
          </a:ln>
          <a:effectLst>
            <a:glow rad="139700">
              <a:schemeClr val="accent5">
                <a:satMod val="175000"/>
                <a:alpha val="40000"/>
              </a:schemeClr>
            </a:glow>
            <a:outerShdw blurRad="76200" dist="38100" dir="7800000" algn="tl" rotWithShape="0">
              <a:srgbClr val="000000">
                <a:alpha val="40000"/>
              </a:srgbClr>
            </a:outerShdw>
          </a:effectLst>
        </p:spPr>
      </p:pic>
    </p:spTree>
    <p:extLst>
      <p:ext uri="{BB962C8B-B14F-4D97-AF65-F5344CB8AC3E}">
        <p14:creationId xmlns:p14="http://schemas.microsoft.com/office/powerpoint/2010/main" val="2385508336"/>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uadroTexto 2"/>
          <p:cNvSpPr txBox="1">
            <a:spLocks noChangeArrowheads="1"/>
          </p:cNvSpPr>
          <p:nvPr/>
        </p:nvSpPr>
        <p:spPr bwMode="auto">
          <a:xfrm>
            <a:off x="906067" y="298450"/>
            <a:ext cx="7733109"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ＭＳ Ｐゴシック" pitchFamily="34" charset="-128"/>
              </a:defRPr>
            </a:lvl1pPr>
            <a:lvl2pPr marL="742950" indent="-285750">
              <a:defRPr sz="2400">
                <a:solidFill>
                  <a:schemeClr val="tx1"/>
                </a:solidFill>
                <a:latin typeface="Calibri" pitchFamily="34" charset="0"/>
                <a:ea typeface="ＭＳ Ｐゴシック" pitchFamily="34" charset="-128"/>
              </a:defRPr>
            </a:lvl2pPr>
            <a:lvl3pPr>
              <a:defRPr sz="2000">
                <a:solidFill>
                  <a:schemeClr val="tx1"/>
                </a:solidFill>
                <a:latin typeface="Calibri" pitchFamily="34" charset="0"/>
                <a:ea typeface="ＭＳ Ｐゴシック" pitchFamily="34" charset="-128"/>
              </a:defRPr>
            </a:lvl3pPr>
            <a:lvl4pPr>
              <a:defRPr>
                <a:solidFill>
                  <a:schemeClr val="tx1"/>
                </a:solidFill>
                <a:latin typeface="Calibri" pitchFamily="34" charset="0"/>
                <a:ea typeface="ＭＳ Ｐゴシック" pitchFamily="34" charset="-128"/>
              </a:defRPr>
            </a:lvl4pPr>
            <a:lvl5pPr>
              <a:defRPr>
                <a:solidFill>
                  <a:schemeClr val="tx1"/>
                </a:solidFill>
                <a:latin typeface="Calibri" pitchFamily="34" charset="0"/>
                <a:ea typeface="ＭＳ Ｐゴシック" pitchFamily="34" charset="-128"/>
              </a:defRPr>
            </a:lvl5pPr>
            <a:lvl6pPr eaLnBrk="0" fontAlgn="base" hangingPunct="0">
              <a:spcAft>
                <a:spcPct val="0"/>
              </a:spcAft>
              <a:defRPr>
                <a:solidFill>
                  <a:schemeClr val="tx1"/>
                </a:solidFill>
                <a:latin typeface="Calibri" pitchFamily="34" charset="0"/>
                <a:ea typeface="ＭＳ Ｐゴシック" pitchFamily="34" charset="-128"/>
              </a:defRPr>
            </a:lvl6pPr>
            <a:lvl7pPr eaLnBrk="0" fontAlgn="base" hangingPunct="0">
              <a:spcAft>
                <a:spcPct val="0"/>
              </a:spcAft>
              <a:defRPr>
                <a:solidFill>
                  <a:schemeClr val="tx1"/>
                </a:solidFill>
                <a:latin typeface="Calibri" pitchFamily="34" charset="0"/>
                <a:ea typeface="ＭＳ Ｐゴシック" pitchFamily="34" charset="-128"/>
              </a:defRPr>
            </a:lvl7pPr>
            <a:lvl8pPr eaLnBrk="0" fontAlgn="base" hangingPunct="0">
              <a:spcAft>
                <a:spcPct val="0"/>
              </a:spcAft>
              <a:defRPr>
                <a:solidFill>
                  <a:schemeClr val="tx1"/>
                </a:solidFill>
                <a:latin typeface="Calibri" pitchFamily="34" charset="0"/>
                <a:ea typeface="ＭＳ Ｐゴシック" pitchFamily="34" charset="-128"/>
              </a:defRPr>
            </a:lvl8pPr>
            <a:lvl9pPr eaLnBrk="0" fontAlgn="base" hangingPunct="0">
              <a:spcAft>
                <a:spcPct val="0"/>
              </a:spcAft>
              <a:defRPr>
                <a:solidFill>
                  <a:schemeClr val="tx1"/>
                </a:solidFill>
                <a:latin typeface="Calibri" pitchFamily="34" charset="0"/>
                <a:ea typeface="ＭＳ Ｐゴシック" pitchFamily="34" charset="-128"/>
              </a:defRPr>
            </a:lvl9pPr>
          </a:lstStyle>
          <a:p>
            <a:pPr fontAlgn="base">
              <a:spcBef>
                <a:spcPct val="0"/>
              </a:spcBef>
              <a:spcAft>
                <a:spcPct val="0"/>
              </a:spcAft>
            </a:pPr>
            <a:r>
              <a:rPr lang="es-HN" altLang="es-HN" b="1" dirty="0">
                <a:solidFill>
                  <a:srgbClr val="364A98"/>
                </a:solidFill>
                <a:latin typeface="Myriad Pro" pitchFamily="34" charset="0"/>
              </a:rPr>
              <a:t>Proyecto </a:t>
            </a:r>
            <a:r>
              <a:rPr lang="es-HN" altLang="es-HN" sz="2400" b="1" dirty="0">
                <a:solidFill>
                  <a:srgbClr val="82BA48"/>
                </a:solidFill>
                <a:latin typeface="Myriad Pro" pitchFamily="34" charset="0"/>
              </a:rPr>
              <a:t>Mejoramiento Infraestructura y Servicios en el Departamento de Islas de la Bahía</a:t>
            </a:r>
          </a:p>
          <a:p>
            <a:pPr fontAlgn="base">
              <a:spcBef>
                <a:spcPct val="0"/>
              </a:spcBef>
              <a:spcAft>
                <a:spcPct val="0"/>
              </a:spcAft>
            </a:pPr>
            <a:endParaRPr lang="es-HN" altLang="es-HN" sz="4000" b="1" dirty="0">
              <a:solidFill>
                <a:srgbClr val="82BA48"/>
              </a:solidFill>
              <a:latin typeface="Myriad Pro" pitchFamily="34" charset="0"/>
            </a:endParaRPr>
          </a:p>
        </p:txBody>
      </p:sp>
      <p:sp>
        <p:nvSpPr>
          <p:cNvPr id="27" name="Rectángulo 26"/>
          <p:cNvSpPr>
            <a:spLocks noChangeArrowheads="1"/>
          </p:cNvSpPr>
          <p:nvPr/>
        </p:nvSpPr>
        <p:spPr bwMode="auto">
          <a:xfrm>
            <a:off x="-860821" y="64849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pic>
        <p:nvPicPr>
          <p:cNvPr id="21508" name="Imagen 2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36481" y="5899153"/>
            <a:ext cx="1972866"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ángulo 28"/>
          <p:cNvSpPr>
            <a:spLocks noChangeArrowheads="1"/>
          </p:cNvSpPr>
          <p:nvPr/>
        </p:nvSpPr>
        <p:spPr bwMode="auto">
          <a:xfrm>
            <a:off x="8265320" y="6484941"/>
            <a:ext cx="6871097" cy="363537"/>
          </a:xfrm>
          <a:prstGeom prst="rect">
            <a:avLst/>
          </a:prstGeom>
          <a:solidFill>
            <a:srgbClr val="364A98"/>
          </a:solidFill>
          <a:ln>
            <a:noFill/>
          </a:ln>
          <a:effectLst>
            <a:outerShdw blurRad="50800" dist="38100" dir="18900000" algn="bl" rotWithShape="0">
              <a:srgbClr val="000000">
                <a:alpha val="39999"/>
              </a:srgbClr>
            </a:outerShdw>
          </a:effectLst>
          <a:extLst/>
        </p:spPr>
        <p:txBody>
          <a:bodyPr anchor="ctr"/>
          <a:lstStyle/>
          <a:p>
            <a:pPr algn="ctr">
              <a:defRPr/>
            </a:pPr>
            <a:endParaRPr lang="es-ES" dirty="0">
              <a:solidFill>
                <a:prstClr val="white"/>
              </a:solidFill>
              <a:ea typeface="ＭＳ Ｐゴシック" pitchFamily="34" charset="-128"/>
            </a:endParaRPr>
          </a:p>
        </p:txBody>
      </p:sp>
      <p:sp>
        <p:nvSpPr>
          <p:cNvPr id="9" name="Rectángulo 8"/>
          <p:cNvSpPr/>
          <p:nvPr/>
        </p:nvSpPr>
        <p:spPr>
          <a:xfrm flipV="1">
            <a:off x="1" y="1147766"/>
            <a:ext cx="8559404" cy="46037"/>
          </a:xfrm>
          <a:prstGeom prst="rect">
            <a:avLst/>
          </a:prstGeom>
          <a:solidFill>
            <a:srgbClr val="4D7021"/>
          </a:solidFill>
          <a:ln>
            <a:solidFill>
              <a:srgbClr val="82BA48"/>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prstClr val="white"/>
              </a:solidFill>
            </a:endParaRPr>
          </a:p>
        </p:txBody>
      </p:sp>
      <p:pic>
        <p:nvPicPr>
          <p:cNvPr id="21511" name="Imagen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880" y="211141"/>
            <a:ext cx="65841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CuadroTexto"/>
          <p:cNvSpPr txBox="1">
            <a:spLocks noChangeArrowheads="1"/>
          </p:cNvSpPr>
          <p:nvPr/>
        </p:nvSpPr>
        <p:spPr bwMode="auto">
          <a:xfrm>
            <a:off x="254795" y="1566864"/>
            <a:ext cx="4867275" cy="6063198"/>
          </a:xfrm>
          <a:prstGeom prst="rect">
            <a:avLst/>
          </a:prstGeom>
          <a:noFill/>
          <a:ln>
            <a:noFill/>
          </a:ln>
          <a:extLst/>
        </p:spPr>
        <p:txBody>
          <a:bodyPr>
            <a:spAutoFit/>
          </a:bodyPr>
          <a:lstStyle>
            <a:lvl1pPr marL="285750" indent="-2857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285750" indent="-28575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spcBef>
                <a:spcPct val="0"/>
              </a:spcBef>
              <a:spcAft>
                <a:spcPct val="0"/>
              </a:spcAft>
              <a:buFont typeface="Wingdings" charset="0"/>
              <a:buChar char="ü"/>
              <a:defRPr/>
            </a:pPr>
            <a:r>
              <a:rPr lang="es-HN" sz="2200" b="1" dirty="0">
                <a:solidFill>
                  <a:srgbClr val="364A98"/>
                </a:solidFill>
                <a:latin typeface="Myriad Pro" charset="0"/>
                <a:cs typeface="ＭＳ Ｐゴシック" charset="0"/>
              </a:rPr>
              <a:t>Inversión estimada:  </a:t>
            </a:r>
          </a:p>
          <a:p>
            <a:pPr eaLnBrk="1" fontAlgn="base" hangingPunct="1">
              <a:spcBef>
                <a:spcPct val="0"/>
              </a:spcBef>
              <a:spcAft>
                <a:spcPct val="0"/>
              </a:spcAft>
              <a:buFont typeface="Arial" charset="0"/>
              <a:buChar char="•"/>
              <a:defRPr/>
            </a:pPr>
            <a:r>
              <a:rPr lang="es-HN" sz="2200" b="1" dirty="0">
                <a:solidFill>
                  <a:srgbClr val="404040"/>
                </a:solidFill>
                <a:latin typeface="Myriad Pro" charset="0"/>
                <a:cs typeface="ＭＳ Ｐゴシック" charset="0"/>
              </a:rPr>
              <a:t>Fase I: </a:t>
            </a:r>
            <a:r>
              <a:rPr lang="es-HN" sz="2200" b="1" dirty="0">
                <a:solidFill>
                  <a:srgbClr val="4D7021"/>
                </a:solidFill>
                <a:latin typeface="Myriad Pro" charset="0"/>
                <a:cs typeface="ＭＳ Ｐゴシック" charset="0"/>
              </a:rPr>
              <a:t>US$ 12.4 millones</a:t>
            </a:r>
          </a:p>
          <a:p>
            <a:pPr eaLnBrk="1" fontAlgn="base" hangingPunct="1">
              <a:spcBef>
                <a:spcPct val="0"/>
              </a:spcBef>
              <a:spcAft>
                <a:spcPct val="0"/>
              </a:spcAft>
              <a:buFont typeface="Arial" charset="0"/>
              <a:buChar char="•"/>
              <a:defRPr/>
            </a:pPr>
            <a:r>
              <a:rPr lang="es-HN" sz="2200" b="1" dirty="0">
                <a:solidFill>
                  <a:srgbClr val="404040"/>
                </a:solidFill>
                <a:latin typeface="Myriad Pro" charset="0"/>
                <a:cs typeface="ＭＳ Ｐゴシック" charset="0"/>
              </a:rPr>
              <a:t>Fase II: </a:t>
            </a:r>
            <a:r>
              <a:rPr lang="es-HN" sz="2200" dirty="0">
                <a:solidFill>
                  <a:srgbClr val="404040"/>
                </a:solidFill>
                <a:latin typeface="Myriad Pro" charset="0"/>
                <a:cs typeface="ＭＳ Ｐゴシック" charset="0"/>
              </a:rPr>
              <a:t>Por </a:t>
            </a:r>
            <a:r>
              <a:rPr lang="es-HN" sz="2200" dirty="0" smtClean="0">
                <a:solidFill>
                  <a:srgbClr val="404040"/>
                </a:solidFill>
                <a:latin typeface="Myriad Pro" charset="0"/>
                <a:cs typeface="ＭＳ Ｐゴシック" charset="0"/>
              </a:rPr>
              <a:t>estructurarse</a:t>
            </a:r>
            <a:endParaRPr lang="es-HN" sz="2200" dirty="0">
              <a:solidFill>
                <a:prstClr val="black"/>
              </a:solidFill>
              <a:latin typeface="Myriad Pro" charset="0"/>
              <a:cs typeface="ＭＳ Ｐゴシック" charset="0"/>
            </a:endParaRPr>
          </a:p>
          <a:p>
            <a:pPr eaLnBrk="1" fontAlgn="base" hangingPunct="1">
              <a:spcBef>
                <a:spcPct val="0"/>
              </a:spcBef>
              <a:spcAft>
                <a:spcPct val="0"/>
              </a:spcAft>
              <a:buFont typeface="Wingdings" charset="0"/>
              <a:buChar char="ü"/>
              <a:defRPr/>
            </a:pPr>
            <a:r>
              <a:rPr lang="es-HN" sz="2200" b="1" dirty="0">
                <a:solidFill>
                  <a:srgbClr val="364A98"/>
                </a:solidFill>
                <a:latin typeface="Myriad Pro" charset="0"/>
                <a:cs typeface="ＭＳ Ｐゴシック" charset="0"/>
              </a:rPr>
              <a:t>Alcance:  </a:t>
            </a:r>
          </a:p>
          <a:p>
            <a:pPr eaLnBrk="1" fontAlgn="base" hangingPunct="1">
              <a:spcBef>
                <a:spcPct val="0"/>
              </a:spcBef>
              <a:spcAft>
                <a:spcPct val="0"/>
              </a:spcAft>
              <a:buFont typeface="Arial" charset="0"/>
              <a:buChar char="•"/>
              <a:defRPr/>
            </a:pPr>
            <a:r>
              <a:rPr lang="en-US" sz="2200" b="1" dirty="0">
                <a:solidFill>
                  <a:srgbClr val="404040"/>
                </a:solidFill>
                <a:latin typeface="Myriad Pro" charset="0"/>
                <a:cs typeface="ＭＳ Ｐゴシック" charset="0"/>
              </a:rPr>
              <a:t>Fase I: </a:t>
            </a:r>
            <a:r>
              <a:rPr lang="es-HN" sz="2200" dirty="0">
                <a:solidFill>
                  <a:srgbClr val="404040"/>
                </a:solidFill>
                <a:latin typeface="Myriad Pro" charset="0"/>
                <a:cs typeface="ＭＳ Ｐゴシック" charset="0"/>
              </a:rPr>
              <a:t>Rehabilitación</a:t>
            </a:r>
            <a:r>
              <a:rPr lang="en-US" sz="2200" dirty="0">
                <a:solidFill>
                  <a:srgbClr val="404040"/>
                </a:solidFill>
                <a:latin typeface="Myriad Pro" charset="0"/>
                <a:cs typeface="ＭＳ Ｐゴシック" charset="0"/>
              </a:rPr>
              <a:t> y mantenimiento de 15.5 km en la Municipalidad de Santos Guardiola</a:t>
            </a:r>
          </a:p>
          <a:p>
            <a:pPr eaLnBrk="1" fontAlgn="base" hangingPunct="1">
              <a:spcBef>
                <a:spcPct val="0"/>
              </a:spcBef>
              <a:spcAft>
                <a:spcPct val="0"/>
              </a:spcAft>
              <a:buFont typeface="Arial" charset="0"/>
              <a:buChar char="•"/>
              <a:defRPr/>
            </a:pPr>
            <a:r>
              <a:rPr lang="en-US" sz="2200" b="1" dirty="0">
                <a:solidFill>
                  <a:srgbClr val="404040"/>
                </a:solidFill>
                <a:latin typeface="Myriad Pro" charset="0"/>
                <a:cs typeface="ＭＳ Ｐゴシック" charset="0"/>
              </a:rPr>
              <a:t>Fase II: </a:t>
            </a:r>
            <a:r>
              <a:rPr lang="en-US" sz="2200" dirty="0">
                <a:solidFill>
                  <a:srgbClr val="404040"/>
                </a:solidFill>
                <a:latin typeface="Myriad Pro" charset="0"/>
                <a:cs typeface="ＭＳ Ｐゴシック" charset="0"/>
              </a:rPr>
              <a:t>Desarrollo de proyectos  en los sectores de turismo, infraestructura, agua, energía, salud y educación</a:t>
            </a:r>
            <a:endParaRPr lang="es-HN" sz="2200" b="1" dirty="0">
              <a:solidFill>
                <a:srgbClr val="2E75B6"/>
              </a:solidFill>
              <a:latin typeface="Myriad Pro" charset="0"/>
              <a:cs typeface="ＭＳ Ｐゴシック" charset="0"/>
            </a:endParaRPr>
          </a:p>
          <a:p>
            <a:pPr lvl="3" fontAlgn="base">
              <a:spcBef>
                <a:spcPct val="0"/>
              </a:spcBef>
              <a:spcAft>
                <a:spcPct val="0"/>
              </a:spcAft>
              <a:buFont typeface="Wingdings" charset="0"/>
              <a:buChar char="ü"/>
              <a:defRPr/>
            </a:pPr>
            <a:r>
              <a:rPr lang="es-HN" sz="2200" b="1" dirty="0">
                <a:solidFill>
                  <a:srgbClr val="364A98"/>
                </a:solidFill>
                <a:latin typeface="Myriad Pro" charset="0"/>
                <a:ea typeface="ＭＳ Ｐゴシック" charset="0"/>
                <a:cs typeface="ＭＳ Ｐゴシック" charset="0"/>
              </a:rPr>
              <a:t>Estado actual: </a:t>
            </a:r>
          </a:p>
          <a:p>
            <a:pPr lvl="3" eaLnBrk="1" fontAlgn="base" hangingPunct="1">
              <a:spcBef>
                <a:spcPct val="0"/>
              </a:spcBef>
              <a:spcAft>
                <a:spcPct val="0"/>
              </a:spcAft>
              <a:buFont typeface="Arial" charset="0"/>
              <a:buChar char="•"/>
              <a:defRPr/>
            </a:pPr>
            <a:r>
              <a:rPr lang="es-HN" sz="2200" dirty="0" smtClean="0">
                <a:solidFill>
                  <a:srgbClr val="404040"/>
                </a:solidFill>
                <a:latin typeface="Myriad Pro" charset="0"/>
                <a:ea typeface="ＭＳ Ｐゴシック" charset="0"/>
                <a:cs typeface="ＭＳ Ｐゴシック" charset="0"/>
              </a:rPr>
              <a:t>Fideicomiso adjudicado a Banco Continental</a:t>
            </a:r>
            <a:endParaRPr lang="es-HN" sz="2200" dirty="0">
              <a:solidFill>
                <a:srgbClr val="404040"/>
              </a:solidFill>
              <a:latin typeface="Myriad Pro" charset="0"/>
              <a:ea typeface="ＭＳ Ｐゴシック" charset="0"/>
              <a:cs typeface="ＭＳ Ｐゴシック" charset="0"/>
            </a:endParaRPr>
          </a:p>
          <a:p>
            <a:pPr marL="0" lvl="3" indent="0" eaLnBrk="1" fontAlgn="base" hangingPunct="1">
              <a:spcBef>
                <a:spcPct val="0"/>
              </a:spcBef>
              <a:spcAft>
                <a:spcPct val="0"/>
              </a:spcAft>
              <a:defRPr/>
            </a:pPr>
            <a:endParaRPr lang="es-MX" sz="2000" dirty="0">
              <a:solidFill>
                <a:srgbClr val="404040"/>
              </a:solidFill>
              <a:latin typeface="Myriad Pro" charset="0"/>
              <a:ea typeface="ＭＳ Ｐゴシック" charset="0"/>
              <a:cs typeface="ＭＳ Ｐゴシック" charset="0"/>
            </a:endParaRPr>
          </a:p>
          <a:p>
            <a:pPr lvl="3" eaLnBrk="1" fontAlgn="base" hangingPunct="1">
              <a:spcBef>
                <a:spcPct val="0"/>
              </a:spcBef>
              <a:spcAft>
                <a:spcPct val="0"/>
              </a:spcAft>
              <a:buFont typeface="Arial" charset="0"/>
              <a:buChar char="•"/>
              <a:defRPr/>
            </a:pPr>
            <a:endParaRPr lang="es-HN" sz="2000" dirty="0">
              <a:solidFill>
                <a:srgbClr val="404040"/>
              </a:solidFill>
              <a:latin typeface="Myriad Pro" charset="0"/>
              <a:ea typeface="ＭＳ Ｐゴシック" charset="0"/>
              <a:cs typeface="ＭＳ Ｐゴシック" charset="0"/>
            </a:endParaRPr>
          </a:p>
          <a:p>
            <a:pPr lvl="3" fontAlgn="base">
              <a:spcBef>
                <a:spcPct val="0"/>
              </a:spcBef>
              <a:spcAft>
                <a:spcPct val="0"/>
              </a:spcAft>
              <a:buFont typeface="Arial" charset="0"/>
              <a:buChar char="•"/>
              <a:defRPr/>
            </a:pPr>
            <a:endParaRPr lang="es-HN" sz="2400" dirty="0">
              <a:solidFill>
                <a:prstClr val="black"/>
              </a:solidFill>
              <a:latin typeface="Myriad Pro" charset="0"/>
              <a:ea typeface="ＭＳ Ｐゴシック" charset="0"/>
              <a:cs typeface="ＭＳ Ｐゴシック" charset="0"/>
            </a:endParaRPr>
          </a:p>
          <a:p>
            <a:pPr lvl="3" fontAlgn="base">
              <a:spcBef>
                <a:spcPct val="0"/>
              </a:spcBef>
              <a:spcAft>
                <a:spcPct val="0"/>
              </a:spcAft>
              <a:defRPr/>
            </a:pPr>
            <a:endParaRPr lang="es-HN" sz="1600" dirty="0">
              <a:solidFill>
                <a:prstClr val="black"/>
              </a:solidFill>
              <a:latin typeface="Myriad Pro" charset="0"/>
              <a:ea typeface="ＭＳ Ｐゴシック" charset="0"/>
              <a:cs typeface="ＭＳ Ｐゴシック" charset="0"/>
            </a:endParaRPr>
          </a:p>
        </p:txBody>
      </p:sp>
      <p:pic>
        <p:nvPicPr>
          <p:cNvPr id="21513" name="Picture 2" descr="http://www.viajesroatan.com/wp-content/uploads/2009/07/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2070" y="2171703"/>
            <a:ext cx="357187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417153"/>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1" y="694437"/>
            <a:ext cx="8784975" cy="369332"/>
          </a:xfrm>
          <a:prstGeom prst="rect">
            <a:avLst/>
          </a:prstGeom>
        </p:spPr>
        <p:txBody>
          <a:bodyPr wrap="square">
            <a:spAutoFit/>
          </a:bodyPr>
          <a:lstStyle/>
          <a:p>
            <a:pPr algn="ctr"/>
            <a:r>
              <a:rPr lang="es-MX" dirty="0">
                <a:solidFill>
                  <a:prstClr val="black"/>
                </a:solidFill>
                <a:latin typeface="Calibri Light"/>
              </a:rPr>
              <a:t>MONTAJE DE CASA MALLA PARA VIVERO PARA PRODUCCIÓN DE PLANTAS CERTIFICADAS</a:t>
            </a:r>
          </a:p>
        </p:txBody>
      </p:sp>
      <p:sp>
        <p:nvSpPr>
          <p:cNvPr id="4" name="Rectangle 3"/>
          <p:cNvSpPr/>
          <p:nvPr/>
        </p:nvSpPr>
        <p:spPr>
          <a:xfrm>
            <a:off x="149298" y="22799"/>
            <a:ext cx="8815189" cy="646331"/>
          </a:xfrm>
          <a:prstGeom prst="rect">
            <a:avLst/>
          </a:prstGeom>
        </p:spPr>
        <p:txBody>
          <a:bodyPr wrap="square">
            <a:spAutoFit/>
          </a:bodyPr>
          <a:lstStyle/>
          <a:p>
            <a:pPr algn="ctr"/>
            <a:r>
              <a:rPr lang="es-MX" i="1" dirty="0">
                <a:solidFill>
                  <a:prstClr val="black"/>
                </a:solidFill>
                <a:latin typeface="Calibri Light"/>
              </a:rPr>
              <a:t>PROYECTOS  de COLON  </a:t>
            </a:r>
            <a:r>
              <a:rPr lang="es-MX" i="1" dirty="0" err="1">
                <a:solidFill>
                  <a:prstClr val="black"/>
                </a:solidFill>
                <a:latin typeface="Calibri Light"/>
              </a:rPr>
              <a:t>fruit</a:t>
            </a:r>
            <a:r>
              <a:rPr lang="es-MX" i="1" dirty="0">
                <a:solidFill>
                  <a:prstClr val="black"/>
                </a:solidFill>
                <a:latin typeface="Calibri Light"/>
              </a:rPr>
              <a:t> </a:t>
            </a:r>
            <a:r>
              <a:rPr lang="es-MX" i="1" dirty="0" err="1">
                <a:solidFill>
                  <a:prstClr val="black"/>
                </a:solidFill>
                <a:latin typeface="Calibri Light"/>
              </a:rPr>
              <a:t>company</a:t>
            </a:r>
            <a:r>
              <a:rPr lang="es-MX" i="1" dirty="0">
                <a:solidFill>
                  <a:prstClr val="black"/>
                </a:solidFill>
                <a:latin typeface="Calibri Light"/>
              </a:rPr>
              <a:t>, s. a. de c. v.</a:t>
            </a:r>
            <a:br>
              <a:rPr lang="es-MX" i="1" dirty="0">
                <a:solidFill>
                  <a:prstClr val="black"/>
                </a:solidFill>
                <a:latin typeface="Calibri Light"/>
              </a:rPr>
            </a:br>
            <a:r>
              <a:rPr lang="es-MX" i="1" dirty="0">
                <a:solidFill>
                  <a:prstClr val="black"/>
                </a:solidFill>
                <a:latin typeface="Calibri Light"/>
              </a:rPr>
              <a:t>(COFRUTCO)</a:t>
            </a:r>
            <a:endParaRPr lang="es-ES" dirty="0">
              <a:solidFill>
                <a:prstClr val="black"/>
              </a:solidFill>
              <a:latin typeface="Calibri Light"/>
            </a:endParaRPr>
          </a:p>
        </p:txBody>
      </p:sp>
      <p:pic>
        <p:nvPicPr>
          <p:cNvPr id="5" name="3 Marcador de contenid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338" y="1484784"/>
            <a:ext cx="4313452" cy="2736304"/>
          </a:xfrm>
          <a:prstGeom prst="rect">
            <a:avLst/>
          </a:prstGeom>
        </p:spPr>
      </p:pic>
      <p:sp>
        <p:nvSpPr>
          <p:cNvPr id="6" name="TextBox 5"/>
          <p:cNvSpPr txBox="1"/>
          <p:nvPr/>
        </p:nvSpPr>
        <p:spPr>
          <a:xfrm>
            <a:off x="59801" y="1484784"/>
            <a:ext cx="4487832" cy="2585323"/>
          </a:xfrm>
          <a:prstGeom prst="rect">
            <a:avLst/>
          </a:prstGeom>
          <a:noFill/>
        </p:spPr>
        <p:txBody>
          <a:bodyPr wrap="none" rtlCol="0">
            <a:spAutoFit/>
          </a:bodyPr>
          <a:lstStyle/>
          <a:p>
            <a:r>
              <a:rPr lang="es-US" dirty="0" smtClean="0">
                <a:solidFill>
                  <a:prstClr val="black"/>
                </a:solidFill>
              </a:rPr>
              <a:t>4 mil metros cuadrados de Viveros para la</a:t>
            </a:r>
          </a:p>
          <a:p>
            <a:r>
              <a:rPr lang="es-US" dirty="0" smtClean="0">
                <a:solidFill>
                  <a:prstClr val="black"/>
                </a:solidFill>
              </a:rPr>
              <a:t>Producción de plantas de cítricos, alcanzando</a:t>
            </a:r>
          </a:p>
          <a:p>
            <a:r>
              <a:rPr lang="es-US" dirty="0">
                <a:solidFill>
                  <a:prstClr val="black"/>
                </a:solidFill>
              </a:rPr>
              <a:t>u</a:t>
            </a:r>
            <a:r>
              <a:rPr lang="es-US" dirty="0" smtClean="0">
                <a:solidFill>
                  <a:prstClr val="black"/>
                </a:solidFill>
              </a:rPr>
              <a:t>na capacidad de 1,500 manzanas de siembra</a:t>
            </a:r>
          </a:p>
          <a:p>
            <a:r>
              <a:rPr lang="es-US" dirty="0">
                <a:solidFill>
                  <a:prstClr val="black"/>
                </a:solidFill>
              </a:rPr>
              <a:t>p</a:t>
            </a:r>
            <a:r>
              <a:rPr lang="es-US" dirty="0" smtClean="0">
                <a:solidFill>
                  <a:prstClr val="black"/>
                </a:solidFill>
              </a:rPr>
              <a:t>or año.</a:t>
            </a:r>
          </a:p>
          <a:p>
            <a:endParaRPr lang="es-US" dirty="0">
              <a:solidFill>
                <a:prstClr val="black"/>
              </a:solidFill>
            </a:endParaRPr>
          </a:p>
          <a:p>
            <a:r>
              <a:rPr lang="es-US" dirty="0" smtClean="0">
                <a:solidFill>
                  <a:prstClr val="black"/>
                </a:solidFill>
              </a:rPr>
              <a:t>Inversión Total: US$ 22.0 Millones</a:t>
            </a:r>
          </a:p>
          <a:p>
            <a:endParaRPr lang="es-US" dirty="0">
              <a:solidFill>
                <a:prstClr val="black"/>
              </a:solidFill>
            </a:endParaRPr>
          </a:p>
          <a:p>
            <a:r>
              <a:rPr lang="es-US" dirty="0" smtClean="0">
                <a:solidFill>
                  <a:prstClr val="black"/>
                </a:solidFill>
              </a:rPr>
              <a:t>6 mil empleos directos y 15 mil indirectos</a:t>
            </a:r>
          </a:p>
          <a:p>
            <a:r>
              <a:rPr lang="es-US" dirty="0" smtClean="0">
                <a:solidFill>
                  <a:prstClr val="black"/>
                </a:solidFill>
              </a:rPr>
              <a:t> </a:t>
            </a:r>
            <a:endParaRPr lang="es-ES" dirty="0">
              <a:solidFill>
                <a:prstClr val="black"/>
              </a:solidFill>
            </a:endParaRPr>
          </a:p>
        </p:txBody>
      </p:sp>
      <p:pic>
        <p:nvPicPr>
          <p:cNvPr id="7" name="1 Imagen" descr="DSC_1168"/>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169658" y="4274924"/>
            <a:ext cx="4258325" cy="2386811"/>
          </a:xfrm>
          <a:prstGeom prst="rect">
            <a:avLst/>
          </a:prstGeom>
          <a:noFill/>
          <a:ln>
            <a:noFill/>
          </a:ln>
        </p:spPr>
      </p:pic>
      <p:pic>
        <p:nvPicPr>
          <p:cNvPr id="8" name="3 Marcador de conteni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7936" y="4274924"/>
            <a:ext cx="4292854" cy="2386812"/>
          </a:xfrm>
          <a:prstGeom prst="rect">
            <a:avLst/>
          </a:prstGeom>
        </p:spPr>
      </p:pic>
      <p:sp>
        <p:nvSpPr>
          <p:cNvPr id="2" name="Rectangle 1"/>
          <p:cNvSpPr/>
          <p:nvPr/>
        </p:nvSpPr>
        <p:spPr>
          <a:xfrm>
            <a:off x="59801" y="2777445"/>
            <a:ext cx="3331099" cy="51185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23865144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Objeto"/>
          <p:cNvGraphicFramePr>
            <a:graphicFrameLocks noChangeAspect="1"/>
          </p:cNvGraphicFramePr>
          <p:nvPr>
            <p:extLst>
              <p:ext uri="{D42A27DB-BD31-4B8C-83A1-F6EECF244321}">
                <p14:modId xmlns:p14="http://schemas.microsoft.com/office/powerpoint/2010/main" val="2922976312"/>
              </p:ext>
            </p:extLst>
          </p:nvPr>
        </p:nvGraphicFramePr>
        <p:xfrm>
          <a:off x="279400" y="1333501"/>
          <a:ext cx="4826000" cy="2754124"/>
        </p:xfrm>
        <a:graphic>
          <a:graphicData uri="http://schemas.openxmlformats.org/presentationml/2006/ole">
            <mc:AlternateContent xmlns:mc="http://schemas.openxmlformats.org/markup-compatibility/2006">
              <mc:Choice xmlns:v="urn:schemas-microsoft-com:vml" Requires="v">
                <p:oleObj spid="_x0000_s1027" name="Hoja de cálculo" r:id="rId3" imgW="3038543" imgH="1733640" progId="Excel.Sheet.12">
                  <p:embed/>
                </p:oleObj>
              </mc:Choice>
              <mc:Fallback>
                <p:oleObj name="Hoja de cálculo" r:id="rId3" imgW="3038543" imgH="1733640" progId="Excel.Sheet.12">
                  <p:embed/>
                  <p:pic>
                    <p:nvPicPr>
                      <p:cNvPr id="0" name=""/>
                      <p:cNvPicPr/>
                      <p:nvPr/>
                    </p:nvPicPr>
                    <p:blipFill>
                      <a:blip r:embed="rId4"/>
                      <a:stretch>
                        <a:fillRect/>
                      </a:stretch>
                    </p:blipFill>
                    <p:spPr>
                      <a:xfrm>
                        <a:off x="279400" y="1333501"/>
                        <a:ext cx="4826000" cy="2754124"/>
                      </a:xfrm>
                      <a:prstGeom prst="rect">
                        <a:avLst/>
                      </a:prstGeom>
                    </p:spPr>
                  </p:pic>
                </p:oleObj>
              </mc:Fallback>
            </mc:AlternateContent>
          </a:graphicData>
        </a:graphic>
      </p:graphicFrame>
      <p:sp>
        <p:nvSpPr>
          <p:cNvPr id="3" name="Rectangle 2"/>
          <p:cNvSpPr>
            <a:spLocks noGrp="1"/>
          </p:cNvSpPr>
          <p:nvPr/>
        </p:nvSpPr>
        <p:spPr bwMode="auto">
          <a:xfrm>
            <a:off x="279400" y="135735"/>
            <a:ext cx="8229600" cy="9818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100" b="1">
                <a:solidFill>
                  <a:schemeClr val="tx1"/>
                </a:solidFill>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s-MX" sz="3300" kern="0" spc="50" dirty="0" smtClean="0">
                <a:ln w="11430"/>
                <a:solidFill>
                  <a:srgbClr val="106AB0"/>
                </a:solidFill>
                <a:effectLst>
                  <a:glow rad="139700">
                    <a:srgbClr val="AAAAAA">
                      <a:satMod val="175000"/>
                      <a:alpha val="40000"/>
                    </a:srgbClr>
                  </a:glow>
                  <a:outerShdw blurRad="76200" dist="50800" dir="5400000" algn="tl" rotWithShape="0">
                    <a:srgbClr val="000000">
                      <a:alpha val="65000"/>
                    </a:srgbClr>
                  </a:outerShdw>
                </a:effectLst>
                <a:latin typeface="Arial" charset="0"/>
              </a:rPr>
              <a:t>PROYECTOS AMPLIACION</a:t>
            </a:r>
            <a:br>
              <a:rPr lang="es-MX" sz="3300" kern="0" spc="50" dirty="0" smtClean="0">
                <a:ln w="11430"/>
                <a:solidFill>
                  <a:srgbClr val="106AB0"/>
                </a:solidFill>
                <a:effectLst>
                  <a:glow rad="139700">
                    <a:srgbClr val="AAAAAA">
                      <a:satMod val="175000"/>
                      <a:alpha val="40000"/>
                    </a:srgbClr>
                  </a:glow>
                  <a:outerShdw blurRad="76200" dist="50800" dir="5400000" algn="tl" rotWithShape="0">
                    <a:srgbClr val="000000">
                      <a:alpha val="65000"/>
                    </a:srgbClr>
                  </a:outerShdw>
                </a:effectLst>
                <a:latin typeface="Arial" charset="0"/>
              </a:rPr>
            </a:br>
            <a:r>
              <a:rPr lang="es-MX" sz="3300" kern="0" spc="50" dirty="0" smtClean="0">
                <a:ln w="11430"/>
                <a:solidFill>
                  <a:srgbClr val="106AB0"/>
                </a:solidFill>
                <a:effectLst>
                  <a:glow rad="139700">
                    <a:srgbClr val="AAAAAA">
                      <a:satMod val="175000"/>
                      <a:alpha val="40000"/>
                    </a:srgbClr>
                  </a:glow>
                  <a:outerShdw blurRad="76200" dist="50800" dir="5400000" algn="tl" rotWithShape="0">
                    <a:srgbClr val="000000">
                      <a:alpha val="65000"/>
                    </a:srgbClr>
                  </a:outerShdw>
                </a:effectLst>
                <a:latin typeface="Arial" charset="0"/>
              </a:rPr>
              <a:t>LACTHOSA</a:t>
            </a:r>
          </a:p>
        </p:txBody>
      </p:sp>
      <p:pic>
        <p:nvPicPr>
          <p:cNvPr id="4" name="1 Imagen"/>
          <p:cNvPicPr>
            <a:picLocks noChangeAspect="1"/>
          </p:cNvPicPr>
          <p:nvPr/>
        </p:nvPicPr>
        <p:blipFill>
          <a:blip r:embed="rId5">
            <a:lum bright="10000" contrast="10000"/>
            <a:extLst>
              <a:ext uri="{28A0092B-C50C-407E-A947-70E740481C1C}">
                <a14:useLocalDpi xmlns:a14="http://schemas.microsoft.com/office/drawing/2010/main" val="0"/>
              </a:ext>
            </a:extLst>
          </a:blip>
          <a:stretch>
            <a:fillRect/>
          </a:stretch>
        </p:blipFill>
        <p:spPr>
          <a:xfrm>
            <a:off x="5482346" y="1333501"/>
            <a:ext cx="3509254" cy="2769600"/>
          </a:xfrm>
          <a:prstGeom prst="rect">
            <a:avLst/>
          </a:prstGeom>
          <a:noFill/>
          <a:ln w="76200" cmpd="tri">
            <a:solidFill>
              <a:srgbClr val="106AB0"/>
            </a:solidFill>
            <a:miter lim="800000"/>
            <a:headEnd/>
            <a:tailEnd/>
          </a:ln>
        </p:spPr>
      </p:pic>
      <p:pic>
        <p:nvPicPr>
          <p:cNvPr id="5" name="Picture 4" descr="C:\Users\kelly.urrutia\Desktop\cdc\DSC03920.JPG"/>
          <p:cNvPicPr>
            <a:picLocks noChangeAspect="1" noChangeArrowheads="1"/>
          </p:cNvPicPr>
          <p:nvPr/>
        </p:nvPicPr>
        <p:blipFill>
          <a:blip r:embed="rId6" cstate="print">
            <a:lum bright="10000" contrast="10000"/>
            <a:extLst>
              <a:ext uri="{28A0092B-C50C-407E-A947-70E740481C1C}">
                <a14:useLocalDpi xmlns:a14="http://schemas.microsoft.com/office/drawing/2010/main" val="0"/>
              </a:ext>
            </a:extLst>
          </a:blip>
          <a:srcRect/>
          <a:stretch>
            <a:fillRect/>
          </a:stretch>
        </p:blipFill>
        <p:spPr bwMode="auto">
          <a:xfrm>
            <a:off x="279399" y="4279900"/>
            <a:ext cx="3024063" cy="2388645"/>
          </a:xfrm>
          <a:prstGeom prst="rect">
            <a:avLst/>
          </a:prstGeom>
          <a:noFill/>
          <a:ln w="76200" cmpd="tri">
            <a:solidFill>
              <a:srgbClr val="106AB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C:\Users\sheyla.hawith\AppData\Local\Microsoft\Windows\Temporary Internet Files\Content.Outlook\UMMAGQCP\20140423_110342_resized.jpg"/>
          <p:cNvPicPr>
            <a:picLocks noChangeAspect="1" noChangeArrowheads="1"/>
          </p:cNvPicPr>
          <p:nvPr/>
        </p:nvPicPr>
        <p:blipFill>
          <a:blip r:embed="rId7" cstate="print">
            <a:lum bright="10000" contrast="10000"/>
            <a:extLst>
              <a:ext uri="{28A0092B-C50C-407E-A947-70E740481C1C}">
                <a14:useLocalDpi xmlns:a14="http://schemas.microsoft.com/office/drawing/2010/main" val="0"/>
              </a:ext>
            </a:extLst>
          </a:blip>
          <a:srcRect/>
          <a:stretch>
            <a:fillRect/>
          </a:stretch>
        </p:blipFill>
        <p:spPr bwMode="auto">
          <a:xfrm>
            <a:off x="3548400" y="4279900"/>
            <a:ext cx="2700000" cy="2388645"/>
          </a:xfrm>
          <a:prstGeom prst="rect">
            <a:avLst/>
          </a:prstGeom>
          <a:noFill/>
          <a:ln w="76200" cmpd="tri">
            <a:solidFill>
              <a:srgbClr val="106AB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8" cstate="print">
            <a:lum bright="10000" contrast="10000"/>
            <a:extLst>
              <a:ext uri="{28A0092B-C50C-407E-A947-70E740481C1C}">
                <a14:useLocalDpi xmlns:a14="http://schemas.microsoft.com/office/drawing/2010/main" val="0"/>
              </a:ext>
            </a:extLst>
          </a:blip>
          <a:srcRect/>
          <a:stretch>
            <a:fillRect/>
          </a:stretch>
        </p:blipFill>
        <p:spPr bwMode="auto">
          <a:xfrm>
            <a:off x="6456351" y="4279900"/>
            <a:ext cx="2535250" cy="2374679"/>
          </a:xfrm>
          <a:prstGeom prst="rect">
            <a:avLst/>
          </a:prstGeom>
          <a:noFill/>
          <a:ln w="76200" cmpd="tri">
            <a:solidFill>
              <a:srgbClr val="106AB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1242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623" y="1654042"/>
            <a:ext cx="8229600" cy="3681788"/>
          </a:xfrm>
        </p:spPr>
        <p:txBody>
          <a:bodyPr>
            <a:normAutofit/>
          </a:bodyPr>
          <a:lstStyle/>
          <a:p>
            <a:r>
              <a:rPr lang="es-HN" sz="2200" dirty="0" smtClean="0"/>
              <a:t>Generación de 43 MWs de energía eléctrica que operará en base a la combustión de King Grass (Biomasa)</a:t>
            </a:r>
          </a:p>
          <a:p>
            <a:r>
              <a:rPr lang="es-ES_tradnl" sz="2200" dirty="0" smtClean="0"/>
              <a:t>Monto de Inversión: US$ 118 Millones</a:t>
            </a:r>
            <a:endParaRPr lang="en-US" sz="2200" dirty="0" smtClean="0"/>
          </a:p>
          <a:p>
            <a:r>
              <a:rPr lang="es-ES_tradnl" sz="2200" dirty="0" smtClean="0"/>
              <a:t>Producción de 5 tipos de energía: Biogás, Energía </a:t>
            </a:r>
            <a:r>
              <a:rPr lang="es-ES_tradnl" sz="2200" dirty="0"/>
              <a:t>E</a:t>
            </a:r>
            <a:r>
              <a:rPr lang="es-ES_tradnl" sz="2200" dirty="0" smtClean="0"/>
              <a:t>léctrica, Energía a través de Agua </a:t>
            </a:r>
            <a:r>
              <a:rPr lang="es-ES_tradnl" sz="2200" dirty="0"/>
              <a:t>F</a:t>
            </a:r>
            <a:r>
              <a:rPr lang="es-ES_tradnl" sz="2200" dirty="0" smtClean="0"/>
              <a:t>ría, Energía a través de Agua Caliente, Energía a través de Vapor.</a:t>
            </a:r>
          </a:p>
          <a:p>
            <a:r>
              <a:rPr lang="es-ES_tradnl" sz="2200" dirty="0"/>
              <a:t>C</a:t>
            </a:r>
            <a:r>
              <a:rPr lang="es-ES_tradnl" sz="2200" dirty="0" smtClean="0"/>
              <a:t>lientes principales: Parques </a:t>
            </a:r>
            <a:r>
              <a:rPr lang="es-ES_tradnl" sz="2200" dirty="0"/>
              <a:t>I</a:t>
            </a:r>
            <a:r>
              <a:rPr lang="es-ES_tradnl" sz="2200" dirty="0" smtClean="0"/>
              <a:t>ndustriales, Industrias establecidas en la </a:t>
            </a:r>
            <a:r>
              <a:rPr lang="es-ES_tradnl" sz="2200" dirty="0"/>
              <a:t>Z</a:t>
            </a:r>
            <a:r>
              <a:rPr lang="es-ES_tradnl" sz="2200" dirty="0" smtClean="0"/>
              <a:t>ona Norte y la ENEE. </a:t>
            </a:r>
            <a:endParaRPr lang="en-US" sz="2200" dirty="0" smtClean="0"/>
          </a:p>
          <a:p>
            <a:r>
              <a:rPr lang="es-ES_tradnl" sz="2200" dirty="0" smtClean="0"/>
              <a:t> Bancos Financiadores: BCIE, DAVIVIENDA, FICENSA, FICOHSA</a:t>
            </a:r>
            <a:endParaRPr lang="en-US" sz="2200" dirty="0" smtClean="0"/>
          </a:p>
          <a:p>
            <a:endParaRPr lang="en-US" sz="2200"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1615" y="5206847"/>
            <a:ext cx="2280082" cy="1526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4"/>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2093" y="5205875"/>
            <a:ext cx="2286000" cy="1527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3128093" y="10670"/>
            <a:ext cx="2774957" cy="1771528"/>
            <a:chOff x="3128093" y="10670"/>
            <a:chExt cx="2774957" cy="1771528"/>
          </a:xfrm>
        </p:grpSpPr>
        <p:pic>
          <p:nvPicPr>
            <p:cNvPr id="5" name="Imagen 3"/>
            <p:cNvPicPr/>
            <p:nvPr/>
          </p:nvPicPr>
          <p:blipFill rotWithShape="1">
            <a:blip r:embed="rId4" cstate="email">
              <a:extLst>
                <a:ext uri="{28A0092B-C50C-407E-A947-70E740481C1C}">
                  <a14:useLocalDpi xmlns:a14="http://schemas.microsoft.com/office/drawing/2010/main"/>
                </a:ext>
              </a:extLst>
            </a:blip>
            <a:srcRect/>
            <a:stretch/>
          </p:blipFill>
          <p:spPr bwMode="auto">
            <a:xfrm>
              <a:off x="3128093" y="699129"/>
              <a:ext cx="2774957" cy="1083069"/>
            </a:xfrm>
            <a:prstGeom prst="rect">
              <a:avLst/>
            </a:prstGeom>
            <a:ln>
              <a:noFill/>
            </a:ln>
            <a:extLst>
              <a:ext uri="{53640926-AAD7-44D8-BBD7-CCE9431645EC}">
                <a14:shadowObscured xmlns:a14="http://schemas.microsoft.com/office/drawing/2010/main"/>
              </a:ext>
            </a:extLst>
          </p:spPr>
        </p:pic>
        <p:pic>
          <p:nvPicPr>
            <p:cNvPr id="18" name="Imagen 3"/>
            <p:cNvPicPr/>
            <p:nvPr/>
          </p:nvPicPr>
          <p:blipFill rotWithShape="1">
            <a:blip r:embed="rId5" cstate="email">
              <a:extLst>
                <a:ext uri="{28A0092B-C50C-407E-A947-70E740481C1C}">
                  <a14:useLocalDpi xmlns:a14="http://schemas.microsoft.com/office/drawing/2010/main"/>
                </a:ext>
              </a:extLst>
            </a:blip>
            <a:srcRect/>
            <a:stretch/>
          </p:blipFill>
          <p:spPr bwMode="auto">
            <a:xfrm>
              <a:off x="4070586" y="10670"/>
              <a:ext cx="1008107" cy="839136"/>
            </a:xfrm>
            <a:prstGeom prst="rect">
              <a:avLst/>
            </a:prstGeom>
            <a:ln>
              <a:noFill/>
            </a:ln>
            <a:extLst>
              <a:ext uri="{53640926-AAD7-44D8-BBD7-CCE9431645EC}">
                <a14:shadowObscured xmlns:a14="http://schemas.microsoft.com/office/drawing/2010/main"/>
              </a:ext>
            </a:extLst>
          </p:spPr>
        </p:pic>
      </p:grpSp>
      <p:pic>
        <p:nvPicPr>
          <p:cNvPr id="20" name="Picture 19"/>
          <p:cNvPicPr>
            <a:picLocks/>
          </p:cNvPicPr>
          <p:nvPr/>
        </p:nvPicPr>
        <p:blipFill>
          <a:blip r:embed="rId6" cstate="email">
            <a:extLst>
              <a:ext uri="{28A0092B-C50C-407E-A947-70E740481C1C}">
                <a14:useLocalDpi xmlns:a14="http://schemas.microsoft.com/office/drawing/2010/main"/>
              </a:ext>
            </a:extLst>
          </a:blip>
          <a:stretch>
            <a:fillRect/>
          </a:stretch>
        </p:blipFill>
        <p:spPr>
          <a:xfrm>
            <a:off x="3498217" y="5205875"/>
            <a:ext cx="2281126" cy="1527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1800" y="2374900"/>
            <a:ext cx="5092700" cy="4445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spTree>
    <p:extLst>
      <p:ext uri="{BB962C8B-B14F-4D97-AF65-F5344CB8AC3E}">
        <p14:creationId xmlns:p14="http://schemas.microsoft.com/office/powerpoint/2010/main" val="12839448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934200"/>
            <a:chOff x="0" y="0"/>
            <a:chExt cx="9144000" cy="6934200"/>
          </a:xfrm>
        </p:grpSpPr>
        <p:pic>
          <p:nvPicPr>
            <p:cNvPr id="2050" name="Picture 3"/>
            <p:cNvPicPr>
              <a:picLocks noChangeAspect="1" noChangeArrowheads="1"/>
            </p:cNvPicPr>
            <p:nvPr/>
          </p:nvPicPr>
          <p:blipFill>
            <a:blip r:embed="rId2">
              <a:lum contrast="-20000"/>
              <a:extLst>
                <a:ext uri="{28A0092B-C50C-407E-A947-70E740481C1C}">
                  <a14:useLocalDpi xmlns:a14="http://schemas.microsoft.com/office/drawing/2010/main" val="0"/>
                </a:ext>
              </a:extLst>
            </a:blip>
            <a:srcRect l="4031" t="5734" r="5646" b="21147"/>
            <a:stretch>
              <a:fillRect/>
            </a:stretch>
          </p:blipFill>
          <p:spPr bwMode="auto">
            <a:xfrm>
              <a:off x="0" y="2971800"/>
              <a:ext cx="6096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p:cNvPicPr>
              <a:picLocks noChangeAspect="1" noChangeArrowheads="1"/>
            </p:cNvPicPr>
            <p:nvPr/>
          </p:nvPicPr>
          <p:blipFill>
            <a:blip r:embed="rId3">
              <a:extLst>
                <a:ext uri="{28A0092B-C50C-407E-A947-70E740481C1C}">
                  <a14:useLocalDpi xmlns:a14="http://schemas.microsoft.com/office/drawing/2010/main" val="0"/>
                </a:ext>
              </a:extLst>
            </a:blip>
            <a:srcRect l="47301" b="23404"/>
            <a:stretch>
              <a:fillRect/>
            </a:stretch>
          </p:blipFill>
          <p:spPr bwMode="auto">
            <a:xfrm>
              <a:off x="5305425" y="3581400"/>
              <a:ext cx="3838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0" y="0"/>
              <a:ext cx="457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4572000" y="0"/>
              <a:ext cx="457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itle 3"/>
          <p:cNvSpPr>
            <a:spLocks noGrp="1"/>
          </p:cNvSpPr>
          <p:nvPr>
            <p:ph type="title"/>
          </p:nvPr>
        </p:nvSpPr>
        <p:spPr>
          <a:xfrm>
            <a:off x="457200" y="0"/>
            <a:ext cx="8229600" cy="1143000"/>
          </a:xfrm>
        </p:spPr>
        <p:txBody>
          <a:bodyPr/>
          <a:lstStyle/>
          <a:p>
            <a:pPr eaLnBrk="1" hangingPunct="1"/>
            <a:r>
              <a:rPr lang="es-HN" sz="4000" b="1" smtClean="0">
                <a:solidFill>
                  <a:schemeClr val="bg1"/>
                </a:solidFill>
              </a:rPr>
              <a:t>Planta de Generación Eléctrica a base de Biomasa Vegetal</a:t>
            </a:r>
          </a:p>
        </p:txBody>
      </p:sp>
      <p:sp>
        <p:nvSpPr>
          <p:cNvPr id="5" name="Content Placeholder 4"/>
          <p:cNvSpPr>
            <a:spLocks noGrp="1"/>
          </p:cNvSpPr>
          <p:nvPr>
            <p:ph sz="quarter" idx="1"/>
          </p:nvPr>
        </p:nvSpPr>
        <p:spPr>
          <a:xfrm>
            <a:off x="152400" y="1295400"/>
            <a:ext cx="8915400" cy="5105400"/>
          </a:xfrm>
        </p:spPr>
        <p:txBody>
          <a:bodyPr rtlCol="0">
            <a:normAutofit fontScale="85000" lnSpcReduction="20000"/>
          </a:bodyPr>
          <a:lstStyle/>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Propietario:  Caracol Knits S.A de C.V.</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Nombre del Proyecto: Planta de Energía Caracol Knits</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Capacidad: 18.6 MW</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Inversión: $45,000,000.00</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Empleos : 2,000 personas</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Área de Cultivo: 6,000 </a:t>
            </a:r>
            <a:r>
              <a:rPr lang="es-HN" sz="2400" b="1" dirty="0" err="1" smtClean="0">
                <a:solidFill>
                  <a:schemeClr val="bg1"/>
                </a:solidFill>
                <a:latin typeface="Book Antiqua" pitchFamily="18" charset="0"/>
              </a:rPr>
              <a:t>Mz</a:t>
            </a:r>
            <a:r>
              <a:rPr lang="es-HN" sz="2400" b="1" dirty="0" smtClean="0">
                <a:solidFill>
                  <a:schemeClr val="bg1"/>
                </a:solidFill>
                <a:latin typeface="Book Antiqua" pitchFamily="18" charset="0"/>
              </a:rPr>
              <a:t>`</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Inicio de Operación Comercial: Mayo 2014</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Localización: Potrerillos, Cort</a:t>
            </a:r>
            <a:r>
              <a:rPr lang="es-HN" sz="2200" b="1" dirty="0" smtClean="0">
                <a:solidFill>
                  <a:schemeClr val="bg1"/>
                </a:solidFill>
                <a:latin typeface="Book Antiqua" pitchFamily="18" charset="0"/>
              </a:rPr>
              <a:t>es</a:t>
            </a:r>
          </a:p>
          <a:p>
            <a:pPr eaLnBrk="1" fontAlgn="auto" hangingPunct="1">
              <a:spcAft>
                <a:spcPts val="0"/>
              </a:spcAft>
              <a:buFont typeface="Wingdings" pitchFamily="2" charset="2"/>
              <a:buChar char="Ø"/>
              <a:defRPr/>
            </a:pPr>
            <a:endParaRPr lang="es-HN" sz="2200" b="1" dirty="0" smtClean="0">
              <a:latin typeface="+mj-lt"/>
            </a:endParaRPr>
          </a:p>
        </p:txBody>
      </p:sp>
      <p:sp>
        <p:nvSpPr>
          <p:cNvPr id="11" name="Rectangle 10"/>
          <p:cNvSpPr/>
          <p:nvPr/>
        </p:nvSpPr>
        <p:spPr>
          <a:xfrm>
            <a:off x="381000" y="3832225"/>
            <a:ext cx="8305800" cy="368300"/>
          </a:xfrm>
          <a:prstGeom prst="rect">
            <a:avLst/>
          </a:prstGeom>
        </p:spPr>
        <p:txBody>
          <a:bodyPr>
            <a:spAutoFit/>
          </a:bodyPr>
          <a:lstStyle/>
          <a:p>
            <a:pPr marL="274320" indent="-274320">
              <a:spcBef>
                <a:spcPts val="600"/>
              </a:spcBef>
              <a:buClr>
                <a:srgbClr val="5B9BD5"/>
              </a:buClr>
              <a:buSzPct val="76000"/>
              <a:buFont typeface="Wingdings" pitchFamily="2" charset="2"/>
              <a:buChar char="Ø"/>
              <a:defRPr/>
            </a:pPr>
            <a:endParaRPr lang="es-HN" b="1" dirty="0">
              <a:solidFill>
                <a:prstClr val="black"/>
              </a:solidFill>
              <a:latin typeface="Calibri Light"/>
            </a:endParaRPr>
          </a:p>
        </p:txBody>
      </p:sp>
      <p:pic>
        <p:nvPicPr>
          <p:cNvPr id="2057" name="Picture 4" descr="C:\Documents and Settings\jescalante\Escritorio\Caracol Knits logo\Oficina\Caracol logo COLOR tran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613" y="6276975"/>
            <a:ext cx="20843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7000" y="3213100"/>
            <a:ext cx="3886200" cy="530225"/>
          </a:xfrm>
          <a:prstGeom prst="rect">
            <a:avLst/>
          </a:prstGeom>
          <a:no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prstClr val="white"/>
                </a:solidFill>
              </a:rPr>
              <a:t>1</a:t>
            </a:r>
            <a:endParaRPr lang="es-ES" dirty="0">
              <a:solidFill>
                <a:prstClr val="white"/>
              </a:solidFill>
            </a:endParaRPr>
          </a:p>
        </p:txBody>
      </p:sp>
    </p:spTree>
    <p:extLst>
      <p:ext uri="{BB962C8B-B14F-4D97-AF65-F5344CB8AC3E}">
        <p14:creationId xmlns:p14="http://schemas.microsoft.com/office/powerpoint/2010/main" val="1814335867"/>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3524250"/>
            <a:ext cx="4648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
          <p:cNvPicPr>
            <a:picLocks noChangeAspect="1" noChangeArrowheads="1"/>
          </p:cNvPicPr>
          <p:nvPr/>
        </p:nvPicPr>
        <p:blipFill>
          <a:blip r:embed="rId3">
            <a:lum bright="-10000"/>
            <a:extLst>
              <a:ext uri="{28A0092B-C50C-407E-A947-70E740481C1C}">
                <a14:useLocalDpi xmlns:a14="http://schemas.microsoft.com/office/drawing/2010/main" val="0"/>
              </a:ext>
            </a:extLst>
          </a:blip>
          <a:srcRect l="4543" t="5051" r="4543" b="20869"/>
          <a:stretch>
            <a:fillRect/>
          </a:stretch>
        </p:blipFill>
        <p:spPr bwMode="auto">
          <a:xfrm>
            <a:off x="4648200" y="3352800"/>
            <a:ext cx="449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0" y="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s-HN" b="1" dirty="0" smtClean="0">
                <a:solidFill>
                  <a:schemeClr val="bg1"/>
                </a:solidFill>
              </a:rPr>
              <a:t>Planta de Generación Eléctrica a base de Biomasa Vegetal</a:t>
            </a:r>
            <a:endParaRPr lang="es-HN" b="1" dirty="0">
              <a:solidFill>
                <a:schemeClr val="bg1"/>
              </a:solidFill>
            </a:endParaRPr>
          </a:p>
        </p:txBody>
      </p:sp>
      <p:pic>
        <p:nvPicPr>
          <p:cNvPr id="3078" name="Picture 5"/>
          <p:cNvPicPr>
            <a:picLocks noChangeAspect="1" noChangeArrowheads="1"/>
          </p:cNvPicPr>
          <p:nvPr/>
        </p:nvPicPr>
        <p:blipFill>
          <a:blip r:embed="rId5">
            <a:clrChange>
              <a:clrFrom>
                <a:srgbClr val="FFFFFF"/>
              </a:clrFrom>
              <a:clrTo>
                <a:srgbClr val="FFFFFF">
                  <a:alpha val="0"/>
                </a:srgbClr>
              </a:clrTo>
            </a:clrChange>
            <a:lum bright="-10000"/>
            <a:extLst>
              <a:ext uri="{28A0092B-C50C-407E-A947-70E740481C1C}">
                <a14:useLocalDpi xmlns:a14="http://schemas.microsoft.com/office/drawing/2010/main" val="0"/>
              </a:ext>
            </a:extLst>
          </a:blip>
          <a:srcRect/>
          <a:stretch>
            <a:fillRect/>
          </a:stretch>
        </p:blipFill>
        <p:spPr bwMode="auto">
          <a:xfrm>
            <a:off x="7543800" y="5330825"/>
            <a:ext cx="16002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81000" y="3832225"/>
            <a:ext cx="8305800" cy="368300"/>
          </a:xfrm>
          <a:prstGeom prst="rect">
            <a:avLst/>
          </a:prstGeom>
        </p:spPr>
        <p:txBody>
          <a:bodyPr>
            <a:spAutoFit/>
          </a:bodyPr>
          <a:lstStyle/>
          <a:p>
            <a:pPr marL="274320" indent="-274320">
              <a:spcBef>
                <a:spcPts val="600"/>
              </a:spcBef>
              <a:buClr>
                <a:srgbClr val="5B9BD5"/>
              </a:buClr>
              <a:buSzPct val="76000"/>
              <a:buFont typeface="Wingdings" pitchFamily="2" charset="2"/>
              <a:buChar char="Ø"/>
              <a:defRPr/>
            </a:pPr>
            <a:endParaRPr lang="es-HN" b="1" dirty="0">
              <a:solidFill>
                <a:prstClr val="black"/>
              </a:solidFill>
              <a:latin typeface="Calibri Light"/>
            </a:endParaRPr>
          </a:p>
        </p:txBody>
      </p:sp>
      <p:sp>
        <p:nvSpPr>
          <p:cNvPr id="5" name="Content Placeholder 4"/>
          <p:cNvSpPr>
            <a:spLocks noGrp="1"/>
          </p:cNvSpPr>
          <p:nvPr>
            <p:ph sz="quarter" idx="1"/>
          </p:nvPr>
        </p:nvSpPr>
        <p:spPr>
          <a:xfrm>
            <a:off x="152400" y="1371600"/>
            <a:ext cx="8915400" cy="5410200"/>
          </a:xfrm>
        </p:spPr>
        <p:txBody>
          <a:bodyPr rtlCol="0">
            <a:normAutofit fontScale="92500" lnSpcReduction="20000"/>
          </a:bodyPr>
          <a:lstStyle/>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Propietario:  </a:t>
            </a:r>
            <a:r>
              <a:rPr lang="es-HN" sz="2400" b="1" dirty="0" err="1" smtClean="0">
                <a:solidFill>
                  <a:schemeClr val="bg1"/>
                </a:solidFill>
                <a:latin typeface="Book Antiqua" pitchFamily="18" charset="0"/>
              </a:rPr>
              <a:t>Fruit</a:t>
            </a:r>
            <a:r>
              <a:rPr lang="es-HN" sz="2400" b="1" dirty="0" smtClean="0">
                <a:solidFill>
                  <a:schemeClr val="bg1"/>
                </a:solidFill>
                <a:latin typeface="Book Antiqua" pitchFamily="18" charset="0"/>
              </a:rPr>
              <a:t> of </a:t>
            </a:r>
            <a:r>
              <a:rPr lang="es-HN" sz="2400" b="1" dirty="0" err="1" smtClean="0">
                <a:solidFill>
                  <a:schemeClr val="bg1"/>
                </a:solidFill>
                <a:latin typeface="Book Antiqua" pitchFamily="18" charset="0"/>
              </a:rPr>
              <a:t>the</a:t>
            </a:r>
            <a:r>
              <a:rPr lang="es-HN" sz="2400" b="1" dirty="0" smtClean="0">
                <a:solidFill>
                  <a:schemeClr val="bg1"/>
                </a:solidFill>
                <a:latin typeface="Book Antiqua" pitchFamily="18" charset="0"/>
              </a:rPr>
              <a:t> </a:t>
            </a:r>
            <a:r>
              <a:rPr lang="es-HN" sz="2400" b="1" dirty="0" err="1" smtClean="0">
                <a:solidFill>
                  <a:schemeClr val="bg1"/>
                </a:solidFill>
                <a:latin typeface="Book Antiqua" pitchFamily="18" charset="0"/>
              </a:rPr>
              <a:t>Loom</a:t>
            </a: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Nombre del Proyecto: </a:t>
            </a:r>
            <a:r>
              <a:rPr lang="es-HN" sz="2400" b="1" dirty="0" err="1" smtClean="0">
                <a:solidFill>
                  <a:schemeClr val="bg1"/>
                </a:solidFill>
                <a:latin typeface="Book Antiqua" pitchFamily="18" charset="0"/>
              </a:rPr>
              <a:t>Merendon</a:t>
            </a:r>
            <a:r>
              <a:rPr lang="es-HN" sz="2400" b="1" dirty="0" smtClean="0">
                <a:solidFill>
                  <a:schemeClr val="bg1"/>
                </a:solidFill>
                <a:latin typeface="Book Antiqua" pitchFamily="18" charset="0"/>
              </a:rPr>
              <a:t> </a:t>
            </a:r>
            <a:r>
              <a:rPr lang="es-HN" sz="2400" b="1" dirty="0" err="1" smtClean="0">
                <a:solidFill>
                  <a:schemeClr val="bg1"/>
                </a:solidFill>
                <a:latin typeface="Book Antiqua" pitchFamily="18" charset="0"/>
              </a:rPr>
              <a:t>Power</a:t>
            </a:r>
            <a:r>
              <a:rPr lang="es-HN" sz="2400" b="1" dirty="0" smtClean="0">
                <a:solidFill>
                  <a:schemeClr val="bg1"/>
                </a:solidFill>
                <a:latin typeface="Book Antiqua" pitchFamily="18" charset="0"/>
              </a:rPr>
              <a:t> </a:t>
            </a:r>
            <a:r>
              <a:rPr lang="es-HN" sz="2400" b="1" dirty="0" err="1" smtClean="0">
                <a:solidFill>
                  <a:schemeClr val="bg1"/>
                </a:solidFill>
                <a:latin typeface="Book Antiqua" pitchFamily="18" charset="0"/>
              </a:rPr>
              <a:t>Plant</a:t>
            </a: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Capacidad: 18.6 MW</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Font typeface="Wingdings" pitchFamily="2" charset="2"/>
              <a:buChar char="Ø"/>
              <a:defRPr/>
            </a:pPr>
            <a:r>
              <a:rPr lang="es-HN" sz="2400" b="1" dirty="0" smtClean="0">
                <a:solidFill>
                  <a:schemeClr val="bg1"/>
                </a:solidFill>
                <a:latin typeface="Book Antiqua" pitchFamily="18" charset="0"/>
              </a:rPr>
              <a:t>Inversión: $45,000,000.00</a:t>
            </a:r>
          </a:p>
          <a:p>
            <a:pPr eaLnBrk="1" fontAlgn="auto" hangingPunct="1">
              <a:spcAft>
                <a:spcPts val="0"/>
              </a:spcAft>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Empleos: 2,000 personas</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Área de Cultivo: 6,000 </a:t>
            </a:r>
            <a:r>
              <a:rPr lang="es-HN" sz="2400" b="1" dirty="0" err="1" smtClean="0">
                <a:solidFill>
                  <a:schemeClr val="bg1"/>
                </a:solidFill>
                <a:latin typeface="Book Antiqua" pitchFamily="18" charset="0"/>
              </a:rPr>
              <a:t>Mz</a:t>
            </a:r>
            <a:r>
              <a:rPr lang="es-HN" sz="2400" b="1" dirty="0" smtClean="0">
                <a:solidFill>
                  <a:schemeClr val="bg1"/>
                </a:solidFill>
                <a:latin typeface="Book Antiqua" pitchFamily="18" charset="0"/>
              </a:rPr>
              <a:t>`</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Inicio de Operación Comercial: Junio 2014</a:t>
            </a:r>
          </a:p>
          <a:p>
            <a:pPr eaLnBrk="1" fontAlgn="auto" hangingPunct="1">
              <a:spcAft>
                <a:spcPts val="0"/>
              </a:spcAft>
              <a:buClr>
                <a:schemeClr val="accent1"/>
              </a:buClr>
              <a:buSzPct val="76000"/>
              <a:buFont typeface="Wingdings" pitchFamily="2" charset="2"/>
              <a:buChar char="Ø"/>
              <a:defRPr/>
            </a:pPr>
            <a:endParaRPr lang="es-HN" sz="2400" b="1" dirty="0" smtClean="0">
              <a:solidFill>
                <a:schemeClr val="bg1"/>
              </a:solidFill>
              <a:latin typeface="Book Antiqua" pitchFamily="18" charset="0"/>
            </a:endParaRPr>
          </a:p>
          <a:p>
            <a:pPr eaLnBrk="1" fontAlgn="auto" hangingPunct="1">
              <a:spcAft>
                <a:spcPts val="0"/>
              </a:spcAft>
              <a:buClr>
                <a:schemeClr val="accent1"/>
              </a:buClr>
              <a:buSzPct val="76000"/>
              <a:buFont typeface="Wingdings" pitchFamily="2" charset="2"/>
              <a:buChar char="Ø"/>
              <a:defRPr/>
            </a:pPr>
            <a:r>
              <a:rPr lang="es-HN" sz="2400" b="1" dirty="0" smtClean="0">
                <a:solidFill>
                  <a:schemeClr val="bg1"/>
                </a:solidFill>
                <a:latin typeface="Book Antiqua" pitchFamily="18" charset="0"/>
              </a:rPr>
              <a:t>Localización: </a:t>
            </a:r>
            <a:r>
              <a:rPr lang="es-HN" sz="2400" b="1" dirty="0" err="1" smtClean="0">
                <a:solidFill>
                  <a:schemeClr val="bg1"/>
                </a:solidFill>
                <a:latin typeface="Book Antiqua" pitchFamily="18" charset="0"/>
              </a:rPr>
              <a:t>Choloma</a:t>
            </a:r>
            <a:r>
              <a:rPr lang="es-HN" sz="2400" b="1" dirty="0" smtClean="0">
                <a:solidFill>
                  <a:schemeClr val="bg1"/>
                </a:solidFill>
                <a:latin typeface="Book Antiqua" pitchFamily="18" charset="0"/>
              </a:rPr>
              <a:t>, Cortes</a:t>
            </a:r>
          </a:p>
          <a:p>
            <a:pPr eaLnBrk="1" fontAlgn="auto" hangingPunct="1">
              <a:spcAft>
                <a:spcPts val="0"/>
              </a:spcAft>
              <a:buFont typeface="Wingdings" pitchFamily="2" charset="2"/>
              <a:buChar char="Ø"/>
              <a:defRPr/>
            </a:pPr>
            <a:endParaRPr lang="es-HN" sz="1800" b="1" dirty="0" smtClean="0">
              <a:solidFill>
                <a:schemeClr val="bg1"/>
              </a:solidFill>
              <a:latin typeface="+mj-lt"/>
            </a:endParaRPr>
          </a:p>
        </p:txBody>
      </p:sp>
      <p:sp>
        <p:nvSpPr>
          <p:cNvPr id="9" name="Rectangle 8"/>
          <p:cNvSpPr/>
          <p:nvPr/>
        </p:nvSpPr>
        <p:spPr>
          <a:xfrm>
            <a:off x="127000" y="3352800"/>
            <a:ext cx="3886200" cy="530225"/>
          </a:xfrm>
          <a:prstGeom prst="rect">
            <a:avLst/>
          </a:prstGeom>
          <a:noFill/>
          <a:ln w="762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dirty="0" smtClean="0">
                <a:solidFill>
                  <a:prstClr val="white"/>
                </a:solidFill>
              </a:rPr>
              <a:t>1</a:t>
            </a:r>
            <a:endParaRPr lang="es-ES" dirty="0">
              <a:solidFill>
                <a:prstClr val="white"/>
              </a:solidFill>
            </a:endParaRPr>
          </a:p>
        </p:txBody>
      </p:sp>
    </p:spTree>
    <p:extLst>
      <p:ext uri="{BB962C8B-B14F-4D97-AF65-F5344CB8AC3E}">
        <p14:creationId xmlns:p14="http://schemas.microsoft.com/office/powerpoint/2010/main" val="319987992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125413"/>
            <a:ext cx="8283575" cy="660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8668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14300"/>
            <a:ext cx="8678863"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1206" y="3429000"/>
            <a:ext cx="3290094" cy="33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2901010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365127"/>
            <a:ext cx="7886700" cy="345088"/>
          </a:xfrm>
        </p:spPr>
        <p:txBody>
          <a:bodyPr>
            <a:noAutofit/>
          </a:bodyPr>
          <a:lstStyle/>
          <a:p>
            <a:r>
              <a:rPr lang="en-US" sz="3200" b="1" u="sng" dirty="0" smtClean="0"/>
              <a:t>NORDEX</a:t>
            </a:r>
            <a:endParaRPr lang="en-US" sz="3200" b="1" u="sng" dirty="0"/>
          </a:p>
        </p:txBody>
      </p:sp>
      <p:sp>
        <p:nvSpPr>
          <p:cNvPr id="10" name="Content Placeholder 9"/>
          <p:cNvSpPr>
            <a:spLocks noGrp="1"/>
          </p:cNvSpPr>
          <p:nvPr>
            <p:ph idx="1"/>
          </p:nvPr>
        </p:nvSpPr>
        <p:spPr>
          <a:xfrm>
            <a:off x="628650" y="877642"/>
            <a:ext cx="7886700" cy="5466749"/>
          </a:xfrm>
        </p:spPr>
        <p:txBody>
          <a:bodyPr>
            <a:normAutofit/>
          </a:bodyPr>
          <a:lstStyle/>
          <a:p>
            <a:pPr algn="just"/>
            <a:r>
              <a:rPr lang="es-HN" sz="2000" dirty="0"/>
              <a:t>NORDEX es </a:t>
            </a:r>
            <a:r>
              <a:rPr lang="es-HN" sz="2000" dirty="0" smtClean="0"/>
              <a:t>una empresa Alemana y uno de las principales fabricantes de turbinas eólicas a nivel mundial con 27 años de experiencia en la fabricación, operación y </a:t>
            </a:r>
            <a:r>
              <a:rPr lang="es-HN" sz="2000" dirty="0"/>
              <a:t>desarrollo de </a:t>
            </a:r>
            <a:r>
              <a:rPr lang="es-HN" sz="2000" dirty="0" smtClean="0"/>
              <a:t>proyectos eólicos.  Cuenta con mas de 8,600 MW de energía eólica instalados a nivel mundial, en mas de 35 países.</a:t>
            </a:r>
          </a:p>
          <a:p>
            <a:pPr algn="just"/>
            <a:r>
              <a:rPr lang="es-HN" sz="2000" dirty="0" smtClean="0"/>
              <a:t>Desde abril del 2012, Nordex esta desarrollando 265 MW de energía eólica renovable, divididos en 6 parques eólicos, ubicados en los Municipios de San Marcos de Colon, Choluteca y Ojojona, Francisco Morazán</a:t>
            </a:r>
          </a:p>
          <a:p>
            <a:pPr algn="just"/>
            <a:r>
              <a:rPr lang="es-HN" sz="2000" dirty="0" smtClean="0"/>
              <a:t>La construcción de los proyectos de NORDEX en Honduras, implicará una inversión de mas de $590 MM, generando alrededor de 1,500 empleos directos; beneficiando a mas de 5,500 habitantes de las áreas de influencia directa.</a:t>
            </a:r>
          </a:p>
          <a:p>
            <a:r>
              <a:rPr lang="es-HN" sz="2000" dirty="0" smtClean="0"/>
              <a:t>Inicio de Construcción:  Junio 2015</a:t>
            </a:r>
          </a:p>
          <a:p>
            <a:r>
              <a:rPr lang="es-HN" sz="2000" dirty="0" smtClean="0"/>
              <a:t>Inicio de Operación: Junio 2016</a:t>
            </a:r>
          </a:p>
          <a:p>
            <a:endParaRPr lang="en-US" dirty="0"/>
          </a:p>
        </p:txBody>
      </p:sp>
      <p:pic>
        <p:nvPicPr>
          <p:cNvPr id="4" name="Picture 3"/>
          <p:cNvPicPr>
            <a:picLocks noChangeAspect="1" noChangeArrowheads="1"/>
          </p:cNvPicPr>
          <p:nvPr/>
        </p:nvPicPr>
        <p:blipFill>
          <a:blip r:embed="rId2" cstate="screen"/>
          <a:srcRect/>
          <a:stretch>
            <a:fillRect/>
          </a:stretch>
        </p:blipFill>
        <p:spPr bwMode="auto">
          <a:xfrm>
            <a:off x="6554863" y="6280661"/>
            <a:ext cx="2461260" cy="510064"/>
          </a:xfrm>
          <a:prstGeom prst="rect">
            <a:avLst/>
          </a:prstGeom>
          <a:noFill/>
          <a:ln w="9525">
            <a:noFill/>
            <a:miter lim="800000"/>
            <a:headEnd/>
            <a:tailEnd/>
          </a:ln>
        </p:spPr>
      </p:pic>
      <p:sp>
        <p:nvSpPr>
          <p:cNvPr id="2" name="Rectangle 1"/>
          <p:cNvSpPr/>
          <p:nvPr/>
        </p:nvSpPr>
        <p:spPr>
          <a:xfrm>
            <a:off x="533400" y="3530600"/>
            <a:ext cx="8204200" cy="13081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spTree>
    <p:extLst>
      <p:ext uri="{BB962C8B-B14F-4D97-AF65-F5344CB8AC3E}">
        <p14:creationId xmlns:p14="http://schemas.microsoft.com/office/powerpoint/2010/main" val="3052263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96155" y="4790167"/>
            <a:ext cx="8565260" cy="1754326"/>
          </a:xfrm>
          <a:prstGeom prst="rect">
            <a:avLst/>
          </a:prstGeom>
          <a:noFill/>
        </p:spPr>
        <p:txBody>
          <a:bodyPr wrap="square" rtlCol="0">
            <a:spAutoFit/>
          </a:bodyPr>
          <a:lstStyle/>
          <a:p>
            <a:pPr algn="ctr"/>
            <a:r>
              <a:rPr lang="es-ES" sz="3600" b="1" dirty="0" smtClean="0">
                <a:solidFill>
                  <a:srgbClr val="FFC000"/>
                </a:solidFill>
                <a:latin typeface="Arial Black" pitchFamily="34" charset="0"/>
              </a:rPr>
              <a:t>FIDEICOMISO PARA LA REACTIVACION DEL SECTOR AGROALIMENTARIO</a:t>
            </a:r>
          </a:p>
        </p:txBody>
      </p:sp>
      <p:sp>
        <p:nvSpPr>
          <p:cNvPr id="8" name="TextBox 7"/>
          <p:cNvSpPr txBox="1"/>
          <p:nvPr/>
        </p:nvSpPr>
        <p:spPr>
          <a:xfrm>
            <a:off x="296155" y="417757"/>
            <a:ext cx="8565259" cy="1717393"/>
          </a:xfrm>
          <a:prstGeom prst="rect">
            <a:avLst/>
          </a:prstGeom>
          <a:noFill/>
        </p:spPr>
        <p:txBody>
          <a:bodyPr wrap="square" rtlCol="0">
            <a:spAutoFit/>
          </a:bodyPr>
          <a:lstStyle/>
          <a:p>
            <a:pPr algn="ctr">
              <a:lnSpc>
                <a:spcPct val="80000"/>
              </a:lnSpc>
            </a:pPr>
            <a:r>
              <a:rPr lang="en-US" sz="4400" b="1" dirty="0" smtClean="0">
                <a:solidFill>
                  <a:srgbClr val="FFC000"/>
                </a:solidFill>
                <a:latin typeface="Arial Black"/>
                <a:cs typeface="Arial Black"/>
              </a:rPr>
              <a:t>PROGRAMA DE DINAMIZACIÓN ECONÓMICA 2014</a:t>
            </a:r>
            <a:endParaRPr lang="en-US" sz="4400" b="1" dirty="0">
              <a:solidFill>
                <a:srgbClr val="FFC000"/>
              </a:solidFill>
              <a:latin typeface="Arial Black"/>
              <a:cs typeface="Arial Black"/>
            </a:endParaRPr>
          </a:p>
        </p:txBody>
      </p:sp>
    </p:spTree>
    <p:extLst>
      <p:ext uri="{BB962C8B-B14F-4D97-AF65-F5344CB8AC3E}">
        <p14:creationId xmlns:p14="http://schemas.microsoft.com/office/powerpoint/2010/main" val="8454867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54000"/>
            <a:ext cx="89535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66702" y="143300"/>
            <a:ext cx="5007396" cy="830997"/>
          </a:xfrm>
          <a:prstGeom prst="rect">
            <a:avLst/>
          </a:prstGeom>
          <a:noFill/>
        </p:spPr>
        <p:txBody>
          <a:bodyPr wrap="none" rtlCol="0">
            <a:spAutoFit/>
          </a:bodyPr>
          <a:lstStyle/>
          <a:p>
            <a:r>
              <a:rPr lang="es-US" sz="4800" b="1" dirty="0" smtClean="0">
                <a:solidFill>
                  <a:prstClr val="black"/>
                </a:solidFill>
              </a:rPr>
              <a:t>GRUPO ORQUIDEA</a:t>
            </a:r>
            <a:endParaRPr lang="es-ES" sz="4800" b="1" dirty="0">
              <a:solidFill>
                <a:prstClr val="black"/>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5029200"/>
            <a:ext cx="7947025"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flipH="1">
            <a:off x="2568308" y="1164798"/>
            <a:ext cx="4007379" cy="523220"/>
          </a:xfrm>
          <a:prstGeom prst="rect">
            <a:avLst/>
          </a:prstGeom>
          <a:noFill/>
        </p:spPr>
        <p:txBody>
          <a:bodyPr wrap="square" rtlCol="0">
            <a:spAutoFit/>
          </a:bodyPr>
          <a:lstStyle/>
          <a:p>
            <a:pPr algn="ctr"/>
            <a:r>
              <a:rPr lang="es-US" sz="2800" dirty="0" smtClean="0">
                <a:solidFill>
                  <a:prstClr val="black"/>
                </a:solidFill>
              </a:rPr>
              <a:t>US$ 649.0 Millones</a:t>
            </a:r>
            <a:endParaRPr lang="es-ES" sz="2800" dirty="0">
              <a:solidFill>
                <a:prstClr val="black"/>
              </a:solidFill>
            </a:endParaRPr>
          </a:p>
        </p:txBody>
      </p:sp>
    </p:spTree>
    <p:extLst>
      <p:ext uri="{BB962C8B-B14F-4D97-AF65-F5344CB8AC3E}">
        <p14:creationId xmlns:p14="http://schemas.microsoft.com/office/powerpoint/2010/main" val="28584246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81112" y="4089400"/>
            <a:ext cx="3290094" cy="33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35160556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2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128712" y="3759200"/>
            <a:ext cx="3290094" cy="431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Tree>
    <p:extLst>
      <p:ext uri="{BB962C8B-B14F-4D97-AF65-F5344CB8AC3E}">
        <p14:creationId xmlns:p14="http://schemas.microsoft.com/office/powerpoint/2010/main" val="8537372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2 Marcador de contenido"/>
          <p:cNvSpPr>
            <a:spLocks noGrp="1"/>
          </p:cNvSpPr>
          <p:nvPr>
            <p:ph idx="1"/>
          </p:nvPr>
        </p:nvSpPr>
        <p:spPr>
          <a:xfrm>
            <a:off x="250825" y="1239838"/>
            <a:ext cx="4465638" cy="5573712"/>
          </a:xfrm>
        </p:spPr>
        <p:txBody>
          <a:bodyPr rtlCol="0">
            <a:noAutofit/>
          </a:bodyPr>
          <a:lstStyle/>
          <a:p>
            <a:pPr algn="just">
              <a:buFont typeface="Wingdings" panose="05000000000000000000" pitchFamily="2" charset="2"/>
              <a:buChar char="q"/>
              <a:defRPr/>
            </a:pPr>
            <a:r>
              <a:rPr lang="es-ES_tradnl" sz="1600" dirty="0">
                <a:solidFill>
                  <a:prstClr val="black"/>
                </a:solidFill>
              </a:rPr>
              <a:t>El objetivo general es establecer en Honduras una agro-empresa de </a:t>
            </a:r>
            <a:r>
              <a:rPr lang="es-ES_tradnl" sz="1600" dirty="0"/>
              <a:t>caña de azúcar </a:t>
            </a:r>
            <a:r>
              <a:rPr lang="es-ES_tradnl" sz="1600" dirty="0">
                <a:solidFill>
                  <a:prstClr val="black"/>
                </a:solidFill>
              </a:rPr>
              <a:t>líder en la industria, productiva y competitiva en mercados locales y mundiales, con potencial de crecimiento y sustentable social y ambientalmente.</a:t>
            </a:r>
          </a:p>
          <a:p>
            <a:pPr algn="just">
              <a:buFont typeface="Wingdings" panose="05000000000000000000" pitchFamily="2" charset="2"/>
              <a:buChar char="q"/>
              <a:defRPr/>
            </a:pPr>
            <a:r>
              <a:rPr lang="es-ES_tradnl" sz="1600" dirty="0" smtClean="0"/>
              <a:t>El proyecto cultivará 9,091Ha con una producción anual de 1,000,000 Tm de caña, 80,000,000 L de </a:t>
            </a:r>
            <a:r>
              <a:rPr lang="es-ES_tradnl" sz="1600" dirty="0" err="1" smtClean="0"/>
              <a:t>bioetanol</a:t>
            </a:r>
            <a:r>
              <a:rPr lang="es-ES_tradnl" sz="1600" dirty="0" smtClean="0"/>
              <a:t> anhidro para mezcla con gasolina, 350,642 </a:t>
            </a:r>
            <a:r>
              <a:rPr lang="es-ES_tradnl" sz="1600" dirty="0" err="1" smtClean="0"/>
              <a:t>MWh</a:t>
            </a:r>
            <a:r>
              <a:rPr lang="es-ES_tradnl" sz="1600" dirty="0" smtClean="0"/>
              <a:t> de electricidad (bagazo, biomasa forestal, carbón) y abonos agrícolas. El proyecto puede incluir la producción de azúcar, melaza, abonos agrícolas y alimento animal.  </a:t>
            </a:r>
          </a:p>
          <a:p>
            <a:pPr algn="just">
              <a:buFont typeface="Wingdings" panose="05000000000000000000" pitchFamily="2" charset="2"/>
              <a:buChar char="q"/>
              <a:defRPr/>
            </a:pPr>
            <a:r>
              <a:rPr lang="es-ES_tradnl" sz="1600" dirty="0" smtClean="0">
                <a:solidFill>
                  <a:prstClr val="black"/>
                </a:solidFill>
              </a:rPr>
              <a:t>Acceso a tierra: </a:t>
            </a:r>
            <a:r>
              <a:rPr lang="es-HN" sz="1600" dirty="0" smtClean="0">
                <a:solidFill>
                  <a:prstClr val="black"/>
                </a:solidFill>
              </a:rPr>
              <a:t>fideicomisos</a:t>
            </a:r>
            <a:r>
              <a:rPr lang="en-US" sz="1600" dirty="0" smtClean="0">
                <a:solidFill>
                  <a:prstClr val="black"/>
                </a:solidFill>
              </a:rPr>
              <a:t> </a:t>
            </a:r>
            <a:r>
              <a:rPr lang="es-HN" sz="1600" dirty="0" smtClean="0">
                <a:solidFill>
                  <a:prstClr val="black"/>
                </a:solidFill>
              </a:rPr>
              <a:t>individuales</a:t>
            </a:r>
            <a:r>
              <a:rPr lang="en-US" sz="1600" dirty="0" smtClean="0">
                <a:solidFill>
                  <a:prstClr val="black"/>
                </a:solidFill>
              </a:rPr>
              <a:t> </a:t>
            </a:r>
            <a:r>
              <a:rPr lang="es-HN" sz="1600" dirty="0" smtClean="0">
                <a:solidFill>
                  <a:prstClr val="black"/>
                </a:solidFill>
              </a:rPr>
              <a:t>que</a:t>
            </a:r>
            <a:r>
              <a:rPr lang="en-US" sz="1600" dirty="0" smtClean="0">
                <a:solidFill>
                  <a:prstClr val="black"/>
                </a:solidFill>
              </a:rPr>
              <a:t> </a:t>
            </a:r>
            <a:r>
              <a:rPr lang="es-ES_tradnl" sz="1600" dirty="0" smtClean="0">
                <a:cs typeface="Century Gothic"/>
              </a:rPr>
              <a:t>garantizan la tierra y estabilidad del proyecto, bajo un modelo legal y financiero que beneficia a los propietarios, sin desarraigo.</a:t>
            </a:r>
            <a:endParaRPr lang="es-ES_tradnl" sz="1600" dirty="0" smtClean="0">
              <a:solidFill>
                <a:prstClr val="black"/>
              </a:solidFill>
            </a:endParaRPr>
          </a:p>
          <a:p>
            <a:pPr algn="just">
              <a:buFont typeface="Wingdings" panose="05000000000000000000" pitchFamily="2" charset="2"/>
              <a:buChar char="q"/>
              <a:defRPr/>
            </a:pPr>
            <a:endParaRPr lang="es-ES_tradnl" sz="1400" dirty="0" smtClean="0"/>
          </a:p>
          <a:p>
            <a:pPr marL="0" indent="0" algn="just" fontAlgn="auto">
              <a:spcBef>
                <a:spcPts val="700"/>
              </a:spcBef>
              <a:spcAft>
                <a:spcPts val="0"/>
              </a:spcAft>
              <a:buClr>
                <a:schemeClr val="accent2"/>
              </a:buClr>
              <a:buSzPct val="60000"/>
              <a:buFont typeface="Georgia" pitchFamily="18" charset="0"/>
              <a:buNone/>
              <a:defRPr/>
            </a:pPr>
            <a:endParaRPr lang="es-HN" sz="1800" dirty="0" smtClean="0">
              <a:ea typeface="ＭＳ Ｐゴシック" pitchFamily="34" charset="-128"/>
              <a:cs typeface="ＭＳ Ｐゴシック" pitchFamily="-65" charset="-128"/>
            </a:endParaRPr>
          </a:p>
          <a:p>
            <a:pPr fontAlgn="auto">
              <a:spcAft>
                <a:spcPts val="0"/>
              </a:spcAft>
              <a:buFont typeface="Georgia" pitchFamily="18" charset="0"/>
              <a:buNone/>
              <a:defRPr/>
            </a:pPr>
            <a:endParaRPr lang="es-ES" sz="1800" dirty="0" smtClean="0"/>
          </a:p>
        </p:txBody>
      </p:sp>
      <p:sp>
        <p:nvSpPr>
          <p:cNvPr id="7" name="1 Título"/>
          <p:cNvSpPr txBox="1">
            <a:spLocks/>
          </p:cNvSpPr>
          <p:nvPr/>
        </p:nvSpPr>
        <p:spPr bwMode="auto">
          <a:xfrm>
            <a:off x="250825" y="242888"/>
            <a:ext cx="8353425" cy="835025"/>
          </a:xfrm>
          <a:prstGeom prst="rect">
            <a:avLst/>
          </a:prstGeom>
          <a:noFill/>
          <a:ln w="9525">
            <a:noFill/>
            <a:miter lim="800000"/>
            <a:headEnd/>
            <a:tailEnd/>
          </a:ln>
        </p:spPr>
        <p:txBody>
          <a:bodyPr/>
          <a:lstStyle/>
          <a:p>
            <a:pPr>
              <a:defRPr/>
            </a:pPr>
            <a:r>
              <a:rPr lang="es-HN" sz="2400" b="1" dirty="0">
                <a:solidFill>
                  <a:srgbClr val="70AD47">
                    <a:lumMod val="75000"/>
                  </a:srgbClr>
                </a:solidFill>
                <a:cs typeface="Arial" panose="020B0604020202020204" pitchFamily="34" charset="0"/>
              </a:rPr>
              <a:t>BETH </a:t>
            </a:r>
            <a:r>
              <a:rPr lang="es-HN" sz="2400" b="1" dirty="0" err="1">
                <a:solidFill>
                  <a:srgbClr val="70AD47">
                    <a:lumMod val="75000"/>
                  </a:srgbClr>
                </a:solidFill>
                <a:cs typeface="Arial" panose="020B0604020202020204" pitchFamily="34" charset="0"/>
              </a:rPr>
              <a:t>Energy</a:t>
            </a:r>
            <a:r>
              <a:rPr lang="es-HN" sz="2400" b="1" dirty="0">
                <a:solidFill>
                  <a:srgbClr val="70AD47">
                    <a:lumMod val="75000"/>
                  </a:srgbClr>
                </a:solidFill>
                <a:cs typeface="Arial" panose="020B0604020202020204" pitchFamily="34" charset="0"/>
              </a:rPr>
              <a:t> de Honduras</a:t>
            </a:r>
          </a:p>
          <a:p>
            <a:pPr>
              <a:defRPr/>
            </a:pPr>
            <a:r>
              <a:rPr lang="es-HN" altLang="en-US" sz="2400" b="1" i="1" dirty="0">
                <a:solidFill>
                  <a:srgbClr val="70AD47">
                    <a:lumMod val="75000"/>
                  </a:srgbClr>
                </a:solidFill>
                <a:cs typeface="Arial" panose="020B0604020202020204" pitchFamily="34" charset="0"/>
              </a:rPr>
              <a:t>PROYECTO CENTRAL GUAYAPE: Bioetanol, Electricidad, Azúcar</a:t>
            </a:r>
            <a:endParaRPr lang="es-HN" sz="2400" b="1" dirty="0">
              <a:solidFill>
                <a:srgbClr val="70AD47">
                  <a:lumMod val="75000"/>
                </a:srgbClr>
              </a:solidFill>
              <a:ea typeface="+mj-ea"/>
              <a:cs typeface="+mj-cs"/>
            </a:endParaRPr>
          </a:p>
        </p:txBody>
      </p:sp>
      <p:sp>
        <p:nvSpPr>
          <p:cNvPr id="4" name="2 Marcador de contenido"/>
          <p:cNvSpPr txBox="1">
            <a:spLocks/>
          </p:cNvSpPr>
          <p:nvPr/>
        </p:nvSpPr>
        <p:spPr bwMode="auto">
          <a:xfrm>
            <a:off x="4716463" y="1268413"/>
            <a:ext cx="4176712" cy="5545137"/>
          </a:xfrm>
          <a:prstGeom prst="rect">
            <a:avLst/>
          </a:prstGeom>
          <a:noFill/>
          <a:ln w="9525">
            <a:solidFill>
              <a:schemeClr val="tx2"/>
            </a:solidFill>
            <a:miter lim="800000"/>
            <a:headEnd/>
            <a:tailEnd/>
          </a:ln>
          <a:extLst/>
        </p:spPr>
        <p:txBody>
          <a:bodyPr/>
          <a:lstStyle>
            <a:lvl1pPr marL="365125" indent="-255588" algn="l" rtl="0" eaLnBrk="0" fontAlgn="base" hangingPunct="0">
              <a:spcBef>
                <a:spcPts val="300"/>
              </a:spcBef>
              <a:spcAft>
                <a:spcPct val="0"/>
              </a:spcAft>
              <a:buClr>
                <a:srgbClr val="E7BC29"/>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E7BC29"/>
              </a:buClr>
              <a:buFont typeface="Georgia" panose="02040502050405020303" pitchFamily="18" charset="0"/>
              <a:buChar char="▫"/>
              <a:defRPr sz="2000" kern="1200">
                <a:solidFill>
                  <a:srgbClr val="E7BC29"/>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7" indent="0" algn="just">
              <a:buFont typeface="Georgia" panose="02040502050405020303" pitchFamily="18" charset="0"/>
              <a:buNone/>
              <a:defRPr/>
            </a:pPr>
            <a:r>
              <a:rPr lang="es-ES_tradnl" sz="1600" b="1" dirty="0" smtClean="0">
                <a:solidFill>
                  <a:prstClr val="black"/>
                </a:solidFill>
              </a:rPr>
              <a:t>Dimensión del Proyecto</a:t>
            </a:r>
            <a:r>
              <a:rPr lang="es-ES_tradnl" sz="1600" dirty="0" smtClean="0">
                <a:solidFill>
                  <a:prstClr val="black"/>
                </a:solidFill>
              </a:rPr>
              <a:t>:</a:t>
            </a:r>
            <a:endParaRPr lang="es-ES_tradnl" sz="1600" dirty="0">
              <a:solidFill>
                <a:prstClr val="black"/>
              </a:solidFill>
            </a:endParaRPr>
          </a:p>
          <a:p>
            <a:pPr lvl="1" algn="just">
              <a:buClr>
                <a:srgbClr val="ED7D31"/>
              </a:buClr>
              <a:buFont typeface="Courier New" panose="02070309020205020404" pitchFamily="49" charset="0"/>
              <a:buChar char="o"/>
              <a:defRPr/>
            </a:pPr>
            <a:r>
              <a:rPr lang="es-ES_tradnl" sz="1400" dirty="0">
                <a:solidFill>
                  <a:prstClr val="black"/>
                </a:solidFill>
              </a:rPr>
              <a:t># Hectáreas cultivo: 	</a:t>
            </a:r>
            <a:r>
              <a:rPr lang="es-ES_tradnl" sz="1400" dirty="0" smtClean="0">
                <a:solidFill>
                  <a:prstClr val="black"/>
                </a:solidFill>
              </a:rPr>
              <a:t>9,091Ha</a:t>
            </a:r>
            <a:endParaRPr lang="es-ES_tradnl" sz="1400" dirty="0">
              <a:solidFill>
                <a:prstClr val="black"/>
              </a:solidFill>
            </a:endParaRPr>
          </a:p>
          <a:p>
            <a:pPr lvl="1" algn="just">
              <a:buClr>
                <a:srgbClr val="ED7D31"/>
              </a:buClr>
              <a:buFont typeface="Courier New" panose="02070309020205020404" pitchFamily="49" charset="0"/>
              <a:buChar char="o"/>
              <a:defRPr/>
            </a:pPr>
            <a:r>
              <a:rPr lang="es-ES_tradnl" sz="1400" dirty="0">
                <a:solidFill>
                  <a:prstClr val="black"/>
                </a:solidFill>
              </a:rPr>
              <a:t>Producción Anual </a:t>
            </a:r>
            <a:r>
              <a:rPr lang="es-ES_tradnl" sz="1400" dirty="0" smtClean="0">
                <a:solidFill>
                  <a:prstClr val="black"/>
                </a:solidFill>
              </a:rPr>
              <a:t>Caña:    1,000,000 </a:t>
            </a:r>
            <a:r>
              <a:rPr lang="es-ES_tradnl" sz="1400" dirty="0">
                <a:solidFill>
                  <a:prstClr val="black"/>
                </a:solidFill>
              </a:rPr>
              <a:t>Tm</a:t>
            </a:r>
          </a:p>
          <a:p>
            <a:pPr marL="411162" lvl="1" indent="0" algn="just">
              <a:buClr>
                <a:srgbClr val="ED7D31"/>
              </a:buClr>
              <a:buFont typeface="Georgia" panose="02040502050405020303" pitchFamily="18" charset="0"/>
              <a:buNone/>
              <a:defRPr/>
            </a:pPr>
            <a:r>
              <a:rPr lang="es-ES_tradnl" sz="1400" dirty="0">
                <a:solidFill>
                  <a:prstClr val="black"/>
                </a:solidFill>
              </a:rPr>
              <a:t>      Producto Final</a:t>
            </a:r>
            <a:r>
              <a:rPr lang="es-ES_tradnl" sz="1200" dirty="0">
                <a:solidFill>
                  <a:prstClr val="black"/>
                </a:solidFill>
              </a:rPr>
              <a:t> </a:t>
            </a:r>
          </a:p>
          <a:p>
            <a:pPr lvl="2" algn="just">
              <a:buClr>
                <a:srgbClr val="5B9BD5"/>
              </a:buClr>
              <a:buFont typeface="Courier New" panose="02070309020205020404" pitchFamily="49" charset="0"/>
              <a:buChar char="o"/>
              <a:defRPr/>
            </a:pPr>
            <a:r>
              <a:rPr lang="es-ES_tradnl" sz="1400" dirty="0" smtClean="0">
                <a:solidFill>
                  <a:prstClr val="black"/>
                </a:solidFill>
              </a:rPr>
              <a:t>Bioetanol anhidro</a:t>
            </a:r>
            <a:r>
              <a:rPr lang="es-ES_tradnl" sz="1400" dirty="0">
                <a:solidFill>
                  <a:prstClr val="black"/>
                </a:solidFill>
              </a:rPr>
              <a:t>:	80,000,000 L</a:t>
            </a:r>
          </a:p>
          <a:p>
            <a:pPr lvl="2" algn="just">
              <a:buClr>
                <a:srgbClr val="5B9BD5"/>
              </a:buClr>
              <a:buFont typeface="Courier New" panose="02070309020205020404" pitchFamily="49" charset="0"/>
              <a:buChar char="o"/>
              <a:defRPr/>
            </a:pPr>
            <a:r>
              <a:rPr lang="es-ES_tradnl" sz="1400" dirty="0" smtClean="0">
                <a:solidFill>
                  <a:prstClr val="black"/>
                </a:solidFill>
              </a:rPr>
              <a:t>Energía </a:t>
            </a:r>
            <a:r>
              <a:rPr lang="es-ES_tradnl" sz="1400" dirty="0">
                <a:solidFill>
                  <a:prstClr val="black"/>
                </a:solidFill>
              </a:rPr>
              <a:t>venta ENEE:	350,642MWh </a:t>
            </a:r>
          </a:p>
          <a:p>
            <a:pPr marL="703263" lvl="2" indent="0" algn="just">
              <a:buClr>
                <a:srgbClr val="5B9BD5"/>
              </a:buClr>
              <a:buFont typeface="Wingdings 2" panose="05020102010507070707" pitchFamily="18" charset="2"/>
              <a:buNone/>
              <a:defRPr/>
            </a:pPr>
            <a:r>
              <a:rPr lang="es-ES_tradnl" sz="1200" dirty="0">
                <a:solidFill>
                  <a:prstClr val="black"/>
                </a:solidFill>
              </a:rPr>
              <a:t>	(bagazo, biomasa forestal, carbón)</a:t>
            </a:r>
          </a:p>
          <a:p>
            <a:pPr marL="723900" lvl="1" indent="-285750" algn="just">
              <a:buClr>
                <a:srgbClr val="ED7D31"/>
              </a:buClr>
              <a:buFont typeface="Courier New" panose="02070309020205020404" pitchFamily="49" charset="0"/>
              <a:buChar char="o"/>
              <a:defRPr/>
            </a:pPr>
            <a:r>
              <a:rPr lang="es-ES_tradnl" sz="1400" dirty="0">
                <a:solidFill>
                  <a:prstClr val="black"/>
                </a:solidFill>
              </a:rPr>
              <a:t>El proyecto puede incluir producción de azúcar, melaza, abonos agrícolas y alimento animal</a:t>
            </a:r>
          </a:p>
          <a:p>
            <a:pPr marL="109521" indent="0" algn="just">
              <a:buClr>
                <a:srgbClr val="44546A"/>
              </a:buClr>
              <a:buFont typeface="Georgia" panose="02040502050405020303" pitchFamily="18" charset="0"/>
              <a:buNone/>
              <a:defRPr/>
            </a:pPr>
            <a:r>
              <a:rPr lang="es-HN" sz="1600" b="1" dirty="0" smtClean="0">
                <a:solidFill>
                  <a:prstClr val="black"/>
                </a:solidFill>
                <a:ea typeface="ＭＳ Ｐゴシック" pitchFamily="34" charset="-128"/>
                <a:cs typeface="ＭＳ Ｐゴシック" pitchFamily="-65" charset="-128"/>
              </a:rPr>
              <a:t>Resumen Financiero:</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Ventas anuales:         $130mm</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EBITDA promedio:      52%</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TIR del Proyecto:         19.7%</a:t>
            </a:r>
          </a:p>
          <a:p>
            <a:pPr marL="401621" lvl="1" indent="0" algn="just">
              <a:buClr>
                <a:srgbClr val="44546A"/>
              </a:buClr>
              <a:buFont typeface="Georgia" panose="02040502050405020303" pitchFamily="18" charset="0"/>
              <a:buNone/>
              <a:defRPr/>
            </a:pPr>
            <a:r>
              <a:rPr lang="es-HN" sz="1600" dirty="0" smtClean="0">
                <a:solidFill>
                  <a:srgbClr val="C00000"/>
                </a:solidFill>
                <a:ea typeface="ＭＳ Ｐゴシック" pitchFamily="34" charset="-128"/>
                <a:cs typeface="ＭＳ Ｐゴシック" pitchFamily="-65" charset="-128"/>
              </a:rPr>
              <a:t>		</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Inversión*: 	           $230 mm </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Capital Social:              $  70 mm</a:t>
            </a:r>
          </a:p>
          <a:p>
            <a:pPr marL="395271" indent="-285750" algn="just">
              <a:buClr>
                <a:srgbClr val="44546A"/>
              </a:buClr>
              <a:buFont typeface="Wingdings" panose="05000000000000000000" pitchFamily="2" charset="2"/>
              <a:buChar char="q"/>
              <a:defRPr/>
            </a:pPr>
            <a:r>
              <a:rPr lang="es-HN" sz="1600" dirty="0" smtClean="0">
                <a:solidFill>
                  <a:prstClr val="black"/>
                </a:solidFill>
                <a:ea typeface="ＭＳ Ｐゴシック" pitchFamily="34" charset="-128"/>
                <a:cs typeface="ＭＳ Ｐゴシック" pitchFamily="-65" charset="-128"/>
              </a:rPr>
              <a:t>Deuda:	           $160 mm</a:t>
            </a:r>
          </a:p>
          <a:p>
            <a:pPr marL="0" indent="0" algn="just" fontAlgn="auto">
              <a:spcBef>
                <a:spcPts val="700"/>
              </a:spcBef>
              <a:spcAft>
                <a:spcPts val="0"/>
              </a:spcAft>
              <a:buClr>
                <a:srgbClr val="ED7D31"/>
              </a:buClr>
              <a:buSzPct val="60000"/>
              <a:buFont typeface="Georgia" panose="02040502050405020303" pitchFamily="18" charset="0"/>
              <a:buNone/>
              <a:defRPr/>
            </a:pPr>
            <a:r>
              <a:rPr lang="es-HN" sz="1200" dirty="0" smtClean="0">
                <a:solidFill>
                  <a:prstClr val="black"/>
                </a:solidFill>
                <a:ea typeface="ＭＳ Ｐゴシック" pitchFamily="34" charset="-128"/>
                <a:cs typeface="ＭＳ Ｐゴシック" pitchFamily="-65" charset="-128"/>
              </a:rPr>
              <a:t>*Inve</a:t>
            </a:r>
            <a:r>
              <a:rPr lang="es-HN" sz="1200" b="1" dirty="0" smtClean="0">
                <a:solidFill>
                  <a:prstClr val="black"/>
                </a:solidFill>
                <a:ea typeface="ＭＳ Ｐゴシック" pitchFamily="34" charset="-128"/>
                <a:cs typeface="ＭＳ Ｐゴシック" pitchFamily="-65" charset="-128"/>
              </a:rPr>
              <a:t>rsión se requiere sobre periodo de 4 a</a:t>
            </a:r>
            <a:r>
              <a:rPr lang="en-US" sz="1200" b="1" dirty="0" smtClean="0">
                <a:solidFill>
                  <a:prstClr val="black"/>
                </a:solidFill>
                <a:ea typeface="ＭＳ Ｐゴシック" pitchFamily="34" charset="-128"/>
                <a:cs typeface="ＭＳ Ｐゴシック" pitchFamily="-65" charset="-128"/>
              </a:rPr>
              <a:t>ñ</a:t>
            </a:r>
            <a:r>
              <a:rPr lang="es-HN" sz="1200" b="1" dirty="0" smtClean="0">
                <a:solidFill>
                  <a:prstClr val="black"/>
                </a:solidFill>
                <a:ea typeface="ＭＳ Ｐゴシック" pitchFamily="34" charset="-128"/>
                <a:cs typeface="ＭＳ Ｐゴシック" pitchFamily="-65" charset="-128"/>
              </a:rPr>
              <a:t>os, e incluye inversión en planta industrial, plantaciones, y capital de trabajo hasta el 1er año de operación.</a:t>
            </a:r>
          </a:p>
          <a:p>
            <a:pPr marL="0" indent="0" algn="just" fontAlgn="auto">
              <a:spcBef>
                <a:spcPts val="700"/>
              </a:spcBef>
              <a:spcAft>
                <a:spcPts val="0"/>
              </a:spcAft>
              <a:buClr>
                <a:srgbClr val="ED7D31"/>
              </a:buClr>
              <a:buSzPct val="60000"/>
              <a:buFont typeface="Georgia" panose="02040502050405020303" pitchFamily="18" charset="0"/>
              <a:buNone/>
              <a:defRPr/>
            </a:pPr>
            <a:endParaRPr lang="es-HN" sz="1800" dirty="0" smtClean="0">
              <a:solidFill>
                <a:prstClr val="black"/>
              </a:solidFill>
              <a:ea typeface="ＭＳ Ｐゴシック" pitchFamily="34" charset="-128"/>
              <a:cs typeface="ＭＳ Ｐゴシック" pitchFamily="-65" charset="-128"/>
            </a:endParaRPr>
          </a:p>
          <a:p>
            <a:pPr marL="0" indent="0" algn="just" fontAlgn="auto">
              <a:spcBef>
                <a:spcPts val="700"/>
              </a:spcBef>
              <a:spcAft>
                <a:spcPts val="0"/>
              </a:spcAft>
              <a:buClr>
                <a:srgbClr val="ED7D31"/>
              </a:buClr>
              <a:buSzPct val="60000"/>
              <a:buFont typeface="Georgia" panose="02040502050405020303" pitchFamily="18" charset="0"/>
              <a:buNone/>
              <a:defRPr/>
            </a:pPr>
            <a:endParaRPr lang="es-HN" sz="1800" dirty="0" smtClean="0">
              <a:solidFill>
                <a:prstClr val="black"/>
              </a:solidFill>
              <a:ea typeface="ＭＳ Ｐゴシック" pitchFamily="34" charset="-128"/>
              <a:cs typeface="ＭＳ Ｐゴシック" pitchFamily="-65" charset="-128"/>
            </a:endParaRPr>
          </a:p>
          <a:p>
            <a:pPr fontAlgn="auto">
              <a:spcAft>
                <a:spcPts val="0"/>
              </a:spcAft>
              <a:buFont typeface="Georgia" panose="02040502050405020303" pitchFamily="18" charset="0"/>
              <a:buNone/>
              <a:defRPr/>
            </a:pPr>
            <a:endParaRPr lang="es-ES" sz="1800" dirty="0" smtClean="0">
              <a:solidFill>
                <a:prstClr val="black"/>
              </a:solidFill>
            </a:endParaRPr>
          </a:p>
        </p:txBody>
      </p:sp>
      <p:sp>
        <p:nvSpPr>
          <p:cNvPr id="2" name="Rectangle 1"/>
          <p:cNvSpPr/>
          <p:nvPr/>
        </p:nvSpPr>
        <p:spPr>
          <a:xfrm>
            <a:off x="4838700" y="5067300"/>
            <a:ext cx="3517900" cy="381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spTree>
    <p:extLst>
      <p:ext uri="{BB962C8B-B14F-4D97-AF65-F5344CB8AC3E}">
        <p14:creationId xmlns:p14="http://schemas.microsoft.com/office/powerpoint/2010/main" val="205806267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19364670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26583474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625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102053398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38732145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52107" y="786825"/>
            <a:ext cx="4423006" cy="584775"/>
          </a:xfrm>
          <a:prstGeom prst="rect">
            <a:avLst/>
          </a:prstGeom>
          <a:noFill/>
        </p:spPr>
        <p:txBody>
          <a:bodyPr wrap="none" rtlCol="0">
            <a:spAutoFit/>
          </a:bodyPr>
          <a:lstStyle/>
          <a:p>
            <a:r>
              <a:rPr lang="es-US" sz="3200" dirty="0" smtClean="0">
                <a:solidFill>
                  <a:prstClr val="black"/>
                </a:solidFill>
              </a:rPr>
              <a:t>Municipio de </a:t>
            </a:r>
            <a:r>
              <a:rPr lang="es-US" sz="3200" dirty="0" err="1" smtClean="0">
                <a:solidFill>
                  <a:prstClr val="black"/>
                </a:solidFill>
              </a:rPr>
              <a:t>Saba</a:t>
            </a:r>
            <a:r>
              <a:rPr lang="es-US" sz="3200" dirty="0" smtClean="0">
                <a:solidFill>
                  <a:prstClr val="black"/>
                </a:solidFill>
              </a:rPr>
              <a:t>, Colon</a:t>
            </a:r>
            <a:endParaRPr lang="es-ES" sz="3200" dirty="0">
              <a:solidFill>
                <a:prstClr val="black"/>
              </a:solidFill>
            </a:endParaRPr>
          </a:p>
        </p:txBody>
      </p:sp>
      <p:sp>
        <p:nvSpPr>
          <p:cNvPr id="5" name="TextBox 4"/>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38849347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1046610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CuadroTexto"/>
          <p:cNvSpPr txBox="1"/>
          <p:nvPr/>
        </p:nvSpPr>
        <p:spPr>
          <a:xfrm>
            <a:off x="1985749" y="43614"/>
            <a:ext cx="7117140" cy="707886"/>
          </a:xfrm>
          <a:prstGeom prst="rect">
            <a:avLst/>
          </a:prstGeom>
          <a:noFill/>
        </p:spPr>
        <p:txBody>
          <a:bodyPr wrap="none" rtlCol="0">
            <a:spAutoFit/>
          </a:bodyPr>
          <a:lstStyle/>
          <a:p>
            <a:pPr algn="r"/>
            <a:r>
              <a:rPr lang="es-ES" sz="2000" dirty="0" smtClean="0">
                <a:solidFill>
                  <a:srgbClr val="FFC000"/>
                </a:solidFill>
                <a:latin typeface="Arial Black" pitchFamily="34" charset="0"/>
              </a:rPr>
              <a:t>FIDEICOMISO DEL PROGRAMA DE</a:t>
            </a:r>
          </a:p>
          <a:p>
            <a:pPr algn="r"/>
            <a:r>
              <a:rPr lang="es-ES" sz="2000" dirty="0" smtClean="0">
                <a:solidFill>
                  <a:srgbClr val="FFC000"/>
                </a:solidFill>
                <a:latin typeface="Arial Black" pitchFamily="34" charset="0"/>
              </a:rPr>
              <a:t>REACTIVACIÓN DEL SECTOR AGROALIMENTARIO</a:t>
            </a:r>
            <a:endParaRPr lang="es-ES" sz="2000" dirty="0">
              <a:solidFill>
                <a:srgbClr val="FFC000"/>
              </a:solidFill>
              <a:latin typeface="Arial Black" pitchFamily="34" charset="0"/>
            </a:endParaRPr>
          </a:p>
        </p:txBody>
      </p:sp>
      <p:sp>
        <p:nvSpPr>
          <p:cNvPr id="5" name="TextBox 4"/>
          <p:cNvSpPr txBox="1"/>
          <p:nvPr/>
        </p:nvSpPr>
        <p:spPr>
          <a:xfrm>
            <a:off x="158990" y="891150"/>
            <a:ext cx="8826019" cy="6001643"/>
          </a:xfrm>
          <a:prstGeom prst="rect">
            <a:avLst/>
          </a:prstGeom>
          <a:noFill/>
        </p:spPr>
        <p:txBody>
          <a:bodyPr wrap="square" rtlCol="0">
            <a:spAutoFit/>
          </a:bodyPr>
          <a:lstStyle/>
          <a:p>
            <a:pPr marL="285750" indent="-285750">
              <a:buFont typeface="Wingdings" panose="05000000000000000000" pitchFamily="2" charset="2"/>
              <a:buChar char="q"/>
            </a:pPr>
            <a:r>
              <a:rPr lang="es-MX" sz="1600" dirty="0" smtClean="0">
                <a:solidFill>
                  <a:schemeClr val="bg1"/>
                </a:solidFill>
              </a:rPr>
              <a:t>El Programa de Reactivación del Sector Agroalimentario es el principal instrumento que utilizará el gobierno para provocar desarrollo, productividad y crecimiento económico en el sector. Se trata de un programa de 4 años con un financiamiento mínimo de 1500 millones de lempiras por año (fondos nacionales). Los recursos son operados desde un fideicomiso operado en </a:t>
            </a:r>
            <a:r>
              <a:rPr lang="es-MX" sz="1600" dirty="0" err="1" smtClean="0">
                <a:solidFill>
                  <a:schemeClr val="bg1"/>
                </a:solidFill>
              </a:rPr>
              <a:t>Banhprovi</a:t>
            </a:r>
            <a:r>
              <a:rPr lang="es-MX" sz="1600" dirty="0" smtClean="0">
                <a:solidFill>
                  <a:schemeClr val="bg1"/>
                </a:solidFill>
              </a:rPr>
              <a:t>, el cual está en estado totalmente operativo. </a:t>
            </a:r>
          </a:p>
          <a:p>
            <a:pPr marL="285750" indent="-285750">
              <a:buFont typeface="Wingdings" panose="05000000000000000000" pitchFamily="2" charset="2"/>
              <a:buChar char="q"/>
            </a:pPr>
            <a:endParaRPr lang="es-MX" sz="1600" dirty="0" smtClean="0">
              <a:solidFill>
                <a:schemeClr val="bg1"/>
              </a:solidFill>
            </a:endParaRPr>
          </a:p>
          <a:p>
            <a:pPr marL="285750" indent="-285750">
              <a:buFont typeface="Wingdings" panose="05000000000000000000" pitchFamily="2" charset="2"/>
              <a:buChar char="q"/>
            </a:pPr>
            <a:r>
              <a:rPr lang="es-MX" sz="1600" dirty="0" smtClean="0">
                <a:solidFill>
                  <a:schemeClr val="bg1"/>
                </a:solidFill>
              </a:rPr>
              <a:t>El Programa está diseñado como un instrumento de inclusión financiera y productiva (democratización de la productividad). Se trata de dar oportunidad e inclusión ha quienes han estado alejado de esa posibilidad. Se trata de crear una base amplia de desarrollo económico, agregando a la agroindustria y los grandes y medianos productores a miles de actores económicos que pueden realizar una contribución relevante al desarrollo y realizar, por si mismos, un esfuerzo de reducción de la pobreza y movilidad social.</a:t>
            </a:r>
          </a:p>
          <a:p>
            <a:endParaRPr lang="es-MX" sz="1600" dirty="0" smtClean="0">
              <a:solidFill>
                <a:schemeClr val="bg1"/>
              </a:solidFill>
            </a:endParaRPr>
          </a:p>
          <a:p>
            <a:pPr>
              <a:tabLst>
                <a:tab pos="268288" algn="l"/>
              </a:tabLst>
            </a:pPr>
            <a:r>
              <a:rPr lang="es-MX" sz="1600" dirty="0" smtClean="0">
                <a:solidFill>
                  <a:schemeClr val="bg1"/>
                </a:solidFill>
              </a:rPr>
              <a:t>	Las condiciones del financiamiento son:</a:t>
            </a:r>
          </a:p>
          <a:p>
            <a:pPr>
              <a:tabLst>
                <a:tab pos="268288" algn="l"/>
              </a:tabLst>
            </a:pPr>
            <a:endParaRPr lang="es-MX" sz="1600" dirty="0">
              <a:solidFill>
                <a:schemeClr val="bg1"/>
              </a:solidFill>
            </a:endParaRPr>
          </a:p>
          <a:p>
            <a:pPr>
              <a:tabLst>
                <a:tab pos="268288" algn="l"/>
              </a:tabLst>
            </a:pPr>
            <a:r>
              <a:rPr lang="es-MX" sz="1600" dirty="0" smtClean="0">
                <a:solidFill>
                  <a:schemeClr val="bg1"/>
                </a:solidFill>
              </a:rPr>
              <a:t>	Tasa de Interés: 	7.5%</a:t>
            </a:r>
          </a:p>
          <a:p>
            <a:pPr>
              <a:tabLst>
                <a:tab pos="268288" algn="l"/>
              </a:tabLst>
            </a:pPr>
            <a:r>
              <a:rPr lang="es-MX" sz="1600" dirty="0" smtClean="0">
                <a:solidFill>
                  <a:schemeClr val="bg1"/>
                </a:solidFill>
              </a:rPr>
              <a:t>	Plazo:		15 Años</a:t>
            </a:r>
          </a:p>
          <a:p>
            <a:pPr>
              <a:tabLst>
                <a:tab pos="268288" algn="l"/>
              </a:tabLst>
            </a:pPr>
            <a:r>
              <a:rPr lang="es-MX" sz="1600" dirty="0" smtClean="0">
                <a:solidFill>
                  <a:schemeClr val="bg1"/>
                </a:solidFill>
              </a:rPr>
              <a:t>	Período de Gracia:	3 Años</a:t>
            </a:r>
          </a:p>
          <a:p>
            <a:endParaRPr lang="es-MX" sz="1600" dirty="0">
              <a:solidFill>
                <a:schemeClr val="bg1"/>
              </a:solidFill>
            </a:endParaRPr>
          </a:p>
          <a:p>
            <a:pPr marL="285750" indent="-285750">
              <a:buFont typeface="Wingdings" panose="05000000000000000000" pitchFamily="2" charset="2"/>
              <a:buChar char="q"/>
            </a:pPr>
            <a:r>
              <a:rPr lang="es-MX" sz="1600" dirty="0" smtClean="0">
                <a:solidFill>
                  <a:schemeClr val="bg1"/>
                </a:solidFill>
              </a:rPr>
              <a:t>Se pretende la utilización de Intermediarios financieros no convencionales como las Plantas Extractoras de Aceite, Los Molinos Harineros, las empresas distribuidoras de agroquímicos, las cooperativas y otros. Asimismo, se pretende que el modelo corporativo incluyente alcanzado en el caso de la Palma Africana (los productores son </a:t>
            </a:r>
            <a:r>
              <a:rPr lang="es-MX" sz="1600" dirty="0" err="1" smtClean="0">
                <a:solidFill>
                  <a:schemeClr val="bg1"/>
                </a:solidFill>
              </a:rPr>
              <a:t>co</a:t>
            </a:r>
            <a:r>
              <a:rPr lang="es-MX" sz="1600" dirty="0" smtClean="0">
                <a:solidFill>
                  <a:schemeClr val="bg1"/>
                </a:solidFill>
              </a:rPr>
              <a:t>-propietarios de las plantas), pueda replicarse en la construcción de dos ingenios azucareros en Olancho, bajo un modelo público-privado-comunitario</a:t>
            </a:r>
            <a:endParaRPr lang="es-MX" sz="1600" dirty="0">
              <a:solidFill>
                <a:schemeClr val="bg1"/>
              </a:solidFill>
            </a:endParaRPr>
          </a:p>
        </p:txBody>
      </p:sp>
    </p:spTree>
    <p:extLst>
      <p:ext uri="{BB962C8B-B14F-4D97-AF65-F5344CB8AC3E}">
        <p14:creationId xmlns:p14="http://schemas.microsoft.com/office/powerpoint/2010/main" val="3507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3" dur="1000"/>
                                        <p:tgtEl>
                                          <p:spTgt spid="5">
                                            <p:txEl>
                                              <p:pRg st="4" end="4"/>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 calcmode="lin" valueType="num">
                                      <p:cBhvr>
                                        <p:cTn id="26"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28" dur="1000"/>
                                        <p:tgtEl>
                                          <p:spTgt spid="5">
                                            <p:txEl>
                                              <p:pRg st="6" end="6"/>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p:cTn id="31"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33" dur="1000"/>
                                        <p:tgtEl>
                                          <p:spTgt spid="5">
                                            <p:txEl>
                                              <p:pRg st="7" end="7"/>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 calcmode="lin" valueType="num">
                                      <p:cBhvr>
                                        <p:cTn id="36"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38" dur="1000"/>
                                        <p:tgtEl>
                                          <p:spTgt spid="5">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 calcmode="lin" valueType="num">
                                      <p:cBhvr>
                                        <p:cTn id="43"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10" end="10"/>
                                            </p:txEl>
                                          </p:spTgt>
                                        </p:tgtEl>
                                        <p:attrNameLst>
                                          <p:attrName>ppt_h</p:attrName>
                                        </p:attrNameLst>
                                      </p:cBhvr>
                                      <p:tavLst>
                                        <p:tav tm="0">
                                          <p:val>
                                            <p:fltVal val="0"/>
                                          </p:val>
                                        </p:tav>
                                        <p:tav tm="100000">
                                          <p:val>
                                            <p:strVal val="#ppt_h"/>
                                          </p:val>
                                        </p:tav>
                                      </p:tavLst>
                                    </p:anim>
                                    <p:animEffect transition="in" filter="fade">
                                      <p:cBhvr>
                                        <p:cTn id="45"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6" y="0"/>
            <a:ext cx="91662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25933602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31158712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7800" y="151368"/>
            <a:ext cx="2742546" cy="369332"/>
          </a:xfrm>
          <a:prstGeom prst="rect">
            <a:avLst/>
          </a:prstGeom>
          <a:noFill/>
        </p:spPr>
        <p:txBody>
          <a:bodyPr wrap="none" rtlCol="0">
            <a:spAutoFit/>
          </a:bodyPr>
          <a:lstStyle/>
          <a:p>
            <a:r>
              <a:rPr lang="es-US" b="1" dirty="0" smtClean="0">
                <a:solidFill>
                  <a:prstClr val="black"/>
                </a:solidFill>
              </a:rPr>
              <a:t>Palma Aceitera Hondureña</a:t>
            </a:r>
            <a:endParaRPr lang="es-ES" b="1" dirty="0">
              <a:solidFill>
                <a:prstClr val="black"/>
              </a:solidFill>
            </a:endParaRPr>
          </a:p>
        </p:txBody>
      </p:sp>
    </p:spTree>
    <p:extLst>
      <p:ext uri="{BB962C8B-B14F-4D97-AF65-F5344CB8AC3E}">
        <p14:creationId xmlns:p14="http://schemas.microsoft.com/office/powerpoint/2010/main" val="2697584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p:cNvSpPr>
            <a:spLocks noGrp="1"/>
          </p:cNvSpPr>
          <p:nvPr>
            <p:ph type="title"/>
          </p:nvPr>
        </p:nvSpPr>
        <p:spPr>
          <a:xfrm>
            <a:off x="1042988" y="333375"/>
            <a:ext cx="7186612" cy="1063625"/>
          </a:xfrm>
        </p:spPr>
        <p:txBody>
          <a:bodyPr anchor="t">
            <a:normAutofit fontScale="90000"/>
          </a:bodyPr>
          <a:lstStyle/>
          <a:p>
            <a:pPr algn="ctr">
              <a:defRPr/>
            </a:pPr>
            <a:r>
              <a:rPr lang="es-HN" sz="2400" b="1" dirty="0" smtClean="0">
                <a:solidFill>
                  <a:srgbClr val="993300"/>
                </a:solidFill>
              </a:rPr>
              <a:t>CAPEX</a:t>
            </a:r>
            <a:br>
              <a:rPr lang="es-HN" sz="2400" b="1" dirty="0" smtClean="0">
                <a:solidFill>
                  <a:srgbClr val="993300"/>
                </a:solidFill>
              </a:rPr>
            </a:br>
            <a:r>
              <a:rPr lang="es-HN" sz="2400" b="1" dirty="0" smtClean="0">
                <a:solidFill>
                  <a:srgbClr val="993300"/>
                </a:solidFill>
              </a:rPr>
              <a:t>Generación de 5 MW de Energía en base a Biomasa Forestal</a:t>
            </a:r>
            <a:br>
              <a:rPr lang="es-HN" sz="2400" b="1" dirty="0" smtClean="0">
                <a:solidFill>
                  <a:srgbClr val="993300"/>
                </a:solidFill>
              </a:rPr>
            </a:br>
            <a:r>
              <a:rPr lang="es-HN" sz="2400" b="1" dirty="0" smtClean="0">
                <a:solidFill>
                  <a:srgbClr val="993300"/>
                </a:solidFill>
              </a:rPr>
              <a:t>Departamento de Olancho, 4,500 empleos directos</a:t>
            </a:r>
            <a:endParaRPr lang="es-HN" sz="2400" b="1" dirty="0" smtClean="0">
              <a:solidFill>
                <a:schemeClr val="tx2"/>
              </a:solidFill>
            </a:endParaRPr>
          </a:p>
        </p:txBody>
      </p:sp>
      <p:graphicFrame>
        <p:nvGraphicFramePr>
          <p:cNvPr id="4" name="3 Tabla"/>
          <p:cNvGraphicFramePr>
            <a:graphicFrameLocks noGrp="1"/>
          </p:cNvGraphicFramePr>
          <p:nvPr/>
        </p:nvGraphicFramePr>
        <p:xfrm>
          <a:off x="1116013" y="1628775"/>
          <a:ext cx="7129859" cy="4392485"/>
        </p:xfrm>
        <a:graphic>
          <a:graphicData uri="http://schemas.openxmlformats.org/drawingml/2006/table">
            <a:tbl>
              <a:tblPr/>
              <a:tblGrid>
                <a:gridCol w="5264206"/>
                <a:gridCol w="1865653"/>
              </a:tblGrid>
              <a:tr h="430374">
                <a:tc>
                  <a:txBody>
                    <a:bodyPr/>
                    <a:lstStyle/>
                    <a:p>
                      <a:pPr algn="l" fontAlgn="b"/>
                      <a:r>
                        <a:rPr lang="en-US" sz="1600" b="1" i="0" u="none" strike="noStrike" dirty="0" smtClean="0">
                          <a:solidFill>
                            <a:srgbClr val="FFFFFF"/>
                          </a:solidFill>
                          <a:latin typeface="+mj-lt"/>
                        </a:rPr>
                        <a:t>RESUMEN</a:t>
                      </a:r>
                      <a:r>
                        <a:rPr lang="en-US" sz="1600" b="1" i="0" u="none" strike="noStrike" baseline="0" dirty="0" smtClean="0">
                          <a:solidFill>
                            <a:srgbClr val="FFFFFF"/>
                          </a:solidFill>
                          <a:latin typeface="+mj-lt"/>
                        </a:rPr>
                        <a:t> DE RENTABILIDAD (US$)</a:t>
                      </a:r>
                      <a:endParaRPr lang="en-US" sz="1600" b="1" i="0" u="none" strike="noStrike" dirty="0">
                        <a:solidFill>
                          <a:srgbClr val="FFFFFF"/>
                        </a:solidFill>
                        <a:latin typeface="+mj-lt"/>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8000"/>
                    </a:solidFill>
                  </a:tcPr>
                </a:tc>
                <a:tc>
                  <a:txBody>
                    <a:bodyPr/>
                    <a:lstStyle/>
                    <a:p>
                      <a:pPr algn="l" fontAlgn="b"/>
                      <a:r>
                        <a:rPr lang="en-US" sz="1600" b="0" i="0" u="none" strike="noStrike" dirty="0">
                          <a:solidFill>
                            <a:srgbClr val="FFFFFF"/>
                          </a:solidFill>
                          <a:latin typeface="+mj-lt"/>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008000"/>
                    </a:solidFill>
                  </a:tcPr>
                </a:tc>
              </a:tr>
              <a:tr h="354020">
                <a:tc>
                  <a:txBody>
                    <a:bodyPr/>
                    <a:lstStyle/>
                    <a:p>
                      <a:pPr algn="l" fontAlgn="b"/>
                      <a:r>
                        <a:rPr lang="en-US" sz="1600" b="0" i="0" u="none" strike="noStrike" dirty="0" smtClean="0">
                          <a:solidFill>
                            <a:srgbClr val="000000"/>
                          </a:solidFill>
                          <a:latin typeface="+mj-lt"/>
                        </a:rPr>
                        <a:t>  </a:t>
                      </a:r>
                      <a:r>
                        <a:rPr lang="es-HN" sz="1600" b="0" i="0" u="none" strike="noStrike" noProof="0" dirty="0" smtClean="0">
                          <a:solidFill>
                            <a:srgbClr val="000000"/>
                          </a:solidFill>
                          <a:latin typeface="+mj-lt"/>
                        </a:rPr>
                        <a:t>Tasa de Descuento 10 %</a:t>
                      </a:r>
                      <a:endParaRPr lang="es-HN" sz="1600" b="0" i="0" u="none" strike="noStrike" noProof="0" dirty="0">
                        <a:solidFill>
                          <a:srgbClr val="000000"/>
                        </a:solidFill>
                        <a:latin typeface="+mj-lt"/>
                      </a:endParaRPr>
                    </a:p>
                  </a:txBody>
                  <a:tcPr marL="0" marR="0" marT="0" marB="0" anchor="b">
                    <a:lnL>
                      <a:noFill/>
                    </a:lnL>
                    <a:lnR>
                      <a:noFill/>
                    </a:lnR>
                    <a:lnT>
                      <a:noFill/>
                    </a:lnT>
                    <a:lnB>
                      <a:noFill/>
                    </a:lnB>
                  </a:tcPr>
                </a:tc>
                <a:tc>
                  <a:txBody>
                    <a:bodyPr/>
                    <a:lstStyle/>
                    <a:p>
                      <a:pPr algn="l" fontAlgn="b"/>
                      <a:endParaRPr lang="en-US" sz="1600" b="0" i="0" u="none" strike="noStrike" dirty="0">
                        <a:solidFill>
                          <a:srgbClr val="000000"/>
                        </a:solidFill>
                        <a:latin typeface="+mj-lt"/>
                      </a:endParaRPr>
                    </a:p>
                  </a:txBody>
                  <a:tcPr marL="0" marR="0" marT="0" marB="0" anchor="b">
                    <a:lnL>
                      <a:noFill/>
                    </a:lnL>
                    <a:lnR>
                      <a:noFill/>
                    </a:lnR>
                    <a:lnT>
                      <a:noFill/>
                    </a:lnT>
                    <a:lnB>
                      <a:noFill/>
                    </a:lnB>
                  </a:tcPr>
                </a:tc>
              </a:tr>
              <a:tr h="354020">
                <a:tc>
                  <a:txBody>
                    <a:bodyPr/>
                    <a:lstStyle/>
                    <a:p>
                      <a:pPr algn="l" fontAlgn="b"/>
                      <a:r>
                        <a:rPr lang="es-HN" sz="1600" b="0" i="0" u="none" strike="noStrike" noProof="0" dirty="0" smtClean="0">
                          <a:solidFill>
                            <a:srgbClr val="000000"/>
                          </a:solidFill>
                          <a:latin typeface="+mj-lt"/>
                        </a:rPr>
                        <a:t>Valor</a:t>
                      </a:r>
                      <a:r>
                        <a:rPr lang="es-HN" sz="1600" b="0" i="0" u="none" strike="noStrike" baseline="0" noProof="0" dirty="0" smtClean="0">
                          <a:solidFill>
                            <a:srgbClr val="000000"/>
                          </a:solidFill>
                          <a:latin typeface="+mj-lt"/>
                        </a:rPr>
                        <a:t> Presente Neto </a:t>
                      </a:r>
                      <a:r>
                        <a:rPr lang="es-HN" sz="1600" b="0" i="0" u="none" strike="noStrike" noProof="0" dirty="0" smtClean="0">
                          <a:solidFill>
                            <a:srgbClr val="000000"/>
                          </a:solidFill>
                          <a:latin typeface="+mj-lt"/>
                        </a:rPr>
                        <a:t>(NPV)</a:t>
                      </a:r>
                      <a:endParaRPr lang="es-HN" sz="1600" b="0" i="0" u="none" strike="noStrike" noProof="0" dirty="0">
                        <a:solidFill>
                          <a:srgbClr val="000000"/>
                        </a:solidFill>
                        <a:latin typeface="+mj-lt"/>
                      </a:endParaRPr>
                    </a:p>
                  </a:txBody>
                  <a:tcPr marL="0" marR="0" marT="0" marB="0" anchor="b">
                    <a:lnL>
                      <a:noFill/>
                    </a:lnL>
                    <a:lnR>
                      <a:noFill/>
                    </a:lnR>
                    <a:lnT>
                      <a:noFill/>
                    </a:lnT>
                    <a:lnB>
                      <a:noFill/>
                    </a:lnB>
                    <a:solidFill>
                      <a:schemeClr val="bg2">
                        <a:lumMod val="75000"/>
                      </a:schemeClr>
                    </a:solidFill>
                  </a:tcPr>
                </a:tc>
                <a:tc>
                  <a:txBody>
                    <a:bodyPr/>
                    <a:lstStyle/>
                    <a:p>
                      <a:pPr algn="l" fontAlgn="b"/>
                      <a:r>
                        <a:rPr lang="en-US" sz="1800" b="0" i="0" u="none" strike="noStrike" dirty="0" smtClean="0">
                          <a:solidFill>
                            <a:srgbClr val="000000"/>
                          </a:solidFill>
                          <a:latin typeface="+mj-lt"/>
                          <a:cs typeface="Calibri"/>
                        </a:rPr>
                        <a:t>             </a:t>
                      </a:r>
                      <a:r>
                        <a:rPr lang="en-US" sz="1800" b="1" dirty="0" smtClean="0"/>
                        <a:t> 13,421,380</a:t>
                      </a:r>
                      <a:endParaRPr lang="en-US" sz="1800" b="0" i="0" u="none" strike="noStrike" dirty="0">
                        <a:solidFill>
                          <a:srgbClr val="000000"/>
                        </a:solidFill>
                        <a:latin typeface="+mj-lt"/>
                      </a:endParaRPr>
                    </a:p>
                  </a:txBody>
                  <a:tcPr marL="0" marR="0" marT="0" marB="0" anchor="b">
                    <a:lnL>
                      <a:noFill/>
                    </a:lnL>
                    <a:lnR>
                      <a:noFill/>
                    </a:lnR>
                    <a:lnT>
                      <a:noFill/>
                    </a:lnT>
                    <a:lnB>
                      <a:noFill/>
                    </a:lnB>
                    <a:solidFill>
                      <a:schemeClr val="bg2">
                        <a:lumMod val="75000"/>
                      </a:schemeClr>
                    </a:solidFill>
                  </a:tcPr>
                </a:tc>
              </a:tr>
              <a:tr h="354020">
                <a:tc>
                  <a:txBody>
                    <a:bodyPr/>
                    <a:lstStyle/>
                    <a:p>
                      <a:pPr algn="l" fontAlgn="b"/>
                      <a:r>
                        <a:rPr lang="es-HN" sz="1600" b="0" i="0" u="none" strike="noStrike" noProof="0" dirty="0" smtClean="0">
                          <a:solidFill>
                            <a:srgbClr val="000000"/>
                          </a:solidFill>
                          <a:latin typeface="+mj-lt"/>
                        </a:rPr>
                        <a:t>Tasa</a:t>
                      </a:r>
                      <a:r>
                        <a:rPr lang="es-HN" sz="1600" b="0" i="0" u="none" strike="noStrike" baseline="0" noProof="0" dirty="0" smtClean="0">
                          <a:solidFill>
                            <a:srgbClr val="000000"/>
                          </a:solidFill>
                          <a:latin typeface="+mj-lt"/>
                        </a:rPr>
                        <a:t> Interna de Proyecto </a:t>
                      </a:r>
                      <a:r>
                        <a:rPr lang="es-HN" sz="1600" b="0" i="0" u="none" strike="noStrike" noProof="0" dirty="0" smtClean="0">
                          <a:solidFill>
                            <a:srgbClr val="000000"/>
                          </a:solidFill>
                          <a:latin typeface="+mj-lt"/>
                        </a:rPr>
                        <a:t>(IRR)</a:t>
                      </a:r>
                      <a:endParaRPr lang="es-HN" sz="1600" b="0" i="0" u="none" strike="noStrike" noProof="0" dirty="0">
                        <a:solidFill>
                          <a:srgbClr val="000000"/>
                        </a:solidFill>
                        <a:latin typeface="+mj-lt"/>
                      </a:endParaRPr>
                    </a:p>
                  </a:txBody>
                  <a:tcPr marL="0" marR="0" marT="0" marB="0" anchor="b">
                    <a:lnL>
                      <a:noFill/>
                    </a:lnL>
                    <a:lnR>
                      <a:noFill/>
                    </a:lnR>
                    <a:lnT>
                      <a:noFill/>
                    </a:lnT>
                    <a:lnB>
                      <a:noFill/>
                    </a:lnB>
                    <a:solidFill>
                      <a:schemeClr val="bg2">
                        <a:lumMod val="75000"/>
                      </a:schemeClr>
                    </a:solidFill>
                  </a:tcPr>
                </a:tc>
                <a:tc>
                  <a:txBody>
                    <a:bodyPr/>
                    <a:lstStyle/>
                    <a:p>
                      <a:pPr algn="r" fontAlgn="b"/>
                      <a:r>
                        <a:rPr lang="en-US" sz="1800" b="0" i="0" u="none" strike="noStrike" dirty="0" smtClean="0">
                          <a:solidFill>
                            <a:srgbClr val="000000"/>
                          </a:solidFill>
                          <a:latin typeface="+mj-lt"/>
                          <a:cs typeface="Calibri"/>
                        </a:rPr>
                        <a:t>22 %</a:t>
                      </a:r>
                      <a:endParaRPr lang="en-US" sz="1800" b="0" i="0" u="none" strike="noStrike" dirty="0">
                        <a:solidFill>
                          <a:srgbClr val="000000"/>
                        </a:solidFill>
                        <a:latin typeface="+mj-lt"/>
                      </a:endParaRPr>
                    </a:p>
                  </a:txBody>
                  <a:tcPr marL="0" marR="0" marT="0" marB="0" anchor="b">
                    <a:lnL>
                      <a:noFill/>
                    </a:lnL>
                    <a:lnR>
                      <a:noFill/>
                    </a:lnR>
                    <a:lnT>
                      <a:noFill/>
                    </a:lnT>
                    <a:lnB>
                      <a:noFill/>
                    </a:lnB>
                    <a:solidFill>
                      <a:schemeClr val="bg2">
                        <a:lumMod val="75000"/>
                      </a:schemeClr>
                    </a:solidFill>
                  </a:tcPr>
                </a:tc>
              </a:tr>
              <a:tr h="354020">
                <a:tc>
                  <a:txBody>
                    <a:bodyPr/>
                    <a:lstStyle/>
                    <a:p>
                      <a:pPr algn="l" fontAlgn="b"/>
                      <a:endParaRPr lang="en-US" sz="1600" b="0" i="0" u="none" strike="noStrike" dirty="0">
                        <a:solidFill>
                          <a:srgbClr val="000000"/>
                        </a:solidFill>
                        <a:latin typeface="+mj-lt"/>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600" b="0" i="0" u="none" strike="noStrike" dirty="0">
                        <a:solidFill>
                          <a:srgbClr val="000000"/>
                        </a:solidFill>
                        <a:latin typeface="+mj-lt"/>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354020">
                <a:tc>
                  <a:txBody>
                    <a:bodyPr/>
                    <a:lstStyle/>
                    <a:p>
                      <a:pPr algn="l" fontAlgn="b"/>
                      <a:r>
                        <a:rPr lang="en-US" sz="1600" b="1" i="1" u="none" strike="noStrike" dirty="0">
                          <a:solidFill>
                            <a:srgbClr val="000000"/>
                          </a:solidFill>
                          <a:latin typeface="+mj-lt"/>
                        </a:rPr>
                        <a:t>15 </a:t>
                      </a:r>
                      <a:r>
                        <a:rPr lang="es-HN" sz="1600" b="1" i="1" u="none" strike="noStrike" noProof="0" dirty="0" smtClean="0">
                          <a:solidFill>
                            <a:srgbClr val="000000"/>
                          </a:solidFill>
                          <a:latin typeface="+mj-lt"/>
                        </a:rPr>
                        <a:t> Periodo</a:t>
                      </a:r>
                      <a:r>
                        <a:rPr lang="es-HN" sz="1600" b="1" i="1" u="none" strike="noStrike" baseline="0" noProof="0" dirty="0" smtClean="0">
                          <a:solidFill>
                            <a:srgbClr val="000000"/>
                          </a:solidFill>
                          <a:latin typeface="+mj-lt"/>
                        </a:rPr>
                        <a:t> 15 A</a:t>
                      </a:r>
                      <a:r>
                        <a:rPr lang="es-HN" sz="1600" b="1" i="1" u="none" strike="noStrike" noProof="0" dirty="0" smtClean="0">
                          <a:solidFill>
                            <a:srgbClr val="000000"/>
                          </a:solidFill>
                          <a:latin typeface="+mj-lt"/>
                        </a:rPr>
                        <a:t>ños </a:t>
                      </a:r>
                      <a:endParaRPr lang="es-HN" sz="1600" b="1" i="1" u="none" strike="noStrike" noProof="0" dirty="0">
                        <a:solidFill>
                          <a:srgbClr val="000000"/>
                        </a:solidFill>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latin typeface="+mj-lt"/>
                        </a:rPr>
                        <a:t>Total</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020">
                <a:tc>
                  <a:txBody>
                    <a:bodyPr/>
                    <a:lstStyle/>
                    <a:p>
                      <a:pPr algn="l" fontAlgn="b"/>
                      <a:r>
                        <a:rPr lang="es-HN" sz="1600" b="0" i="0" u="none" strike="noStrike" noProof="0" dirty="0" smtClean="0">
                          <a:solidFill>
                            <a:srgbClr val="000000"/>
                          </a:solidFill>
                          <a:latin typeface="+mj-lt"/>
                        </a:rPr>
                        <a:t>Ingresos (Nominal)</a:t>
                      </a:r>
                      <a:endParaRPr lang="es-HN" sz="1600" b="0" i="0" u="none" strike="noStrike" noProof="0" dirty="0">
                        <a:solidFill>
                          <a:srgbClr val="000000"/>
                        </a:solidFill>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800" b="0" i="0" u="none" strike="noStrike" dirty="0" smtClean="0">
                          <a:solidFill>
                            <a:srgbClr val="000000"/>
                          </a:solidFill>
                          <a:latin typeface="+mj-lt"/>
                          <a:cs typeface="Calibri"/>
                        </a:rPr>
                        <a:t> 86</a:t>
                      </a:r>
                      <a:r>
                        <a:rPr lang="en-US" sz="1800" dirty="0" smtClean="0"/>
                        <a:t>,525,309</a:t>
                      </a:r>
                      <a:r>
                        <a:rPr lang="en-US" sz="1800" b="0" i="0" u="none" strike="noStrike" dirty="0" smtClean="0">
                          <a:solidFill>
                            <a:srgbClr val="000000"/>
                          </a:solidFill>
                          <a:latin typeface="+mj-lt"/>
                          <a:cs typeface="Calibri"/>
                        </a:rPr>
                        <a:t> </a:t>
                      </a:r>
                      <a:endParaRPr lang="en-US" sz="1800" b="0" i="0" u="none" strike="noStrike" dirty="0">
                        <a:solidFill>
                          <a:srgbClr val="000000"/>
                        </a:solidFill>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354020">
                <a:tc>
                  <a:txBody>
                    <a:bodyPr/>
                    <a:lstStyle/>
                    <a:p>
                      <a:pPr algn="l" fontAlgn="b"/>
                      <a:r>
                        <a:rPr lang="es-HN" sz="1600" b="0" i="0" u="none" strike="noStrike" noProof="0" dirty="0" smtClean="0">
                          <a:solidFill>
                            <a:srgbClr val="000000"/>
                          </a:solidFill>
                          <a:latin typeface="+mj-lt"/>
                        </a:rPr>
                        <a:t>Egresos  (Nominal)</a:t>
                      </a:r>
                      <a:endParaRPr lang="es-HN" sz="1600" b="0" i="0" u="none" strike="noStrike" noProof="0" dirty="0">
                        <a:solidFill>
                          <a:srgbClr val="000000"/>
                        </a:solidFill>
                        <a:latin typeface="+mj-lt"/>
                      </a:endParaRPr>
                    </a:p>
                  </a:txBody>
                  <a:tcPr marL="0" marR="0" marT="0" marB="0" anchor="b">
                    <a:lnL>
                      <a:noFill/>
                    </a:lnL>
                    <a:lnR>
                      <a:noFill/>
                    </a:lnR>
                    <a:lnT>
                      <a:noFill/>
                    </a:lnT>
                    <a:lnB>
                      <a:noFill/>
                    </a:lnB>
                  </a:tcPr>
                </a:tc>
                <a:tc>
                  <a:txBody>
                    <a:bodyPr/>
                    <a:lstStyle/>
                    <a:p>
                      <a:pPr algn="r" fontAlgn="b"/>
                      <a:r>
                        <a:rPr lang="en-US" sz="1800" b="0" i="0" u="none" strike="noStrike" dirty="0">
                          <a:solidFill>
                            <a:srgbClr val="000000"/>
                          </a:solidFill>
                          <a:latin typeface="+mj-lt"/>
                          <a:cs typeface="Calibri"/>
                        </a:rPr>
                        <a:t>        </a:t>
                      </a:r>
                      <a:r>
                        <a:rPr lang="en-US" sz="1800" b="0" i="0" u="none" strike="noStrike" dirty="0" smtClean="0">
                          <a:solidFill>
                            <a:srgbClr val="000000"/>
                          </a:solidFill>
                          <a:latin typeface="+mj-lt"/>
                          <a:cs typeface="Calibri"/>
                        </a:rPr>
                        <a:t>(</a:t>
                      </a:r>
                      <a:r>
                        <a:rPr lang="en-US" sz="1800" b="0" i="0" u="none" strike="noStrike" dirty="0" smtClean="0">
                          <a:solidFill>
                            <a:schemeClr val="tx1"/>
                          </a:solidFill>
                          <a:latin typeface="+mn-lt"/>
                          <a:cs typeface="+mn-cs"/>
                        </a:rPr>
                        <a:t>50</a:t>
                      </a:r>
                      <a:r>
                        <a:rPr lang="en-US" sz="1800" dirty="0" smtClean="0"/>
                        <a:t>,003,669</a:t>
                      </a:r>
                      <a:r>
                        <a:rPr lang="en-US" sz="1600" dirty="0" smtClean="0"/>
                        <a:t>)</a:t>
                      </a:r>
                      <a:endParaRPr lang="en-US" sz="1600" b="0" i="0" u="none" strike="noStrike" dirty="0">
                        <a:solidFill>
                          <a:srgbClr val="000000"/>
                        </a:solidFill>
                        <a:latin typeface="+mj-lt"/>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775931">
                <a:tc>
                  <a:txBody>
                    <a:bodyPr/>
                    <a:lstStyle/>
                    <a:p>
                      <a:pPr algn="l" fontAlgn="b"/>
                      <a:r>
                        <a:rPr lang="es-HN" sz="1600" b="0" i="0" u="none" strike="noStrike" noProof="0" dirty="0" smtClean="0">
                          <a:solidFill>
                            <a:srgbClr val="000000"/>
                          </a:solidFill>
                          <a:latin typeface="+mj-lt"/>
                        </a:rPr>
                        <a:t>Utilidad</a:t>
                      </a:r>
                      <a:r>
                        <a:rPr lang="es-HN" sz="1600" b="0" i="0" u="none" strike="noStrike" baseline="0" noProof="0" dirty="0" smtClean="0">
                          <a:solidFill>
                            <a:srgbClr val="000000"/>
                          </a:solidFill>
                          <a:latin typeface="+mj-lt"/>
                        </a:rPr>
                        <a:t> antes de impuestos</a:t>
                      </a:r>
                      <a:r>
                        <a:rPr lang="es-HN" sz="1600" b="0" i="0" u="none" strike="noStrike" noProof="0" dirty="0" smtClean="0">
                          <a:solidFill>
                            <a:srgbClr val="000000"/>
                          </a:solidFill>
                          <a:latin typeface="+mj-lt"/>
                        </a:rPr>
                        <a:t> (EBT)</a:t>
                      </a:r>
                      <a:endParaRPr lang="es-HN" sz="1600" b="0" i="0" u="none" strike="noStrike" noProof="0" dirty="0">
                        <a:solidFill>
                          <a:srgbClr val="000000"/>
                        </a:solidFill>
                        <a:latin typeface="+mj-lt"/>
                      </a:endParaRPr>
                    </a:p>
                  </a:txBody>
                  <a:tcPr marL="0" marR="0" marT="0" marB="0" anchor="b">
                    <a:lnL>
                      <a:noFill/>
                    </a:lnL>
                    <a:lnR>
                      <a:noFill/>
                    </a:lnR>
                    <a:lnT>
                      <a:noFill/>
                    </a:lnT>
                    <a:lnB>
                      <a:noFill/>
                    </a:lnB>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endParaRPr lang="en-US" sz="1600" b="1" dirty="0" smtClean="0"/>
                    </a:p>
                    <a:p>
                      <a:pPr marL="0" marR="0" indent="0" algn="r" defTabSz="914400" rtl="0" eaLnBrk="1" fontAlgn="b" latinLnBrk="0" hangingPunct="1">
                        <a:lnSpc>
                          <a:spcPct val="100000"/>
                        </a:lnSpc>
                        <a:spcBef>
                          <a:spcPts val="0"/>
                        </a:spcBef>
                        <a:spcAft>
                          <a:spcPts val="0"/>
                        </a:spcAft>
                        <a:buClrTx/>
                        <a:buSzTx/>
                        <a:buFontTx/>
                        <a:buNone/>
                        <a:tabLst/>
                        <a:defRPr/>
                      </a:pPr>
                      <a:r>
                        <a:rPr lang="en-US" sz="1800" b="1" dirty="0" smtClean="0"/>
                        <a:t>$  36,001,640 </a:t>
                      </a:r>
                      <a:endParaRPr lang="en-US" sz="1800" dirty="0" smtClean="0"/>
                    </a:p>
                    <a:p>
                      <a:pPr algn="r" fontAlgn="b"/>
                      <a:r>
                        <a:rPr lang="en-US" sz="1600" b="1" i="0" u="none" strike="noStrike" dirty="0" smtClean="0">
                          <a:solidFill>
                            <a:srgbClr val="000000"/>
                          </a:solidFill>
                          <a:latin typeface="+mj-lt"/>
                          <a:cs typeface="Calibri"/>
                        </a:rPr>
                        <a:t> </a:t>
                      </a:r>
                      <a:endParaRPr lang="en-US" sz="1600" b="1" i="0" u="none" strike="noStrike" dirty="0">
                        <a:solidFill>
                          <a:srgbClr val="000000"/>
                        </a:solidFill>
                        <a:latin typeface="+mj-lt"/>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354020">
                <a:tc>
                  <a:txBody>
                    <a:bodyPr/>
                    <a:lstStyle/>
                    <a:p>
                      <a:pPr algn="l" fontAlgn="b"/>
                      <a:endParaRPr lang="en-US" sz="1600" b="0" i="0" u="none" strike="noStrike" dirty="0">
                        <a:solidFill>
                          <a:srgbClr val="000000"/>
                        </a:solidFill>
                        <a:latin typeface="+mj-lt"/>
                      </a:endParaRPr>
                    </a:p>
                  </a:txBody>
                  <a:tcPr marL="0" marR="0" marT="0" marB="0" anchor="b">
                    <a:lnL>
                      <a:noFill/>
                    </a:lnL>
                    <a:lnR>
                      <a:noFill/>
                    </a:lnR>
                    <a:lnT>
                      <a:noFill/>
                    </a:lnT>
                    <a:lnB>
                      <a:noFill/>
                    </a:lnB>
                  </a:tcPr>
                </a:tc>
                <a:tc>
                  <a:txBody>
                    <a:bodyPr/>
                    <a:lstStyle/>
                    <a:p>
                      <a:pPr algn="r" fontAlgn="b"/>
                      <a:endParaRPr lang="en-US" sz="1600" b="0" i="0" u="none" strike="noStrike" dirty="0">
                        <a:solidFill>
                          <a:srgbClr val="000000"/>
                        </a:solidFill>
                        <a:latin typeface="+mj-lt"/>
                      </a:endParaRPr>
                    </a:p>
                  </a:txBody>
                  <a:tcPr marL="0" marR="0" marT="0" marB="0" anchor="b">
                    <a:lnL>
                      <a:noFill/>
                    </a:lnL>
                    <a:lnR>
                      <a:noFill/>
                    </a:lnR>
                    <a:lnT>
                      <a:noFill/>
                    </a:lnT>
                    <a:lnB>
                      <a:noFill/>
                    </a:lnB>
                  </a:tcPr>
                </a:tc>
              </a:tr>
              <a:tr h="354020">
                <a:tc>
                  <a:txBody>
                    <a:bodyPr/>
                    <a:lstStyle/>
                    <a:p>
                      <a:pPr algn="l" fontAlgn="b"/>
                      <a:r>
                        <a:rPr lang="es-HN" sz="1600" b="1" i="1" u="none" strike="noStrike" noProof="0" dirty="0" smtClean="0">
                          <a:solidFill>
                            <a:srgbClr val="000000"/>
                          </a:solidFill>
                          <a:latin typeface="+mj-lt"/>
                        </a:rPr>
                        <a:t>Inversión CAPEX estimada en proyecto</a:t>
                      </a:r>
                      <a:endParaRPr lang="es-HN" sz="1600" b="1" i="1" u="none" strike="noStrike" noProof="0" dirty="0">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latin typeface="+mj-lt"/>
                          <a:cs typeface="Calibri"/>
                        </a:rPr>
                        <a:t> </a:t>
                      </a:r>
                      <a:r>
                        <a:rPr lang="en-US" sz="1800" b="1" i="0" u="none" strike="noStrike" dirty="0">
                          <a:solidFill>
                            <a:srgbClr val="000000"/>
                          </a:solidFill>
                          <a:latin typeface="+mj-lt"/>
                          <a:cs typeface="Calibri"/>
                        </a:rPr>
                        <a:t>$    </a:t>
                      </a:r>
                      <a:r>
                        <a:rPr lang="en-US" sz="1800" b="1" i="0" u="none" strike="noStrike" dirty="0" smtClean="0">
                          <a:solidFill>
                            <a:srgbClr val="000000"/>
                          </a:solidFill>
                          <a:latin typeface="+mj-lt"/>
                          <a:cs typeface="Calibri"/>
                        </a:rPr>
                        <a:t>     </a:t>
                      </a:r>
                      <a:r>
                        <a:rPr lang="en-US" sz="1800" b="1" dirty="0" smtClean="0"/>
                        <a:t>9,902,852</a:t>
                      </a:r>
                      <a:r>
                        <a:rPr lang="en-US" sz="1800" b="1" i="0" u="none" strike="noStrike" dirty="0" smtClean="0">
                          <a:solidFill>
                            <a:srgbClr val="000000"/>
                          </a:solidFill>
                          <a:latin typeface="+mj-lt"/>
                          <a:cs typeface="Calibri"/>
                        </a:rPr>
                        <a:t> </a:t>
                      </a:r>
                      <a:endParaRPr lang="en-US" sz="1800" b="1" i="0" u="none" strike="noStrike" dirty="0">
                        <a:solidFill>
                          <a:srgbClr val="000000"/>
                        </a:solidFill>
                        <a:latin typeface="+mj-lt"/>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471141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3940" y="4868988"/>
            <a:ext cx="8565260" cy="1569660"/>
          </a:xfrm>
          <a:prstGeom prst="rect">
            <a:avLst/>
          </a:prstGeom>
          <a:noFill/>
        </p:spPr>
        <p:txBody>
          <a:bodyPr wrap="square" rtlCol="0">
            <a:spAutoFit/>
          </a:bodyPr>
          <a:lstStyle/>
          <a:p>
            <a:pPr algn="ctr"/>
            <a:r>
              <a:rPr lang="es-ES" sz="4400" b="1" dirty="0" smtClean="0">
                <a:solidFill>
                  <a:srgbClr val="FFC000"/>
                </a:solidFill>
                <a:latin typeface="Arial Black" pitchFamily="34" charset="0"/>
              </a:rPr>
              <a:t>PROHONDURAS</a:t>
            </a:r>
          </a:p>
          <a:p>
            <a:pPr algn="ctr"/>
            <a:r>
              <a:rPr lang="es-ES" sz="2000" b="1" dirty="0" smtClean="0">
                <a:solidFill>
                  <a:schemeClr val="bg1"/>
                </a:solidFill>
                <a:latin typeface="Arial Black" pitchFamily="34" charset="0"/>
              </a:rPr>
              <a:t>CONDUCIENDO HONDURAS A</a:t>
            </a:r>
          </a:p>
          <a:p>
            <a:pPr algn="ctr"/>
            <a:r>
              <a:rPr lang="es-ES" sz="2000" b="1" dirty="0" smtClean="0">
                <a:solidFill>
                  <a:schemeClr val="bg1"/>
                </a:solidFill>
                <a:latin typeface="Arial Black" pitchFamily="34" charset="0"/>
              </a:rPr>
              <a:t>LA PLENITUD DE SUS POTENCIALIDADES</a:t>
            </a:r>
          </a:p>
          <a:p>
            <a:pPr algn="ctr"/>
            <a:r>
              <a:rPr lang="es-ES" sz="1200" b="1" dirty="0" smtClean="0">
                <a:solidFill>
                  <a:schemeClr val="bg1"/>
                </a:solidFill>
                <a:latin typeface="Arial Black" pitchFamily="34" charset="0"/>
              </a:rPr>
              <a:t>La Reforma al Modelo Económico Productivo del País</a:t>
            </a:r>
            <a:endParaRPr lang="es-ES" sz="1200" b="1" dirty="0">
              <a:solidFill>
                <a:schemeClr val="bg1"/>
              </a:solidFill>
              <a:latin typeface="Arial Black" pitchFamily="34" charset="0"/>
            </a:endParaRPr>
          </a:p>
        </p:txBody>
      </p:sp>
      <p:sp>
        <p:nvSpPr>
          <p:cNvPr id="7" name="TextBox 6"/>
          <p:cNvSpPr txBox="1"/>
          <p:nvPr/>
        </p:nvSpPr>
        <p:spPr>
          <a:xfrm>
            <a:off x="1800260" y="546198"/>
            <a:ext cx="5562600" cy="553998"/>
          </a:xfrm>
          <a:prstGeom prst="rect">
            <a:avLst/>
          </a:prstGeom>
          <a:noFill/>
        </p:spPr>
        <p:txBody>
          <a:bodyPr wrap="square" rtlCol="0">
            <a:spAutoFit/>
          </a:bodyPr>
          <a:lstStyle/>
          <a:p>
            <a:pPr algn="ctr">
              <a:lnSpc>
                <a:spcPct val="80000"/>
              </a:lnSpc>
            </a:pPr>
            <a:r>
              <a:rPr lang="en-US" sz="3600" dirty="0" smtClean="0">
                <a:solidFill>
                  <a:srgbClr val="FFFF00"/>
                </a:solidFill>
              </a:rPr>
              <a:t>PLAN DE TODOS</a:t>
            </a:r>
            <a:endParaRPr lang="en-US" sz="3600" dirty="0">
              <a:solidFill>
                <a:srgbClr val="FFFF00"/>
              </a:solidFill>
            </a:endParaRPr>
          </a:p>
        </p:txBody>
      </p:sp>
      <p:sp>
        <p:nvSpPr>
          <p:cNvPr id="8" name="TextBox 7"/>
          <p:cNvSpPr txBox="1"/>
          <p:nvPr/>
        </p:nvSpPr>
        <p:spPr>
          <a:xfrm>
            <a:off x="2351078" y="1016865"/>
            <a:ext cx="4455415" cy="1198277"/>
          </a:xfrm>
          <a:prstGeom prst="rect">
            <a:avLst/>
          </a:prstGeom>
          <a:noFill/>
        </p:spPr>
        <p:txBody>
          <a:bodyPr wrap="square" rtlCol="0">
            <a:spAutoFit/>
          </a:bodyPr>
          <a:lstStyle/>
          <a:p>
            <a:pPr algn="ctr">
              <a:lnSpc>
                <a:spcPct val="80000"/>
              </a:lnSpc>
            </a:pPr>
            <a:r>
              <a:rPr lang="en-US" sz="4400" b="1" dirty="0" smtClean="0">
                <a:solidFill>
                  <a:schemeClr val="bg1"/>
                </a:solidFill>
                <a:latin typeface="Arial Black"/>
                <a:cs typeface="Arial Black"/>
              </a:rPr>
              <a:t>PARA UNA</a:t>
            </a:r>
          </a:p>
          <a:p>
            <a:pPr algn="ctr">
              <a:lnSpc>
                <a:spcPct val="80000"/>
              </a:lnSpc>
            </a:pPr>
            <a:r>
              <a:rPr lang="en-US" sz="4400" b="1" dirty="0" smtClean="0">
                <a:solidFill>
                  <a:schemeClr val="bg1"/>
                </a:solidFill>
                <a:latin typeface="Arial Black"/>
                <a:cs typeface="Arial Black"/>
              </a:rPr>
              <a:t>VIDA MEJOR</a:t>
            </a:r>
            <a:endParaRPr lang="en-US" sz="4400" b="1" dirty="0">
              <a:solidFill>
                <a:schemeClr val="bg1"/>
              </a:solidFill>
              <a:latin typeface="Arial Black"/>
              <a:cs typeface="Arial Black"/>
            </a:endParaRPr>
          </a:p>
        </p:txBody>
      </p:sp>
    </p:spTree>
    <p:extLst>
      <p:ext uri="{BB962C8B-B14F-4D97-AF65-F5344CB8AC3E}">
        <p14:creationId xmlns:p14="http://schemas.microsoft.com/office/powerpoint/2010/main" val="15258892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dyacencia">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14342</TotalTime>
  <Words>4886</Words>
  <Application>Microsoft Office PowerPoint</Application>
  <PresentationFormat>On-screen Show (4:3)</PresentationFormat>
  <Paragraphs>664</Paragraphs>
  <Slides>94</Slides>
  <Notes>12</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94</vt:i4>
      </vt:variant>
    </vt:vector>
  </HeadingPairs>
  <TitlesOfParts>
    <vt:vector size="100" baseType="lpstr">
      <vt:lpstr>Adyacencia</vt:lpstr>
      <vt:lpstr>Diseño personalizado</vt:lpstr>
      <vt:lpstr>1_Diseño personalizado</vt:lpstr>
      <vt:lpstr>2_Diseño personalizado</vt:lpstr>
      <vt:lpstr>3_Diseño personalizado</vt:lpstr>
      <vt:lpstr>Hoja de cálculo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Viviendas para una VIDA MEJOR</vt:lpstr>
      <vt:lpstr>Programa de Vivienda Nacional</vt:lpstr>
      <vt:lpstr>PowerPoint Presentation</vt:lpstr>
      <vt:lpstr>PowerPoint Presentation</vt:lpstr>
      <vt:lpstr>PowerPoint Presentation</vt:lpstr>
      <vt:lpstr>PowerPoint Presentation</vt:lpstr>
      <vt:lpstr>PowerPoint Presentation</vt:lpstr>
      <vt:lpstr>Disposición de Recursos Económicos</vt:lpstr>
      <vt:lpstr>PowerPoint Presentation</vt:lpstr>
      <vt:lpstr>Fondeo Anual Propuesto</vt:lpstr>
      <vt:lpstr>Programas de vivienda</vt:lpstr>
      <vt:lpstr>Programas de Vivienda</vt:lpstr>
      <vt:lpstr>Programas de vivienda</vt:lpstr>
      <vt:lpstr>Programas de vivienda</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lpstr>Requisitos de inscripción al programa:</vt:lpstr>
      <vt:lpstr>Requisitos de inscripción al programa:</vt:lpstr>
      <vt:lpstr>Requisitos de inscripción al programa: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Planta de Generación Eléctrica a base de Biomasa Vegetal</vt:lpstr>
      <vt:lpstr>Planta de Generación Eléctrica a base de Biomasa Vegetal</vt:lpstr>
      <vt:lpstr>PowerPoint Presentation</vt:lpstr>
      <vt:lpstr>PowerPoint Presentation</vt:lpstr>
      <vt:lpstr>NORDEX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CAPEX Generación de 5 MW de Energía en base a Biomasa Forestal Departamento de Olancho, 4,500 empleos directos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Alden Rivera mONTES</dc:creator>
  <cp:lastModifiedBy>Alden Rivera Montes</cp:lastModifiedBy>
  <cp:revision>552</cp:revision>
  <dcterms:created xsi:type="dcterms:W3CDTF">2013-07-22T19:30:21Z</dcterms:created>
  <dcterms:modified xsi:type="dcterms:W3CDTF">2014-06-05T22:24:05Z</dcterms:modified>
</cp:coreProperties>
</file>