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48" r:id="rId2"/>
  </p:sldMasterIdLst>
  <p:notesMasterIdLst>
    <p:notesMasterId r:id="rId32"/>
  </p:notesMasterIdLst>
  <p:sldIdLst>
    <p:sldId id="256" r:id="rId3"/>
    <p:sldId id="369" r:id="rId4"/>
    <p:sldId id="367" r:id="rId5"/>
    <p:sldId id="372" r:id="rId6"/>
    <p:sldId id="374" r:id="rId7"/>
    <p:sldId id="355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3" r:id="rId16"/>
    <p:sldId id="357" r:id="rId17"/>
    <p:sldId id="391" r:id="rId18"/>
    <p:sldId id="394" r:id="rId19"/>
    <p:sldId id="356" r:id="rId20"/>
    <p:sldId id="384" r:id="rId21"/>
    <p:sldId id="385" r:id="rId22"/>
    <p:sldId id="386" r:id="rId23"/>
    <p:sldId id="387" r:id="rId24"/>
    <p:sldId id="392" r:id="rId25"/>
    <p:sldId id="393" r:id="rId26"/>
    <p:sldId id="395" r:id="rId27"/>
    <p:sldId id="396" r:id="rId28"/>
    <p:sldId id="397" r:id="rId29"/>
    <p:sldId id="388" r:id="rId30"/>
    <p:sldId id="382" r:id="rId3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588" autoAdjust="0"/>
    <p:restoredTop sz="94502"/>
  </p:normalViewPr>
  <p:slideViewPr>
    <p:cSldViewPr snapToGrid="0" snapToObjects="1">
      <p:cViewPr varScale="1">
        <p:scale>
          <a:sx n="62" d="100"/>
          <a:sy n="62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 lang="en-US"/>
            </a:pPr>
            <a:r>
              <a:rPr lang="pt-BR" dirty="0" smtClean="0"/>
              <a:t>Reservas mundiales* </a:t>
            </a:r>
            <a:r>
              <a:rPr lang="pt-BR" dirty="0"/>
              <a:t>vs. </a:t>
            </a:r>
            <a:r>
              <a:rPr lang="pt-BR" dirty="0" smtClean="0"/>
              <a:t>Producción*</a:t>
            </a:r>
            <a:endParaRPr lang="pt-BR" dirty="0"/>
          </a:p>
        </c:rich>
      </c:tx>
      <c:layout/>
    </c:title>
    <c:plotArea>
      <c:layout>
        <c:manualLayout>
          <c:layoutTarget val="inner"/>
          <c:xMode val="edge"/>
          <c:yMode val="edge"/>
          <c:x val="8.7918118153820141E-2"/>
          <c:y val="0.11195530209378349"/>
          <c:w val="0.85033542796201567"/>
          <c:h val="0.74948237147937735"/>
        </c:manualLayout>
      </c:layout>
      <c:lineChart>
        <c:grouping val="standard"/>
        <c:ser>
          <c:idx val="1"/>
          <c:order val="1"/>
          <c:tx>
            <c:strRef>
              <c:f>Sheet1!$O$4</c:f>
              <c:strCache>
                <c:ptCount val="1"/>
                <c:pt idx="0">
                  <c:v>Producción de commodities (index 1970)</c:v>
                </c:pt>
              </c:strCache>
            </c:strRef>
          </c:tx>
          <c:spPr>
            <a:ln w="56959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39"/>
              <c:layout>
                <c:manualLayout>
                  <c:x val="-6.7391055888451748E-2"/>
                  <c:y val="-3.8035962653277258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lang="en-US" sz="1593" b="1">
                      <a:solidFill>
                        <a:schemeClr val="accent1"/>
                      </a:solidFill>
                    </a:defRPr>
                  </a:pPr>
                  <a:endParaRPr lang="es-MX"/>
                </a:p>
              </c:txPr>
              <c:dLblPos val="r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C60-4A95-972F-3A6A8C398C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Sheet1!$M$14:$M$53</c:f>
              <c:numCache>
                <c:formatCode>General</c:formatCode>
                <c:ptCount val="40"/>
                <c:pt idx="0">
                  <c:v>1970</c:v>
                </c:pt>
                <c:pt idx="11">
                  <c:v>1981</c:v>
                </c:pt>
                <c:pt idx="21">
                  <c:v>1991</c:v>
                </c:pt>
                <c:pt idx="31">
                  <c:v>2001</c:v>
                </c:pt>
                <c:pt idx="39">
                  <c:v>2009</c:v>
                </c:pt>
              </c:numCache>
            </c:numRef>
          </c:cat>
          <c:val>
            <c:numRef>
              <c:f>Sheet1!$O$14:$O$53</c:f>
              <c:numCache>
                <c:formatCode>0.0</c:formatCode>
                <c:ptCount val="40"/>
                <c:pt idx="0">
                  <c:v>1</c:v>
                </c:pt>
                <c:pt idx="1">
                  <c:v>1.0994974577691328</c:v>
                </c:pt>
                <c:pt idx="2">
                  <c:v>1.065168649537674</c:v>
                </c:pt>
                <c:pt idx="3">
                  <c:v>1.1447937922939091</c:v>
                </c:pt>
                <c:pt idx="4">
                  <c:v>1.1206057869559218</c:v>
                </c:pt>
                <c:pt idx="5">
                  <c:v>1.1416010907435561</c:v>
                </c:pt>
                <c:pt idx="6">
                  <c:v>1.2276359801304157</c:v>
                </c:pt>
                <c:pt idx="7">
                  <c:v>1.21747005862397</c:v>
                </c:pt>
                <c:pt idx="8">
                  <c:v>1.3077970116168027</c:v>
                </c:pt>
                <c:pt idx="9">
                  <c:v>1.2796191263739105</c:v>
                </c:pt>
                <c:pt idx="10">
                  <c:v>1.2831201177835623</c:v>
                </c:pt>
                <c:pt idx="11">
                  <c:v>1.3384189710802583</c:v>
                </c:pt>
                <c:pt idx="12">
                  <c:v>1.3759747765422621</c:v>
                </c:pt>
                <c:pt idx="13">
                  <c:v>1.3281366281695826</c:v>
                </c:pt>
                <c:pt idx="14">
                  <c:v>1.4333580834384769</c:v>
                </c:pt>
                <c:pt idx="15">
                  <c:v>1.4529013111985736</c:v>
                </c:pt>
                <c:pt idx="16">
                  <c:v>1.46092527022048</c:v>
                </c:pt>
                <c:pt idx="17">
                  <c:v>1.4251253873603675</c:v>
                </c:pt>
                <c:pt idx="18">
                  <c:v>1.3921443451526605</c:v>
                </c:pt>
                <c:pt idx="19">
                  <c:v>1.479317387556738</c:v>
                </c:pt>
                <c:pt idx="20">
                  <c:v>1.52531266613948</c:v>
                </c:pt>
                <c:pt idx="21">
                  <c:v>1.4905293136977567</c:v>
                </c:pt>
                <c:pt idx="22">
                  <c:v>1.5378275254544818</c:v>
                </c:pt>
                <c:pt idx="23">
                  <c:v>1.4980991694435941</c:v>
                </c:pt>
                <c:pt idx="24">
                  <c:v>1.5270653213285121</c:v>
                </c:pt>
                <c:pt idx="25">
                  <c:v>1.4923362270661003</c:v>
                </c:pt>
                <c:pt idx="26">
                  <c:v>1.589820306032812</c:v>
                </c:pt>
                <c:pt idx="27">
                  <c:v>1.6009863583980595</c:v>
                </c:pt>
                <c:pt idx="28">
                  <c:v>1.5944997595357837</c:v>
                </c:pt>
                <c:pt idx="29">
                  <c:v>1.5899944637597063</c:v>
                </c:pt>
                <c:pt idx="30">
                  <c:v>1.5798980927544182</c:v>
                </c:pt>
                <c:pt idx="31">
                  <c:v>1.6060467759574026</c:v>
                </c:pt>
                <c:pt idx="32">
                  <c:v>1.5682318193223239</c:v>
                </c:pt>
                <c:pt idx="33">
                  <c:v>1.5977708129284907</c:v>
                </c:pt>
                <c:pt idx="34">
                  <c:v>1.6947335036257263</c:v>
                </c:pt>
                <c:pt idx="35">
                  <c:v>1.6834779748974504</c:v>
                </c:pt>
                <c:pt idx="36">
                  <c:v>1.6671115860543511</c:v>
                </c:pt>
                <c:pt idx="37">
                  <c:v>1.7226768753397657</c:v>
                </c:pt>
                <c:pt idx="38">
                  <c:v>1.7994296750269942</c:v>
                </c:pt>
                <c:pt idx="39">
                  <c:v>1.7837219473677179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60-4A95-972F-3A6A8C398C71}"/>
            </c:ext>
          </c:extLst>
        </c:ser>
        <c:dLbls/>
        <c:marker val="1"/>
        <c:axId val="193456384"/>
        <c:axId val="193610496"/>
      </c:lineChart>
      <c:lineChart>
        <c:grouping val="standard"/>
        <c:ser>
          <c:idx val="0"/>
          <c:order val="0"/>
          <c:tx>
            <c:strRef>
              <c:f>Sheet1!$N$4</c:f>
              <c:strCache>
                <c:ptCount val="1"/>
                <c:pt idx="0">
                  <c:v>Stocks (en meses de producción)</c:v>
                </c:pt>
              </c:strCache>
            </c:strRef>
          </c:tx>
          <c:spPr>
            <a:ln w="56959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8143745816121621E-2"/>
                  <c:y val="-4.0571693496828799E-2"/>
                </c:manualLayout>
              </c:layout>
              <c:tx>
                <c:rich>
                  <a:bodyPr/>
                  <a:lstStyle/>
                  <a:p>
                    <a:pPr>
                      <a:defRPr lang="es-MX" sz="1593" b="1" noProof="0">
                        <a:solidFill>
                          <a:schemeClr val="tx2"/>
                        </a:solidFill>
                      </a:defRPr>
                    </a:pPr>
                    <a:r>
                      <a:rPr lang="en-US" noProof="0" dirty="0" smtClean="0"/>
                      <a:t>11 meses</a:t>
                    </a:r>
                    <a:r>
                      <a:rPr lang="en-US" baseline="0" noProof="0" dirty="0" smtClean="0"/>
                      <a:t> + 21 días</a:t>
                    </a:r>
                    <a:endParaRPr lang="en-US" noProof="0" dirty="0"/>
                  </a:p>
                </c:rich>
              </c:tx>
              <c:spPr/>
              <c:dLblPos val="r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60-4A95-972F-3A6A8C398C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>
                <c:manualLayout>
                  <c:x val="-5.4431237448365186E-2"/>
                  <c:y val="-0.1115721571162796"/>
                </c:manualLayout>
              </c:layout>
              <c:tx>
                <c:rich>
                  <a:bodyPr/>
                  <a:lstStyle/>
                  <a:p>
                    <a:pPr>
                      <a:defRPr lang="es-MX" sz="1593" b="1" noProof="0">
                        <a:solidFill>
                          <a:schemeClr val="tx2"/>
                        </a:solidFill>
                      </a:defRPr>
                    </a:pPr>
                    <a:r>
                      <a:rPr lang="en-US" noProof="0" smtClean="0"/>
                      <a:t>1 mes   + 10 días</a:t>
                    </a:r>
                    <a:endParaRPr lang="en-US" noProof="0"/>
                  </a:p>
                </c:rich>
              </c:tx>
              <c:spPr/>
              <c:dLblPos val="r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60-4A95-972F-3A6A8C398C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Sheet1!$M$14:$M$53</c:f>
              <c:numCache>
                <c:formatCode>General</c:formatCode>
                <c:ptCount val="40"/>
                <c:pt idx="0">
                  <c:v>1970</c:v>
                </c:pt>
                <c:pt idx="11">
                  <c:v>1981</c:v>
                </c:pt>
                <c:pt idx="21">
                  <c:v>1991</c:v>
                </c:pt>
                <c:pt idx="31">
                  <c:v>2001</c:v>
                </c:pt>
                <c:pt idx="39">
                  <c:v>2009</c:v>
                </c:pt>
              </c:numCache>
            </c:numRef>
          </c:cat>
          <c:val>
            <c:numRef>
              <c:f>Sheet1!$N$14:$N$53</c:f>
              <c:numCache>
                <c:formatCode>0.00</c:formatCode>
                <c:ptCount val="40"/>
                <c:pt idx="0">
                  <c:v>11.706759713432692</c:v>
                </c:pt>
                <c:pt idx="1">
                  <c:v>10.179190203919237</c:v>
                </c:pt>
                <c:pt idx="2">
                  <c:v>10.855731397429926</c:v>
                </c:pt>
                <c:pt idx="3">
                  <c:v>9.9296238145149225</c:v>
                </c:pt>
                <c:pt idx="4">
                  <c:v>10.024087166708629</c:v>
                </c:pt>
                <c:pt idx="5">
                  <c:v>9.7375883356806376</c:v>
                </c:pt>
                <c:pt idx="6">
                  <c:v>8.201031225809583</c:v>
                </c:pt>
                <c:pt idx="7">
                  <c:v>8.2086337034429739</c:v>
                </c:pt>
                <c:pt idx="8">
                  <c:v>6.9529758006409015</c:v>
                </c:pt>
                <c:pt idx="9">
                  <c:v>7.1279186579602385</c:v>
                </c:pt>
                <c:pt idx="10">
                  <c:v>7.26490145051753</c:v>
                </c:pt>
                <c:pt idx="11">
                  <c:v>6.5663989862882488</c:v>
                </c:pt>
                <c:pt idx="12">
                  <c:v>5.8953810319558029</c:v>
                </c:pt>
                <c:pt idx="13">
                  <c:v>6.6773404716539062</c:v>
                </c:pt>
                <c:pt idx="14">
                  <c:v>5.6292954405177689</c:v>
                </c:pt>
                <c:pt idx="15">
                  <c:v>4.9757135570250481</c:v>
                </c:pt>
                <c:pt idx="16">
                  <c:v>4.6167902569080939</c:v>
                </c:pt>
                <c:pt idx="17">
                  <c:v>5.1124023615891767</c:v>
                </c:pt>
                <c:pt idx="18">
                  <c:v>5.9213271890382488</c:v>
                </c:pt>
                <c:pt idx="19">
                  <c:v>5.3713565235469316</c:v>
                </c:pt>
                <c:pt idx="20">
                  <c:v>2.9039999999999999</c:v>
                </c:pt>
                <c:pt idx="21">
                  <c:v>3.0707603391063327</c:v>
                </c:pt>
                <c:pt idx="22">
                  <c:v>2.37150229185103</c:v>
                </c:pt>
                <c:pt idx="23">
                  <c:v>2.492283625041587</c:v>
                </c:pt>
                <c:pt idx="24">
                  <c:v>2.4526983686557351</c:v>
                </c:pt>
                <c:pt idx="25">
                  <c:v>3.0739231111067995</c:v>
                </c:pt>
                <c:pt idx="26">
                  <c:v>2.4178953169638318</c:v>
                </c:pt>
                <c:pt idx="27">
                  <c:v>1.9727219366462725</c:v>
                </c:pt>
                <c:pt idx="28">
                  <c:v>1.7518030149717367</c:v>
                </c:pt>
                <c:pt idx="29">
                  <c:v>1.6227584581319761</c:v>
                </c:pt>
                <c:pt idx="30">
                  <c:v>1.7624870800363412</c:v>
                </c:pt>
                <c:pt idx="31">
                  <c:v>1.7836445852291138</c:v>
                </c:pt>
                <c:pt idx="32">
                  <c:v>2.4553146271556621</c:v>
                </c:pt>
                <c:pt idx="33">
                  <c:v>2.8553342007309155</c:v>
                </c:pt>
                <c:pt idx="34">
                  <c:v>2.305949932527009</c:v>
                </c:pt>
                <c:pt idx="35">
                  <c:v>2.2845455775503716</c:v>
                </c:pt>
                <c:pt idx="36">
                  <c:v>2.5644776776392826</c:v>
                </c:pt>
                <c:pt idx="37">
                  <c:v>2.411340732069545</c:v>
                </c:pt>
                <c:pt idx="38">
                  <c:v>1.5574482936690754</c:v>
                </c:pt>
                <c:pt idx="39">
                  <c:v>1.3262815115919293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C60-4A95-972F-3A6A8C398C71}"/>
            </c:ext>
          </c:extLst>
        </c:ser>
        <c:dLbls/>
        <c:marker val="1"/>
        <c:axId val="193612416"/>
        <c:axId val="193979904"/>
      </c:lineChart>
      <c:catAx>
        <c:axId val="193456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US" sz="1195"/>
            </a:pPr>
            <a:endParaRPr lang="es-MX"/>
          </a:p>
        </c:txPr>
        <c:crossAx val="193610496"/>
        <c:crosses val="autoZero"/>
        <c:auto val="1"/>
        <c:lblAlgn val="ctr"/>
        <c:lblOffset val="100"/>
      </c:catAx>
      <c:valAx>
        <c:axId val="193610496"/>
        <c:scaling>
          <c:orientation val="minMax"/>
          <c:min val="1"/>
        </c:scaling>
        <c:axPos val="l"/>
        <c:numFmt formatCode="#,##0.0" sourceLinked="0"/>
        <c:tickLblPos val="nextTo"/>
        <c:txPr>
          <a:bodyPr/>
          <a:lstStyle/>
          <a:p>
            <a:pPr>
              <a:defRPr lang="en-US" sz="1095"/>
            </a:pPr>
            <a:endParaRPr lang="es-MX"/>
          </a:p>
        </c:txPr>
        <c:crossAx val="193456384"/>
        <c:crosses val="autoZero"/>
        <c:crossBetween val="between"/>
      </c:valAx>
      <c:catAx>
        <c:axId val="193612416"/>
        <c:scaling>
          <c:orientation val="minMax"/>
        </c:scaling>
        <c:delete val="1"/>
        <c:axPos val="b"/>
        <c:numFmt formatCode="General" sourceLinked="1"/>
        <c:tickLblPos val="none"/>
        <c:crossAx val="193979904"/>
        <c:crosses val="autoZero"/>
        <c:auto val="1"/>
        <c:lblAlgn val="ctr"/>
        <c:lblOffset val="100"/>
      </c:catAx>
      <c:valAx>
        <c:axId val="193979904"/>
        <c:scaling>
          <c:orientation val="minMax"/>
          <c:max val="18"/>
        </c:scaling>
        <c:axPos val="r"/>
        <c:numFmt formatCode="0" sourceLinked="0"/>
        <c:tickLblPos val="nextTo"/>
        <c:txPr>
          <a:bodyPr/>
          <a:lstStyle/>
          <a:p>
            <a:pPr>
              <a:defRPr lang="en-US"/>
            </a:pPr>
            <a:endParaRPr lang="es-MX"/>
          </a:p>
        </c:txPr>
        <c:crossAx val="193612416"/>
        <c:crosses val="max"/>
        <c:crossBetween val="between"/>
      </c:valAx>
      <c:spPr>
        <a:noFill/>
        <a:ln w="25388">
          <a:noFill/>
        </a:ln>
      </c:spPr>
    </c:plotArea>
    <c:legend>
      <c:legendPos val="b"/>
      <c:layout/>
      <c:txPr>
        <a:bodyPr/>
        <a:lstStyle/>
        <a:p>
          <a:pPr>
            <a:defRPr lang="en-US"/>
          </a:pPr>
          <a:endParaRPr lang="es-MX"/>
        </a:p>
      </c:txPr>
    </c:legend>
    <c:plotVisOnly val="1"/>
    <c:dispBlanksAs val="gap"/>
  </c:chart>
  <c:txPr>
    <a:bodyPr/>
    <a:lstStyle/>
    <a:p>
      <a:pPr>
        <a:defRPr>
          <a:latin typeface="Calibri" pitchFamily="34" charset="0"/>
        </a:defRPr>
      </a:pPr>
      <a:endParaRPr lang="es-MX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B2456-1B98-DF45-BE71-5B09276966EC}" type="datetimeFigureOut">
              <a:rPr lang="es-ES_tradnl" smtClean="0"/>
              <a:pPr/>
              <a:t>26/11/2015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90630-F809-6F4F-8D91-6FD9B61463C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513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0630-F809-6F4F-8D91-6FD9B61463C9}" type="slidenum">
              <a:rPr lang="es-ES_tradnl" smtClean="0"/>
              <a:pPr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06754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0630-F809-6F4F-8D91-6FD9B61463C9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6986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0630-F809-6F4F-8D91-6FD9B61463C9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50978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90630-F809-6F4F-8D91-6FD9B61463C9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941345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>
                <a:latin typeface="Calibri" charset="0"/>
              </a:rPr>
              <a:t>Los suelos fértiles son la base de la agricultura,  son fundamentales para la producción de los alimentos, juegan un rol importante en la preservación de la biodiversidad y forman parte del ciclo de carbono, su cuidado es prioritario y fundamental. 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E31C1793-87AA-614D-B220-72BB92A621AA}" type="slidenum">
              <a:rPr lang="es-CO" sz="1200">
                <a:ea typeface="MS PGothic" charset="0"/>
                <a:cs typeface="MS PGothic" charset="0"/>
              </a:rPr>
              <a:pPr eaLnBrk="1" hangingPunct="1"/>
              <a:t>15</a:t>
            </a:fld>
            <a:endParaRPr lang="es-CO" sz="120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95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Al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lantilla-5-MANOS-ARROZ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152400"/>
            <a:ext cx="9380538" cy="72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recto 18"/>
          <p:cNvCxnSpPr/>
          <p:nvPr/>
        </p:nvCxnSpPr>
        <p:spPr>
          <a:xfrm>
            <a:off x="4284663" y="3894138"/>
            <a:ext cx="0" cy="143986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texto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12857" y="3726907"/>
            <a:ext cx="4731143" cy="7276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Título Conferencia</a:t>
            </a:r>
            <a:endParaRPr lang="es-CO" dirty="0"/>
          </a:p>
        </p:txBody>
      </p:sp>
      <p:sp>
        <p:nvSpPr>
          <p:cNvPr id="21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05237" y="445674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Nombre Conferencista</a:t>
            </a:r>
            <a:endParaRPr lang="es-CO" dirty="0"/>
          </a:p>
        </p:txBody>
      </p:sp>
      <p:sp>
        <p:nvSpPr>
          <p:cNvPr id="22" name="Marcador de tex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4412857" y="471328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Cargo Conferencista</a:t>
            </a:r>
            <a:endParaRPr lang="es-CO" dirty="0"/>
          </a:p>
        </p:txBody>
      </p:sp>
      <p:sp>
        <p:nvSpPr>
          <p:cNvPr id="23" name="Marcador de texto 35"/>
          <p:cNvSpPr>
            <a:spLocks noGrp="1"/>
          </p:cNvSpPr>
          <p:nvPr>
            <p:ph type="body" sz="quarter" idx="19" hasCustomPrompt="1"/>
          </p:nvPr>
        </p:nvSpPr>
        <p:spPr>
          <a:xfrm>
            <a:off x="2467428" y="4364266"/>
            <a:ext cx="1621971" cy="4569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DD.MM.AA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34397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D65EAC-B81F-A241-A781-555DA0BC02CB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4C617-0D42-F240-8D0A-A58C8E76CE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2668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s-ES" sz="24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73F18-BBEF-B04F-9DD3-50BF60B2913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3016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D65EAC-B81F-A241-A781-555DA0BC02CB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4C617-0D42-F240-8D0A-A58C8E76CE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42095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s-ES" sz="24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16C31-33AB-A846-BF52-B71FEF1D3C3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3568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D65EAC-B81F-A241-A781-555DA0BC02CB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4C617-0D42-F240-8D0A-A58C8E76CE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82488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ág. Interna No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28"/>
          <a:stretch/>
        </p:blipFill>
        <p:spPr bwMode="auto">
          <a:xfrm>
            <a:off x="0" y="0"/>
            <a:ext cx="9144000" cy="543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1398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3808382-0E9B-4E2C-BB80-97802A59E6F0}" type="datetimeFigureOut">
              <a:rPr lang="es-ES"/>
              <a:pPr>
                <a:defRPr/>
              </a:pPr>
              <a:t>26/11/2015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3589-7B96-481C-911C-70FAE8E355A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xmlns="" val="291780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812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8700E-E769-4522-8B8C-903B90053F6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xmlns="" val="3574231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ág. Interna No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41" y="5818896"/>
            <a:ext cx="1926555" cy="70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5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ág. Interna No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748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alimentos ol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7" descr="plantilla-5-MANOS-ARROZ-VER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01600"/>
            <a:ext cx="9155112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ector recto 18"/>
          <p:cNvCxnSpPr/>
          <p:nvPr/>
        </p:nvCxnSpPr>
        <p:spPr>
          <a:xfrm>
            <a:off x="4284663" y="3894138"/>
            <a:ext cx="0" cy="143986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arcador de texto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12857" y="3726907"/>
            <a:ext cx="4731143" cy="7276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Título Conferencia</a:t>
            </a:r>
            <a:endParaRPr lang="es-CO" dirty="0"/>
          </a:p>
        </p:txBody>
      </p:sp>
      <p:sp>
        <p:nvSpPr>
          <p:cNvPr id="21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05237" y="445674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Nombre Conferencista</a:t>
            </a:r>
            <a:endParaRPr lang="es-CO" dirty="0"/>
          </a:p>
        </p:txBody>
      </p:sp>
      <p:sp>
        <p:nvSpPr>
          <p:cNvPr id="22" name="Marcador de tex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4412857" y="471328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Cargo Conferencista</a:t>
            </a:r>
            <a:endParaRPr lang="es-CO" dirty="0"/>
          </a:p>
        </p:txBody>
      </p:sp>
      <p:sp>
        <p:nvSpPr>
          <p:cNvPr id="23" name="Marcador de texto 35"/>
          <p:cNvSpPr>
            <a:spLocks noGrp="1"/>
          </p:cNvSpPr>
          <p:nvPr>
            <p:ph type="body" sz="quarter" idx="19" hasCustomPrompt="1"/>
          </p:nvPr>
        </p:nvSpPr>
        <p:spPr>
          <a:xfrm>
            <a:off x="2467428" y="4364266"/>
            <a:ext cx="1621971" cy="4569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DD.MM.AA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607230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ág. Interna No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28"/>
          <a:stretch/>
        </p:blipFill>
        <p:spPr bwMode="auto">
          <a:xfrm>
            <a:off x="0" y="0"/>
            <a:ext cx="9144000" cy="543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62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na No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FONOD-SI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9538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" descr="LOGO-SOL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9363"/>
            <a:ext cx="2908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413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. Interna No.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 descr="FONOD-SI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9538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5695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ág. Interna No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28"/>
          <a:stretch/>
        </p:blipFill>
        <p:spPr bwMode="auto">
          <a:xfrm>
            <a:off x="0" y="0"/>
            <a:ext cx="9144000" cy="543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926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Agricul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plantilla-4-CULTIVO-ver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5" y="-120128"/>
            <a:ext cx="9159875" cy="697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9"/>
          <p:cNvCxnSpPr/>
          <p:nvPr/>
        </p:nvCxnSpPr>
        <p:spPr>
          <a:xfrm>
            <a:off x="4284663" y="3894138"/>
            <a:ext cx="0" cy="143986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12857" y="3726907"/>
            <a:ext cx="4731143" cy="7276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Título Conferencia</a:t>
            </a:r>
            <a:endParaRPr lang="es-CO" dirty="0"/>
          </a:p>
        </p:txBody>
      </p:sp>
      <p:sp>
        <p:nvSpPr>
          <p:cNvPr id="12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05237" y="445674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Nombre Conferencista</a:t>
            </a:r>
            <a:endParaRPr lang="es-CO" dirty="0"/>
          </a:p>
        </p:txBody>
      </p:sp>
      <p:sp>
        <p:nvSpPr>
          <p:cNvPr id="13" name="Marcador de tex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4412857" y="471328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Cargo Conferencista</a:t>
            </a:r>
            <a:endParaRPr lang="es-CO" dirty="0"/>
          </a:p>
        </p:txBody>
      </p:sp>
      <p:sp>
        <p:nvSpPr>
          <p:cNvPr id="14" name="Marcador de texto 35"/>
          <p:cNvSpPr>
            <a:spLocks noGrp="1"/>
          </p:cNvSpPr>
          <p:nvPr>
            <p:ph type="body" sz="quarter" idx="19" hasCustomPrompt="1"/>
          </p:nvPr>
        </p:nvSpPr>
        <p:spPr>
          <a:xfrm>
            <a:off x="2467428" y="4364266"/>
            <a:ext cx="1621971" cy="4569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DD.MM.AA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504858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Agricultura ol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8" descr="plantilla-4-CULTIV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61463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ector recto 9"/>
          <p:cNvCxnSpPr/>
          <p:nvPr/>
        </p:nvCxnSpPr>
        <p:spPr>
          <a:xfrm>
            <a:off x="4284663" y="3894138"/>
            <a:ext cx="0" cy="143986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Marcador de texto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12857" y="3726907"/>
            <a:ext cx="4731143" cy="7276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Título Conferencia</a:t>
            </a:r>
            <a:endParaRPr lang="es-CO" dirty="0"/>
          </a:p>
        </p:txBody>
      </p:sp>
      <p:sp>
        <p:nvSpPr>
          <p:cNvPr id="12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05237" y="445674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Nombre Conferencista</a:t>
            </a:r>
            <a:endParaRPr lang="es-CO" dirty="0"/>
          </a:p>
        </p:txBody>
      </p:sp>
      <p:sp>
        <p:nvSpPr>
          <p:cNvPr id="13" name="Marcador de tex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4412857" y="471328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Cargo Conferencista</a:t>
            </a:r>
            <a:endParaRPr lang="es-CO" dirty="0"/>
          </a:p>
        </p:txBody>
      </p:sp>
      <p:sp>
        <p:nvSpPr>
          <p:cNvPr id="14" name="Marcador de texto 35"/>
          <p:cNvSpPr>
            <a:spLocks noGrp="1"/>
          </p:cNvSpPr>
          <p:nvPr>
            <p:ph type="body" sz="quarter" idx="19" hasCustomPrompt="1"/>
          </p:nvPr>
        </p:nvSpPr>
        <p:spPr>
          <a:xfrm>
            <a:off x="2467428" y="4364266"/>
            <a:ext cx="1621971" cy="4569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DD.MM.AA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14424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 Innov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9" descr="plantilla-INVESTIGACION-VER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69863"/>
            <a:ext cx="9313863" cy="719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ector recto 10"/>
          <p:cNvCxnSpPr/>
          <p:nvPr/>
        </p:nvCxnSpPr>
        <p:spPr>
          <a:xfrm>
            <a:off x="4284663" y="3894138"/>
            <a:ext cx="0" cy="143986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12857" y="3726907"/>
            <a:ext cx="4731143" cy="7276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Título Conferencia</a:t>
            </a:r>
            <a:endParaRPr lang="es-CO" dirty="0"/>
          </a:p>
        </p:txBody>
      </p:sp>
      <p:sp>
        <p:nvSpPr>
          <p:cNvPr id="33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05237" y="445674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Nombre Conferencista</a:t>
            </a:r>
            <a:endParaRPr lang="es-CO" dirty="0"/>
          </a:p>
        </p:txBody>
      </p:sp>
      <p:sp>
        <p:nvSpPr>
          <p:cNvPr id="34" name="Marcador de tex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4412857" y="471328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Cargo Conferencista</a:t>
            </a:r>
            <a:endParaRPr lang="es-CO" dirty="0"/>
          </a:p>
        </p:txBody>
      </p:sp>
      <p:sp>
        <p:nvSpPr>
          <p:cNvPr id="37" name="Marcador de texto 35"/>
          <p:cNvSpPr>
            <a:spLocks noGrp="1"/>
          </p:cNvSpPr>
          <p:nvPr>
            <p:ph type="body" sz="quarter" idx="19" hasCustomPrompt="1"/>
          </p:nvPr>
        </p:nvSpPr>
        <p:spPr>
          <a:xfrm>
            <a:off x="2467428" y="4364266"/>
            <a:ext cx="1621971" cy="4569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DD.MM.AA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380118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Innovación ol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0" descr="plantilla-INVESTIGAC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01600"/>
            <a:ext cx="9191625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7"/>
          <p:cNvCxnSpPr/>
          <p:nvPr userDrawn="1"/>
        </p:nvCxnSpPr>
        <p:spPr>
          <a:xfrm>
            <a:off x="4284663" y="3894138"/>
            <a:ext cx="0" cy="143986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texto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12857" y="3726907"/>
            <a:ext cx="4731143" cy="7276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Título Conferencia</a:t>
            </a:r>
            <a:endParaRPr lang="es-CO" dirty="0"/>
          </a:p>
        </p:txBody>
      </p:sp>
      <p:sp>
        <p:nvSpPr>
          <p:cNvPr id="10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05237" y="445674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Nombre Conferencista</a:t>
            </a:r>
            <a:endParaRPr lang="es-CO" dirty="0"/>
          </a:p>
        </p:txBody>
      </p:sp>
      <p:sp>
        <p:nvSpPr>
          <p:cNvPr id="11" name="Marcador de tex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4412857" y="471328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Cargo Conferencista</a:t>
            </a:r>
            <a:endParaRPr lang="es-CO" dirty="0"/>
          </a:p>
        </p:txBody>
      </p:sp>
      <p:sp>
        <p:nvSpPr>
          <p:cNvPr id="12" name="Marcador de texto 35"/>
          <p:cNvSpPr>
            <a:spLocks noGrp="1"/>
          </p:cNvSpPr>
          <p:nvPr>
            <p:ph type="body" sz="quarter" idx="19" hasCustomPrompt="1"/>
          </p:nvPr>
        </p:nvSpPr>
        <p:spPr>
          <a:xfrm>
            <a:off x="2467428" y="4364266"/>
            <a:ext cx="1621971" cy="4569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DD.MM.AA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19885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ogra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plantilla7verd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63" y="-166688"/>
            <a:ext cx="9290051" cy="717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/>
          <p:cNvCxnSpPr/>
          <p:nvPr userDrawn="1"/>
        </p:nvCxnSpPr>
        <p:spPr>
          <a:xfrm>
            <a:off x="4284663" y="3894138"/>
            <a:ext cx="0" cy="143986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12857" y="3726907"/>
            <a:ext cx="4731143" cy="7276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Título Conferencia</a:t>
            </a:r>
            <a:endParaRPr lang="es-CO" dirty="0"/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05237" y="445674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Nombre Conferencista</a:t>
            </a:r>
            <a:endParaRPr lang="es-CO" dirty="0"/>
          </a:p>
        </p:txBody>
      </p:sp>
      <p:sp>
        <p:nvSpPr>
          <p:cNvPr id="7" name="Marcador de tex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4412857" y="471328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Cargo Conferencista</a:t>
            </a:r>
            <a:endParaRPr lang="es-CO" dirty="0"/>
          </a:p>
        </p:txBody>
      </p:sp>
      <p:sp>
        <p:nvSpPr>
          <p:cNvPr id="8" name="Marcador de texto 35"/>
          <p:cNvSpPr>
            <a:spLocks noGrp="1"/>
          </p:cNvSpPr>
          <p:nvPr>
            <p:ph type="body" sz="quarter" idx="19" hasCustomPrompt="1"/>
          </p:nvPr>
        </p:nvSpPr>
        <p:spPr>
          <a:xfrm>
            <a:off x="2467428" y="4364266"/>
            <a:ext cx="1621971" cy="4569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DD.MM.AA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297525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ogramas ol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plantilla7azu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25" y="-109538"/>
            <a:ext cx="9170988" cy="708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cto 3"/>
          <p:cNvCxnSpPr/>
          <p:nvPr userDrawn="1"/>
        </p:nvCxnSpPr>
        <p:spPr>
          <a:xfrm>
            <a:off x="4284663" y="3894138"/>
            <a:ext cx="0" cy="1439862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Marcador de texto 20"/>
          <p:cNvSpPr>
            <a:spLocks noGrp="1"/>
          </p:cNvSpPr>
          <p:nvPr>
            <p:ph type="body" sz="quarter" idx="16" hasCustomPrompt="1"/>
          </p:nvPr>
        </p:nvSpPr>
        <p:spPr>
          <a:xfrm>
            <a:off x="4412857" y="3726907"/>
            <a:ext cx="4731143" cy="7276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Título Conferencia</a:t>
            </a:r>
            <a:endParaRPr lang="es-CO" dirty="0"/>
          </a:p>
        </p:txBody>
      </p:sp>
      <p:sp>
        <p:nvSpPr>
          <p:cNvPr id="6" name="Marcador de texto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05237" y="445674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Nombre Conferencista</a:t>
            </a:r>
            <a:endParaRPr lang="es-CO" dirty="0"/>
          </a:p>
        </p:txBody>
      </p:sp>
      <p:sp>
        <p:nvSpPr>
          <p:cNvPr id="7" name="Marcador de texto 23"/>
          <p:cNvSpPr>
            <a:spLocks noGrp="1"/>
          </p:cNvSpPr>
          <p:nvPr>
            <p:ph type="body" sz="quarter" idx="18" hasCustomPrompt="1"/>
          </p:nvPr>
        </p:nvSpPr>
        <p:spPr>
          <a:xfrm>
            <a:off x="4412857" y="4713288"/>
            <a:ext cx="4426343" cy="496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Cargo Conferencista</a:t>
            </a:r>
            <a:endParaRPr lang="es-CO" dirty="0"/>
          </a:p>
        </p:txBody>
      </p:sp>
      <p:sp>
        <p:nvSpPr>
          <p:cNvPr id="8" name="Marcador de texto 35"/>
          <p:cNvSpPr>
            <a:spLocks noGrp="1"/>
          </p:cNvSpPr>
          <p:nvPr>
            <p:ph type="body" sz="quarter" idx="19" hasCustomPrompt="1"/>
          </p:nvPr>
        </p:nvSpPr>
        <p:spPr>
          <a:xfrm>
            <a:off x="2467428" y="4364266"/>
            <a:ext cx="1621971" cy="4569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CO" dirty="0" smtClean="0"/>
              <a:t>DD.MM.AA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xmlns="" val="141105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D65EAC-B81F-A241-A781-555DA0BC02CB}" type="datetimeFigureOut">
              <a:rPr lang="es-ES" smtClean="0"/>
              <a:pPr/>
              <a:t>26/11/2015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94C617-0D42-F240-8D0A-A58C8E76CEA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420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508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699" r:id="rId3"/>
    <p:sldLayoutId id="2147483701" r:id="rId4"/>
    <p:sldLayoutId id="2147483657" r:id="rId5"/>
    <p:sldLayoutId id="2147483669" r:id="rId6"/>
    <p:sldLayoutId id="2147483704" r:id="rId7"/>
    <p:sldLayoutId id="2147483703" r:id="rId8"/>
    <p:sldLayoutId id="2147483715" r:id="rId9"/>
    <p:sldLayoutId id="2147483716" r:id="rId10"/>
    <p:sldLayoutId id="2147483718" r:id="rId11"/>
    <p:sldLayoutId id="2147483719" r:id="rId12"/>
    <p:sldLayoutId id="2147483723" r:id="rId13"/>
    <p:sldLayoutId id="2147483724" r:id="rId14"/>
    <p:sldLayoutId id="2147483726" r:id="rId15"/>
    <p:sldLayoutId id="2147483727" r:id="rId16"/>
    <p:sldLayoutId id="21474837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38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70" r:id="rId4"/>
    <p:sldLayoutId id="2147483671" r:id="rId5"/>
    <p:sldLayoutId id="2147483702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arcador de texto 17"/>
          <p:cNvSpPr>
            <a:spLocks noGrp="1"/>
          </p:cNvSpPr>
          <p:nvPr>
            <p:ph type="body" sz="quarter" idx="16"/>
          </p:nvPr>
        </p:nvSpPr>
        <p:spPr>
          <a:xfrm>
            <a:off x="4139723" y="2979609"/>
            <a:ext cx="4731143" cy="727618"/>
          </a:xfrm>
        </p:spPr>
        <p:txBody>
          <a:bodyPr/>
          <a:lstStyle/>
          <a:p>
            <a:r>
              <a:rPr lang="es-ES" sz="2800" dirty="0" smtClean="0"/>
              <a:t>El suelo: aliado clave para aumentar la producción y la productividad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7"/>
          </p:nvPr>
        </p:nvSpPr>
        <p:spPr>
          <a:xfrm>
            <a:off x="4139723" y="4660667"/>
            <a:ext cx="4426343" cy="496887"/>
          </a:xfrm>
        </p:spPr>
        <p:txBody>
          <a:bodyPr/>
          <a:lstStyle/>
          <a:p>
            <a:r>
              <a:rPr lang="es-ES" dirty="0" smtClean="0"/>
              <a:t>Martín Zúñiga</a:t>
            </a:r>
            <a:endParaRPr lang="es-ES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8"/>
          </p:nvPr>
        </p:nvSpPr>
        <p:spPr>
          <a:xfrm>
            <a:off x="4139722" y="6361113"/>
            <a:ext cx="4426343" cy="496887"/>
          </a:xfrm>
        </p:spPr>
        <p:txBody>
          <a:bodyPr/>
          <a:lstStyle/>
          <a:p>
            <a:r>
              <a:rPr lang="es-ES" dirty="0" smtClean="0"/>
              <a:t>Director Ejecutivo para CA&amp;C</a:t>
            </a:r>
          </a:p>
          <a:p>
            <a:r>
              <a:rPr lang="es-ES" dirty="0" smtClean="0"/>
              <a:t> CropLife Latin America</a:t>
            </a:r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9"/>
          </p:nvPr>
        </p:nvSpPr>
        <p:spPr>
          <a:xfrm>
            <a:off x="1448790" y="4203695"/>
            <a:ext cx="1833087" cy="456972"/>
          </a:xfrm>
        </p:spPr>
        <p:txBody>
          <a:bodyPr/>
          <a:lstStyle/>
          <a:p>
            <a:r>
              <a:rPr lang="es-ES" dirty="0" smtClean="0"/>
              <a:t>26.NOV.2015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577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MX" sz="3200" b="1" smtClean="0"/>
              <a:t>La productividad agrícola no </a:t>
            </a:r>
            <a:br>
              <a:rPr lang="es-ES" altLang="es-MX" sz="3200" b="1" smtClean="0"/>
            </a:br>
            <a:r>
              <a:rPr lang="es-ES" altLang="es-MX" sz="3200" b="1" smtClean="0"/>
              <a:t>está creciendo lo suficiente</a:t>
            </a:r>
            <a:endParaRPr lang="es-MX" altLang="es-MX" sz="3200" b="1" smtClean="0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533400" y="2043113"/>
            <a:ext cx="81915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MX" sz="1800"/>
              <a:t>Según el informe de Ray, Mueller y Foley, de la Universidad de Minnesota (2013),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1800"/>
              <a:t>para alimentar la población mundial en el año 2050 se requiere que la productividad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1800"/>
              <a:t>de los principales granos y cereales </a:t>
            </a:r>
            <a:r>
              <a:rPr lang="es-ES" altLang="es-MX" sz="1800" b="1" u="sng"/>
              <a:t>crezca a una tasa anual de 2.4%.</a:t>
            </a:r>
            <a:endParaRPr lang="es-MX" altLang="es-MX" sz="1800" b="1" u="sng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55650" y="3621088"/>
            <a:ext cx="8180388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MX" sz="1800"/>
              <a:t>Sin embargo, los datos recolectados por este grupo, en 13.500 unidades productivas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1800"/>
              <a:t>de todo el mundo, muestra que, entre 1989 y 2008 (20 años), la productividad de los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1800"/>
              <a:t>principales granos y cereales fue la siguiente: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1800"/>
              <a:t>				</a:t>
            </a:r>
            <a:r>
              <a:rPr lang="es-ES" altLang="es-MX" sz="1800" b="1"/>
              <a:t>Maíz:	1.6%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1800" b="1"/>
              <a:t>				Arroz: 	1.0%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1800" b="1"/>
              <a:t>				Trigo:	 0.9%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MX" sz="1800" b="1"/>
              <a:t>				Soya: 	1.3%</a:t>
            </a:r>
            <a:endParaRPr lang="es-MX" altLang="es-MX" sz="1800" b="1"/>
          </a:p>
        </p:txBody>
      </p:sp>
    </p:spTree>
    <p:extLst>
      <p:ext uri="{BB962C8B-B14F-4D97-AF65-F5344CB8AC3E}">
        <p14:creationId xmlns:p14="http://schemas.microsoft.com/office/powerpoint/2010/main" xmlns="" val="37361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6"/>
          <p:cNvGrpSpPr/>
          <p:nvPr/>
        </p:nvGrpSpPr>
        <p:grpSpPr>
          <a:xfrm>
            <a:off x="114300" y="845276"/>
            <a:ext cx="8858250" cy="4812573"/>
            <a:chOff x="114300" y="883377"/>
            <a:chExt cx="6196912" cy="2610120"/>
          </a:xfrm>
          <a:solidFill>
            <a:srgbClr val="F4F6FA"/>
          </a:solidFill>
        </p:grpSpPr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1208687" y="2129534"/>
              <a:ext cx="49640" cy="31609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32" y="24"/>
                </a:cxn>
                <a:cxn ang="0">
                  <a:pos x="32" y="16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" name="Freeform 860"/>
            <p:cNvSpPr>
              <a:spLocks/>
            </p:cNvSpPr>
            <p:nvPr/>
          </p:nvSpPr>
          <p:spPr bwMode="auto">
            <a:xfrm>
              <a:off x="1296423" y="2202330"/>
              <a:ext cx="62339" cy="51723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32" y="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24" y="32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40" y="24"/>
                </a:cxn>
              </a:cxnLst>
              <a:rect l="0" t="0" r="r" b="b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" name="Freeform 861"/>
            <p:cNvSpPr>
              <a:spLocks/>
            </p:cNvSpPr>
            <p:nvPr/>
          </p:nvSpPr>
          <p:spPr bwMode="auto">
            <a:xfrm>
              <a:off x="1271026" y="2118998"/>
              <a:ext cx="87736" cy="83332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56" y="16"/>
                </a:cxn>
                <a:cxn ang="0">
                  <a:pos x="56" y="0"/>
                </a:cxn>
                <a:cxn ang="0">
                  <a:pos x="32" y="8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16" y="64"/>
                </a:cxn>
                <a:cxn ang="0">
                  <a:pos x="40" y="64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" name="Freeform 854"/>
            <p:cNvSpPr>
              <a:spLocks/>
            </p:cNvSpPr>
            <p:nvPr/>
          </p:nvSpPr>
          <p:spPr bwMode="auto">
            <a:xfrm>
              <a:off x="1171746" y="2068232"/>
              <a:ext cx="86581" cy="82374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24" y="64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48" y="0"/>
                </a:cxn>
                <a:cxn ang="0">
                  <a:pos x="40" y="24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32" y="48"/>
                </a:cxn>
              </a:cxnLst>
              <a:rect l="0" t="0" r="r" b="b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" name="Freeform 856"/>
            <p:cNvSpPr>
              <a:spLocks/>
            </p:cNvSpPr>
            <p:nvPr/>
          </p:nvSpPr>
          <p:spPr bwMode="auto">
            <a:xfrm>
              <a:off x="1408402" y="2232981"/>
              <a:ext cx="11544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" name="Freeform 857"/>
            <p:cNvSpPr>
              <a:spLocks/>
            </p:cNvSpPr>
            <p:nvPr/>
          </p:nvSpPr>
          <p:spPr bwMode="auto">
            <a:xfrm>
              <a:off x="1408402" y="2232981"/>
              <a:ext cx="11544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" name="Freeform 858"/>
            <p:cNvSpPr>
              <a:spLocks/>
            </p:cNvSpPr>
            <p:nvPr/>
          </p:nvSpPr>
          <p:spPr bwMode="auto">
            <a:xfrm>
              <a:off x="1419946" y="2232981"/>
              <a:ext cx="50794" cy="42145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24" y="32"/>
                </a:cxn>
                <a:cxn ang="0">
                  <a:pos x="32" y="24"/>
                </a:cxn>
                <a:cxn ang="0">
                  <a:pos x="32" y="16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" name="Freeform 859"/>
            <p:cNvSpPr>
              <a:spLocks/>
            </p:cNvSpPr>
            <p:nvPr/>
          </p:nvSpPr>
          <p:spPr bwMode="auto">
            <a:xfrm>
              <a:off x="1346063" y="2232981"/>
              <a:ext cx="73883" cy="421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32" y="16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24" y="24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" name="Freeform 862"/>
            <p:cNvSpPr>
              <a:spLocks/>
            </p:cNvSpPr>
            <p:nvPr/>
          </p:nvSpPr>
          <p:spPr bwMode="auto">
            <a:xfrm>
              <a:off x="1221386" y="2108461"/>
              <a:ext cx="137376" cy="5268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4" y="0"/>
                </a:cxn>
                <a:cxn ang="0">
                  <a:pos x="88" y="8"/>
                </a:cxn>
                <a:cxn ang="0">
                  <a:pos x="64" y="1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0" y="16"/>
                </a:cxn>
                <a:cxn ang="0">
                  <a:pos x="24" y="0"/>
                </a:cxn>
              </a:cxnLst>
              <a:rect l="0" t="0" r="r" b="b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" name="Freeform 863"/>
            <p:cNvSpPr>
              <a:spLocks/>
            </p:cNvSpPr>
            <p:nvPr/>
          </p:nvSpPr>
          <p:spPr bwMode="auto">
            <a:xfrm>
              <a:off x="1595417" y="2027045"/>
              <a:ext cx="73883" cy="5076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32"/>
                </a:cxn>
                <a:cxn ang="0">
                  <a:pos x="4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" name="Freeform 864"/>
            <p:cNvSpPr>
              <a:spLocks/>
            </p:cNvSpPr>
            <p:nvPr/>
          </p:nvSpPr>
          <p:spPr bwMode="auto">
            <a:xfrm>
              <a:off x="1544623" y="2027045"/>
              <a:ext cx="63493" cy="4118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4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2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32" y="32"/>
                </a:cxn>
                <a:cxn ang="0">
                  <a:pos x="40" y="0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" name="Freeform 865"/>
            <p:cNvSpPr>
              <a:spLocks/>
            </p:cNvSpPr>
            <p:nvPr/>
          </p:nvSpPr>
          <p:spPr bwMode="auto">
            <a:xfrm>
              <a:off x="1931353" y="3007872"/>
              <a:ext cx="99280" cy="929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32" y="72"/>
                </a:cxn>
                <a:cxn ang="0">
                  <a:pos x="0" y="56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" name="Freeform 866"/>
            <p:cNvSpPr>
              <a:spLocks/>
            </p:cNvSpPr>
            <p:nvPr/>
          </p:nvSpPr>
          <p:spPr bwMode="auto">
            <a:xfrm>
              <a:off x="1544623" y="2315355"/>
              <a:ext cx="796548" cy="765314"/>
            </a:xfrm>
            <a:custGeom>
              <a:avLst/>
              <a:gdLst/>
              <a:ahLst/>
              <a:cxnLst>
                <a:cxn ang="0">
                  <a:pos x="272" y="48"/>
                </a:cxn>
                <a:cxn ang="0">
                  <a:pos x="232" y="40"/>
                </a:cxn>
                <a:cxn ang="0">
                  <a:pos x="224" y="48"/>
                </a:cxn>
                <a:cxn ang="0">
                  <a:pos x="192" y="56"/>
                </a:cxn>
                <a:cxn ang="0">
                  <a:pos x="176" y="40"/>
                </a:cxn>
                <a:cxn ang="0">
                  <a:pos x="176" y="0"/>
                </a:cxn>
                <a:cxn ang="0">
                  <a:pos x="168" y="8"/>
                </a:cxn>
                <a:cxn ang="0">
                  <a:pos x="112" y="16"/>
                </a:cxn>
                <a:cxn ang="0">
                  <a:pos x="120" y="40"/>
                </a:cxn>
                <a:cxn ang="0">
                  <a:pos x="104" y="64"/>
                </a:cxn>
                <a:cxn ang="0">
                  <a:pos x="88" y="56"/>
                </a:cxn>
                <a:cxn ang="0">
                  <a:pos x="48" y="56"/>
                </a:cxn>
                <a:cxn ang="0">
                  <a:pos x="56" y="72"/>
                </a:cxn>
                <a:cxn ang="0">
                  <a:pos x="48" y="96"/>
                </a:cxn>
                <a:cxn ang="0">
                  <a:pos x="16" y="152"/>
                </a:cxn>
                <a:cxn ang="0">
                  <a:pos x="0" y="192"/>
                </a:cxn>
                <a:cxn ang="0">
                  <a:pos x="24" y="232"/>
                </a:cxn>
                <a:cxn ang="0">
                  <a:pos x="40" y="240"/>
                </a:cxn>
                <a:cxn ang="0">
                  <a:pos x="72" y="248"/>
                </a:cxn>
                <a:cxn ang="0">
                  <a:pos x="112" y="224"/>
                </a:cxn>
                <a:cxn ang="0">
                  <a:pos x="120" y="264"/>
                </a:cxn>
                <a:cxn ang="0">
                  <a:pos x="184" y="304"/>
                </a:cxn>
                <a:cxn ang="0">
                  <a:pos x="184" y="320"/>
                </a:cxn>
                <a:cxn ang="0">
                  <a:pos x="208" y="336"/>
                </a:cxn>
                <a:cxn ang="0">
                  <a:pos x="216" y="384"/>
                </a:cxn>
                <a:cxn ang="0">
                  <a:pos x="248" y="416"/>
                </a:cxn>
                <a:cxn ang="0">
                  <a:pos x="256" y="440"/>
                </a:cxn>
                <a:cxn ang="0">
                  <a:pos x="272" y="464"/>
                </a:cxn>
                <a:cxn ang="0">
                  <a:pos x="288" y="488"/>
                </a:cxn>
                <a:cxn ang="0">
                  <a:pos x="248" y="536"/>
                </a:cxn>
                <a:cxn ang="0">
                  <a:pos x="272" y="552"/>
                </a:cxn>
                <a:cxn ang="0">
                  <a:pos x="304" y="560"/>
                </a:cxn>
                <a:cxn ang="0">
                  <a:pos x="312" y="592"/>
                </a:cxn>
                <a:cxn ang="0">
                  <a:pos x="336" y="552"/>
                </a:cxn>
                <a:cxn ang="0">
                  <a:pos x="360" y="512"/>
                </a:cxn>
                <a:cxn ang="0">
                  <a:pos x="376" y="448"/>
                </a:cxn>
                <a:cxn ang="0">
                  <a:pos x="392" y="440"/>
                </a:cxn>
                <a:cxn ang="0">
                  <a:pos x="400" y="432"/>
                </a:cxn>
                <a:cxn ang="0">
                  <a:pos x="432" y="424"/>
                </a:cxn>
                <a:cxn ang="0">
                  <a:pos x="448" y="408"/>
                </a:cxn>
                <a:cxn ang="0">
                  <a:pos x="464" y="376"/>
                </a:cxn>
                <a:cxn ang="0">
                  <a:pos x="464" y="344"/>
                </a:cxn>
                <a:cxn ang="0">
                  <a:pos x="504" y="224"/>
                </a:cxn>
                <a:cxn ang="0">
                  <a:pos x="512" y="184"/>
                </a:cxn>
                <a:cxn ang="0">
                  <a:pos x="488" y="152"/>
                </a:cxn>
                <a:cxn ang="0">
                  <a:pos x="424" y="128"/>
                </a:cxn>
                <a:cxn ang="0">
                  <a:pos x="384" y="120"/>
                </a:cxn>
                <a:cxn ang="0">
                  <a:pos x="384" y="104"/>
                </a:cxn>
                <a:cxn ang="0">
                  <a:pos x="368" y="96"/>
                </a:cxn>
                <a:cxn ang="0">
                  <a:pos x="336" y="88"/>
                </a:cxn>
                <a:cxn ang="0">
                  <a:pos x="336" y="80"/>
                </a:cxn>
                <a:cxn ang="0">
                  <a:pos x="304" y="88"/>
                </a:cxn>
                <a:cxn ang="0">
                  <a:pos x="296" y="96"/>
                </a:cxn>
                <a:cxn ang="0">
                  <a:pos x="312" y="64"/>
                </a:cxn>
                <a:cxn ang="0">
                  <a:pos x="304" y="48"/>
                </a:cxn>
                <a:cxn ang="0">
                  <a:pos x="288" y="16"/>
                </a:cxn>
              </a:cxnLst>
              <a:rect l="0" t="0" r="r" b="b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" name="Freeform 867"/>
            <p:cNvSpPr>
              <a:spLocks/>
            </p:cNvSpPr>
            <p:nvPr/>
          </p:nvSpPr>
          <p:spPr bwMode="auto">
            <a:xfrm>
              <a:off x="1880558" y="3442732"/>
              <a:ext cx="87736" cy="50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56" y="32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0" y="0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" name="Freeform 868"/>
            <p:cNvSpPr>
              <a:spLocks/>
            </p:cNvSpPr>
            <p:nvPr/>
          </p:nvSpPr>
          <p:spPr bwMode="auto">
            <a:xfrm>
              <a:off x="1806676" y="3442732"/>
              <a:ext cx="111979" cy="5076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40" y="32"/>
                </a:cxn>
                <a:cxn ang="0">
                  <a:pos x="56" y="32"/>
                </a:cxn>
                <a:cxn ang="0">
                  <a:pos x="56" y="40"/>
                </a:cxn>
                <a:cxn ang="0">
                  <a:pos x="72" y="40"/>
                </a:cxn>
                <a:cxn ang="0">
                  <a:pos x="48" y="0"/>
                </a:cxn>
              </a:cxnLst>
              <a:rect l="0" t="0" r="r" b="b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" name="Freeform 869"/>
            <p:cNvSpPr>
              <a:spLocks/>
            </p:cNvSpPr>
            <p:nvPr/>
          </p:nvSpPr>
          <p:spPr bwMode="auto">
            <a:xfrm>
              <a:off x="1383004" y="2418801"/>
              <a:ext cx="274751" cy="35152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16" y="104"/>
                </a:cxn>
                <a:cxn ang="0">
                  <a:pos x="32" y="128"/>
                </a:cxn>
                <a:cxn ang="0">
                  <a:pos x="80" y="224"/>
                </a:cxn>
                <a:cxn ang="0">
                  <a:pos x="152" y="272"/>
                </a:cxn>
                <a:cxn ang="0">
                  <a:pos x="168" y="264"/>
                </a:cxn>
                <a:cxn ang="0">
                  <a:pos x="176" y="248"/>
                </a:cxn>
                <a:cxn ang="0">
                  <a:pos x="168" y="240"/>
                </a:cxn>
                <a:cxn ang="0">
                  <a:pos x="168" y="184"/>
                </a:cxn>
                <a:cxn ang="0">
                  <a:pos x="160" y="160"/>
                </a:cxn>
                <a:cxn ang="0">
                  <a:pos x="144" y="160"/>
                </a:cxn>
                <a:cxn ang="0">
                  <a:pos x="144" y="144"/>
                </a:cxn>
                <a:cxn ang="0">
                  <a:pos x="128" y="152"/>
                </a:cxn>
                <a:cxn ang="0">
                  <a:pos x="112" y="136"/>
                </a:cxn>
                <a:cxn ang="0">
                  <a:pos x="104" y="112"/>
                </a:cxn>
                <a:cxn ang="0">
                  <a:pos x="112" y="88"/>
                </a:cxn>
                <a:cxn ang="0">
                  <a:pos x="120" y="72"/>
                </a:cxn>
                <a:cxn ang="0">
                  <a:pos x="152" y="64"/>
                </a:cxn>
                <a:cxn ang="0">
                  <a:pos x="144" y="56"/>
                </a:cxn>
                <a:cxn ang="0">
                  <a:pos x="144" y="40"/>
                </a:cxn>
                <a:cxn ang="0">
                  <a:pos x="136" y="32"/>
                </a:cxn>
                <a:cxn ang="0">
                  <a:pos x="104" y="40"/>
                </a:cxn>
                <a:cxn ang="0">
                  <a:pos x="96" y="16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80" y="16"/>
                </a:cxn>
                <a:cxn ang="0">
                  <a:pos x="72" y="24"/>
                </a:cxn>
                <a:cxn ang="0">
                  <a:pos x="64" y="40"/>
                </a:cxn>
                <a:cxn ang="0">
                  <a:pos x="40" y="48"/>
                </a:cxn>
                <a:cxn ang="0">
                  <a:pos x="24" y="72"/>
                </a:cxn>
                <a:cxn ang="0">
                  <a:pos x="8" y="64"/>
                </a:cxn>
                <a:cxn ang="0">
                  <a:pos x="8" y="48"/>
                </a:cxn>
              </a:cxnLst>
              <a:rect l="0" t="0" r="r" b="b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" name="Freeform 870"/>
            <p:cNvSpPr>
              <a:spLocks/>
            </p:cNvSpPr>
            <p:nvPr/>
          </p:nvSpPr>
          <p:spPr bwMode="auto">
            <a:xfrm>
              <a:off x="1383004" y="2388151"/>
              <a:ext cx="124677" cy="124519"/>
            </a:xfrm>
            <a:custGeom>
              <a:avLst/>
              <a:gdLst/>
              <a:ahLst/>
              <a:cxnLst>
                <a:cxn ang="0">
                  <a:pos x="8" y="72"/>
                </a:cxn>
                <a:cxn ang="0">
                  <a:pos x="8" y="88"/>
                </a:cxn>
                <a:cxn ang="0">
                  <a:pos x="24" y="96"/>
                </a:cxn>
                <a:cxn ang="0">
                  <a:pos x="40" y="72"/>
                </a:cxn>
                <a:cxn ang="0">
                  <a:pos x="64" y="64"/>
                </a:cxn>
                <a:cxn ang="0">
                  <a:pos x="72" y="48"/>
                </a:cxn>
                <a:cxn ang="0">
                  <a:pos x="80" y="40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72" y="16"/>
                </a:cxn>
                <a:cxn ang="0">
                  <a:pos x="48" y="24"/>
                </a:cxn>
                <a:cxn ang="0">
                  <a:pos x="32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6" y="72"/>
                </a:cxn>
                <a:cxn ang="0">
                  <a:pos x="16" y="64"/>
                </a:cxn>
                <a:cxn ang="0">
                  <a:pos x="16" y="72"/>
                </a:cxn>
                <a:cxn ang="0">
                  <a:pos x="8" y="72"/>
                </a:cxn>
              </a:cxnLst>
              <a:rect l="0" t="0" r="r" b="b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" name="Freeform 871"/>
            <p:cNvSpPr>
              <a:spLocks/>
            </p:cNvSpPr>
            <p:nvPr/>
          </p:nvSpPr>
          <p:spPr bwMode="auto">
            <a:xfrm>
              <a:off x="1419946" y="2171679"/>
              <a:ext cx="262053" cy="330455"/>
            </a:xfrm>
            <a:custGeom>
              <a:avLst/>
              <a:gdLst/>
              <a:ahLst/>
              <a:cxnLst>
                <a:cxn ang="0">
                  <a:pos x="8" y="168"/>
                </a:cxn>
                <a:cxn ang="0">
                  <a:pos x="0" y="168"/>
                </a:cxn>
                <a:cxn ang="0">
                  <a:pos x="8" y="168"/>
                </a:cxn>
                <a:cxn ang="0">
                  <a:pos x="16" y="152"/>
                </a:cxn>
                <a:cxn ang="0">
                  <a:pos x="24" y="152"/>
                </a:cxn>
                <a:cxn ang="0">
                  <a:pos x="32" y="136"/>
                </a:cxn>
                <a:cxn ang="0">
                  <a:pos x="24" y="128"/>
                </a:cxn>
                <a:cxn ang="0">
                  <a:pos x="24" y="88"/>
                </a:cxn>
                <a:cxn ang="0">
                  <a:pos x="24" y="80"/>
                </a:cxn>
                <a:cxn ang="0">
                  <a:pos x="32" y="72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0" y="64"/>
                </a:cxn>
                <a:cxn ang="0">
                  <a:pos x="56" y="48"/>
                </a:cxn>
                <a:cxn ang="0">
                  <a:pos x="56" y="24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04" y="16"/>
                </a:cxn>
                <a:cxn ang="0">
                  <a:pos x="96" y="24"/>
                </a:cxn>
                <a:cxn ang="0">
                  <a:pos x="88" y="48"/>
                </a:cxn>
                <a:cxn ang="0">
                  <a:pos x="96" y="72"/>
                </a:cxn>
                <a:cxn ang="0">
                  <a:pos x="96" y="80"/>
                </a:cxn>
                <a:cxn ang="0">
                  <a:pos x="104" y="80"/>
                </a:cxn>
                <a:cxn ang="0">
                  <a:pos x="128" y="88"/>
                </a:cxn>
                <a:cxn ang="0">
                  <a:pos x="136" y="96"/>
                </a:cxn>
                <a:cxn ang="0">
                  <a:pos x="160" y="96"/>
                </a:cxn>
                <a:cxn ang="0">
                  <a:pos x="152" y="120"/>
                </a:cxn>
                <a:cxn ang="0">
                  <a:pos x="160" y="144"/>
                </a:cxn>
                <a:cxn ang="0">
                  <a:pos x="152" y="144"/>
                </a:cxn>
                <a:cxn ang="0">
                  <a:pos x="168" y="168"/>
                </a:cxn>
                <a:cxn ang="0">
                  <a:pos x="160" y="160"/>
                </a:cxn>
                <a:cxn ang="0">
                  <a:pos x="128" y="168"/>
                </a:cxn>
                <a:cxn ang="0">
                  <a:pos x="128" y="176"/>
                </a:cxn>
                <a:cxn ang="0">
                  <a:pos x="136" y="184"/>
                </a:cxn>
                <a:cxn ang="0">
                  <a:pos x="120" y="184"/>
                </a:cxn>
                <a:cxn ang="0">
                  <a:pos x="128" y="208"/>
                </a:cxn>
                <a:cxn ang="0">
                  <a:pos x="128" y="256"/>
                </a:cxn>
                <a:cxn ang="0">
                  <a:pos x="120" y="248"/>
                </a:cxn>
                <a:cxn ang="0">
                  <a:pos x="120" y="232"/>
                </a:cxn>
                <a:cxn ang="0">
                  <a:pos x="112" y="224"/>
                </a:cxn>
                <a:cxn ang="0">
                  <a:pos x="80" y="232"/>
                </a:cxn>
                <a:cxn ang="0">
                  <a:pos x="72" y="208"/>
                </a:cxn>
                <a:cxn ang="0">
                  <a:pos x="56" y="192"/>
                </a:cxn>
                <a:cxn ang="0">
                  <a:pos x="48" y="184"/>
                </a:cxn>
                <a:cxn ang="0">
                  <a:pos x="24" y="192"/>
                </a:cxn>
                <a:cxn ang="0">
                  <a:pos x="8" y="168"/>
                </a:cxn>
              </a:cxnLst>
              <a:rect l="0" t="0" r="r" b="b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" name="Freeform 872"/>
            <p:cNvSpPr>
              <a:spLocks/>
            </p:cNvSpPr>
            <p:nvPr/>
          </p:nvSpPr>
          <p:spPr bwMode="auto">
            <a:xfrm>
              <a:off x="1557321" y="2181257"/>
              <a:ext cx="273597" cy="217430"/>
            </a:xfrm>
            <a:custGeom>
              <a:avLst/>
              <a:gdLst/>
              <a:ahLst/>
              <a:cxnLst>
                <a:cxn ang="0">
                  <a:pos x="176" y="56"/>
                </a:cxn>
                <a:cxn ang="0">
                  <a:pos x="160" y="64"/>
                </a:cxn>
                <a:cxn ang="0">
                  <a:pos x="160" y="72"/>
                </a:cxn>
                <a:cxn ang="0">
                  <a:pos x="168" y="80"/>
                </a:cxn>
                <a:cxn ang="0">
                  <a:pos x="160" y="80"/>
                </a:cxn>
                <a:cxn ang="0">
                  <a:pos x="152" y="96"/>
                </a:cxn>
                <a:cxn ang="0">
                  <a:pos x="160" y="104"/>
                </a:cxn>
                <a:cxn ang="0">
                  <a:pos x="160" y="112"/>
                </a:cxn>
                <a:cxn ang="0">
                  <a:pos x="128" y="128"/>
                </a:cxn>
                <a:cxn ang="0">
                  <a:pos x="104" y="120"/>
                </a:cxn>
                <a:cxn ang="0">
                  <a:pos x="112" y="128"/>
                </a:cxn>
                <a:cxn ang="0">
                  <a:pos x="112" y="144"/>
                </a:cxn>
                <a:cxn ang="0">
                  <a:pos x="120" y="152"/>
                </a:cxn>
                <a:cxn ang="0">
                  <a:pos x="96" y="168"/>
                </a:cxn>
                <a:cxn ang="0">
                  <a:pos x="80" y="168"/>
                </a:cxn>
                <a:cxn ang="0">
                  <a:pos x="80" y="160"/>
                </a:cxn>
                <a:cxn ang="0">
                  <a:pos x="64" y="136"/>
                </a:cxn>
                <a:cxn ang="0">
                  <a:pos x="72" y="136"/>
                </a:cxn>
                <a:cxn ang="0">
                  <a:pos x="64" y="112"/>
                </a:cxn>
                <a:cxn ang="0">
                  <a:pos x="72" y="88"/>
                </a:cxn>
                <a:cxn ang="0">
                  <a:pos x="48" y="88"/>
                </a:cxn>
                <a:cxn ang="0">
                  <a:pos x="40" y="80"/>
                </a:cxn>
                <a:cxn ang="0">
                  <a:pos x="16" y="72"/>
                </a:cxn>
                <a:cxn ang="0">
                  <a:pos x="8" y="72"/>
                </a:cxn>
                <a:cxn ang="0">
                  <a:pos x="8" y="64"/>
                </a:cxn>
                <a:cxn ang="0">
                  <a:pos x="0" y="40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24"/>
                </a:cxn>
                <a:cxn ang="0">
                  <a:pos x="16" y="32"/>
                </a:cxn>
                <a:cxn ang="0">
                  <a:pos x="16" y="48"/>
                </a:cxn>
                <a:cxn ang="0">
                  <a:pos x="24" y="40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88" y="24"/>
                </a:cxn>
                <a:cxn ang="0">
                  <a:pos x="104" y="32"/>
                </a:cxn>
                <a:cxn ang="0">
                  <a:pos x="120" y="24"/>
                </a:cxn>
                <a:cxn ang="0">
                  <a:pos x="144" y="24"/>
                </a:cxn>
                <a:cxn ang="0">
                  <a:pos x="136" y="24"/>
                </a:cxn>
                <a:cxn ang="0">
                  <a:pos x="144" y="32"/>
                </a:cxn>
                <a:cxn ang="0">
                  <a:pos x="160" y="40"/>
                </a:cxn>
                <a:cxn ang="0">
                  <a:pos x="160" y="56"/>
                </a:cxn>
                <a:cxn ang="0">
                  <a:pos x="168" y="56"/>
                </a:cxn>
                <a:cxn ang="0">
                  <a:pos x="176" y="56"/>
                </a:cxn>
              </a:cxnLst>
              <a:rect l="0" t="0" r="r" b="b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" name="Freeform 873"/>
            <p:cNvSpPr>
              <a:spLocks/>
            </p:cNvSpPr>
            <p:nvPr/>
          </p:nvSpPr>
          <p:spPr bwMode="auto">
            <a:xfrm>
              <a:off x="1944051" y="2305776"/>
              <a:ext cx="49640" cy="72796"/>
            </a:xfrm>
            <a:custGeom>
              <a:avLst/>
              <a:gdLst/>
              <a:ahLst/>
              <a:cxnLst>
                <a:cxn ang="0">
                  <a:pos x="32" y="2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32" y="24"/>
                </a:cxn>
              </a:cxnLst>
              <a:rect l="0" t="0" r="r" b="b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" name="Freeform 874"/>
            <p:cNvSpPr>
              <a:spLocks/>
            </p:cNvSpPr>
            <p:nvPr/>
          </p:nvSpPr>
          <p:spPr bwMode="auto">
            <a:xfrm>
              <a:off x="1869014" y="2305776"/>
              <a:ext cx="75037" cy="727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16" y="56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48" y="56"/>
                </a:cxn>
                <a:cxn ang="0">
                  <a:pos x="48" y="32"/>
                </a:cxn>
                <a:cxn ang="0">
                  <a:pos x="48" y="16"/>
                </a:cxn>
                <a:cxn ang="0">
                  <a:pos x="48" y="0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" name="Freeform 875"/>
            <p:cNvSpPr>
              <a:spLocks/>
            </p:cNvSpPr>
            <p:nvPr/>
          </p:nvSpPr>
          <p:spPr bwMode="auto">
            <a:xfrm>
              <a:off x="1620814" y="2759792"/>
              <a:ext cx="248200" cy="70305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40"/>
                </a:cxn>
                <a:cxn ang="0">
                  <a:pos x="56" y="80"/>
                </a:cxn>
                <a:cxn ang="0">
                  <a:pos x="40" y="104"/>
                </a:cxn>
                <a:cxn ang="0">
                  <a:pos x="40" y="160"/>
                </a:cxn>
                <a:cxn ang="0">
                  <a:pos x="56" y="248"/>
                </a:cxn>
                <a:cxn ang="0">
                  <a:pos x="56" y="280"/>
                </a:cxn>
                <a:cxn ang="0">
                  <a:pos x="64" y="320"/>
                </a:cxn>
                <a:cxn ang="0">
                  <a:pos x="72" y="368"/>
                </a:cxn>
                <a:cxn ang="0">
                  <a:pos x="80" y="408"/>
                </a:cxn>
                <a:cxn ang="0">
                  <a:pos x="88" y="408"/>
                </a:cxn>
                <a:cxn ang="0">
                  <a:pos x="96" y="488"/>
                </a:cxn>
                <a:cxn ang="0">
                  <a:pos x="112" y="496"/>
                </a:cxn>
                <a:cxn ang="0">
                  <a:pos x="160" y="520"/>
                </a:cxn>
                <a:cxn ang="0">
                  <a:pos x="152" y="528"/>
                </a:cxn>
                <a:cxn ang="0">
                  <a:pos x="136" y="536"/>
                </a:cxn>
                <a:cxn ang="0">
                  <a:pos x="144" y="528"/>
                </a:cxn>
                <a:cxn ang="0">
                  <a:pos x="104" y="520"/>
                </a:cxn>
                <a:cxn ang="0">
                  <a:pos x="96" y="520"/>
                </a:cxn>
                <a:cxn ang="0">
                  <a:pos x="104" y="512"/>
                </a:cxn>
                <a:cxn ang="0">
                  <a:pos x="96" y="512"/>
                </a:cxn>
                <a:cxn ang="0">
                  <a:pos x="88" y="496"/>
                </a:cxn>
                <a:cxn ang="0">
                  <a:pos x="80" y="496"/>
                </a:cxn>
                <a:cxn ang="0">
                  <a:pos x="72" y="488"/>
                </a:cxn>
                <a:cxn ang="0">
                  <a:pos x="64" y="456"/>
                </a:cxn>
                <a:cxn ang="0">
                  <a:pos x="72" y="440"/>
                </a:cxn>
                <a:cxn ang="0">
                  <a:pos x="48" y="440"/>
                </a:cxn>
                <a:cxn ang="0">
                  <a:pos x="56" y="424"/>
                </a:cxn>
                <a:cxn ang="0">
                  <a:pos x="56" y="400"/>
                </a:cxn>
                <a:cxn ang="0">
                  <a:pos x="64" y="416"/>
                </a:cxn>
                <a:cxn ang="0">
                  <a:pos x="64" y="400"/>
                </a:cxn>
                <a:cxn ang="0">
                  <a:pos x="48" y="360"/>
                </a:cxn>
                <a:cxn ang="0">
                  <a:pos x="40" y="352"/>
                </a:cxn>
                <a:cxn ang="0">
                  <a:pos x="24" y="304"/>
                </a:cxn>
                <a:cxn ang="0">
                  <a:pos x="32" y="296"/>
                </a:cxn>
                <a:cxn ang="0">
                  <a:pos x="32" y="224"/>
                </a:cxn>
                <a:cxn ang="0">
                  <a:pos x="24" y="192"/>
                </a:cxn>
                <a:cxn ang="0">
                  <a:pos x="24" y="136"/>
                </a:cxn>
                <a:cxn ang="0">
                  <a:pos x="16" y="64"/>
                </a:cxn>
              </a:cxnLst>
              <a:rect l="0" t="0" r="r" b="b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" name="Freeform 896"/>
            <p:cNvSpPr>
              <a:spLocks/>
            </p:cNvSpPr>
            <p:nvPr/>
          </p:nvSpPr>
          <p:spPr bwMode="auto">
            <a:xfrm>
              <a:off x="1632359" y="2604622"/>
              <a:ext cx="260898" cy="2586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24"/>
                </a:cxn>
                <a:cxn ang="0">
                  <a:pos x="32" y="0"/>
                </a:cxn>
                <a:cxn ang="0">
                  <a:pos x="56" y="0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120" y="64"/>
                </a:cxn>
                <a:cxn ang="0">
                  <a:pos x="128" y="80"/>
                </a:cxn>
                <a:cxn ang="0">
                  <a:pos x="128" y="88"/>
                </a:cxn>
                <a:cxn ang="0">
                  <a:pos x="128" y="96"/>
                </a:cxn>
                <a:cxn ang="0">
                  <a:pos x="152" y="104"/>
                </a:cxn>
                <a:cxn ang="0">
                  <a:pos x="152" y="112"/>
                </a:cxn>
                <a:cxn ang="0">
                  <a:pos x="168" y="128"/>
                </a:cxn>
                <a:cxn ang="0">
                  <a:pos x="160" y="160"/>
                </a:cxn>
                <a:cxn ang="0">
                  <a:pos x="152" y="144"/>
                </a:cxn>
                <a:cxn ang="0">
                  <a:pos x="112" y="152"/>
                </a:cxn>
                <a:cxn ang="0">
                  <a:pos x="104" y="192"/>
                </a:cxn>
                <a:cxn ang="0">
                  <a:pos x="88" y="192"/>
                </a:cxn>
                <a:cxn ang="0">
                  <a:pos x="64" y="184"/>
                </a:cxn>
                <a:cxn ang="0">
                  <a:pos x="48" y="200"/>
                </a:cxn>
                <a:cxn ang="0">
                  <a:pos x="40" y="200"/>
                </a:cxn>
                <a:cxn ang="0">
                  <a:pos x="24" y="160"/>
                </a:cxn>
                <a:cxn ang="0">
                  <a:pos x="24" y="144"/>
                </a:cxn>
                <a:cxn ang="0">
                  <a:pos x="8" y="120"/>
                </a:cxn>
                <a:cxn ang="0">
                  <a:pos x="16" y="104"/>
                </a:cxn>
                <a:cxn ang="0">
                  <a:pos x="8" y="96"/>
                </a:cxn>
                <a:cxn ang="0">
                  <a:pos x="8" y="40"/>
                </a:cxn>
                <a:cxn ang="0">
                  <a:pos x="0" y="16"/>
                </a:cxn>
              </a:cxnLst>
              <a:rect l="0" t="0" r="r" b="b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" name="Freeform 897"/>
            <p:cNvSpPr>
              <a:spLocks/>
            </p:cNvSpPr>
            <p:nvPr/>
          </p:nvSpPr>
          <p:spPr bwMode="auto">
            <a:xfrm>
              <a:off x="1793977" y="2791401"/>
              <a:ext cx="174317" cy="164748"/>
            </a:xfrm>
            <a:custGeom>
              <a:avLst/>
              <a:gdLst/>
              <a:ahLst/>
              <a:cxnLst>
                <a:cxn ang="0">
                  <a:pos x="112" y="96"/>
                </a:cxn>
                <a:cxn ang="0">
                  <a:pos x="112" y="72"/>
                </a:cxn>
                <a:cxn ang="0">
                  <a:pos x="96" y="72"/>
                </a:cxn>
                <a:cxn ang="0">
                  <a:pos x="96" y="48"/>
                </a:cxn>
                <a:cxn ang="0">
                  <a:pos x="88" y="48"/>
                </a:cxn>
                <a:cxn ang="0">
                  <a:pos x="64" y="40"/>
                </a:cxn>
                <a:cxn ang="0">
                  <a:pos x="56" y="16"/>
                </a:cxn>
                <a:cxn ang="0">
                  <a:pos x="48" y="0"/>
                </a:cxn>
                <a:cxn ang="0">
                  <a:pos x="8" y="8"/>
                </a:cxn>
                <a:cxn ang="0">
                  <a:pos x="0" y="48"/>
                </a:cxn>
                <a:cxn ang="0">
                  <a:pos x="32" y="72"/>
                </a:cxn>
                <a:cxn ang="0">
                  <a:pos x="48" y="80"/>
                </a:cxn>
                <a:cxn ang="0">
                  <a:pos x="72" y="88"/>
                </a:cxn>
                <a:cxn ang="0">
                  <a:pos x="72" y="104"/>
                </a:cxn>
                <a:cxn ang="0">
                  <a:pos x="64" y="120"/>
                </a:cxn>
                <a:cxn ang="0">
                  <a:pos x="96" y="128"/>
                </a:cxn>
                <a:cxn ang="0">
                  <a:pos x="104" y="128"/>
                </a:cxn>
                <a:cxn ang="0">
                  <a:pos x="112" y="112"/>
                </a:cxn>
                <a:cxn ang="0">
                  <a:pos x="112" y="96"/>
                </a:cxn>
              </a:cxnLst>
              <a:rect l="0" t="0" r="r" b="b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" name="Freeform 898"/>
            <p:cNvSpPr>
              <a:spLocks/>
            </p:cNvSpPr>
            <p:nvPr/>
          </p:nvSpPr>
          <p:spPr bwMode="auto">
            <a:xfrm>
              <a:off x="1681999" y="2843124"/>
              <a:ext cx="311693" cy="588113"/>
            </a:xfrm>
            <a:custGeom>
              <a:avLst/>
              <a:gdLst/>
              <a:ahLst/>
              <a:cxnLst>
                <a:cxn ang="0">
                  <a:pos x="160" y="184"/>
                </a:cxn>
                <a:cxn ang="0">
                  <a:pos x="184" y="208"/>
                </a:cxn>
                <a:cxn ang="0">
                  <a:pos x="192" y="224"/>
                </a:cxn>
                <a:cxn ang="0">
                  <a:pos x="184" y="248"/>
                </a:cxn>
                <a:cxn ang="0">
                  <a:pos x="136" y="264"/>
                </a:cxn>
                <a:cxn ang="0">
                  <a:pos x="136" y="272"/>
                </a:cxn>
                <a:cxn ang="0">
                  <a:pos x="120" y="296"/>
                </a:cxn>
                <a:cxn ang="0">
                  <a:pos x="112" y="304"/>
                </a:cxn>
                <a:cxn ang="0">
                  <a:pos x="128" y="304"/>
                </a:cxn>
                <a:cxn ang="0">
                  <a:pos x="136" y="320"/>
                </a:cxn>
                <a:cxn ang="0">
                  <a:pos x="120" y="312"/>
                </a:cxn>
                <a:cxn ang="0">
                  <a:pos x="128" y="320"/>
                </a:cxn>
                <a:cxn ang="0">
                  <a:pos x="120" y="344"/>
                </a:cxn>
                <a:cxn ang="0">
                  <a:pos x="104" y="352"/>
                </a:cxn>
                <a:cxn ang="0">
                  <a:pos x="104" y="376"/>
                </a:cxn>
                <a:cxn ang="0">
                  <a:pos x="128" y="384"/>
                </a:cxn>
                <a:cxn ang="0">
                  <a:pos x="120" y="408"/>
                </a:cxn>
                <a:cxn ang="0">
                  <a:pos x="112" y="432"/>
                </a:cxn>
                <a:cxn ang="0">
                  <a:pos x="136" y="456"/>
                </a:cxn>
                <a:cxn ang="0">
                  <a:pos x="88" y="456"/>
                </a:cxn>
                <a:cxn ang="0">
                  <a:pos x="64" y="432"/>
                </a:cxn>
                <a:cxn ang="0">
                  <a:pos x="56" y="376"/>
                </a:cxn>
                <a:cxn ang="0">
                  <a:pos x="48" y="352"/>
                </a:cxn>
                <a:cxn ang="0">
                  <a:pos x="32" y="320"/>
                </a:cxn>
                <a:cxn ang="0">
                  <a:pos x="24" y="296"/>
                </a:cxn>
                <a:cxn ang="0">
                  <a:pos x="8" y="232"/>
                </a:cxn>
                <a:cxn ang="0">
                  <a:pos x="8" y="208"/>
                </a:cxn>
                <a:cxn ang="0">
                  <a:pos x="0" y="144"/>
                </a:cxn>
                <a:cxn ang="0">
                  <a:pos x="8" y="72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72" y="8"/>
                </a:cxn>
                <a:cxn ang="0">
                  <a:pos x="120" y="40"/>
                </a:cxn>
                <a:cxn ang="0">
                  <a:pos x="144" y="64"/>
                </a:cxn>
                <a:cxn ang="0">
                  <a:pos x="168" y="88"/>
                </a:cxn>
                <a:cxn ang="0">
                  <a:pos x="184" y="72"/>
                </a:cxn>
                <a:cxn ang="0">
                  <a:pos x="192" y="56"/>
                </a:cxn>
                <a:cxn ang="0">
                  <a:pos x="192" y="88"/>
                </a:cxn>
              </a:cxnLst>
              <a:rect l="0" t="0" r="r" b="b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" name="Freeform 899"/>
            <p:cNvSpPr>
              <a:spLocks/>
            </p:cNvSpPr>
            <p:nvPr/>
          </p:nvSpPr>
          <p:spPr bwMode="auto">
            <a:xfrm>
              <a:off x="1793977" y="2254053"/>
              <a:ext cx="99280" cy="13409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40"/>
                </a:cxn>
                <a:cxn ang="0">
                  <a:pos x="8" y="48"/>
                </a:cxn>
                <a:cxn ang="0">
                  <a:pos x="16" y="48"/>
                </a:cxn>
                <a:cxn ang="0">
                  <a:pos x="24" y="64"/>
                </a:cxn>
                <a:cxn ang="0">
                  <a:pos x="16" y="88"/>
                </a:cxn>
                <a:cxn ang="0">
                  <a:pos x="24" y="104"/>
                </a:cxn>
                <a:cxn ang="0">
                  <a:pos x="32" y="104"/>
                </a:cxn>
                <a:cxn ang="0">
                  <a:pos x="56" y="96"/>
                </a:cxn>
                <a:cxn ang="0">
                  <a:pos x="64" y="96"/>
                </a:cxn>
                <a:cxn ang="0">
                  <a:pos x="48" y="64"/>
                </a:cxn>
                <a:cxn ang="0">
                  <a:pos x="56" y="40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24" y="0"/>
                </a:cxn>
              </a:cxnLst>
              <a:rect l="0" t="0" r="r" b="b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" name="Freeform 920"/>
            <p:cNvSpPr>
              <a:spLocks/>
            </p:cNvSpPr>
            <p:nvPr/>
          </p:nvSpPr>
          <p:spPr bwMode="auto">
            <a:xfrm>
              <a:off x="1681999" y="3235838"/>
              <a:ext cx="24243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" name="Freeform 921"/>
            <p:cNvSpPr>
              <a:spLocks/>
            </p:cNvSpPr>
            <p:nvPr/>
          </p:nvSpPr>
          <p:spPr bwMode="auto">
            <a:xfrm>
              <a:off x="2017934" y="3420701"/>
              <a:ext cx="50794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6" name="Freeform 922"/>
            <p:cNvSpPr>
              <a:spLocks/>
            </p:cNvSpPr>
            <p:nvPr/>
          </p:nvSpPr>
          <p:spPr bwMode="auto">
            <a:xfrm>
              <a:off x="1793977" y="2202330"/>
              <a:ext cx="12699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7" name="Freeform 923"/>
            <p:cNvSpPr>
              <a:spLocks/>
            </p:cNvSpPr>
            <p:nvPr/>
          </p:nvSpPr>
          <p:spPr bwMode="auto">
            <a:xfrm>
              <a:off x="1470740" y="2057696"/>
              <a:ext cx="36941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8" name="Freeform 924"/>
            <p:cNvSpPr>
              <a:spLocks/>
            </p:cNvSpPr>
            <p:nvPr/>
          </p:nvSpPr>
          <p:spPr bwMode="auto">
            <a:xfrm>
              <a:off x="1383004" y="1984900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9" name="Freeform 925"/>
            <p:cNvSpPr>
              <a:spLocks/>
            </p:cNvSpPr>
            <p:nvPr/>
          </p:nvSpPr>
          <p:spPr bwMode="auto">
            <a:xfrm>
              <a:off x="1346063" y="1964786"/>
              <a:ext cx="211258" cy="6226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32" y="8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80" y="24"/>
                </a:cxn>
                <a:cxn ang="0">
                  <a:pos x="88" y="40"/>
                </a:cxn>
                <a:cxn ang="0">
                  <a:pos x="96" y="40"/>
                </a:cxn>
                <a:cxn ang="0">
                  <a:pos x="88" y="48"/>
                </a:cxn>
                <a:cxn ang="0">
                  <a:pos x="136" y="48"/>
                </a:cxn>
                <a:cxn ang="0">
                  <a:pos x="128" y="40"/>
                </a:cxn>
                <a:cxn ang="0">
                  <a:pos x="120" y="40"/>
                </a:cxn>
                <a:cxn ang="0">
                  <a:pos x="120" y="32"/>
                </a:cxn>
                <a:cxn ang="0">
                  <a:pos x="104" y="32"/>
                </a:cxn>
                <a:cxn ang="0">
                  <a:pos x="88" y="16"/>
                </a:cxn>
                <a:cxn ang="0">
                  <a:pos x="48" y="0"/>
                </a:cxn>
                <a:cxn ang="0">
                  <a:pos x="16" y="8"/>
                </a:cxn>
                <a:cxn ang="0">
                  <a:pos x="0" y="24"/>
                </a:cxn>
              </a:cxnLst>
              <a:rect l="0" t="0" r="r" b="b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0" name="Freeform 926"/>
            <p:cNvSpPr>
              <a:spLocks/>
            </p:cNvSpPr>
            <p:nvPr/>
          </p:nvSpPr>
          <p:spPr bwMode="auto">
            <a:xfrm>
              <a:off x="1694697" y="2057696"/>
              <a:ext cx="36941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1" name="Line 927"/>
            <p:cNvSpPr>
              <a:spLocks noChangeShapeType="1"/>
            </p:cNvSpPr>
            <p:nvPr/>
          </p:nvSpPr>
          <p:spPr bwMode="auto">
            <a:xfrm>
              <a:off x="1645057" y="2181257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2" name="Line 928"/>
            <p:cNvSpPr>
              <a:spLocks noChangeShapeType="1"/>
            </p:cNvSpPr>
            <p:nvPr/>
          </p:nvSpPr>
          <p:spPr bwMode="auto">
            <a:xfrm>
              <a:off x="1806676" y="2108461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3" name="Line 929"/>
            <p:cNvSpPr>
              <a:spLocks noChangeShapeType="1"/>
            </p:cNvSpPr>
            <p:nvPr/>
          </p:nvSpPr>
          <p:spPr bwMode="auto">
            <a:xfrm>
              <a:off x="1806676" y="214102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4" name="Freeform 930"/>
            <p:cNvSpPr>
              <a:spLocks/>
            </p:cNvSpPr>
            <p:nvPr/>
          </p:nvSpPr>
          <p:spPr bwMode="auto">
            <a:xfrm>
              <a:off x="1483439" y="1923598"/>
              <a:ext cx="12699" cy="3065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24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5" name="Freeform 931"/>
            <p:cNvSpPr>
              <a:spLocks/>
            </p:cNvSpPr>
            <p:nvPr/>
          </p:nvSpPr>
          <p:spPr bwMode="auto">
            <a:xfrm>
              <a:off x="1570020" y="1995436"/>
              <a:ext cx="11544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6" name="Line 932"/>
            <p:cNvSpPr>
              <a:spLocks noChangeShapeType="1"/>
            </p:cNvSpPr>
            <p:nvPr/>
          </p:nvSpPr>
          <p:spPr bwMode="auto">
            <a:xfrm>
              <a:off x="1483439" y="1902526"/>
              <a:ext cx="24243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7" name="Freeform 933"/>
            <p:cNvSpPr>
              <a:spLocks/>
            </p:cNvSpPr>
            <p:nvPr/>
          </p:nvSpPr>
          <p:spPr bwMode="auto">
            <a:xfrm>
              <a:off x="1507682" y="1902526"/>
              <a:ext cx="12699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8" name="Freeform 934"/>
            <p:cNvSpPr>
              <a:spLocks/>
            </p:cNvSpPr>
            <p:nvPr/>
          </p:nvSpPr>
          <p:spPr bwMode="auto">
            <a:xfrm>
              <a:off x="1520380" y="1934135"/>
              <a:ext cx="12699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9" name="Line 935"/>
            <p:cNvSpPr>
              <a:spLocks noChangeShapeType="1"/>
            </p:cNvSpPr>
            <p:nvPr/>
          </p:nvSpPr>
          <p:spPr bwMode="auto">
            <a:xfrm>
              <a:off x="1544623" y="1943713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0" name="Freeform 936"/>
            <p:cNvSpPr>
              <a:spLocks/>
            </p:cNvSpPr>
            <p:nvPr/>
          </p:nvSpPr>
          <p:spPr bwMode="auto">
            <a:xfrm>
              <a:off x="1544623" y="1964786"/>
              <a:ext cx="25397" cy="20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1" name="Line 937"/>
            <p:cNvSpPr>
              <a:spLocks noChangeShapeType="1"/>
            </p:cNvSpPr>
            <p:nvPr/>
          </p:nvSpPr>
          <p:spPr bwMode="auto">
            <a:xfrm flipV="1">
              <a:off x="1557321" y="1984900"/>
              <a:ext cx="12699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2" name="Line 938"/>
            <p:cNvSpPr>
              <a:spLocks noChangeShapeType="1"/>
            </p:cNvSpPr>
            <p:nvPr/>
          </p:nvSpPr>
          <p:spPr bwMode="auto">
            <a:xfrm>
              <a:off x="1581564" y="1984900"/>
              <a:ext cx="13853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3" name="Freeform 939"/>
            <p:cNvSpPr>
              <a:spLocks/>
            </p:cNvSpPr>
            <p:nvPr/>
          </p:nvSpPr>
          <p:spPr bwMode="auto">
            <a:xfrm>
              <a:off x="1595417" y="1995436"/>
              <a:ext cx="25397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4" name="Line 940"/>
            <p:cNvSpPr>
              <a:spLocks noChangeShapeType="1"/>
            </p:cNvSpPr>
            <p:nvPr/>
          </p:nvSpPr>
          <p:spPr bwMode="auto">
            <a:xfrm>
              <a:off x="1419946" y="1943713"/>
              <a:ext cx="13853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5" name="Freeform 737"/>
            <p:cNvSpPr>
              <a:spLocks/>
            </p:cNvSpPr>
            <p:nvPr/>
          </p:nvSpPr>
          <p:spPr bwMode="auto">
            <a:xfrm>
              <a:off x="1171782" y="1131457"/>
              <a:ext cx="124390" cy="3097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8"/>
                </a:cxn>
                <a:cxn ang="0">
                  <a:pos x="40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48" y="24"/>
                </a:cxn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48" y="8"/>
                </a:cxn>
                <a:cxn ang="0">
                  <a:pos x="72" y="0"/>
                </a:cxn>
                <a:cxn ang="0">
                  <a:pos x="64" y="0"/>
                </a:cxn>
                <a:cxn ang="0">
                  <a:pos x="0" y="8"/>
                </a:cxn>
              </a:cxnLst>
              <a:rect l="0" t="0" r="r" b="b"/>
              <a:pathLst>
                <a:path w="80" h="24">
                  <a:moveTo>
                    <a:pt x="0" y="8"/>
                  </a:moveTo>
                  <a:lnTo>
                    <a:pt x="32" y="8"/>
                  </a:lnTo>
                  <a:lnTo>
                    <a:pt x="4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6" name="Freeform 738"/>
            <p:cNvSpPr>
              <a:spLocks/>
            </p:cNvSpPr>
            <p:nvPr/>
          </p:nvSpPr>
          <p:spPr bwMode="auto">
            <a:xfrm>
              <a:off x="1196660" y="1203721"/>
              <a:ext cx="136829" cy="3097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8" y="8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32" y="24"/>
                </a:cxn>
                <a:cxn ang="0">
                  <a:pos x="64" y="8"/>
                </a:cxn>
                <a:cxn ang="0">
                  <a:pos x="88" y="8"/>
                </a:cxn>
                <a:cxn ang="0">
                  <a:pos x="88" y="0"/>
                </a:cxn>
              </a:cxnLst>
              <a:rect l="0" t="0" r="r" b="b"/>
              <a:pathLst>
                <a:path w="88" h="24">
                  <a:moveTo>
                    <a:pt x="88" y="0"/>
                  </a:moveTo>
                  <a:lnTo>
                    <a:pt x="4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32" y="24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7" name="Freeform 739"/>
            <p:cNvSpPr>
              <a:spLocks/>
            </p:cNvSpPr>
            <p:nvPr/>
          </p:nvSpPr>
          <p:spPr bwMode="auto">
            <a:xfrm>
              <a:off x="1246416" y="1255338"/>
              <a:ext cx="74634" cy="206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8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48" h="16">
                  <a:moveTo>
                    <a:pt x="0" y="16"/>
                  </a:moveTo>
                  <a:lnTo>
                    <a:pt x="48" y="8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8" name="Freeform 740"/>
            <p:cNvSpPr>
              <a:spLocks/>
            </p:cNvSpPr>
            <p:nvPr/>
          </p:nvSpPr>
          <p:spPr bwMode="auto">
            <a:xfrm>
              <a:off x="1333489" y="1286308"/>
              <a:ext cx="49756" cy="3097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9" name="Freeform 741"/>
            <p:cNvSpPr>
              <a:spLocks/>
            </p:cNvSpPr>
            <p:nvPr/>
          </p:nvSpPr>
          <p:spPr bwMode="auto">
            <a:xfrm>
              <a:off x="1358367" y="1368895"/>
              <a:ext cx="24878" cy="6194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48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0" name="Freeform 743"/>
            <p:cNvSpPr>
              <a:spLocks/>
            </p:cNvSpPr>
            <p:nvPr/>
          </p:nvSpPr>
          <p:spPr bwMode="auto">
            <a:xfrm>
              <a:off x="1582269" y="1544392"/>
              <a:ext cx="87073" cy="2064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48" y="16"/>
                </a:cxn>
                <a:cxn ang="0">
                  <a:pos x="56" y="0"/>
                </a:cxn>
                <a:cxn ang="0">
                  <a:pos x="40" y="8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8" y="16"/>
                </a:cxn>
              </a:cxnLst>
              <a:rect l="0" t="0" r="r" b="b"/>
              <a:pathLst>
                <a:path w="56" h="16">
                  <a:moveTo>
                    <a:pt x="8" y="16"/>
                  </a:moveTo>
                  <a:lnTo>
                    <a:pt x="48" y="16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1" name="Freeform 744"/>
            <p:cNvSpPr>
              <a:spLocks/>
            </p:cNvSpPr>
            <p:nvPr/>
          </p:nvSpPr>
          <p:spPr bwMode="auto">
            <a:xfrm>
              <a:off x="1507635" y="1575362"/>
              <a:ext cx="99512" cy="206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64" y="0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64" h="16">
                  <a:moveTo>
                    <a:pt x="0" y="16"/>
                  </a:moveTo>
                  <a:lnTo>
                    <a:pt x="16" y="16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2" name="Freeform 745"/>
            <p:cNvSpPr>
              <a:spLocks/>
            </p:cNvSpPr>
            <p:nvPr/>
          </p:nvSpPr>
          <p:spPr bwMode="auto">
            <a:xfrm>
              <a:off x="1420562" y="1503099"/>
              <a:ext cx="186585" cy="9291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8"/>
                </a:cxn>
                <a:cxn ang="0">
                  <a:pos x="40" y="8"/>
                </a:cxn>
                <a:cxn ang="0">
                  <a:pos x="16" y="32"/>
                </a:cxn>
                <a:cxn ang="0">
                  <a:pos x="32" y="24"/>
                </a:cxn>
                <a:cxn ang="0">
                  <a:pos x="8" y="48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8" y="72"/>
                </a:cxn>
                <a:cxn ang="0">
                  <a:pos x="16" y="64"/>
                </a:cxn>
                <a:cxn ang="0">
                  <a:pos x="32" y="40"/>
                </a:cxn>
                <a:cxn ang="0">
                  <a:pos x="40" y="24"/>
                </a:cxn>
                <a:cxn ang="0">
                  <a:pos x="64" y="16"/>
                </a:cxn>
                <a:cxn ang="0">
                  <a:pos x="72" y="16"/>
                </a:cxn>
                <a:cxn ang="0">
                  <a:pos x="72" y="32"/>
                </a:cxn>
                <a:cxn ang="0">
                  <a:pos x="64" y="40"/>
                </a:cxn>
                <a:cxn ang="0">
                  <a:pos x="72" y="40"/>
                </a:cxn>
                <a:cxn ang="0">
                  <a:pos x="72" y="48"/>
                </a:cxn>
                <a:cxn ang="0">
                  <a:pos x="80" y="48"/>
                </a:cxn>
                <a:cxn ang="0">
                  <a:pos x="96" y="16"/>
                </a:cxn>
                <a:cxn ang="0">
                  <a:pos x="112" y="32"/>
                </a:cxn>
                <a:cxn ang="0">
                  <a:pos x="120" y="24"/>
                </a:cxn>
                <a:cxn ang="0">
                  <a:pos x="112" y="8"/>
                </a:cxn>
                <a:cxn ang="0">
                  <a:pos x="72" y="0"/>
                </a:cxn>
              </a:cxnLst>
              <a:rect l="0" t="0" r="r" b="b"/>
              <a:pathLst>
                <a:path w="120" h="72">
                  <a:moveTo>
                    <a:pt x="72" y="0"/>
                  </a:moveTo>
                  <a:lnTo>
                    <a:pt x="72" y="8"/>
                  </a:lnTo>
                  <a:lnTo>
                    <a:pt x="40" y="8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64"/>
                  </a:lnTo>
                  <a:lnTo>
                    <a:pt x="32" y="40"/>
                  </a:lnTo>
                  <a:lnTo>
                    <a:pt x="40" y="24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96" y="16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3" name="Freeform 746"/>
            <p:cNvSpPr>
              <a:spLocks/>
            </p:cNvSpPr>
            <p:nvPr/>
          </p:nvSpPr>
          <p:spPr bwMode="auto">
            <a:xfrm>
              <a:off x="1395684" y="1451482"/>
              <a:ext cx="149268" cy="51617"/>
            </a:xfrm>
            <a:custGeom>
              <a:avLst/>
              <a:gdLst/>
              <a:ahLst/>
              <a:cxnLst>
                <a:cxn ang="0">
                  <a:pos x="88" y="40"/>
                </a:cxn>
                <a:cxn ang="0">
                  <a:pos x="96" y="16"/>
                </a:cxn>
                <a:cxn ang="0">
                  <a:pos x="80" y="16"/>
                </a:cxn>
                <a:cxn ang="0">
                  <a:pos x="80" y="8"/>
                </a:cxn>
                <a:cxn ang="0">
                  <a:pos x="64" y="0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0" y="40"/>
                </a:cxn>
                <a:cxn ang="0">
                  <a:pos x="16" y="32"/>
                </a:cxn>
                <a:cxn ang="0">
                  <a:pos x="16" y="40"/>
                </a:cxn>
                <a:cxn ang="0">
                  <a:pos x="56" y="24"/>
                </a:cxn>
                <a:cxn ang="0">
                  <a:pos x="40" y="40"/>
                </a:cxn>
                <a:cxn ang="0">
                  <a:pos x="56" y="32"/>
                </a:cxn>
                <a:cxn ang="0">
                  <a:pos x="56" y="40"/>
                </a:cxn>
                <a:cxn ang="0">
                  <a:pos x="88" y="40"/>
                </a:cxn>
                <a:cxn ang="0">
                  <a:pos x="80" y="40"/>
                </a:cxn>
                <a:cxn ang="0">
                  <a:pos x="88" y="40"/>
                </a:cxn>
              </a:cxnLst>
              <a:rect l="0" t="0" r="r" b="b"/>
              <a:pathLst>
                <a:path w="96" h="40">
                  <a:moveTo>
                    <a:pt x="88" y="40"/>
                  </a:moveTo>
                  <a:lnTo>
                    <a:pt x="96" y="16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56" y="24"/>
                  </a:lnTo>
                  <a:lnTo>
                    <a:pt x="40" y="40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88" y="40"/>
                  </a:lnTo>
                  <a:lnTo>
                    <a:pt x="80" y="40"/>
                  </a:lnTo>
                  <a:lnTo>
                    <a:pt x="88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4" name="Freeform 747"/>
            <p:cNvSpPr>
              <a:spLocks/>
            </p:cNvSpPr>
            <p:nvPr/>
          </p:nvSpPr>
          <p:spPr bwMode="auto">
            <a:xfrm>
              <a:off x="1321050" y="1379218"/>
              <a:ext cx="24878" cy="51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5" name="Freeform 941"/>
            <p:cNvSpPr>
              <a:spLocks/>
            </p:cNvSpPr>
            <p:nvPr/>
          </p:nvSpPr>
          <p:spPr bwMode="auto">
            <a:xfrm>
              <a:off x="1669300" y="1606545"/>
              <a:ext cx="49640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6" name="Freeform 942"/>
            <p:cNvSpPr>
              <a:spLocks/>
            </p:cNvSpPr>
            <p:nvPr/>
          </p:nvSpPr>
          <p:spPr bwMode="auto">
            <a:xfrm>
              <a:off x="1931353" y="1441797"/>
              <a:ext cx="49640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32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7" name="Freeform 943"/>
            <p:cNvSpPr>
              <a:spLocks/>
            </p:cNvSpPr>
            <p:nvPr/>
          </p:nvSpPr>
          <p:spPr bwMode="auto">
            <a:xfrm>
              <a:off x="1907110" y="1492562"/>
              <a:ext cx="36941" cy="210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8" name="Freeform 946"/>
            <p:cNvSpPr>
              <a:spLocks/>
            </p:cNvSpPr>
            <p:nvPr/>
          </p:nvSpPr>
          <p:spPr bwMode="auto">
            <a:xfrm>
              <a:off x="2005236" y="1410188"/>
              <a:ext cx="124677" cy="929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56"/>
                </a:cxn>
                <a:cxn ang="0">
                  <a:pos x="48" y="56"/>
                </a:cxn>
                <a:cxn ang="0">
                  <a:pos x="40" y="64"/>
                </a:cxn>
                <a:cxn ang="0">
                  <a:pos x="48" y="64"/>
                </a:cxn>
                <a:cxn ang="0">
                  <a:pos x="56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64" y="64"/>
                </a:cxn>
                <a:cxn ang="0">
                  <a:pos x="64" y="72"/>
                </a:cxn>
                <a:cxn ang="0">
                  <a:pos x="72" y="72"/>
                </a:cxn>
                <a:cxn ang="0">
                  <a:pos x="80" y="56"/>
                </a:cxn>
                <a:cxn ang="0">
                  <a:pos x="72" y="56"/>
                </a:cxn>
                <a:cxn ang="0">
                  <a:pos x="80" y="48"/>
                </a:cxn>
                <a:cxn ang="0">
                  <a:pos x="64" y="56"/>
                </a:cxn>
                <a:cxn ang="0">
                  <a:pos x="80" y="40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40" y="24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16" y="40"/>
                </a:cxn>
                <a:cxn ang="0">
                  <a:pos x="0" y="48"/>
                </a:cxn>
              </a:cxnLst>
              <a:rect l="0" t="0" r="r" b="b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9" name="Freeform 970"/>
            <p:cNvSpPr>
              <a:spLocks/>
            </p:cNvSpPr>
            <p:nvPr/>
          </p:nvSpPr>
          <p:spPr bwMode="auto">
            <a:xfrm>
              <a:off x="151241" y="1358465"/>
              <a:ext cx="36941" cy="210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0" name="Line 972"/>
            <p:cNvSpPr>
              <a:spLocks noChangeShapeType="1"/>
            </p:cNvSpPr>
            <p:nvPr/>
          </p:nvSpPr>
          <p:spPr bwMode="auto">
            <a:xfrm flipV="1">
              <a:off x="114300" y="1379537"/>
              <a:ext cx="36941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1" name="Freeform 976"/>
            <p:cNvSpPr>
              <a:spLocks/>
            </p:cNvSpPr>
            <p:nvPr/>
          </p:nvSpPr>
          <p:spPr bwMode="auto">
            <a:xfrm>
              <a:off x="760774" y="1358465"/>
              <a:ext cx="36941" cy="411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24" y="0"/>
                </a:cxn>
                <a:cxn ang="0">
                  <a:pos x="8" y="0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2" name="Freeform 850"/>
            <p:cNvSpPr>
              <a:spLocks/>
            </p:cNvSpPr>
            <p:nvPr/>
          </p:nvSpPr>
          <p:spPr bwMode="auto">
            <a:xfrm>
              <a:off x="786171" y="1017474"/>
              <a:ext cx="1332197" cy="578534"/>
            </a:xfrm>
            <a:custGeom>
              <a:avLst/>
              <a:gdLst/>
              <a:ahLst/>
              <a:cxnLst>
                <a:cxn ang="0">
                  <a:pos x="704" y="392"/>
                </a:cxn>
                <a:cxn ang="0">
                  <a:pos x="688" y="424"/>
                </a:cxn>
                <a:cxn ang="0">
                  <a:pos x="768" y="384"/>
                </a:cxn>
                <a:cxn ang="0">
                  <a:pos x="752" y="384"/>
                </a:cxn>
                <a:cxn ang="0">
                  <a:pos x="720" y="360"/>
                </a:cxn>
                <a:cxn ang="0">
                  <a:pos x="736" y="344"/>
                </a:cxn>
                <a:cxn ang="0">
                  <a:pos x="640" y="368"/>
                </a:cxn>
                <a:cxn ang="0">
                  <a:pos x="704" y="336"/>
                </a:cxn>
                <a:cxn ang="0">
                  <a:pos x="792" y="320"/>
                </a:cxn>
                <a:cxn ang="0">
                  <a:pos x="856" y="280"/>
                </a:cxn>
                <a:cxn ang="0">
                  <a:pos x="848" y="264"/>
                </a:cxn>
                <a:cxn ang="0">
                  <a:pos x="832" y="256"/>
                </a:cxn>
                <a:cxn ang="0">
                  <a:pos x="824" y="240"/>
                </a:cxn>
                <a:cxn ang="0">
                  <a:pos x="808" y="176"/>
                </a:cxn>
                <a:cxn ang="0">
                  <a:pos x="760" y="208"/>
                </a:cxn>
                <a:cxn ang="0">
                  <a:pos x="744" y="168"/>
                </a:cxn>
                <a:cxn ang="0">
                  <a:pos x="696" y="144"/>
                </a:cxn>
                <a:cxn ang="0">
                  <a:pos x="672" y="168"/>
                </a:cxn>
                <a:cxn ang="0">
                  <a:pos x="648" y="200"/>
                </a:cxn>
                <a:cxn ang="0">
                  <a:pos x="600" y="256"/>
                </a:cxn>
                <a:cxn ang="0">
                  <a:pos x="568" y="312"/>
                </a:cxn>
                <a:cxn ang="0">
                  <a:pos x="544" y="248"/>
                </a:cxn>
                <a:cxn ang="0">
                  <a:pos x="488" y="200"/>
                </a:cxn>
                <a:cxn ang="0">
                  <a:pos x="504" y="168"/>
                </a:cxn>
                <a:cxn ang="0">
                  <a:pos x="560" y="144"/>
                </a:cxn>
                <a:cxn ang="0">
                  <a:pos x="616" y="112"/>
                </a:cxn>
                <a:cxn ang="0">
                  <a:pos x="664" y="96"/>
                </a:cxn>
                <a:cxn ang="0">
                  <a:pos x="696" y="80"/>
                </a:cxn>
                <a:cxn ang="0">
                  <a:pos x="712" y="56"/>
                </a:cxn>
                <a:cxn ang="0">
                  <a:pos x="640" y="88"/>
                </a:cxn>
                <a:cxn ang="0">
                  <a:pos x="648" y="56"/>
                </a:cxn>
                <a:cxn ang="0">
                  <a:pos x="616" y="48"/>
                </a:cxn>
                <a:cxn ang="0">
                  <a:pos x="640" y="24"/>
                </a:cxn>
                <a:cxn ang="0">
                  <a:pos x="688" y="0"/>
                </a:cxn>
                <a:cxn ang="0">
                  <a:pos x="616" y="24"/>
                </a:cxn>
                <a:cxn ang="0">
                  <a:pos x="600" y="56"/>
                </a:cxn>
                <a:cxn ang="0">
                  <a:pos x="552" y="80"/>
                </a:cxn>
                <a:cxn ang="0">
                  <a:pos x="576" y="56"/>
                </a:cxn>
                <a:cxn ang="0">
                  <a:pos x="552" y="64"/>
                </a:cxn>
                <a:cxn ang="0">
                  <a:pos x="480" y="72"/>
                </a:cxn>
                <a:cxn ang="0">
                  <a:pos x="448" y="72"/>
                </a:cxn>
                <a:cxn ang="0">
                  <a:pos x="392" y="80"/>
                </a:cxn>
                <a:cxn ang="0">
                  <a:pos x="392" y="64"/>
                </a:cxn>
                <a:cxn ang="0">
                  <a:pos x="328" y="48"/>
                </a:cxn>
                <a:cxn ang="0">
                  <a:pos x="312" y="48"/>
                </a:cxn>
                <a:cxn ang="0">
                  <a:pos x="296" y="48"/>
                </a:cxn>
                <a:cxn ang="0">
                  <a:pos x="216" y="56"/>
                </a:cxn>
                <a:cxn ang="0">
                  <a:pos x="152" y="56"/>
                </a:cxn>
                <a:cxn ang="0">
                  <a:pos x="8" y="184"/>
                </a:cxn>
                <a:cxn ang="0">
                  <a:pos x="48" y="200"/>
                </a:cxn>
                <a:cxn ang="0">
                  <a:pos x="40" y="256"/>
                </a:cxn>
                <a:cxn ang="0">
                  <a:pos x="24" y="288"/>
                </a:cxn>
                <a:cxn ang="0">
                  <a:pos x="48" y="336"/>
                </a:cxn>
                <a:cxn ang="0">
                  <a:pos x="384" y="344"/>
                </a:cxn>
                <a:cxn ang="0">
                  <a:pos x="456" y="336"/>
                </a:cxn>
                <a:cxn ang="0">
                  <a:pos x="488" y="352"/>
                </a:cxn>
                <a:cxn ang="0">
                  <a:pos x="528" y="400"/>
                </a:cxn>
                <a:cxn ang="0">
                  <a:pos x="488" y="424"/>
                </a:cxn>
                <a:cxn ang="0">
                  <a:pos x="488" y="432"/>
                </a:cxn>
                <a:cxn ang="0">
                  <a:pos x="512" y="424"/>
                </a:cxn>
                <a:cxn ang="0">
                  <a:pos x="568" y="408"/>
                </a:cxn>
                <a:cxn ang="0">
                  <a:pos x="640" y="392"/>
                </a:cxn>
                <a:cxn ang="0">
                  <a:pos x="672" y="392"/>
                </a:cxn>
              </a:cxnLst>
              <a:rect l="0" t="0" r="r" b="b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3" name="Freeform 851"/>
            <p:cNvSpPr>
              <a:spLocks/>
            </p:cNvSpPr>
            <p:nvPr/>
          </p:nvSpPr>
          <p:spPr bwMode="auto">
            <a:xfrm>
              <a:off x="226279" y="1058661"/>
              <a:ext cx="796548" cy="299803"/>
            </a:xfrm>
            <a:custGeom>
              <a:avLst/>
              <a:gdLst/>
              <a:ahLst/>
              <a:cxnLst>
                <a:cxn ang="0">
                  <a:pos x="376" y="144"/>
                </a:cxn>
                <a:cxn ang="0">
                  <a:pos x="376" y="160"/>
                </a:cxn>
                <a:cxn ang="0">
                  <a:pos x="408" y="168"/>
                </a:cxn>
                <a:cxn ang="0">
                  <a:pos x="408" y="208"/>
                </a:cxn>
                <a:cxn ang="0">
                  <a:pos x="392" y="224"/>
                </a:cxn>
                <a:cxn ang="0">
                  <a:pos x="384" y="208"/>
                </a:cxn>
                <a:cxn ang="0">
                  <a:pos x="384" y="200"/>
                </a:cxn>
                <a:cxn ang="0">
                  <a:pos x="376" y="224"/>
                </a:cxn>
                <a:cxn ang="0">
                  <a:pos x="376" y="200"/>
                </a:cxn>
                <a:cxn ang="0">
                  <a:pos x="376" y="192"/>
                </a:cxn>
                <a:cxn ang="0">
                  <a:pos x="392" y="192"/>
                </a:cxn>
                <a:cxn ang="0">
                  <a:pos x="376" y="192"/>
                </a:cxn>
                <a:cxn ang="0">
                  <a:pos x="384" y="176"/>
                </a:cxn>
                <a:cxn ang="0">
                  <a:pos x="376" y="176"/>
                </a:cxn>
                <a:cxn ang="0">
                  <a:pos x="368" y="152"/>
                </a:cxn>
                <a:cxn ang="0">
                  <a:pos x="320" y="152"/>
                </a:cxn>
                <a:cxn ang="0">
                  <a:pos x="288" y="136"/>
                </a:cxn>
                <a:cxn ang="0">
                  <a:pos x="224" y="160"/>
                </a:cxn>
                <a:cxn ang="0">
                  <a:pos x="280" y="136"/>
                </a:cxn>
                <a:cxn ang="0">
                  <a:pos x="208" y="160"/>
                </a:cxn>
                <a:cxn ang="0">
                  <a:pos x="200" y="168"/>
                </a:cxn>
                <a:cxn ang="0">
                  <a:pos x="136" y="192"/>
                </a:cxn>
                <a:cxn ang="0">
                  <a:pos x="0" y="232"/>
                </a:cxn>
                <a:cxn ang="0">
                  <a:pos x="152" y="168"/>
                </a:cxn>
                <a:cxn ang="0">
                  <a:pos x="112" y="168"/>
                </a:cxn>
                <a:cxn ang="0">
                  <a:pos x="104" y="152"/>
                </a:cxn>
                <a:cxn ang="0">
                  <a:pos x="152" y="112"/>
                </a:cxn>
                <a:cxn ang="0">
                  <a:pos x="224" y="80"/>
                </a:cxn>
                <a:cxn ang="0">
                  <a:pos x="176" y="88"/>
                </a:cxn>
                <a:cxn ang="0">
                  <a:pos x="176" y="80"/>
                </a:cxn>
                <a:cxn ang="0">
                  <a:pos x="216" y="64"/>
                </a:cxn>
                <a:cxn ang="0">
                  <a:pos x="216" y="64"/>
                </a:cxn>
                <a:cxn ang="0">
                  <a:pos x="240" y="56"/>
                </a:cxn>
                <a:cxn ang="0">
                  <a:pos x="240" y="40"/>
                </a:cxn>
                <a:cxn ang="0">
                  <a:pos x="280" y="32"/>
                </a:cxn>
                <a:cxn ang="0">
                  <a:pos x="392" y="0"/>
                </a:cxn>
                <a:cxn ang="0">
                  <a:pos x="400" y="8"/>
                </a:cxn>
                <a:cxn ang="0">
                  <a:pos x="424" y="8"/>
                </a:cxn>
                <a:cxn ang="0">
                  <a:pos x="512" y="24"/>
                </a:cxn>
              </a:cxnLst>
              <a:rect l="0" t="0" r="r" b="b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4" name="Freeform 852"/>
            <p:cNvSpPr>
              <a:spLocks/>
            </p:cNvSpPr>
            <p:nvPr/>
          </p:nvSpPr>
          <p:spPr bwMode="auto">
            <a:xfrm>
              <a:off x="760774" y="1772251"/>
              <a:ext cx="548348" cy="35056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72"/>
                </a:cxn>
                <a:cxn ang="0">
                  <a:pos x="8" y="80"/>
                </a:cxn>
                <a:cxn ang="0">
                  <a:pos x="32" y="104"/>
                </a:cxn>
                <a:cxn ang="0">
                  <a:pos x="48" y="136"/>
                </a:cxn>
                <a:cxn ang="0">
                  <a:pos x="56" y="144"/>
                </a:cxn>
                <a:cxn ang="0">
                  <a:pos x="40" y="96"/>
                </a:cxn>
                <a:cxn ang="0">
                  <a:pos x="24" y="16"/>
                </a:cxn>
                <a:cxn ang="0">
                  <a:pos x="40" y="24"/>
                </a:cxn>
                <a:cxn ang="0">
                  <a:pos x="56" y="72"/>
                </a:cxn>
                <a:cxn ang="0">
                  <a:pos x="72" y="96"/>
                </a:cxn>
                <a:cxn ang="0">
                  <a:pos x="80" y="112"/>
                </a:cxn>
                <a:cxn ang="0">
                  <a:pos x="112" y="168"/>
                </a:cxn>
                <a:cxn ang="0">
                  <a:pos x="104" y="192"/>
                </a:cxn>
                <a:cxn ang="0">
                  <a:pos x="144" y="224"/>
                </a:cxn>
                <a:cxn ang="0">
                  <a:pos x="192" y="248"/>
                </a:cxn>
                <a:cxn ang="0">
                  <a:pos x="224" y="248"/>
                </a:cxn>
                <a:cxn ang="0">
                  <a:pos x="264" y="272"/>
                </a:cxn>
                <a:cxn ang="0">
                  <a:pos x="288" y="248"/>
                </a:cxn>
                <a:cxn ang="0">
                  <a:pos x="288" y="224"/>
                </a:cxn>
                <a:cxn ang="0">
                  <a:pos x="320" y="216"/>
                </a:cxn>
                <a:cxn ang="0">
                  <a:pos x="328" y="216"/>
                </a:cxn>
                <a:cxn ang="0">
                  <a:pos x="336" y="168"/>
                </a:cxn>
                <a:cxn ang="0">
                  <a:pos x="296" y="200"/>
                </a:cxn>
                <a:cxn ang="0">
                  <a:pos x="288" y="216"/>
                </a:cxn>
                <a:cxn ang="0">
                  <a:pos x="272" y="216"/>
                </a:cxn>
                <a:cxn ang="0">
                  <a:pos x="224" y="200"/>
                </a:cxn>
                <a:cxn ang="0">
                  <a:pos x="216" y="128"/>
                </a:cxn>
                <a:cxn ang="0">
                  <a:pos x="200" y="96"/>
                </a:cxn>
                <a:cxn ang="0">
                  <a:pos x="168" y="40"/>
                </a:cxn>
                <a:cxn ang="0">
                  <a:pos x="152" y="56"/>
                </a:cxn>
                <a:cxn ang="0">
                  <a:pos x="144" y="32"/>
                </a:cxn>
                <a:cxn ang="0">
                  <a:pos x="72" y="24"/>
                </a:cxn>
                <a:cxn ang="0">
                  <a:pos x="0" y="0"/>
                </a:cxn>
              </a:cxnLst>
              <a:rect l="0" t="0" r="r" b="b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5" name="Freeform 853"/>
            <p:cNvSpPr>
              <a:spLocks/>
            </p:cNvSpPr>
            <p:nvPr/>
          </p:nvSpPr>
          <p:spPr bwMode="auto">
            <a:xfrm>
              <a:off x="699590" y="1451375"/>
              <a:ext cx="1144027" cy="465510"/>
            </a:xfrm>
            <a:custGeom>
              <a:avLst/>
              <a:gdLst/>
              <a:ahLst/>
              <a:cxnLst>
                <a:cxn ang="0">
                  <a:pos x="304" y="296"/>
                </a:cxn>
                <a:cxn ang="0">
                  <a:pos x="320" y="296"/>
                </a:cxn>
                <a:cxn ang="0">
                  <a:pos x="352" y="304"/>
                </a:cxn>
                <a:cxn ang="0">
                  <a:pos x="384" y="304"/>
                </a:cxn>
                <a:cxn ang="0">
                  <a:pos x="368" y="288"/>
                </a:cxn>
                <a:cxn ang="0">
                  <a:pos x="400" y="280"/>
                </a:cxn>
                <a:cxn ang="0">
                  <a:pos x="432" y="296"/>
                </a:cxn>
                <a:cxn ang="0">
                  <a:pos x="464" y="336"/>
                </a:cxn>
                <a:cxn ang="0">
                  <a:pos x="488" y="352"/>
                </a:cxn>
                <a:cxn ang="0">
                  <a:pos x="504" y="248"/>
                </a:cxn>
                <a:cxn ang="0">
                  <a:pos x="568" y="200"/>
                </a:cxn>
                <a:cxn ang="0">
                  <a:pos x="576" y="184"/>
                </a:cxn>
                <a:cxn ang="0">
                  <a:pos x="584" y="168"/>
                </a:cxn>
                <a:cxn ang="0">
                  <a:pos x="592" y="160"/>
                </a:cxn>
                <a:cxn ang="0">
                  <a:pos x="600" y="160"/>
                </a:cxn>
                <a:cxn ang="0">
                  <a:pos x="616" y="144"/>
                </a:cxn>
                <a:cxn ang="0">
                  <a:pos x="664" y="112"/>
                </a:cxn>
                <a:cxn ang="0">
                  <a:pos x="672" y="112"/>
                </a:cxn>
                <a:cxn ang="0">
                  <a:pos x="712" y="72"/>
                </a:cxn>
                <a:cxn ang="0">
                  <a:pos x="728" y="56"/>
                </a:cxn>
                <a:cxn ang="0">
                  <a:pos x="696" y="56"/>
                </a:cxn>
                <a:cxn ang="0">
                  <a:pos x="624" y="72"/>
                </a:cxn>
                <a:cxn ang="0">
                  <a:pos x="584" y="96"/>
                </a:cxn>
                <a:cxn ang="0">
                  <a:pos x="536" y="88"/>
                </a:cxn>
                <a:cxn ang="0">
                  <a:pos x="536" y="72"/>
                </a:cxn>
                <a:cxn ang="0">
                  <a:pos x="504" y="64"/>
                </a:cxn>
                <a:cxn ang="0">
                  <a:pos x="472" y="112"/>
                </a:cxn>
                <a:cxn ang="0">
                  <a:pos x="472" y="88"/>
                </a:cxn>
                <a:cxn ang="0">
                  <a:pos x="504" y="48"/>
                </a:cxn>
                <a:cxn ang="0">
                  <a:pos x="528" y="40"/>
                </a:cxn>
                <a:cxn ang="0">
                  <a:pos x="504" y="32"/>
                </a:cxn>
                <a:cxn ang="0">
                  <a:pos x="464" y="40"/>
                </a:cxn>
                <a:cxn ang="0">
                  <a:pos x="480" y="16"/>
                </a:cxn>
                <a:cxn ang="0">
                  <a:pos x="432" y="0"/>
                </a:cxn>
                <a:cxn ang="0">
                  <a:pos x="104" y="8"/>
                </a:cxn>
                <a:cxn ang="0">
                  <a:pos x="96" y="16"/>
                </a:cxn>
                <a:cxn ang="0">
                  <a:pos x="64" y="48"/>
                </a:cxn>
                <a:cxn ang="0">
                  <a:pos x="8" y="136"/>
                </a:cxn>
                <a:cxn ang="0">
                  <a:pos x="8" y="160"/>
                </a:cxn>
                <a:cxn ang="0">
                  <a:pos x="8" y="176"/>
                </a:cxn>
                <a:cxn ang="0">
                  <a:pos x="16" y="208"/>
                </a:cxn>
                <a:cxn ang="0">
                  <a:pos x="32" y="232"/>
                </a:cxn>
                <a:cxn ang="0">
                  <a:pos x="72" y="248"/>
                </a:cxn>
                <a:cxn ang="0">
                  <a:pos x="184" y="280"/>
                </a:cxn>
                <a:cxn ang="0">
                  <a:pos x="200" y="304"/>
                </a:cxn>
                <a:cxn ang="0">
                  <a:pos x="240" y="344"/>
                </a:cxn>
              </a:cxnLst>
              <a:rect l="0" t="0" r="r" b="b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6" name="Freeform 944"/>
            <p:cNvSpPr>
              <a:spLocks/>
            </p:cNvSpPr>
            <p:nvPr/>
          </p:nvSpPr>
          <p:spPr bwMode="auto">
            <a:xfrm>
              <a:off x="1757036" y="1204253"/>
              <a:ext cx="36941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7" name="Freeform 945"/>
            <p:cNvSpPr>
              <a:spLocks/>
            </p:cNvSpPr>
            <p:nvPr/>
          </p:nvSpPr>
          <p:spPr bwMode="auto">
            <a:xfrm>
              <a:off x="1806676" y="1213831"/>
              <a:ext cx="24243" cy="105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16" y="0"/>
                </a:cxn>
                <a:cxn ang="0">
                  <a:pos x="8" y="0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8" name="Freeform 947"/>
            <p:cNvSpPr>
              <a:spLocks/>
            </p:cNvSpPr>
            <p:nvPr/>
          </p:nvSpPr>
          <p:spPr bwMode="auto">
            <a:xfrm>
              <a:off x="1718940" y="1141036"/>
              <a:ext cx="124677" cy="52681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32"/>
                </a:cxn>
                <a:cxn ang="0">
                  <a:pos x="16" y="40"/>
                </a:cxn>
                <a:cxn ang="0">
                  <a:pos x="40" y="32"/>
                </a:cxn>
                <a:cxn ang="0">
                  <a:pos x="48" y="32"/>
                </a:cxn>
                <a:cxn ang="0">
                  <a:pos x="64" y="40"/>
                </a:cxn>
                <a:cxn ang="0">
                  <a:pos x="80" y="32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32" y="16"/>
                </a:cxn>
                <a:cxn ang="0">
                  <a:pos x="16" y="32"/>
                </a:cxn>
                <a:cxn ang="0">
                  <a:pos x="0" y="32"/>
                </a:cxn>
              </a:cxnLst>
              <a:rect l="0" t="0" r="r" b="b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9" name="Freeform 948"/>
            <p:cNvSpPr>
              <a:spLocks/>
            </p:cNvSpPr>
            <p:nvPr/>
          </p:nvSpPr>
          <p:spPr bwMode="auto">
            <a:xfrm>
              <a:off x="1944051" y="1110385"/>
              <a:ext cx="36941" cy="210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0" name="Freeform 949"/>
            <p:cNvSpPr>
              <a:spLocks/>
            </p:cNvSpPr>
            <p:nvPr/>
          </p:nvSpPr>
          <p:spPr bwMode="auto">
            <a:xfrm>
              <a:off x="1819374" y="1017474"/>
              <a:ext cx="347480" cy="19635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40"/>
                </a:cxn>
                <a:cxn ang="0">
                  <a:pos x="24" y="48"/>
                </a:cxn>
                <a:cxn ang="0">
                  <a:pos x="64" y="48"/>
                </a:cxn>
                <a:cxn ang="0">
                  <a:pos x="72" y="56"/>
                </a:cxn>
                <a:cxn ang="0">
                  <a:pos x="96" y="48"/>
                </a:cxn>
                <a:cxn ang="0">
                  <a:pos x="112" y="56"/>
                </a:cxn>
                <a:cxn ang="0">
                  <a:pos x="96" y="64"/>
                </a:cxn>
                <a:cxn ang="0">
                  <a:pos x="112" y="64"/>
                </a:cxn>
                <a:cxn ang="0">
                  <a:pos x="120" y="64"/>
                </a:cxn>
                <a:cxn ang="0">
                  <a:pos x="128" y="72"/>
                </a:cxn>
                <a:cxn ang="0">
                  <a:pos x="128" y="88"/>
                </a:cxn>
                <a:cxn ang="0">
                  <a:pos x="88" y="96"/>
                </a:cxn>
                <a:cxn ang="0">
                  <a:pos x="96" y="104"/>
                </a:cxn>
                <a:cxn ang="0">
                  <a:pos x="80" y="112"/>
                </a:cxn>
                <a:cxn ang="0">
                  <a:pos x="56" y="104"/>
                </a:cxn>
                <a:cxn ang="0">
                  <a:pos x="40" y="120"/>
                </a:cxn>
                <a:cxn ang="0">
                  <a:pos x="64" y="120"/>
                </a:cxn>
                <a:cxn ang="0">
                  <a:pos x="88" y="128"/>
                </a:cxn>
                <a:cxn ang="0">
                  <a:pos x="96" y="128"/>
                </a:cxn>
                <a:cxn ang="0">
                  <a:pos x="96" y="136"/>
                </a:cxn>
                <a:cxn ang="0">
                  <a:pos x="96" y="144"/>
                </a:cxn>
                <a:cxn ang="0">
                  <a:pos x="120" y="152"/>
                </a:cxn>
                <a:cxn ang="0">
                  <a:pos x="144" y="152"/>
                </a:cxn>
                <a:cxn ang="0">
                  <a:pos x="128" y="136"/>
                </a:cxn>
                <a:cxn ang="0">
                  <a:pos x="128" y="128"/>
                </a:cxn>
                <a:cxn ang="0">
                  <a:pos x="152" y="144"/>
                </a:cxn>
                <a:cxn ang="0">
                  <a:pos x="168" y="144"/>
                </a:cxn>
                <a:cxn ang="0">
                  <a:pos x="176" y="136"/>
                </a:cxn>
                <a:cxn ang="0">
                  <a:pos x="168" y="128"/>
                </a:cxn>
                <a:cxn ang="0">
                  <a:pos x="176" y="120"/>
                </a:cxn>
                <a:cxn ang="0">
                  <a:pos x="160" y="104"/>
                </a:cxn>
                <a:cxn ang="0">
                  <a:pos x="168" y="96"/>
                </a:cxn>
                <a:cxn ang="0">
                  <a:pos x="184" y="104"/>
                </a:cxn>
                <a:cxn ang="0">
                  <a:pos x="184" y="112"/>
                </a:cxn>
                <a:cxn ang="0">
                  <a:pos x="192" y="112"/>
                </a:cxn>
                <a:cxn ang="0">
                  <a:pos x="224" y="88"/>
                </a:cxn>
                <a:cxn ang="0">
                  <a:pos x="200" y="72"/>
                </a:cxn>
                <a:cxn ang="0">
                  <a:pos x="184" y="72"/>
                </a:cxn>
                <a:cxn ang="0">
                  <a:pos x="176" y="64"/>
                </a:cxn>
                <a:cxn ang="0">
                  <a:pos x="184" y="64"/>
                </a:cxn>
                <a:cxn ang="0">
                  <a:pos x="200" y="56"/>
                </a:cxn>
                <a:cxn ang="0">
                  <a:pos x="192" y="56"/>
                </a:cxn>
                <a:cxn ang="0">
                  <a:pos x="200" y="48"/>
                </a:cxn>
                <a:cxn ang="0">
                  <a:pos x="176" y="32"/>
                </a:cxn>
                <a:cxn ang="0">
                  <a:pos x="152" y="24"/>
                </a:cxn>
                <a:cxn ang="0">
                  <a:pos x="160" y="16"/>
                </a:cxn>
                <a:cxn ang="0">
                  <a:pos x="128" y="16"/>
                </a:cxn>
                <a:cxn ang="0">
                  <a:pos x="88" y="24"/>
                </a:cxn>
                <a:cxn ang="0">
                  <a:pos x="104" y="8"/>
                </a:cxn>
                <a:cxn ang="0">
                  <a:pos x="88" y="0"/>
                </a:cxn>
                <a:cxn ang="0">
                  <a:pos x="56" y="8"/>
                </a:cxn>
                <a:cxn ang="0">
                  <a:pos x="40" y="24"/>
                </a:cxn>
                <a:cxn ang="0">
                  <a:pos x="48" y="16"/>
                </a:cxn>
                <a:cxn ang="0">
                  <a:pos x="80" y="0"/>
                </a:cxn>
                <a:cxn ang="0">
                  <a:pos x="56" y="0"/>
                </a:cxn>
                <a:cxn ang="0">
                  <a:pos x="24" y="8"/>
                </a:cxn>
                <a:cxn ang="0">
                  <a:pos x="0" y="24"/>
                </a:cxn>
              </a:cxnLst>
              <a:rect l="0" t="0" r="r" b="b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1" name="Freeform 950"/>
            <p:cNvSpPr>
              <a:spLocks/>
            </p:cNvSpPr>
            <p:nvPr/>
          </p:nvSpPr>
          <p:spPr bwMode="auto">
            <a:xfrm>
              <a:off x="1980993" y="1017474"/>
              <a:ext cx="61184" cy="201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32" y="16"/>
                </a:cxn>
                <a:cxn ang="0">
                  <a:pos x="40" y="8"/>
                </a:cxn>
                <a:cxn ang="0">
                  <a:pos x="8" y="0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2" name="Freeform 951"/>
            <p:cNvSpPr>
              <a:spLocks/>
            </p:cNvSpPr>
            <p:nvPr/>
          </p:nvSpPr>
          <p:spPr bwMode="auto">
            <a:xfrm>
              <a:off x="1793977" y="997360"/>
              <a:ext cx="36941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3" name="Freeform 952"/>
            <p:cNvSpPr>
              <a:spLocks/>
            </p:cNvSpPr>
            <p:nvPr/>
          </p:nvSpPr>
          <p:spPr bwMode="auto">
            <a:xfrm>
              <a:off x="1830919" y="976287"/>
              <a:ext cx="199714" cy="3065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72" y="24"/>
                </a:cxn>
                <a:cxn ang="0">
                  <a:pos x="88" y="24"/>
                </a:cxn>
                <a:cxn ang="0">
                  <a:pos x="96" y="24"/>
                </a:cxn>
                <a:cxn ang="0">
                  <a:pos x="112" y="24"/>
                </a:cxn>
                <a:cxn ang="0">
                  <a:pos x="128" y="16"/>
                </a:cxn>
                <a:cxn ang="0">
                  <a:pos x="56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8" y="0"/>
                </a:cxn>
              </a:cxnLst>
              <a:rect l="0" t="0" r="r" b="b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4" name="Freeform 953"/>
            <p:cNvSpPr>
              <a:spLocks/>
            </p:cNvSpPr>
            <p:nvPr/>
          </p:nvSpPr>
          <p:spPr bwMode="auto">
            <a:xfrm>
              <a:off x="1918654" y="914028"/>
              <a:ext cx="123523" cy="4214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24" y="32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32" y="0"/>
                </a:cxn>
                <a:cxn ang="0">
                  <a:pos x="8" y="8"/>
                </a:cxn>
              </a:cxnLst>
              <a:rect l="0" t="0" r="r" b="b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5" name="Freeform 954"/>
            <p:cNvSpPr>
              <a:spLocks/>
            </p:cNvSpPr>
            <p:nvPr/>
          </p:nvSpPr>
          <p:spPr bwMode="auto">
            <a:xfrm>
              <a:off x="1918654" y="893913"/>
              <a:ext cx="486010" cy="92910"/>
            </a:xfrm>
            <a:custGeom>
              <a:avLst/>
              <a:gdLst/>
              <a:ahLst/>
              <a:cxnLst>
                <a:cxn ang="0">
                  <a:pos x="64" y="16"/>
                </a:cxn>
                <a:cxn ang="0">
                  <a:pos x="72" y="24"/>
                </a:cxn>
                <a:cxn ang="0">
                  <a:pos x="88" y="24"/>
                </a:cxn>
                <a:cxn ang="0">
                  <a:pos x="72" y="32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112" y="64"/>
                </a:cxn>
                <a:cxn ang="0">
                  <a:pos x="104" y="56"/>
                </a:cxn>
                <a:cxn ang="0">
                  <a:pos x="120" y="56"/>
                </a:cxn>
                <a:cxn ang="0">
                  <a:pos x="120" y="48"/>
                </a:cxn>
                <a:cxn ang="0">
                  <a:pos x="144" y="48"/>
                </a:cxn>
                <a:cxn ang="0">
                  <a:pos x="176" y="32"/>
                </a:cxn>
                <a:cxn ang="0">
                  <a:pos x="312" y="8"/>
                </a:cxn>
                <a:cxn ang="0">
                  <a:pos x="248" y="0"/>
                </a:cxn>
                <a:cxn ang="0">
                  <a:pos x="192" y="0"/>
                </a:cxn>
                <a:cxn ang="0">
                  <a:pos x="64" y="16"/>
                </a:cxn>
              </a:cxnLst>
              <a:rect l="0" t="0" r="r" b="b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6" name="Freeform 955"/>
            <p:cNvSpPr>
              <a:spLocks/>
            </p:cNvSpPr>
            <p:nvPr/>
          </p:nvSpPr>
          <p:spPr bwMode="auto">
            <a:xfrm>
              <a:off x="1869014" y="924564"/>
              <a:ext cx="11544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7" name="Freeform 956"/>
            <p:cNvSpPr>
              <a:spLocks/>
            </p:cNvSpPr>
            <p:nvPr/>
          </p:nvSpPr>
          <p:spPr bwMode="auto">
            <a:xfrm>
              <a:off x="1757036" y="945637"/>
              <a:ext cx="123523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80" y="8"/>
                </a:cxn>
                <a:cxn ang="0">
                  <a:pos x="64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8" name="Freeform 957"/>
            <p:cNvSpPr>
              <a:spLocks/>
            </p:cNvSpPr>
            <p:nvPr/>
          </p:nvSpPr>
          <p:spPr bwMode="auto">
            <a:xfrm>
              <a:off x="1843617" y="956173"/>
              <a:ext cx="63493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0" y="8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9" name="Freeform 958"/>
            <p:cNvSpPr>
              <a:spLocks/>
            </p:cNvSpPr>
            <p:nvPr/>
          </p:nvSpPr>
          <p:spPr bwMode="auto">
            <a:xfrm>
              <a:off x="1718940" y="966709"/>
              <a:ext cx="26552" cy="95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8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0" name="Freeform 959"/>
            <p:cNvSpPr>
              <a:spLocks/>
            </p:cNvSpPr>
            <p:nvPr/>
          </p:nvSpPr>
          <p:spPr bwMode="auto">
            <a:xfrm>
              <a:off x="1706242" y="976287"/>
              <a:ext cx="100434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40" y="16"/>
                </a:cxn>
                <a:cxn ang="0">
                  <a:pos x="64" y="0"/>
                </a:cxn>
                <a:cxn ang="0">
                  <a:pos x="40" y="0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1" name="Freeform 960"/>
            <p:cNvSpPr>
              <a:spLocks/>
            </p:cNvSpPr>
            <p:nvPr/>
          </p:nvSpPr>
          <p:spPr bwMode="auto">
            <a:xfrm>
              <a:off x="1657756" y="1017474"/>
              <a:ext cx="99280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6" y="32"/>
                </a:cxn>
                <a:cxn ang="0">
                  <a:pos x="48" y="24"/>
                </a:cxn>
                <a:cxn ang="0">
                  <a:pos x="56" y="8"/>
                </a:cxn>
                <a:cxn ang="0">
                  <a:pos x="48" y="8"/>
                </a:cxn>
                <a:cxn ang="0">
                  <a:pos x="6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0" y="16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2" name="Line 961"/>
            <p:cNvSpPr>
              <a:spLocks noChangeShapeType="1"/>
            </p:cNvSpPr>
            <p:nvPr/>
          </p:nvSpPr>
          <p:spPr bwMode="auto">
            <a:xfrm>
              <a:off x="1681999" y="100693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3" name="Line 962"/>
            <p:cNvSpPr>
              <a:spLocks noChangeShapeType="1"/>
            </p:cNvSpPr>
            <p:nvPr/>
          </p:nvSpPr>
          <p:spPr bwMode="auto">
            <a:xfrm>
              <a:off x="1632359" y="966709"/>
              <a:ext cx="73883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4" name="Freeform 963"/>
            <p:cNvSpPr>
              <a:spLocks/>
            </p:cNvSpPr>
            <p:nvPr/>
          </p:nvSpPr>
          <p:spPr bwMode="auto">
            <a:xfrm>
              <a:off x="1608116" y="956173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5" name="Freeform 964"/>
            <p:cNvSpPr>
              <a:spLocks/>
            </p:cNvSpPr>
            <p:nvPr/>
          </p:nvSpPr>
          <p:spPr bwMode="auto">
            <a:xfrm>
              <a:off x="1620815" y="956173"/>
              <a:ext cx="61184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40" y="0"/>
                </a:cxn>
                <a:cxn ang="0">
                  <a:pos x="0" y="8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6" name="Freeform 965"/>
            <p:cNvSpPr>
              <a:spLocks/>
            </p:cNvSpPr>
            <p:nvPr/>
          </p:nvSpPr>
          <p:spPr bwMode="auto">
            <a:xfrm>
              <a:off x="1483439" y="986824"/>
              <a:ext cx="36941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7" name="Freeform 966"/>
            <p:cNvSpPr>
              <a:spLocks/>
            </p:cNvSpPr>
            <p:nvPr/>
          </p:nvSpPr>
          <p:spPr bwMode="auto">
            <a:xfrm>
              <a:off x="1446498" y="966709"/>
              <a:ext cx="135067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16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88" y="0"/>
                </a:cxn>
                <a:cxn ang="0">
                  <a:pos x="56" y="0"/>
                </a:cxn>
                <a:cxn ang="0">
                  <a:pos x="0" y="16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8" name="Freeform 967"/>
            <p:cNvSpPr>
              <a:spLocks/>
            </p:cNvSpPr>
            <p:nvPr/>
          </p:nvSpPr>
          <p:spPr bwMode="auto">
            <a:xfrm>
              <a:off x="1496138" y="976287"/>
              <a:ext cx="185861" cy="3065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104" y="16"/>
                </a:cxn>
                <a:cxn ang="0">
                  <a:pos x="120" y="8"/>
                </a:cxn>
                <a:cxn ang="0">
                  <a:pos x="104" y="8"/>
                </a:cxn>
                <a:cxn ang="0">
                  <a:pos x="104" y="0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40" y="0"/>
                </a:cxn>
                <a:cxn ang="0">
                  <a:pos x="0" y="16"/>
                </a:cxn>
              </a:cxnLst>
              <a:rect l="0" t="0" r="r" b="b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9" name="Freeform 968"/>
            <p:cNvSpPr>
              <a:spLocks/>
            </p:cNvSpPr>
            <p:nvPr/>
          </p:nvSpPr>
          <p:spPr bwMode="auto">
            <a:xfrm>
              <a:off x="1383005" y="1017474"/>
              <a:ext cx="262053" cy="833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48" y="40"/>
                </a:cxn>
                <a:cxn ang="0">
                  <a:pos x="8" y="48"/>
                </a:cxn>
                <a:cxn ang="0">
                  <a:pos x="0" y="56"/>
                </a:cxn>
                <a:cxn ang="0">
                  <a:pos x="24" y="56"/>
                </a:cxn>
                <a:cxn ang="0">
                  <a:pos x="16" y="64"/>
                </a:cxn>
                <a:cxn ang="0">
                  <a:pos x="96" y="56"/>
                </a:cxn>
                <a:cxn ang="0">
                  <a:pos x="112" y="64"/>
                </a:cxn>
                <a:cxn ang="0">
                  <a:pos x="128" y="64"/>
                </a:cxn>
                <a:cxn ang="0">
                  <a:pos x="160" y="48"/>
                </a:cxn>
                <a:cxn ang="0">
                  <a:pos x="136" y="40"/>
                </a:cxn>
                <a:cxn ang="0">
                  <a:pos x="136" y="32"/>
                </a:cxn>
                <a:cxn ang="0">
                  <a:pos x="144" y="32"/>
                </a:cxn>
                <a:cxn ang="0">
                  <a:pos x="144" y="16"/>
                </a:cxn>
                <a:cxn ang="0">
                  <a:pos x="168" y="8"/>
                </a:cxn>
                <a:cxn ang="0">
                  <a:pos x="152" y="0"/>
                </a:cxn>
                <a:cxn ang="0">
                  <a:pos x="128" y="16"/>
                </a:cxn>
                <a:cxn ang="0">
                  <a:pos x="96" y="8"/>
                </a:cxn>
                <a:cxn ang="0">
                  <a:pos x="80" y="16"/>
                </a:cxn>
                <a:cxn ang="0">
                  <a:pos x="80" y="8"/>
                </a:cxn>
                <a:cxn ang="0">
                  <a:pos x="72" y="8"/>
                </a:cxn>
                <a:cxn ang="0">
                  <a:pos x="32" y="16"/>
                </a:cxn>
                <a:cxn ang="0">
                  <a:pos x="8" y="32"/>
                </a:cxn>
              </a:cxnLst>
              <a:rect l="0" t="0" r="r" b="b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0" name="Freeform 969"/>
            <p:cNvSpPr>
              <a:spLocks/>
            </p:cNvSpPr>
            <p:nvPr/>
          </p:nvSpPr>
          <p:spPr bwMode="auto">
            <a:xfrm>
              <a:off x="1309122" y="1006938"/>
              <a:ext cx="187016" cy="5172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32" y="40"/>
                </a:cxn>
                <a:cxn ang="0">
                  <a:pos x="64" y="24"/>
                </a:cxn>
                <a:cxn ang="0">
                  <a:pos x="120" y="16"/>
                </a:cxn>
                <a:cxn ang="0">
                  <a:pos x="112" y="8"/>
                </a:cxn>
                <a:cxn ang="0">
                  <a:pos x="80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0" y="32"/>
                </a:cxn>
              </a:cxnLst>
              <a:rect l="0" t="0" r="r" b="b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1" name="Freeform 974"/>
            <p:cNvSpPr>
              <a:spLocks/>
            </p:cNvSpPr>
            <p:nvPr/>
          </p:nvSpPr>
          <p:spPr bwMode="auto">
            <a:xfrm>
              <a:off x="338257" y="1244482"/>
              <a:ext cx="38096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2" name="Freeform 975"/>
            <p:cNvSpPr>
              <a:spLocks/>
            </p:cNvSpPr>
            <p:nvPr/>
          </p:nvSpPr>
          <p:spPr bwMode="auto">
            <a:xfrm>
              <a:off x="474479" y="1276091"/>
              <a:ext cx="63493" cy="3160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0" y="24"/>
                </a:cxn>
              </a:cxnLst>
              <a:rect l="0" t="0" r="r" b="b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3" name="Freeform 977"/>
            <p:cNvSpPr>
              <a:spLocks/>
            </p:cNvSpPr>
            <p:nvPr/>
          </p:nvSpPr>
          <p:spPr bwMode="auto">
            <a:xfrm>
              <a:off x="797715" y="1420724"/>
              <a:ext cx="50794" cy="517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24" y="8"/>
                </a:cxn>
                <a:cxn ang="0">
                  <a:pos x="0" y="0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4" name="Freeform 978"/>
            <p:cNvSpPr>
              <a:spLocks/>
            </p:cNvSpPr>
            <p:nvPr/>
          </p:nvSpPr>
          <p:spPr bwMode="auto">
            <a:xfrm>
              <a:off x="2179553" y="883377"/>
              <a:ext cx="834643" cy="371641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32" y="64"/>
                </a:cxn>
                <a:cxn ang="0">
                  <a:pos x="16" y="72"/>
                </a:cxn>
                <a:cxn ang="0">
                  <a:pos x="16" y="80"/>
                </a:cxn>
                <a:cxn ang="0">
                  <a:pos x="104" y="80"/>
                </a:cxn>
                <a:cxn ang="0">
                  <a:pos x="104" y="96"/>
                </a:cxn>
                <a:cxn ang="0">
                  <a:pos x="104" y="112"/>
                </a:cxn>
                <a:cxn ang="0">
                  <a:pos x="96" y="128"/>
                </a:cxn>
                <a:cxn ang="0">
                  <a:pos x="104" y="136"/>
                </a:cxn>
                <a:cxn ang="0">
                  <a:pos x="112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120" y="160"/>
                </a:cxn>
                <a:cxn ang="0">
                  <a:pos x="96" y="168"/>
                </a:cxn>
                <a:cxn ang="0">
                  <a:pos x="72" y="208"/>
                </a:cxn>
                <a:cxn ang="0">
                  <a:pos x="72" y="224"/>
                </a:cxn>
                <a:cxn ang="0">
                  <a:pos x="80" y="240"/>
                </a:cxn>
                <a:cxn ang="0">
                  <a:pos x="96" y="272"/>
                </a:cxn>
                <a:cxn ang="0">
                  <a:pos x="128" y="288"/>
                </a:cxn>
                <a:cxn ang="0">
                  <a:pos x="160" y="256"/>
                </a:cxn>
                <a:cxn ang="0">
                  <a:pos x="184" y="240"/>
                </a:cxn>
                <a:cxn ang="0">
                  <a:pos x="192" y="216"/>
                </a:cxn>
                <a:cxn ang="0">
                  <a:pos x="208" y="208"/>
                </a:cxn>
                <a:cxn ang="0">
                  <a:pos x="296" y="176"/>
                </a:cxn>
                <a:cxn ang="0">
                  <a:pos x="392" y="152"/>
                </a:cxn>
                <a:cxn ang="0">
                  <a:pos x="376" y="144"/>
                </a:cxn>
                <a:cxn ang="0">
                  <a:pos x="376" y="144"/>
                </a:cxn>
                <a:cxn ang="0">
                  <a:pos x="384" y="136"/>
                </a:cxn>
                <a:cxn ang="0">
                  <a:pos x="408" y="144"/>
                </a:cxn>
                <a:cxn ang="0">
                  <a:pos x="384" y="120"/>
                </a:cxn>
                <a:cxn ang="0">
                  <a:pos x="416" y="120"/>
                </a:cxn>
                <a:cxn ang="0">
                  <a:pos x="432" y="112"/>
                </a:cxn>
                <a:cxn ang="0">
                  <a:pos x="424" y="104"/>
                </a:cxn>
                <a:cxn ang="0">
                  <a:pos x="448" y="96"/>
                </a:cxn>
                <a:cxn ang="0">
                  <a:pos x="448" y="80"/>
                </a:cxn>
                <a:cxn ang="0">
                  <a:pos x="432" y="72"/>
                </a:cxn>
                <a:cxn ang="0">
                  <a:pos x="464" y="64"/>
                </a:cxn>
                <a:cxn ang="0">
                  <a:pos x="464" y="56"/>
                </a:cxn>
                <a:cxn ang="0">
                  <a:pos x="496" y="32"/>
                </a:cxn>
                <a:cxn ang="0">
                  <a:pos x="496" y="16"/>
                </a:cxn>
                <a:cxn ang="0">
                  <a:pos x="456" y="16"/>
                </a:cxn>
                <a:cxn ang="0">
                  <a:pos x="472" y="8"/>
                </a:cxn>
                <a:cxn ang="0">
                  <a:pos x="288" y="8"/>
                </a:cxn>
                <a:cxn ang="0">
                  <a:pos x="192" y="16"/>
                </a:cxn>
                <a:cxn ang="0">
                  <a:pos x="136" y="24"/>
                </a:cxn>
                <a:cxn ang="0">
                  <a:pos x="112" y="24"/>
                </a:cxn>
                <a:cxn ang="0">
                  <a:pos x="88" y="32"/>
                </a:cxn>
                <a:cxn ang="0">
                  <a:pos x="72" y="48"/>
                </a:cxn>
                <a:cxn ang="0">
                  <a:pos x="0" y="56"/>
                </a:cxn>
              </a:cxnLst>
              <a:rect l="0" t="0" r="r" b="b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5" name="Freeform 979"/>
            <p:cNvSpPr>
              <a:spLocks/>
            </p:cNvSpPr>
            <p:nvPr/>
          </p:nvSpPr>
          <p:spPr bwMode="auto">
            <a:xfrm>
              <a:off x="2739445" y="1141036"/>
              <a:ext cx="174317" cy="5268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8" y="32"/>
                </a:cxn>
                <a:cxn ang="0">
                  <a:pos x="48" y="40"/>
                </a:cxn>
                <a:cxn ang="0">
                  <a:pos x="96" y="24"/>
                </a:cxn>
                <a:cxn ang="0">
                  <a:pos x="104" y="16"/>
                </a:cxn>
                <a:cxn ang="0">
                  <a:pos x="112" y="8"/>
                </a:cxn>
                <a:cxn ang="0">
                  <a:pos x="104" y="8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72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6" name="Line 981"/>
            <p:cNvSpPr>
              <a:spLocks noChangeShapeType="1"/>
            </p:cNvSpPr>
            <p:nvPr/>
          </p:nvSpPr>
          <p:spPr bwMode="auto">
            <a:xfrm>
              <a:off x="2876820" y="100693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7" name="Freeform 1066"/>
            <p:cNvSpPr>
              <a:spLocks/>
            </p:cNvSpPr>
            <p:nvPr/>
          </p:nvSpPr>
          <p:spPr bwMode="auto">
            <a:xfrm>
              <a:off x="1731639" y="1317278"/>
              <a:ext cx="25397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8" name="Freeform 1067"/>
            <p:cNvSpPr>
              <a:spLocks/>
            </p:cNvSpPr>
            <p:nvPr/>
          </p:nvSpPr>
          <p:spPr bwMode="auto">
            <a:xfrm>
              <a:off x="1657756" y="1379537"/>
              <a:ext cx="11544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9" name="Freeform 1074"/>
            <p:cNvSpPr>
              <a:spLocks/>
            </p:cNvSpPr>
            <p:nvPr/>
          </p:nvSpPr>
          <p:spPr bwMode="auto">
            <a:xfrm>
              <a:off x="1557322" y="1513635"/>
              <a:ext cx="2424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0" name="Line 1081"/>
            <p:cNvSpPr>
              <a:spLocks noChangeShapeType="1"/>
            </p:cNvSpPr>
            <p:nvPr/>
          </p:nvSpPr>
          <p:spPr bwMode="auto">
            <a:xfrm flipV="1">
              <a:off x="1595417" y="1720528"/>
              <a:ext cx="1269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1" name="Freeform 796"/>
            <p:cNvSpPr>
              <a:spLocks/>
            </p:cNvSpPr>
            <p:nvPr/>
          </p:nvSpPr>
          <p:spPr bwMode="auto">
            <a:xfrm>
              <a:off x="5466179" y="1575894"/>
              <a:ext cx="98126" cy="9291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24" y="16"/>
                </a:cxn>
                <a:cxn ang="0">
                  <a:pos x="0" y="48"/>
                </a:cxn>
                <a:cxn ang="0">
                  <a:pos x="24" y="48"/>
                </a:cxn>
                <a:cxn ang="0">
                  <a:pos x="24" y="72"/>
                </a:cxn>
                <a:cxn ang="0">
                  <a:pos x="48" y="72"/>
                </a:cxn>
                <a:cxn ang="0">
                  <a:pos x="56" y="72"/>
                </a:cxn>
                <a:cxn ang="0">
                  <a:pos x="64" y="64"/>
                </a:cxn>
                <a:cxn ang="0">
                  <a:pos x="48" y="56"/>
                </a:cxn>
                <a:cxn ang="0">
                  <a:pos x="40" y="40"/>
                </a:cxn>
                <a:cxn ang="0">
                  <a:pos x="64" y="32"/>
                </a:cxn>
                <a:cxn ang="0">
                  <a:pos x="56" y="16"/>
                </a:cxn>
                <a:cxn ang="0">
                  <a:pos x="64" y="0"/>
                </a:cxn>
                <a:cxn ang="0">
                  <a:pos x="48" y="0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2" name="Freeform 797"/>
            <p:cNvSpPr>
              <a:spLocks/>
            </p:cNvSpPr>
            <p:nvPr/>
          </p:nvSpPr>
          <p:spPr bwMode="auto">
            <a:xfrm>
              <a:off x="5540061" y="1658269"/>
              <a:ext cx="75037" cy="8237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24" y="64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3" name="Freeform 993"/>
            <p:cNvSpPr>
              <a:spLocks/>
            </p:cNvSpPr>
            <p:nvPr/>
          </p:nvSpPr>
          <p:spPr bwMode="auto">
            <a:xfrm>
              <a:off x="5652040" y="1596009"/>
              <a:ext cx="185861" cy="164748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8" y="120"/>
                </a:cxn>
                <a:cxn ang="0">
                  <a:pos x="16" y="120"/>
                </a:cxn>
                <a:cxn ang="0">
                  <a:pos x="24" y="112"/>
                </a:cxn>
                <a:cxn ang="0">
                  <a:pos x="48" y="104"/>
                </a:cxn>
                <a:cxn ang="0">
                  <a:pos x="56" y="104"/>
                </a:cxn>
                <a:cxn ang="0">
                  <a:pos x="56" y="120"/>
                </a:cxn>
                <a:cxn ang="0">
                  <a:pos x="72" y="128"/>
                </a:cxn>
                <a:cxn ang="0">
                  <a:pos x="80" y="112"/>
                </a:cxn>
                <a:cxn ang="0">
                  <a:pos x="72" y="104"/>
                </a:cxn>
                <a:cxn ang="0">
                  <a:pos x="80" y="104"/>
                </a:cxn>
                <a:cxn ang="0">
                  <a:pos x="88" y="104"/>
                </a:cxn>
                <a:cxn ang="0">
                  <a:pos x="96" y="96"/>
                </a:cxn>
                <a:cxn ang="0">
                  <a:pos x="104" y="104"/>
                </a:cxn>
                <a:cxn ang="0">
                  <a:pos x="104" y="96"/>
                </a:cxn>
                <a:cxn ang="0">
                  <a:pos x="112" y="104"/>
                </a:cxn>
                <a:cxn ang="0">
                  <a:pos x="120" y="96"/>
                </a:cxn>
                <a:cxn ang="0">
                  <a:pos x="120" y="88"/>
                </a:cxn>
                <a:cxn ang="0">
                  <a:pos x="104" y="56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04" y="40"/>
                </a:cxn>
                <a:cxn ang="0">
                  <a:pos x="80" y="8"/>
                </a:cxn>
                <a:cxn ang="0">
                  <a:pos x="72" y="0"/>
                </a:cxn>
                <a:cxn ang="0">
                  <a:pos x="80" y="8"/>
                </a:cxn>
                <a:cxn ang="0">
                  <a:pos x="72" y="8"/>
                </a:cxn>
                <a:cxn ang="0">
                  <a:pos x="80" y="40"/>
                </a:cxn>
                <a:cxn ang="0">
                  <a:pos x="80" y="64"/>
                </a:cxn>
                <a:cxn ang="0">
                  <a:pos x="64" y="72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56" y="88"/>
                </a:cxn>
                <a:cxn ang="0">
                  <a:pos x="56" y="96"/>
                </a:cxn>
                <a:cxn ang="0">
                  <a:pos x="48" y="88"/>
                </a:cxn>
                <a:cxn ang="0">
                  <a:pos x="16" y="96"/>
                </a:cxn>
                <a:cxn ang="0">
                  <a:pos x="0" y="112"/>
                </a:cxn>
              </a:cxnLst>
              <a:rect l="0" t="0" r="r" b="b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4" name="Freeform 994"/>
            <p:cNvSpPr>
              <a:spLocks/>
            </p:cNvSpPr>
            <p:nvPr/>
          </p:nvSpPr>
          <p:spPr bwMode="auto">
            <a:xfrm>
              <a:off x="5725922" y="1523213"/>
              <a:ext cx="111979" cy="83332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16" y="64"/>
                </a:cxn>
                <a:cxn ang="0">
                  <a:pos x="24" y="56"/>
                </a:cxn>
                <a:cxn ang="0">
                  <a:pos x="16" y="40"/>
                </a:cxn>
                <a:cxn ang="0">
                  <a:pos x="24" y="48"/>
                </a:cxn>
                <a:cxn ang="0">
                  <a:pos x="32" y="40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64" y="40"/>
                </a:cxn>
                <a:cxn ang="0">
                  <a:pos x="72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48" y="24"/>
                </a:cxn>
                <a:cxn ang="0">
                  <a:pos x="40" y="16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40"/>
                </a:cxn>
              </a:cxnLst>
              <a:rect l="0" t="0" r="r" b="b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5" name="Line 997"/>
            <p:cNvSpPr>
              <a:spLocks noChangeShapeType="1"/>
            </p:cNvSpPr>
            <p:nvPr/>
          </p:nvSpPr>
          <p:spPr bwMode="auto">
            <a:xfrm flipV="1">
              <a:off x="5826357" y="1554822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6" name="Freeform 998"/>
            <p:cNvSpPr>
              <a:spLocks/>
            </p:cNvSpPr>
            <p:nvPr/>
          </p:nvSpPr>
          <p:spPr bwMode="auto">
            <a:xfrm>
              <a:off x="5837901" y="1523213"/>
              <a:ext cx="25397" cy="2203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7" name="Line 999"/>
            <p:cNvSpPr>
              <a:spLocks noChangeShapeType="1"/>
            </p:cNvSpPr>
            <p:nvPr/>
          </p:nvSpPr>
          <p:spPr bwMode="auto">
            <a:xfrm flipV="1">
              <a:off x="5875997" y="1513635"/>
              <a:ext cx="1154" cy="21072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8" name="Line 1000"/>
            <p:cNvSpPr>
              <a:spLocks noChangeShapeType="1"/>
            </p:cNvSpPr>
            <p:nvPr/>
          </p:nvSpPr>
          <p:spPr bwMode="auto">
            <a:xfrm>
              <a:off x="5887541" y="1503099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9" name="Freeform 1001"/>
            <p:cNvSpPr>
              <a:spLocks/>
            </p:cNvSpPr>
            <p:nvPr/>
          </p:nvSpPr>
          <p:spPr bwMode="auto">
            <a:xfrm>
              <a:off x="5900239" y="1420725"/>
              <a:ext cx="12699" cy="210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0" name="Freeform 1068"/>
            <p:cNvSpPr>
              <a:spLocks/>
            </p:cNvSpPr>
            <p:nvPr/>
          </p:nvSpPr>
          <p:spPr bwMode="auto">
            <a:xfrm>
              <a:off x="5588547" y="1358465"/>
              <a:ext cx="162773" cy="15517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72" y="88"/>
                </a:cxn>
                <a:cxn ang="0">
                  <a:pos x="80" y="112"/>
                </a:cxn>
                <a:cxn ang="0">
                  <a:pos x="88" y="120"/>
                </a:cxn>
                <a:cxn ang="0">
                  <a:pos x="88" y="112"/>
                </a:cxn>
                <a:cxn ang="0">
                  <a:pos x="104" y="112"/>
                </a:cxn>
                <a:cxn ang="0">
                  <a:pos x="72" y="88"/>
                </a:cxn>
                <a:cxn ang="0">
                  <a:pos x="72" y="72"/>
                </a:cxn>
                <a:cxn ang="0">
                  <a:pos x="88" y="72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1" name="Freeform 777"/>
            <p:cNvSpPr>
              <a:spLocks/>
            </p:cNvSpPr>
            <p:nvPr/>
          </p:nvSpPr>
          <p:spPr bwMode="auto">
            <a:xfrm>
              <a:off x="5789415" y="2412088"/>
              <a:ext cx="211258" cy="175285"/>
            </a:xfrm>
            <a:custGeom>
              <a:avLst/>
              <a:gdLst/>
              <a:ahLst/>
              <a:cxnLst>
                <a:cxn ang="0">
                  <a:pos x="136" y="136"/>
                </a:cxn>
                <a:cxn ang="0">
                  <a:pos x="120" y="120"/>
                </a:cxn>
                <a:cxn ang="0">
                  <a:pos x="88" y="128"/>
                </a:cxn>
                <a:cxn ang="0">
                  <a:pos x="96" y="112"/>
                </a:cxn>
                <a:cxn ang="0">
                  <a:pos x="104" y="112"/>
                </a:cxn>
                <a:cxn ang="0">
                  <a:pos x="96" y="80"/>
                </a:cxn>
                <a:cxn ang="0">
                  <a:pos x="88" y="72"/>
                </a:cxn>
                <a:cxn ang="0">
                  <a:pos x="56" y="64"/>
                </a:cxn>
                <a:cxn ang="0">
                  <a:pos x="40" y="48"/>
                </a:cxn>
                <a:cxn ang="0">
                  <a:pos x="32" y="56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16" y="40"/>
                </a:cxn>
                <a:cxn ang="0">
                  <a:pos x="40" y="40"/>
                </a:cxn>
                <a:cxn ang="0">
                  <a:pos x="40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32"/>
                </a:cxn>
                <a:cxn ang="0">
                  <a:pos x="56" y="48"/>
                </a:cxn>
                <a:cxn ang="0">
                  <a:pos x="64" y="48"/>
                </a:cxn>
                <a:cxn ang="0">
                  <a:pos x="80" y="32"/>
                </a:cxn>
                <a:cxn ang="0">
                  <a:pos x="96" y="24"/>
                </a:cxn>
                <a:cxn ang="0">
                  <a:pos x="136" y="40"/>
                </a:cxn>
                <a:cxn ang="0">
                  <a:pos x="136" y="136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2" name="Freeform 778"/>
            <p:cNvSpPr>
              <a:spLocks/>
            </p:cNvSpPr>
            <p:nvPr/>
          </p:nvSpPr>
          <p:spPr bwMode="auto">
            <a:xfrm>
              <a:off x="6000674" y="2463811"/>
              <a:ext cx="185861" cy="155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8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80" y="48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0" y="64"/>
                </a:cxn>
                <a:cxn ang="0">
                  <a:pos x="80" y="72"/>
                </a:cxn>
                <a:cxn ang="0">
                  <a:pos x="88" y="80"/>
                </a:cxn>
                <a:cxn ang="0">
                  <a:pos x="96" y="96"/>
                </a:cxn>
                <a:cxn ang="0">
                  <a:pos x="104" y="96"/>
                </a:cxn>
                <a:cxn ang="0">
                  <a:pos x="104" y="104"/>
                </a:cxn>
                <a:cxn ang="0">
                  <a:pos x="112" y="104"/>
                </a:cxn>
                <a:cxn ang="0">
                  <a:pos x="112" y="112"/>
                </a:cxn>
                <a:cxn ang="0">
                  <a:pos x="120" y="112"/>
                </a:cxn>
                <a:cxn ang="0">
                  <a:pos x="120" y="120"/>
                </a:cxn>
                <a:cxn ang="0">
                  <a:pos x="112" y="120"/>
                </a:cxn>
                <a:cxn ang="0">
                  <a:pos x="112" y="112"/>
                </a:cxn>
                <a:cxn ang="0">
                  <a:pos x="80" y="112"/>
                </a:cxn>
                <a:cxn ang="0">
                  <a:pos x="64" y="80"/>
                </a:cxn>
                <a:cxn ang="0">
                  <a:pos x="48" y="72"/>
                </a:cxn>
                <a:cxn ang="0">
                  <a:pos x="40" y="72"/>
                </a:cxn>
                <a:cxn ang="0">
                  <a:pos x="24" y="88"/>
                </a:cxn>
                <a:cxn ang="0">
                  <a:pos x="1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3" name="Freeform 779"/>
            <p:cNvSpPr>
              <a:spLocks/>
            </p:cNvSpPr>
            <p:nvPr/>
          </p:nvSpPr>
          <p:spPr bwMode="auto">
            <a:xfrm>
              <a:off x="5341501" y="2329713"/>
              <a:ext cx="198560" cy="16570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88" y="0"/>
                </a:cxn>
                <a:cxn ang="0">
                  <a:pos x="72" y="40"/>
                </a:cxn>
                <a:cxn ang="0">
                  <a:pos x="56" y="48"/>
                </a:cxn>
                <a:cxn ang="0">
                  <a:pos x="40" y="40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16" y="104"/>
                </a:cxn>
                <a:cxn ang="0">
                  <a:pos x="32" y="104"/>
                </a:cxn>
                <a:cxn ang="0">
                  <a:pos x="32" y="112"/>
                </a:cxn>
                <a:cxn ang="0">
                  <a:pos x="56" y="112"/>
                </a:cxn>
                <a:cxn ang="0">
                  <a:pos x="64" y="112"/>
                </a:cxn>
                <a:cxn ang="0">
                  <a:pos x="72" y="128"/>
                </a:cxn>
                <a:cxn ang="0">
                  <a:pos x="80" y="120"/>
                </a:cxn>
                <a:cxn ang="0">
                  <a:pos x="96" y="112"/>
                </a:cxn>
                <a:cxn ang="0">
                  <a:pos x="96" y="96"/>
                </a:cxn>
                <a:cxn ang="0">
                  <a:pos x="96" y="88"/>
                </a:cxn>
                <a:cxn ang="0">
                  <a:pos x="104" y="80"/>
                </a:cxn>
                <a:cxn ang="0">
                  <a:pos x="120" y="48"/>
                </a:cxn>
                <a:cxn ang="0">
                  <a:pos x="128" y="48"/>
                </a:cxn>
                <a:cxn ang="0">
                  <a:pos x="112" y="32"/>
                </a:cxn>
                <a:cxn ang="0">
                  <a:pos x="120" y="24"/>
                </a:cxn>
                <a:cxn ang="0">
                  <a:pos x="112" y="16"/>
                </a:cxn>
                <a:cxn ang="0">
                  <a:pos x="112" y="0"/>
                </a:cxn>
                <a:cxn ang="0">
                  <a:pos x="96" y="0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4" name="Freeform 780"/>
            <p:cNvSpPr>
              <a:spLocks/>
            </p:cNvSpPr>
            <p:nvPr/>
          </p:nvSpPr>
          <p:spPr bwMode="auto">
            <a:xfrm>
              <a:off x="5353045" y="2277990"/>
              <a:ext cx="198560" cy="113983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32"/>
                </a:cxn>
                <a:cxn ang="0">
                  <a:pos x="128" y="24"/>
                </a:cxn>
                <a:cxn ang="0">
                  <a:pos x="104" y="16"/>
                </a:cxn>
                <a:cxn ang="0">
                  <a:pos x="104" y="8"/>
                </a:cxn>
                <a:cxn ang="0">
                  <a:pos x="96" y="0"/>
                </a:cxn>
                <a:cxn ang="0">
                  <a:pos x="72" y="24"/>
                </a:cxn>
                <a:cxn ang="0">
                  <a:pos x="72" y="32"/>
                </a:cxn>
                <a:cxn ang="0">
                  <a:pos x="64" y="32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40" y="56"/>
                </a:cxn>
                <a:cxn ang="0">
                  <a:pos x="24" y="56"/>
                </a:cxn>
                <a:cxn ang="0">
                  <a:pos x="16" y="80"/>
                </a:cxn>
                <a:cxn ang="0">
                  <a:pos x="0" y="72"/>
                </a:cxn>
                <a:cxn ang="0">
                  <a:pos x="8" y="88"/>
                </a:cxn>
                <a:cxn ang="0">
                  <a:pos x="24" y="88"/>
                </a:cxn>
                <a:cxn ang="0">
                  <a:pos x="32" y="80"/>
                </a:cxn>
                <a:cxn ang="0">
                  <a:pos x="48" y="88"/>
                </a:cxn>
                <a:cxn ang="0">
                  <a:pos x="64" y="80"/>
                </a:cxn>
                <a:cxn ang="0">
                  <a:pos x="80" y="40"/>
                </a:cxn>
                <a:cxn ang="0">
                  <a:pos x="88" y="40"/>
                </a:cxn>
                <a:cxn ang="0">
                  <a:pos x="104" y="40"/>
                </a:cxn>
                <a:cxn ang="0">
                  <a:pos x="120" y="32"/>
                </a:cxn>
              </a:cxnLst>
              <a:rect l="0" t="0" r="r" b="b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5" name="Freeform 781"/>
            <p:cNvSpPr>
              <a:spLocks/>
            </p:cNvSpPr>
            <p:nvPr/>
          </p:nvSpPr>
          <p:spPr bwMode="auto">
            <a:xfrm>
              <a:off x="5439627" y="2319177"/>
              <a:ext cx="26552" cy="105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6" name="Freeform 782"/>
            <p:cNvSpPr>
              <a:spLocks/>
            </p:cNvSpPr>
            <p:nvPr/>
          </p:nvSpPr>
          <p:spPr bwMode="auto">
            <a:xfrm>
              <a:off x="4954771" y="1864204"/>
              <a:ext cx="185861" cy="362063"/>
            </a:xfrm>
            <a:custGeom>
              <a:avLst/>
              <a:gdLst/>
              <a:ahLst/>
              <a:cxnLst>
                <a:cxn ang="0">
                  <a:pos x="112" y="240"/>
                </a:cxn>
                <a:cxn ang="0">
                  <a:pos x="104" y="208"/>
                </a:cxn>
                <a:cxn ang="0">
                  <a:pos x="88" y="200"/>
                </a:cxn>
                <a:cxn ang="0">
                  <a:pos x="96" y="176"/>
                </a:cxn>
                <a:cxn ang="0">
                  <a:pos x="80" y="144"/>
                </a:cxn>
                <a:cxn ang="0">
                  <a:pos x="80" y="128"/>
                </a:cxn>
                <a:cxn ang="0">
                  <a:pos x="104" y="112"/>
                </a:cxn>
                <a:cxn ang="0">
                  <a:pos x="120" y="96"/>
                </a:cxn>
                <a:cxn ang="0">
                  <a:pos x="104" y="96"/>
                </a:cxn>
                <a:cxn ang="0">
                  <a:pos x="88" y="88"/>
                </a:cxn>
                <a:cxn ang="0">
                  <a:pos x="88" y="72"/>
                </a:cxn>
                <a:cxn ang="0">
                  <a:pos x="80" y="72"/>
                </a:cxn>
                <a:cxn ang="0">
                  <a:pos x="80" y="56"/>
                </a:cxn>
                <a:cxn ang="0">
                  <a:pos x="64" y="64"/>
                </a:cxn>
                <a:cxn ang="0">
                  <a:pos x="72" y="16"/>
                </a:cxn>
                <a:cxn ang="0">
                  <a:pos x="64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24" y="24"/>
                </a:cxn>
                <a:cxn ang="0">
                  <a:pos x="16" y="64"/>
                </a:cxn>
                <a:cxn ang="0">
                  <a:pos x="8" y="64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0" y="104"/>
                </a:cxn>
                <a:cxn ang="0">
                  <a:pos x="16" y="120"/>
                </a:cxn>
                <a:cxn ang="0">
                  <a:pos x="24" y="136"/>
                </a:cxn>
                <a:cxn ang="0">
                  <a:pos x="32" y="136"/>
                </a:cxn>
                <a:cxn ang="0">
                  <a:pos x="40" y="160"/>
                </a:cxn>
                <a:cxn ang="0">
                  <a:pos x="32" y="176"/>
                </a:cxn>
                <a:cxn ang="0">
                  <a:pos x="56" y="184"/>
                </a:cxn>
                <a:cxn ang="0">
                  <a:pos x="72" y="168"/>
                </a:cxn>
                <a:cxn ang="0">
                  <a:pos x="80" y="176"/>
                </a:cxn>
                <a:cxn ang="0">
                  <a:pos x="104" y="232"/>
                </a:cxn>
                <a:cxn ang="0">
                  <a:pos x="96" y="240"/>
                </a:cxn>
                <a:cxn ang="0">
                  <a:pos x="104" y="256"/>
                </a:cxn>
                <a:cxn ang="0">
                  <a:pos x="96" y="280"/>
                </a:cxn>
                <a:cxn ang="0">
                  <a:pos x="112" y="240"/>
                </a:cxn>
              </a:cxnLst>
              <a:rect l="0" t="0" r="r" b="b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7" name="Freeform 783"/>
            <p:cNvSpPr>
              <a:spLocks/>
            </p:cNvSpPr>
            <p:nvPr/>
          </p:nvSpPr>
          <p:spPr bwMode="auto">
            <a:xfrm>
              <a:off x="5079449" y="2009795"/>
              <a:ext cx="161618" cy="289267"/>
            </a:xfrm>
            <a:custGeom>
              <a:avLst/>
              <a:gdLst/>
              <a:ahLst/>
              <a:cxnLst>
                <a:cxn ang="0">
                  <a:pos x="48" y="208"/>
                </a:cxn>
                <a:cxn ang="0">
                  <a:pos x="56" y="216"/>
                </a:cxn>
                <a:cxn ang="0">
                  <a:pos x="56" y="224"/>
                </a:cxn>
                <a:cxn ang="0">
                  <a:pos x="64" y="224"/>
                </a:cxn>
                <a:cxn ang="0">
                  <a:pos x="72" y="216"/>
                </a:cxn>
                <a:cxn ang="0">
                  <a:pos x="64" y="208"/>
                </a:cxn>
                <a:cxn ang="0">
                  <a:pos x="48" y="200"/>
                </a:cxn>
                <a:cxn ang="0">
                  <a:pos x="40" y="168"/>
                </a:cxn>
                <a:cxn ang="0">
                  <a:pos x="32" y="168"/>
                </a:cxn>
                <a:cxn ang="0">
                  <a:pos x="32" y="152"/>
                </a:cxn>
                <a:cxn ang="0">
                  <a:pos x="40" y="128"/>
                </a:cxn>
                <a:cxn ang="0">
                  <a:pos x="32" y="112"/>
                </a:cxn>
                <a:cxn ang="0">
                  <a:pos x="48" y="112"/>
                </a:cxn>
                <a:cxn ang="0">
                  <a:pos x="48" y="120"/>
                </a:cxn>
                <a:cxn ang="0">
                  <a:pos x="64" y="120"/>
                </a:cxn>
                <a:cxn ang="0">
                  <a:pos x="72" y="128"/>
                </a:cxn>
                <a:cxn ang="0">
                  <a:pos x="64" y="112"/>
                </a:cxn>
                <a:cxn ang="0">
                  <a:pos x="72" y="96"/>
                </a:cxn>
                <a:cxn ang="0">
                  <a:pos x="104" y="96"/>
                </a:cxn>
                <a:cxn ang="0">
                  <a:pos x="104" y="80"/>
                </a:cxn>
                <a:cxn ang="0">
                  <a:pos x="96" y="64"/>
                </a:cxn>
                <a:cxn ang="0">
                  <a:pos x="88" y="48"/>
                </a:cxn>
                <a:cxn ang="0">
                  <a:pos x="72" y="32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40" y="40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64"/>
                </a:cxn>
                <a:cxn ang="0">
                  <a:pos x="8" y="88"/>
                </a:cxn>
                <a:cxn ang="0">
                  <a:pos x="24" y="96"/>
                </a:cxn>
                <a:cxn ang="0">
                  <a:pos x="32" y="128"/>
                </a:cxn>
                <a:cxn ang="0">
                  <a:pos x="16" y="168"/>
                </a:cxn>
                <a:cxn ang="0">
                  <a:pos x="16" y="176"/>
                </a:cxn>
                <a:cxn ang="0">
                  <a:pos x="24" y="192"/>
                </a:cxn>
                <a:cxn ang="0">
                  <a:pos x="24" y="184"/>
                </a:cxn>
                <a:cxn ang="0">
                  <a:pos x="48" y="216"/>
                </a:cxn>
                <a:cxn ang="0">
                  <a:pos x="48" y="208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8" name="Freeform 784"/>
            <p:cNvSpPr>
              <a:spLocks/>
            </p:cNvSpPr>
            <p:nvPr/>
          </p:nvSpPr>
          <p:spPr bwMode="auto">
            <a:xfrm>
              <a:off x="5154486" y="2277990"/>
              <a:ext cx="86581" cy="10344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40" y="32"/>
                </a:cxn>
                <a:cxn ang="0">
                  <a:pos x="40" y="56"/>
                </a:cxn>
                <a:cxn ang="0">
                  <a:pos x="56" y="80"/>
                </a:cxn>
                <a:cxn ang="0">
                  <a:pos x="40" y="80"/>
                </a:cxn>
                <a:cxn ang="0">
                  <a:pos x="16" y="56"/>
                </a:cxn>
                <a:cxn ang="0">
                  <a:pos x="0" y="40"/>
                </a:cxn>
                <a:cxn ang="0">
                  <a:pos x="0" y="8"/>
                </a:cxn>
              </a:cxnLst>
              <a:rect l="0" t="0" r="r" b="b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9" name="Freeform 785"/>
            <p:cNvSpPr>
              <a:spLocks/>
            </p:cNvSpPr>
            <p:nvPr/>
          </p:nvSpPr>
          <p:spPr bwMode="auto">
            <a:xfrm>
              <a:off x="5154486" y="1958072"/>
              <a:ext cx="174317" cy="2777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32"/>
                </a:cxn>
                <a:cxn ang="0">
                  <a:pos x="32" y="40"/>
                </a:cxn>
                <a:cxn ang="0">
                  <a:pos x="40" y="48"/>
                </a:cxn>
                <a:cxn ang="0">
                  <a:pos x="32" y="56"/>
                </a:cxn>
                <a:cxn ang="0">
                  <a:pos x="64" y="88"/>
                </a:cxn>
                <a:cxn ang="0">
                  <a:pos x="64" y="96"/>
                </a:cxn>
                <a:cxn ang="0">
                  <a:pos x="80" y="112"/>
                </a:cxn>
                <a:cxn ang="0">
                  <a:pos x="88" y="128"/>
                </a:cxn>
                <a:cxn ang="0">
                  <a:pos x="88" y="160"/>
                </a:cxn>
                <a:cxn ang="0">
                  <a:pos x="72" y="176"/>
                </a:cxn>
                <a:cxn ang="0">
                  <a:pos x="64" y="184"/>
                </a:cxn>
                <a:cxn ang="0">
                  <a:pos x="48" y="192"/>
                </a:cxn>
                <a:cxn ang="0">
                  <a:pos x="56" y="200"/>
                </a:cxn>
                <a:cxn ang="0">
                  <a:pos x="56" y="216"/>
                </a:cxn>
                <a:cxn ang="0">
                  <a:pos x="80" y="208"/>
                </a:cxn>
                <a:cxn ang="0">
                  <a:pos x="80" y="192"/>
                </a:cxn>
                <a:cxn ang="0">
                  <a:pos x="88" y="192"/>
                </a:cxn>
                <a:cxn ang="0">
                  <a:pos x="112" y="176"/>
                </a:cxn>
                <a:cxn ang="0">
                  <a:pos x="112" y="144"/>
                </a:cxn>
                <a:cxn ang="0">
                  <a:pos x="104" y="120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56" y="48"/>
                </a:cxn>
                <a:cxn ang="0">
                  <a:pos x="64" y="32"/>
                </a:cxn>
                <a:cxn ang="0">
                  <a:pos x="80" y="24"/>
                </a:cxn>
                <a:cxn ang="0">
                  <a:pos x="64" y="16"/>
                </a:cxn>
                <a:cxn ang="0">
                  <a:pos x="56" y="8"/>
                </a:cxn>
                <a:cxn ang="0">
                  <a:pos x="40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0" name="Freeform 786"/>
            <p:cNvSpPr>
              <a:spLocks/>
            </p:cNvSpPr>
            <p:nvPr/>
          </p:nvSpPr>
          <p:spPr bwMode="auto">
            <a:xfrm>
              <a:off x="5178728" y="2122820"/>
              <a:ext cx="111979" cy="8237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72" y="0"/>
                </a:cxn>
                <a:cxn ang="0">
                  <a:pos x="72" y="32"/>
                </a:cxn>
                <a:cxn ang="0">
                  <a:pos x="56" y="48"/>
                </a:cxn>
                <a:cxn ang="0">
                  <a:pos x="48" y="56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8" y="40"/>
                </a:cxn>
                <a:cxn ang="0">
                  <a:pos x="0" y="24"/>
                </a:cxn>
              </a:cxnLst>
              <a:rect l="0" t="0" r="r" b="b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1" name="Freeform 787"/>
            <p:cNvSpPr>
              <a:spLocks/>
            </p:cNvSpPr>
            <p:nvPr/>
          </p:nvSpPr>
          <p:spPr bwMode="auto">
            <a:xfrm>
              <a:off x="5116390" y="1967650"/>
              <a:ext cx="174317" cy="166664"/>
            </a:xfrm>
            <a:custGeom>
              <a:avLst/>
              <a:gdLst/>
              <a:ahLst/>
              <a:cxnLst>
                <a:cxn ang="0">
                  <a:pos x="112" y="120"/>
                </a:cxn>
                <a:cxn ang="0">
                  <a:pos x="104" y="104"/>
                </a:cxn>
                <a:cxn ang="0">
                  <a:pos x="88" y="88"/>
                </a:cxn>
                <a:cxn ang="0">
                  <a:pos x="88" y="80"/>
                </a:cxn>
                <a:cxn ang="0">
                  <a:pos x="56" y="48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40" y="2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16" y="72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8" y="64"/>
                </a:cxn>
                <a:cxn ang="0">
                  <a:pos x="64" y="80"/>
                </a:cxn>
                <a:cxn ang="0">
                  <a:pos x="72" y="96"/>
                </a:cxn>
                <a:cxn ang="0">
                  <a:pos x="80" y="112"/>
                </a:cxn>
                <a:cxn ang="0">
                  <a:pos x="80" y="128"/>
                </a:cxn>
                <a:cxn ang="0">
                  <a:pos x="88" y="128"/>
                </a:cxn>
                <a:cxn ang="0">
                  <a:pos x="96" y="128"/>
                </a:cxn>
                <a:cxn ang="0">
                  <a:pos x="112" y="120"/>
                </a:cxn>
              </a:cxnLst>
              <a:rect l="0" t="0" r="r" b="b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2" name="Freeform 788"/>
            <p:cNvSpPr>
              <a:spLocks/>
            </p:cNvSpPr>
            <p:nvPr/>
          </p:nvSpPr>
          <p:spPr bwMode="auto">
            <a:xfrm>
              <a:off x="4506857" y="1369001"/>
              <a:ext cx="1070145" cy="640794"/>
            </a:xfrm>
            <a:custGeom>
              <a:avLst/>
              <a:gdLst/>
              <a:ahLst/>
              <a:cxnLst>
                <a:cxn ang="0">
                  <a:pos x="136" y="80"/>
                </a:cxn>
                <a:cxn ang="0">
                  <a:pos x="176" y="120"/>
                </a:cxn>
                <a:cxn ang="0">
                  <a:pos x="312" y="160"/>
                </a:cxn>
                <a:cxn ang="0">
                  <a:pos x="424" y="160"/>
                </a:cxn>
                <a:cxn ang="0">
                  <a:pos x="440" y="128"/>
                </a:cxn>
                <a:cxn ang="0">
                  <a:pos x="472" y="112"/>
                </a:cxn>
                <a:cxn ang="0">
                  <a:pos x="496" y="88"/>
                </a:cxn>
                <a:cxn ang="0">
                  <a:pos x="456" y="88"/>
                </a:cxn>
                <a:cxn ang="0">
                  <a:pos x="464" y="56"/>
                </a:cxn>
                <a:cxn ang="0">
                  <a:pos x="480" y="24"/>
                </a:cxn>
                <a:cxn ang="0">
                  <a:pos x="496" y="0"/>
                </a:cxn>
                <a:cxn ang="0">
                  <a:pos x="576" y="56"/>
                </a:cxn>
                <a:cxn ang="0">
                  <a:pos x="640" y="88"/>
                </a:cxn>
                <a:cxn ang="0">
                  <a:pos x="680" y="88"/>
                </a:cxn>
                <a:cxn ang="0">
                  <a:pos x="672" y="120"/>
                </a:cxn>
                <a:cxn ang="0">
                  <a:pos x="680" y="160"/>
                </a:cxn>
                <a:cxn ang="0">
                  <a:pos x="656" y="176"/>
                </a:cxn>
                <a:cxn ang="0">
                  <a:pos x="616" y="208"/>
                </a:cxn>
                <a:cxn ang="0">
                  <a:pos x="592" y="216"/>
                </a:cxn>
                <a:cxn ang="0">
                  <a:pos x="584" y="192"/>
                </a:cxn>
                <a:cxn ang="0">
                  <a:pos x="560" y="208"/>
                </a:cxn>
                <a:cxn ang="0">
                  <a:pos x="544" y="224"/>
                </a:cxn>
                <a:cxn ang="0">
                  <a:pos x="592" y="232"/>
                </a:cxn>
                <a:cxn ang="0">
                  <a:pos x="608" y="248"/>
                </a:cxn>
                <a:cxn ang="0">
                  <a:pos x="608" y="288"/>
                </a:cxn>
                <a:cxn ang="0">
                  <a:pos x="632" y="328"/>
                </a:cxn>
                <a:cxn ang="0">
                  <a:pos x="648" y="352"/>
                </a:cxn>
                <a:cxn ang="0">
                  <a:pos x="632" y="400"/>
                </a:cxn>
                <a:cxn ang="0">
                  <a:pos x="616" y="432"/>
                </a:cxn>
                <a:cxn ang="0">
                  <a:pos x="576" y="464"/>
                </a:cxn>
                <a:cxn ang="0">
                  <a:pos x="568" y="472"/>
                </a:cxn>
                <a:cxn ang="0">
                  <a:pos x="528" y="488"/>
                </a:cxn>
                <a:cxn ang="0">
                  <a:pos x="520" y="480"/>
                </a:cxn>
                <a:cxn ang="0">
                  <a:pos x="472" y="464"/>
                </a:cxn>
                <a:cxn ang="0">
                  <a:pos x="416" y="464"/>
                </a:cxn>
                <a:cxn ang="0">
                  <a:pos x="408" y="488"/>
                </a:cxn>
                <a:cxn ang="0">
                  <a:pos x="376" y="472"/>
                </a:cxn>
                <a:cxn ang="0">
                  <a:pos x="368" y="440"/>
                </a:cxn>
                <a:cxn ang="0">
                  <a:pos x="352" y="384"/>
                </a:cxn>
                <a:cxn ang="0">
                  <a:pos x="296" y="360"/>
                </a:cxn>
                <a:cxn ang="0">
                  <a:pos x="240" y="376"/>
                </a:cxn>
                <a:cxn ang="0">
                  <a:pos x="216" y="384"/>
                </a:cxn>
                <a:cxn ang="0">
                  <a:pos x="152" y="368"/>
                </a:cxn>
                <a:cxn ang="0">
                  <a:pos x="96" y="336"/>
                </a:cxn>
                <a:cxn ang="0">
                  <a:pos x="96" y="312"/>
                </a:cxn>
                <a:cxn ang="0">
                  <a:pos x="96" y="272"/>
                </a:cxn>
                <a:cxn ang="0">
                  <a:pos x="40" y="264"/>
                </a:cxn>
                <a:cxn ang="0">
                  <a:pos x="16" y="240"/>
                </a:cxn>
                <a:cxn ang="0">
                  <a:pos x="0" y="216"/>
                </a:cxn>
                <a:cxn ang="0">
                  <a:pos x="8" y="192"/>
                </a:cxn>
                <a:cxn ang="0">
                  <a:pos x="48" y="184"/>
                </a:cxn>
                <a:cxn ang="0">
                  <a:pos x="64" y="152"/>
                </a:cxn>
                <a:cxn ang="0">
                  <a:pos x="72" y="96"/>
                </a:cxn>
                <a:cxn ang="0">
                  <a:pos x="104" y="80"/>
                </a:cxn>
              </a:cxnLst>
              <a:rect l="0" t="0" r="r" b="b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3" name="Freeform 789"/>
            <p:cNvSpPr>
              <a:spLocks/>
            </p:cNvSpPr>
            <p:nvPr/>
          </p:nvSpPr>
          <p:spPr bwMode="auto">
            <a:xfrm>
              <a:off x="4855492" y="1895812"/>
              <a:ext cx="99280" cy="10248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16"/>
                </a:cxn>
                <a:cxn ang="0">
                  <a:pos x="56" y="16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64" y="64"/>
                </a:cxn>
                <a:cxn ang="0">
                  <a:pos x="64" y="80"/>
                </a:cxn>
                <a:cxn ang="0">
                  <a:pos x="48" y="56"/>
                </a:cxn>
                <a:cxn ang="0">
                  <a:pos x="40" y="72"/>
                </a:cxn>
                <a:cxn ang="0">
                  <a:pos x="16" y="72"/>
                </a:cxn>
                <a:cxn ang="0">
                  <a:pos x="8" y="32"/>
                </a:cxn>
              </a:cxnLst>
              <a:rect l="0" t="0" r="r" b="b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4" name="Freeform 790"/>
            <p:cNvSpPr>
              <a:spLocks/>
            </p:cNvSpPr>
            <p:nvPr/>
          </p:nvSpPr>
          <p:spPr bwMode="auto">
            <a:xfrm>
              <a:off x="4868190" y="1854625"/>
              <a:ext cx="61184" cy="30651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2" y="8"/>
                </a:cxn>
              </a:cxnLst>
              <a:rect l="0" t="0" r="r" b="b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5" name="Freeform 791"/>
            <p:cNvSpPr>
              <a:spLocks/>
            </p:cNvSpPr>
            <p:nvPr/>
          </p:nvSpPr>
          <p:spPr bwMode="auto">
            <a:xfrm>
              <a:off x="4457217" y="1709992"/>
              <a:ext cx="572591" cy="547884"/>
            </a:xfrm>
            <a:custGeom>
              <a:avLst/>
              <a:gdLst/>
              <a:ahLst/>
              <a:cxnLst>
                <a:cxn ang="0">
                  <a:pos x="264" y="128"/>
                </a:cxn>
                <a:cxn ang="0">
                  <a:pos x="272" y="136"/>
                </a:cxn>
                <a:cxn ang="0">
                  <a:pos x="304" y="128"/>
                </a:cxn>
                <a:cxn ang="0">
                  <a:pos x="312" y="112"/>
                </a:cxn>
                <a:cxn ang="0">
                  <a:pos x="344" y="96"/>
                </a:cxn>
                <a:cxn ang="0">
                  <a:pos x="368" y="128"/>
                </a:cxn>
                <a:cxn ang="0">
                  <a:pos x="344" y="144"/>
                </a:cxn>
                <a:cxn ang="0">
                  <a:pos x="328" y="184"/>
                </a:cxn>
                <a:cxn ang="0">
                  <a:pos x="320" y="208"/>
                </a:cxn>
                <a:cxn ang="0">
                  <a:pos x="312" y="192"/>
                </a:cxn>
                <a:cxn ang="0">
                  <a:pos x="296" y="176"/>
                </a:cxn>
                <a:cxn ang="0">
                  <a:pos x="280" y="160"/>
                </a:cxn>
                <a:cxn ang="0">
                  <a:pos x="264" y="144"/>
                </a:cxn>
                <a:cxn ang="0">
                  <a:pos x="256" y="152"/>
                </a:cxn>
                <a:cxn ang="0">
                  <a:pos x="256" y="168"/>
                </a:cxn>
                <a:cxn ang="0">
                  <a:pos x="272" y="216"/>
                </a:cxn>
                <a:cxn ang="0">
                  <a:pos x="264" y="216"/>
                </a:cxn>
                <a:cxn ang="0">
                  <a:pos x="248" y="240"/>
                </a:cxn>
                <a:cxn ang="0">
                  <a:pos x="224" y="264"/>
                </a:cxn>
                <a:cxn ang="0">
                  <a:pos x="192" y="296"/>
                </a:cxn>
                <a:cxn ang="0">
                  <a:pos x="184" y="304"/>
                </a:cxn>
                <a:cxn ang="0">
                  <a:pos x="168" y="312"/>
                </a:cxn>
                <a:cxn ang="0">
                  <a:pos x="168" y="368"/>
                </a:cxn>
                <a:cxn ang="0">
                  <a:pos x="160" y="400"/>
                </a:cxn>
                <a:cxn ang="0">
                  <a:pos x="144" y="424"/>
                </a:cxn>
                <a:cxn ang="0">
                  <a:pos x="96" y="320"/>
                </a:cxn>
                <a:cxn ang="0">
                  <a:pos x="64" y="208"/>
                </a:cxn>
                <a:cxn ang="0">
                  <a:pos x="56" y="224"/>
                </a:cxn>
                <a:cxn ang="0">
                  <a:pos x="40" y="232"/>
                </a:cxn>
                <a:cxn ang="0">
                  <a:pos x="32" y="200"/>
                </a:cxn>
                <a:cxn ang="0">
                  <a:pos x="16" y="200"/>
                </a:cxn>
                <a:cxn ang="0">
                  <a:pos x="8" y="176"/>
                </a:cxn>
                <a:cxn ang="0">
                  <a:pos x="32" y="168"/>
                </a:cxn>
                <a:cxn ang="0">
                  <a:pos x="24" y="152"/>
                </a:cxn>
                <a:cxn ang="0">
                  <a:pos x="16" y="136"/>
                </a:cxn>
                <a:cxn ang="0">
                  <a:pos x="24" y="120"/>
                </a:cxn>
                <a:cxn ang="0">
                  <a:pos x="40" y="120"/>
                </a:cxn>
                <a:cxn ang="0">
                  <a:pos x="64" y="56"/>
                </a:cxn>
                <a:cxn ang="0">
                  <a:pos x="56" y="40"/>
                </a:cxn>
                <a:cxn ang="0">
                  <a:pos x="48" y="16"/>
                </a:cxn>
                <a:cxn ang="0">
                  <a:pos x="88" y="16"/>
                </a:cxn>
                <a:cxn ang="0">
                  <a:pos x="112" y="0"/>
                </a:cxn>
                <a:cxn ang="0">
                  <a:pos x="128" y="16"/>
                </a:cxn>
                <a:cxn ang="0">
                  <a:pos x="128" y="48"/>
                </a:cxn>
                <a:cxn ang="0">
                  <a:pos x="112" y="56"/>
                </a:cxn>
                <a:cxn ang="0">
                  <a:pos x="152" y="88"/>
                </a:cxn>
                <a:cxn ang="0">
                  <a:pos x="184" y="128"/>
                </a:cxn>
                <a:cxn ang="0">
                  <a:pos x="216" y="136"/>
                </a:cxn>
                <a:cxn ang="0">
                  <a:pos x="256" y="144"/>
                </a:cxn>
                <a:cxn ang="0">
                  <a:pos x="248" y="120"/>
                </a:cxn>
              </a:cxnLst>
              <a:rect l="0" t="0" r="r" b="b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6" name="Freeform 792"/>
            <p:cNvSpPr>
              <a:spLocks/>
            </p:cNvSpPr>
            <p:nvPr/>
          </p:nvSpPr>
          <p:spPr bwMode="auto">
            <a:xfrm>
              <a:off x="4680020" y="1823974"/>
              <a:ext cx="175471" cy="71838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32"/>
                </a:cxn>
                <a:cxn ang="0">
                  <a:pos x="80" y="32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40" y="40"/>
                </a:cxn>
                <a:cxn ang="0">
                  <a:pos x="56" y="40"/>
                </a:cxn>
                <a:cxn ang="0">
                  <a:pos x="72" y="48"/>
                </a:cxn>
                <a:cxn ang="0">
                  <a:pos x="96" y="56"/>
                </a:cxn>
                <a:cxn ang="0">
                  <a:pos x="112" y="56"/>
                </a:cxn>
                <a:cxn ang="0">
                  <a:pos x="104" y="48"/>
                </a:cxn>
              </a:cxnLst>
              <a:rect l="0" t="0" r="r" b="b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7" name="Freeform 794"/>
            <p:cNvSpPr>
              <a:spLocks/>
            </p:cNvSpPr>
            <p:nvPr/>
          </p:nvSpPr>
          <p:spPr bwMode="auto">
            <a:xfrm>
              <a:off x="4295599" y="1688919"/>
              <a:ext cx="310538" cy="258617"/>
            </a:xfrm>
            <a:custGeom>
              <a:avLst/>
              <a:gdLst/>
              <a:ahLst/>
              <a:cxnLst>
                <a:cxn ang="0">
                  <a:pos x="112" y="192"/>
                </a:cxn>
                <a:cxn ang="0">
                  <a:pos x="136" y="192"/>
                </a:cxn>
                <a:cxn ang="0">
                  <a:pos x="136" y="184"/>
                </a:cxn>
                <a:cxn ang="0">
                  <a:pos x="136" y="168"/>
                </a:cxn>
                <a:cxn ang="0">
                  <a:pos x="128" y="168"/>
                </a:cxn>
                <a:cxn ang="0">
                  <a:pos x="128" y="160"/>
                </a:cxn>
                <a:cxn ang="0">
                  <a:pos x="120" y="152"/>
                </a:cxn>
                <a:cxn ang="0">
                  <a:pos x="120" y="144"/>
                </a:cxn>
                <a:cxn ang="0">
                  <a:pos x="128" y="136"/>
                </a:cxn>
                <a:cxn ang="0">
                  <a:pos x="136" y="136"/>
                </a:cxn>
                <a:cxn ang="0">
                  <a:pos x="144" y="136"/>
                </a:cxn>
                <a:cxn ang="0">
                  <a:pos x="176" y="88"/>
                </a:cxn>
                <a:cxn ang="0">
                  <a:pos x="168" y="72"/>
                </a:cxn>
                <a:cxn ang="0">
                  <a:pos x="176" y="72"/>
                </a:cxn>
                <a:cxn ang="0">
                  <a:pos x="160" y="56"/>
                </a:cxn>
                <a:cxn ang="0">
                  <a:pos x="160" y="40"/>
                </a:cxn>
                <a:cxn ang="0">
                  <a:pos x="152" y="32"/>
                </a:cxn>
                <a:cxn ang="0">
                  <a:pos x="176" y="32"/>
                </a:cxn>
                <a:cxn ang="0">
                  <a:pos x="192" y="32"/>
                </a:cxn>
                <a:cxn ang="0">
                  <a:pos x="200" y="24"/>
                </a:cxn>
                <a:cxn ang="0">
                  <a:pos x="176" y="16"/>
                </a:cxn>
                <a:cxn ang="0">
                  <a:pos x="168" y="0"/>
                </a:cxn>
                <a:cxn ang="0">
                  <a:pos x="152" y="0"/>
                </a:cxn>
                <a:cxn ang="0">
                  <a:pos x="144" y="0"/>
                </a:cxn>
                <a:cxn ang="0">
                  <a:pos x="136" y="0"/>
                </a:cxn>
                <a:cxn ang="0">
                  <a:pos x="120" y="8"/>
                </a:cxn>
                <a:cxn ang="0">
                  <a:pos x="120" y="32"/>
                </a:cxn>
                <a:cxn ang="0">
                  <a:pos x="120" y="40"/>
                </a:cxn>
                <a:cxn ang="0">
                  <a:pos x="104" y="40"/>
                </a:cxn>
                <a:cxn ang="0">
                  <a:pos x="112" y="48"/>
                </a:cxn>
                <a:cxn ang="0">
                  <a:pos x="104" y="56"/>
                </a:cxn>
                <a:cxn ang="0">
                  <a:pos x="104" y="80"/>
                </a:cxn>
                <a:cxn ang="0">
                  <a:pos x="72" y="88"/>
                </a:cxn>
                <a:cxn ang="0">
                  <a:pos x="72" y="104"/>
                </a:cxn>
                <a:cxn ang="0">
                  <a:pos x="16" y="112"/>
                </a:cxn>
                <a:cxn ang="0">
                  <a:pos x="0" y="104"/>
                </a:cxn>
                <a:cxn ang="0">
                  <a:pos x="16" y="128"/>
                </a:cxn>
                <a:cxn ang="0">
                  <a:pos x="24" y="128"/>
                </a:cxn>
                <a:cxn ang="0">
                  <a:pos x="32" y="144"/>
                </a:cxn>
                <a:cxn ang="0">
                  <a:pos x="32" y="152"/>
                </a:cxn>
                <a:cxn ang="0">
                  <a:pos x="16" y="160"/>
                </a:cxn>
                <a:cxn ang="0">
                  <a:pos x="16" y="176"/>
                </a:cxn>
                <a:cxn ang="0">
                  <a:pos x="48" y="176"/>
                </a:cxn>
                <a:cxn ang="0">
                  <a:pos x="56" y="176"/>
                </a:cxn>
                <a:cxn ang="0">
                  <a:pos x="80" y="176"/>
                </a:cxn>
                <a:cxn ang="0">
                  <a:pos x="96" y="200"/>
                </a:cxn>
                <a:cxn ang="0">
                  <a:pos x="104" y="200"/>
                </a:cxn>
                <a:cxn ang="0">
                  <a:pos x="112" y="192"/>
                </a:cxn>
              </a:cxnLst>
              <a:rect l="0" t="0" r="r" b="b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8" name="Line 984"/>
            <p:cNvSpPr>
              <a:spLocks noChangeShapeType="1"/>
            </p:cNvSpPr>
            <p:nvPr/>
          </p:nvSpPr>
          <p:spPr bwMode="auto">
            <a:xfrm>
              <a:off x="4991713" y="2164965"/>
              <a:ext cx="2309" cy="20115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9" name="Line 985"/>
            <p:cNvSpPr>
              <a:spLocks noChangeShapeType="1"/>
            </p:cNvSpPr>
            <p:nvPr/>
          </p:nvSpPr>
          <p:spPr bwMode="auto">
            <a:xfrm>
              <a:off x="5066750" y="237185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0" name="Freeform 986"/>
            <p:cNvSpPr>
              <a:spLocks/>
            </p:cNvSpPr>
            <p:nvPr/>
          </p:nvSpPr>
          <p:spPr bwMode="auto">
            <a:xfrm>
              <a:off x="5092147" y="2381437"/>
              <a:ext cx="11544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1" name="Freeform 987"/>
            <p:cNvSpPr>
              <a:spLocks/>
            </p:cNvSpPr>
            <p:nvPr/>
          </p:nvSpPr>
          <p:spPr bwMode="auto">
            <a:xfrm>
              <a:off x="5129088" y="2433160"/>
              <a:ext cx="11544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2" name="Freeform 988"/>
            <p:cNvSpPr>
              <a:spLocks/>
            </p:cNvSpPr>
            <p:nvPr/>
          </p:nvSpPr>
          <p:spPr bwMode="auto">
            <a:xfrm>
              <a:off x="4719270" y="2215731"/>
              <a:ext cx="48486" cy="727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56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32" y="32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32"/>
                </a:cxn>
              </a:cxnLst>
              <a:rect l="0" t="0" r="r" b="b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3" name="Freeform 989"/>
            <p:cNvSpPr>
              <a:spLocks/>
            </p:cNvSpPr>
            <p:nvPr/>
          </p:nvSpPr>
          <p:spPr bwMode="auto">
            <a:xfrm>
              <a:off x="5290707" y="2020331"/>
              <a:ext cx="50794" cy="306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4" name="Freeform 990"/>
            <p:cNvSpPr>
              <a:spLocks/>
            </p:cNvSpPr>
            <p:nvPr/>
          </p:nvSpPr>
          <p:spPr bwMode="auto">
            <a:xfrm>
              <a:off x="5514664" y="1916885"/>
              <a:ext cx="25397" cy="6130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16" y="0"/>
                </a:cxn>
                <a:cxn ang="0">
                  <a:pos x="8" y="8"/>
                </a:cxn>
                <a:cxn ang="0">
                  <a:pos x="0" y="24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5" name="Freeform 991"/>
            <p:cNvSpPr>
              <a:spLocks/>
            </p:cNvSpPr>
            <p:nvPr/>
          </p:nvSpPr>
          <p:spPr bwMode="auto">
            <a:xfrm>
              <a:off x="5639341" y="1751179"/>
              <a:ext cx="49640" cy="517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16" y="16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32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6" name="Freeform 992"/>
            <p:cNvSpPr>
              <a:spLocks/>
            </p:cNvSpPr>
            <p:nvPr/>
          </p:nvSpPr>
          <p:spPr bwMode="auto">
            <a:xfrm>
              <a:off x="5688981" y="1740642"/>
              <a:ext cx="49640" cy="3160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7" name="Line 995"/>
            <p:cNvSpPr>
              <a:spLocks noChangeShapeType="1"/>
            </p:cNvSpPr>
            <p:nvPr/>
          </p:nvSpPr>
          <p:spPr bwMode="auto">
            <a:xfrm flipV="1">
              <a:off x="5652040" y="1895812"/>
              <a:ext cx="12699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8" name="Line 996"/>
            <p:cNvSpPr>
              <a:spLocks noChangeShapeType="1"/>
            </p:cNvSpPr>
            <p:nvPr/>
          </p:nvSpPr>
          <p:spPr bwMode="auto">
            <a:xfrm flipV="1">
              <a:off x="5676282" y="1864204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9" name="Freeform 1034"/>
            <p:cNvSpPr>
              <a:spLocks/>
            </p:cNvSpPr>
            <p:nvPr/>
          </p:nvSpPr>
          <p:spPr bwMode="auto">
            <a:xfrm>
              <a:off x="5353045" y="2618981"/>
              <a:ext cx="809247" cy="557462"/>
            </a:xfrm>
            <a:custGeom>
              <a:avLst/>
              <a:gdLst/>
              <a:ahLst/>
              <a:cxnLst>
                <a:cxn ang="0">
                  <a:pos x="8" y="368"/>
                </a:cxn>
                <a:cxn ang="0">
                  <a:pos x="64" y="352"/>
                </a:cxn>
                <a:cxn ang="0">
                  <a:pos x="112" y="336"/>
                </a:cxn>
                <a:cxn ang="0">
                  <a:pos x="216" y="320"/>
                </a:cxn>
                <a:cxn ang="0">
                  <a:pos x="248" y="344"/>
                </a:cxn>
                <a:cxn ang="0">
                  <a:pos x="288" y="336"/>
                </a:cxn>
                <a:cxn ang="0">
                  <a:pos x="264" y="376"/>
                </a:cxn>
                <a:cxn ang="0">
                  <a:pos x="288" y="360"/>
                </a:cxn>
                <a:cxn ang="0">
                  <a:pos x="280" y="376"/>
                </a:cxn>
                <a:cxn ang="0">
                  <a:pos x="288" y="384"/>
                </a:cxn>
                <a:cxn ang="0">
                  <a:pos x="288" y="400"/>
                </a:cxn>
                <a:cxn ang="0">
                  <a:pos x="312" y="424"/>
                </a:cxn>
                <a:cxn ang="0">
                  <a:pos x="344" y="408"/>
                </a:cxn>
                <a:cxn ang="0">
                  <a:pos x="352" y="416"/>
                </a:cxn>
                <a:cxn ang="0">
                  <a:pos x="352" y="432"/>
                </a:cxn>
                <a:cxn ang="0">
                  <a:pos x="408" y="408"/>
                </a:cxn>
                <a:cxn ang="0">
                  <a:pos x="496" y="312"/>
                </a:cxn>
                <a:cxn ang="0">
                  <a:pos x="520" y="232"/>
                </a:cxn>
                <a:cxn ang="0">
                  <a:pos x="504" y="192"/>
                </a:cxn>
                <a:cxn ang="0">
                  <a:pos x="496" y="176"/>
                </a:cxn>
                <a:cxn ang="0">
                  <a:pos x="472" y="136"/>
                </a:cxn>
                <a:cxn ang="0">
                  <a:pos x="464" y="104"/>
                </a:cxn>
                <a:cxn ang="0">
                  <a:pos x="456" y="64"/>
                </a:cxn>
                <a:cxn ang="0">
                  <a:pos x="440" y="56"/>
                </a:cxn>
                <a:cxn ang="0">
                  <a:pos x="424" y="0"/>
                </a:cxn>
                <a:cxn ang="0">
                  <a:pos x="408" y="80"/>
                </a:cxn>
                <a:cxn ang="0">
                  <a:pos x="384" y="104"/>
                </a:cxn>
                <a:cxn ang="0">
                  <a:pos x="368" y="96"/>
                </a:cxn>
                <a:cxn ang="0">
                  <a:pos x="336" y="80"/>
                </a:cxn>
                <a:cxn ang="0">
                  <a:pos x="328" y="64"/>
                </a:cxn>
                <a:cxn ang="0">
                  <a:pos x="336" y="40"/>
                </a:cxn>
                <a:cxn ang="0">
                  <a:pos x="352" y="24"/>
                </a:cxn>
                <a:cxn ang="0">
                  <a:pos x="336" y="32"/>
                </a:cxn>
                <a:cxn ang="0">
                  <a:pos x="328" y="24"/>
                </a:cxn>
                <a:cxn ang="0">
                  <a:pos x="296" y="16"/>
                </a:cxn>
                <a:cxn ang="0">
                  <a:pos x="272" y="24"/>
                </a:cxn>
                <a:cxn ang="0">
                  <a:pos x="264" y="48"/>
                </a:cxn>
                <a:cxn ang="0">
                  <a:pos x="248" y="56"/>
                </a:cxn>
                <a:cxn ang="0">
                  <a:pos x="248" y="72"/>
                </a:cxn>
                <a:cxn ang="0">
                  <a:pos x="232" y="72"/>
                </a:cxn>
                <a:cxn ang="0">
                  <a:pos x="224" y="48"/>
                </a:cxn>
                <a:cxn ang="0">
                  <a:pos x="200" y="64"/>
                </a:cxn>
                <a:cxn ang="0">
                  <a:pos x="176" y="88"/>
                </a:cxn>
                <a:cxn ang="0">
                  <a:pos x="168" y="88"/>
                </a:cxn>
                <a:cxn ang="0">
                  <a:pos x="160" y="104"/>
                </a:cxn>
                <a:cxn ang="0">
                  <a:pos x="144" y="104"/>
                </a:cxn>
                <a:cxn ang="0">
                  <a:pos x="120" y="136"/>
                </a:cxn>
                <a:cxn ang="0">
                  <a:pos x="32" y="176"/>
                </a:cxn>
                <a:cxn ang="0">
                  <a:pos x="24" y="184"/>
                </a:cxn>
                <a:cxn ang="0">
                  <a:pos x="16" y="200"/>
                </a:cxn>
                <a:cxn ang="0">
                  <a:pos x="8" y="224"/>
                </a:cxn>
                <a:cxn ang="0">
                  <a:pos x="8" y="232"/>
                </a:cxn>
                <a:cxn ang="0">
                  <a:pos x="16" y="320"/>
                </a:cxn>
                <a:cxn ang="0">
                  <a:pos x="0" y="344"/>
                </a:cxn>
              </a:cxnLst>
              <a:rect l="0" t="0" r="r" b="b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0" name="Freeform 1035"/>
            <p:cNvSpPr>
              <a:spLocks/>
            </p:cNvSpPr>
            <p:nvPr/>
          </p:nvSpPr>
          <p:spPr bwMode="auto">
            <a:xfrm>
              <a:off x="5751320" y="3104605"/>
              <a:ext cx="25397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1" name="Freeform 1036"/>
            <p:cNvSpPr>
              <a:spLocks/>
            </p:cNvSpPr>
            <p:nvPr/>
          </p:nvSpPr>
          <p:spPr bwMode="auto">
            <a:xfrm>
              <a:off x="5837901" y="3208052"/>
              <a:ext cx="75037" cy="517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24" y="32"/>
                </a:cxn>
                <a:cxn ang="0">
                  <a:pos x="48" y="0"/>
                </a:cxn>
                <a:cxn ang="0">
                  <a:pos x="24" y="8"/>
                </a:cxn>
                <a:cxn ang="0">
                  <a:pos x="8" y="0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2" name="Freeform 1037"/>
            <p:cNvSpPr>
              <a:spLocks/>
            </p:cNvSpPr>
            <p:nvPr/>
          </p:nvSpPr>
          <p:spPr bwMode="auto">
            <a:xfrm>
              <a:off x="5054051" y="2299063"/>
              <a:ext cx="223957" cy="2270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32"/>
                </a:cxn>
                <a:cxn ang="0">
                  <a:pos x="32" y="48"/>
                </a:cxn>
                <a:cxn ang="0">
                  <a:pos x="48" y="56"/>
                </a:cxn>
                <a:cxn ang="0">
                  <a:pos x="48" y="80"/>
                </a:cxn>
                <a:cxn ang="0">
                  <a:pos x="64" y="96"/>
                </a:cxn>
                <a:cxn ang="0">
                  <a:pos x="72" y="120"/>
                </a:cxn>
                <a:cxn ang="0">
                  <a:pos x="80" y="136"/>
                </a:cxn>
                <a:cxn ang="0">
                  <a:pos x="120" y="168"/>
                </a:cxn>
                <a:cxn ang="0">
                  <a:pos x="120" y="176"/>
                </a:cxn>
                <a:cxn ang="0">
                  <a:pos x="128" y="168"/>
                </a:cxn>
                <a:cxn ang="0">
                  <a:pos x="136" y="176"/>
                </a:cxn>
                <a:cxn ang="0">
                  <a:pos x="144" y="136"/>
                </a:cxn>
                <a:cxn ang="0">
                  <a:pos x="136" y="120"/>
                </a:cxn>
                <a:cxn ang="0">
                  <a:pos x="128" y="120"/>
                </a:cxn>
                <a:cxn ang="0">
                  <a:pos x="120" y="104"/>
                </a:cxn>
                <a:cxn ang="0">
                  <a:pos x="112" y="104"/>
                </a:cxn>
                <a:cxn ang="0">
                  <a:pos x="104" y="96"/>
                </a:cxn>
                <a:cxn ang="0">
                  <a:pos x="112" y="88"/>
                </a:cxn>
                <a:cxn ang="0">
                  <a:pos x="104" y="80"/>
                </a:cxn>
                <a:cxn ang="0">
                  <a:pos x="104" y="72"/>
                </a:cxn>
                <a:cxn ang="0">
                  <a:pos x="80" y="56"/>
                </a:cxn>
                <a:cxn ang="0">
                  <a:pos x="72" y="56"/>
                </a:cxn>
                <a:cxn ang="0">
                  <a:pos x="24" y="8"/>
                </a:cxn>
                <a:cxn ang="0">
                  <a:pos x="0" y="0"/>
                </a:cxn>
              </a:cxnLst>
              <a:rect l="0" t="0" r="r" b="b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3" name="Freeform 1038"/>
            <p:cNvSpPr>
              <a:spLocks/>
            </p:cNvSpPr>
            <p:nvPr/>
          </p:nvSpPr>
          <p:spPr bwMode="auto">
            <a:xfrm>
              <a:off x="5253766" y="2526070"/>
              <a:ext cx="185861" cy="517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24"/>
                </a:cxn>
                <a:cxn ang="0">
                  <a:pos x="56" y="24"/>
                </a:cxn>
                <a:cxn ang="0">
                  <a:pos x="96" y="40"/>
                </a:cxn>
                <a:cxn ang="0">
                  <a:pos x="104" y="32"/>
                </a:cxn>
                <a:cxn ang="0">
                  <a:pos x="120" y="40"/>
                </a:cxn>
                <a:cxn ang="0">
                  <a:pos x="120" y="24"/>
                </a:cxn>
                <a:cxn ang="0">
                  <a:pos x="104" y="24"/>
                </a:cxn>
                <a:cxn ang="0">
                  <a:pos x="96" y="16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48" y="16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4" name="Freeform 1039"/>
            <p:cNvSpPr>
              <a:spLocks/>
            </p:cNvSpPr>
            <p:nvPr/>
          </p:nvSpPr>
          <p:spPr bwMode="auto">
            <a:xfrm>
              <a:off x="5439627" y="2567257"/>
              <a:ext cx="26552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5" name="Freeform 1040"/>
            <p:cNvSpPr>
              <a:spLocks/>
            </p:cNvSpPr>
            <p:nvPr/>
          </p:nvSpPr>
          <p:spPr bwMode="auto">
            <a:xfrm>
              <a:off x="5477723" y="2567257"/>
              <a:ext cx="161618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48" y="8"/>
                </a:cxn>
                <a:cxn ang="0">
                  <a:pos x="80" y="16"/>
                </a:cxn>
                <a:cxn ang="0">
                  <a:pos x="104" y="8"/>
                </a:cxn>
                <a:cxn ang="0">
                  <a:pos x="88" y="0"/>
                </a:cxn>
                <a:cxn ang="0">
                  <a:pos x="80" y="8"/>
                </a:cxn>
                <a:cxn ang="0">
                  <a:pos x="56" y="0"/>
                </a:cxn>
                <a:cxn ang="0">
                  <a:pos x="48" y="8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6" name="Freeform 1041"/>
            <p:cNvSpPr>
              <a:spLocks/>
            </p:cNvSpPr>
            <p:nvPr/>
          </p:nvSpPr>
          <p:spPr bwMode="auto">
            <a:xfrm>
              <a:off x="5652040" y="2567257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7" name="Freeform 1042"/>
            <p:cNvSpPr>
              <a:spLocks/>
            </p:cNvSpPr>
            <p:nvPr/>
          </p:nvSpPr>
          <p:spPr bwMode="auto">
            <a:xfrm>
              <a:off x="5676282" y="2556721"/>
              <a:ext cx="25397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8" name="Freeform 1043"/>
            <p:cNvSpPr>
              <a:spLocks/>
            </p:cNvSpPr>
            <p:nvPr/>
          </p:nvSpPr>
          <p:spPr bwMode="auto">
            <a:xfrm>
              <a:off x="5540061" y="2597908"/>
              <a:ext cx="36941" cy="114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9" name="Freeform 1044"/>
            <p:cNvSpPr>
              <a:spLocks/>
            </p:cNvSpPr>
            <p:nvPr/>
          </p:nvSpPr>
          <p:spPr bwMode="auto">
            <a:xfrm>
              <a:off x="5789415" y="2546185"/>
              <a:ext cx="11544" cy="210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0" name="Freeform 1045"/>
            <p:cNvSpPr>
              <a:spLocks/>
            </p:cNvSpPr>
            <p:nvPr/>
          </p:nvSpPr>
          <p:spPr bwMode="auto">
            <a:xfrm>
              <a:off x="5850599" y="2515534"/>
              <a:ext cx="12699" cy="3065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24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1" name="Freeform 1046"/>
            <p:cNvSpPr>
              <a:spLocks/>
            </p:cNvSpPr>
            <p:nvPr/>
          </p:nvSpPr>
          <p:spPr bwMode="auto">
            <a:xfrm>
              <a:off x="5253766" y="2442738"/>
              <a:ext cx="36941" cy="316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2" name="Freeform 1047"/>
            <p:cNvSpPr>
              <a:spLocks/>
            </p:cNvSpPr>
            <p:nvPr/>
          </p:nvSpPr>
          <p:spPr bwMode="auto">
            <a:xfrm>
              <a:off x="5302251" y="2463811"/>
              <a:ext cx="13853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3" name="Line 1049"/>
            <p:cNvSpPr>
              <a:spLocks noChangeShapeType="1"/>
            </p:cNvSpPr>
            <p:nvPr/>
          </p:nvSpPr>
          <p:spPr bwMode="auto">
            <a:xfrm>
              <a:off x="5415384" y="2556721"/>
              <a:ext cx="24243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4" name="Freeform 1050"/>
            <p:cNvSpPr>
              <a:spLocks/>
            </p:cNvSpPr>
            <p:nvPr/>
          </p:nvSpPr>
          <p:spPr bwMode="auto">
            <a:xfrm>
              <a:off x="5540061" y="2381437"/>
              <a:ext cx="136221" cy="14463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72"/>
                </a:cxn>
                <a:cxn ang="0">
                  <a:pos x="8" y="72"/>
                </a:cxn>
                <a:cxn ang="0">
                  <a:pos x="8" y="80"/>
                </a:cxn>
                <a:cxn ang="0">
                  <a:pos x="8" y="104"/>
                </a:cxn>
                <a:cxn ang="0">
                  <a:pos x="16" y="104"/>
                </a:cxn>
                <a:cxn ang="0">
                  <a:pos x="16" y="72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24" y="72"/>
                </a:cxn>
                <a:cxn ang="0">
                  <a:pos x="40" y="88"/>
                </a:cxn>
                <a:cxn ang="0">
                  <a:pos x="40" y="96"/>
                </a:cxn>
                <a:cxn ang="0">
                  <a:pos x="48" y="96"/>
                </a:cxn>
                <a:cxn ang="0">
                  <a:pos x="48" y="104"/>
                </a:cxn>
                <a:cxn ang="0">
                  <a:pos x="48" y="112"/>
                </a:cxn>
                <a:cxn ang="0">
                  <a:pos x="56" y="104"/>
                </a:cxn>
                <a:cxn ang="0">
                  <a:pos x="56" y="96"/>
                </a:cxn>
                <a:cxn ang="0">
                  <a:pos x="40" y="72"/>
                </a:cxn>
                <a:cxn ang="0">
                  <a:pos x="48" y="72"/>
                </a:cxn>
                <a:cxn ang="0">
                  <a:pos x="40" y="48"/>
                </a:cxn>
                <a:cxn ang="0">
                  <a:pos x="56" y="40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24" y="16"/>
                </a:cxn>
                <a:cxn ang="0">
                  <a:pos x="64" y="16"/>
                </a:cxn>
                <a:cxn ang="0">
                  <a:pos x="80" y="16"/>
                </a:cxn>
                <a:cxn ang="0">
                  <a:pos x="88" y="0"/>
                </a:cxn>
                <a:cxn ang="0">
                  <a:pos x="80" y="0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32"/>
                </a:cxn>
                <a:cxn ang="0">
                  <a:pos x="0" y="64"/>
                </a:cxn>
              </a:cxnLst>
              <a:rect l="0" t="0" r="r" b="b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5" name="Freeform 1051"/>
            <p:cNvSpPr>
              <a:spLocks/>
            </p:cNvSpPr>
            <p:nvPr/>
          </p:nvSpPr>
          <p:spPr bwMode="auto">
            <a:xfrm>
              <a:off x="5713224" y="2371858"/>
              <a:ext cx="38096" cy="6130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32"/>
                </a:cxn>
                <a:cxn ang="0">
                  <a:pos x="16" y="48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6" name="Freeform 1052"/>
            <p:cNvSpPr>
              <a:spLocks/>
            </p:cNvSpPr>
            <p:nvPr/>
          </p:nvSpPr>
          <p:spPr bwMode="auto">
            <a:xfrm>
              <a:off x="5688981" y="2474347"/>
              <a:ext cx="24243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7" name="Freeform 1053"/>
            <p:cNvSpPr>
              <a:spLocks/>
            </p:cNvSpPr>
            <p:nvPr/>
          </p:nvSpPr>
          <p:spPr bwMode="auto">
            <a:xfrm>
              <a:off x="5725922" y="2463811"/>
              <a:ext cx="63493" cy="210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8" name="Freeform 1054"/>
            <p:cNvSpPr>
              <a:spLocks/>
            </p:cNvSpPr>
            <p:nvPr/>
          </p:nvSpPr>
          <p:spPr bwMode="auto">
            <a:xfrm>
              <a:off x="5713224" y="2433160"/>
              <a:ext cx="25397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9" name="Freeform 1055"/>
            <p:cNvSpPr>
              <a:spLocks/>
            </p:cNvSpPr>
            <p:nvPr/>
          </p:nvSpPr>
          <p:spPr bwMode="auto">
            <a:xfrm>
              <a:off x="5776717" y="2412088"/>
              <a:ext cx="24243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0" name="Freeform 1056"/>
            <p:cNvSpPr>
              <a:spLocks/>
            </p:cNvSpPr>
            <p:nvPr/>
          </p:nvSpPr>
          <p:spPr bwMode="auto">
            <a:xfrm>
              <a:off x="5887541" y="2422624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1" name="Freeform 1057"/>
            <p:cNvSpPr>
              <a:spLocks/>
            </p:cNvSpPr>
            <p:nvPr/>
          </p:nvSpPr>
          <p:spPr bwMode="auto">
            <a:xfrm>
              <a:off x="5540061" y="2050982"/>
              <a:ext cx="99280" cy="1034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56"/>
                </a:cxn>
                <a:cxn ang="0">
                  <a:pos x="16" y="56"/>
                </a:cxn>
                <a:cxn ang="0">
                  <a:pos x="16" y="72"/>
                </a:cxn>
                <a:cxn ang="0">
                  <a:pos x="24" y="72"/>
                </a:cxn>
                <a:cxn ang="0">
                  <a:pos x="40" y="80"/>
                </a:cxn>
                <a:cxn ang="0">
                  <a:pos x="40" y="72"/>
                </a:cxn>
                <a:cxn ang="0">
                  <a:pos x="48" y="80"/>
                </a:cxn>
                <a:cxn ang="0">
                  <a:pos x="64" y="80"/>
                </a:cxn>
                <a:cxn ang="0">
                  <a:pos x="56" y="72"/>
                </a:cxn>
                <a:cxn ang="0">
                  <a:pos x="40" y="64"/>
                </a:cxn>
                <a:cxn ang="0">
                  <a:pos x="32" y="72"/>
                </a:cxn>
                <a:cxn ang="0">
                  <a:pos x="32" y="64"/>
                </a:cxn>
                <a:cxn ang="0">
                  <a:pos x="24" y="48"/>
                </a:cxn>
                <a:cxn ang="0">
                  <a:pos x="32" y="24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2" name="Freeform 1058"/>
            <p:cNvSpPr>
              <a:spLocks/>
            </p:cNvSpPr>
            <p:nvPr/>
          </p:nvSpPr>
          <p:spPr bwMode="auto">
            <a:xfrm>
              <a:off x="5503120" y="2195616"/>
              <a:ext cx="48486" cy="5172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0" y="40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3" name="Freeform 1059"/>
            <p:cNvSpPr>
              <a:spLocks/>
            </p:cNvSpPr>
            <p:nvPr/>
          </p:nvSpPr>
          <p:spPr bwMode="auto">
            <a:xfrm>
              <a:off x="5551605" y="2143893"/>
              <a:ext cx="25397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4" name="Freeform 1060"/>
            <p:cNvSpPr>
              <a:spLocks/>
            </p:cNvSpPr>
            <p:nvPr/>
          </p:nvSpPr>
          <p:spPr bwMode="auto">
            <a:xfrm>
              <a:off x="5639341" y="2164965"/>
              <a:ext cx="25397" cy="50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5" name="Freeform 1061"/>
            <p:cNvSpPr>
              <a:spLocks/>
            </p:cNvSpPr>
            <p:nvPr/>
          </p:nvSpPr>
          <p:spPr bwMode="auto">
            <a:xfrm>
              <a:off x="5588547" y="2174544"/>
              <a:ext cx="63493" cy="6130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16" y="48"/>
                </a:cxn>
                <a:cxn ang="0">
                  <a:pos x="24" y="40"/>
                </a:cxn>
                <a:cxn ang="0">
                  <a:pos x="24" y="32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32" y="40"/>
                </a:cxn>
                <a:cxn ang="0">
                  <a:pos x="40" y="40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32" y="16"/>
                </a:cxn>
                <a:cxn ang="0">
                  <a:pos x="24" y="24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6" name="Freeform 1062"/>
            <p:cNvSpPr>
              <a:spLocks/>
            </p:cNvSpPr>
            <p:nvPr/>
          </p:nvSpPr>
          <p:spPr bwMode="auto">
            <a:xfrm>
              <a:off x="5601245" y="2215731"/>
              <a:ext cx="100434" cy="8333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8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24" y="32"/>
                </a:cxn>
                <a:cxn ang="0">
                  <a:pos x="32" y="40"/>
                </a:cxn>
                <a:cxn ang="0">
                  <a:pos x="24" y="56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56" y="56"/>
                </a:cxn>
                <a:cxn ang="0">
                  <a:pos x="64" y="40"/>
                </a:cxn>
                <a:cxn ang="0">
                  <a:pos x="56" y="16"/>
                </a:cxn>
                <a:cxn ang="0">
                  <a:pos x="40" y="0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32" y="24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0" y="32"/>
                </a:cxn>
                <a:cxn ang="0">
                  <a:pos x="0" y="40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7" name="Freeform 1063"/>
            <p:cNvSpPr>
              <a:spLocks/>
            </p:cNvSpPr>
            <p:nvPr/>
          </p:nvSpPr>
          <p:spPr bwMode="auto">
            <a:xfrm>
              <a:off x="6149594" y="2495420"/>
              <a:ext cx="87736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32"/>
                </a:cxn>
                <a:cxn ang="0">
                  <a:pos x="32" y="32"/>
                </a:cxn>
                <a:cxn ang="0">
                  <a:pos x="48" y="16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8" name="Freeform 1064"/>
            <p:cNvSpPr>
              <a:spLocks/>
            </p:cNvSpPr>
            <p:nvPr/>
          </p:nvSpPr>
          <p:spPr bwMode="auto">
            <a:xfrm>
              <a:off x="6210778" y="2463811"/>
              <a:ext cx="39250" cy="42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24" y="32"/>
                </a:cxn>
                <a:cxn ang="0">
                  <a:pos x="24" y="16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9" name="Freeform 1065"/>
            <p:cNvSpPr>
              <a:spLocks/>
            </p:cNvSpPr>
            <p:nvPr/>
          </p:nvSpPr>
          <p:spPr bwMode="auto">
            <a:xfrm>
              <a:off x="6286969" y="2515534"/>
              <a:ext cx="24243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0" name="Line 1070"/>
            <p:cNvSpPr>
              <a:spLocks noChangeShapeType="1"/>
            </p:cNvSpPr>
            <p:nvPr/>
          </p:nvSpPr>
          <p:spPr bwMode="auto">
            <a:xfrm>
              <a:off x="5664738" y="2453275"/>
              <a:ext cx="11544" cy="191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1" name="Freeform 1072"/>
            <p:cNvSpPr>
              <a:spLocks/>
            </p:cNvSpPr>
            <p:nvPr/>
          </p:nvSpPr>
          <p:spPr bwMode="auto">
            <a:xfrm>
              <a:off x="5762864" y="2629517"/>
              <a:ext cx="26552" cy="201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2" name="Freeform 1073"/>
            <p:cNvSpPr>
              <a:spLocks/>
            </p:cNvSpPr>
            <p:nvPr/>
          </p:nvSpPr>
          <p:spPr bwMode="auto">
            <a:xfrm>
              <a:off x="5627797" y="2577794"/>
              <a:ext cx="85427" cy="3160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56" y="0"/>
                </a:cxn>
                <a:cxn ang="0">
                  <a:pos x="24" y="0"/>
                </a:cxn>
                <a:cxn ang="0">
                  <a:pos x="8" y="16"/>
                </a:cxn>
                <a:cxn ang="0">
                  <a:pos x="0" y="24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3" name="Rectangle 1080"/>
            <p:cNvSpPr>
              <a:spLocks noChangeArrowheads="1"/>
            </p:cNvSpPr>
            <p:nvPr/>
          </p:nvSpPr>
          <p:spPr bwMode="auto">
            <a:xfrm>
              <a:off x="5389987" y="1967650"/>
              <a:ext cx="12699" cy="10536"/>
            </a:xfrm>
            <a:prstGeom prst="rect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4" name="Line 1082"/>
            <p:cNvSpPr>
              <a:spLocks noChangeShapeType="1"/>
            </p:cNvSpPr>
            <p:nvPr/>
          </p:nvSpPr>
          <p:spPr bwMode="auto">
            <a:xfrm>
              <a:off x="5389987" y="1978187"/>
              <a:ext cx="12699" cy="191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grpSp>
          <p:nvGrpSpPr>
            <p:cNvPr id="4" name="Group 748"/>
            <p:cNvGrpSpPr>
              <a:grpSpLocks/>
            </p:cNvGrpSpPr>
            <p:nvPr/>
          </p:nvGrpSpPr>
          <p:grpSpPr bwMode="auto">
            <a:xfrm>
              <a:off x="3611031" y="1204252"/>
              <a:ext cx="1406080" cy="350569"/>
              <a:chOff x="3484" y="1696"/>
              <a:chExt cx="904" cy="272"/>
            </a:xfrm>
            <a:grpFill/>
          </p:grpSpPr>
          <p:sp>
            <p:nvSpPr>
              <p:cNvPr id="186" name="Freeform 749"/>
              <p:cNvSpPr>
                <a:spLocks/>
              </p:cNvSpPr>
              <p:nvPr/>
            </p:nvSpPr>
            <p:spPr bwMode="auto">
              <a:xfrm>
                <a:off x="3852" y="1928"/>
                <a:ext cx="40" cy="4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40"/>
                  </a:cxn>
                  <a:cxn ang="0">
                    <a:pos x="32" y="40"/>
                  </a:cxn>
                  <a:cxn ang="0">
                    <a:pos x="32" y="32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24" y="8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24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87" name="Freeform 750"/>
              <p:cNvSpPr>
                <a:spLocks/>
              </p:cNvSpPr>
              <p:nvPr/>
            </p:nvSpPr>
            <p:spPr bwMode="auto">
              <a:xfrm>
                <a:off x="4028" y="1928"/>
                <a:ext cx="64" cy="2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24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16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88" name="Freeform 751"/>
              <p:cNvSpPr>
                <a:spLocks/>
              </p:cNvSpPr>
              <p:nvPr/>
            </p:nvSpPr>
            <p:spPr bwMode="auto">
              <a:xfrm>
                <a:off x="4348" y="1792"/>
                <a:ext cx="40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8" y="64"/>
                  </a:cxn>
                  <a:cxn ang="0">
                    <a:pos x="24" y="64"/>
                  </a:cxn>
                  <a:cxn ang="0">
                    <a:pos x="24" y="56"/>
                  </a:cxn>
                  <a:cxn ang="0">
                    <a:pos x="40" y="48"/>
                  </a:cxn>
                  <a:cxn ang="0">
                    <a:pos x="40" y="24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32" y="24"/>
                  </a:cxn>
                  <a:cxn ang="0">
                    <a:pos x="16" y="56"/>
                  </a:cxn>
                  <a:cxn ang="0">
                    <a:pos x="0" y="64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89" name="Freeform 752"/>
              <p:cNvSpPr>
                <a:spLocks/>
              </p:cNvSpPr>
              <p:nvPr/>
            </p:nvSpPr>
            <p:spPr bwMode="auto">
              <a:xfrm>
                <a:off x="3484" y="1712"/>
                <a:ext cx="32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24"/>
                  </a:cxn>
                  <a:cxn ang="0">
                    <a:pos x="32" y="16"/>
                  </a:cxn>
                  <a:cxn ang="0">
                    <a:pos x="24" y="8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0" name="Freeform 753"/>
              <p:cNvSpPr>
                <a:spLocks/>
              </p:cNvSpPr>
              <p:nvPr/>
            </p:nvSpPr>
            <p:spPr bwMode="auto">
              <a:xfrm>
                <a:off x="3524" y="1696"/>
                <a:ext cx="24" cy="24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16" y="16"/>
                  </a:cxn>
                  <a:cxn ang="0">
                    <a:pos x="16" y="24"/>
                  </a:cxn>
                  <a:cxn ang="0">
                    <a:pos x="24" y="24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16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</p:grpSp>
        <p:grpSp>
          <p:nvGrpSpPr>
            <p:cNvPr id="5" name="Group 754"/>
            <p:cNvGrpSpPr>
              <a:grpSpLocks/>
            </p:cNvGrpSpPr>
            <p:nvPr/>
          </p:nvGrpSpPr>
          <p:grpSpPr bwMode="auto">
            <a:xfrm>
              <a:off x="3337433" y="2134314"/>
              <a:ext cx="460613" cy="556504"/>
              <a:chOff x="3308" y="2416"/>
              <a:chExt cx="296" cy="432"/>
            </a:xfrm>
            <a:grpFill/>
          </p:grpSpPr>
          <p:sp>
            <p:nvSpPr>
              <p:cNvPr id="192" name="Freeform 755"/>
              <p:cNvSpPr>
                <a:spLocks/>
              </p:cNvSpPr>
              <p:nvPr/>
            </p:nvSpPr>
            <p:spPr bwMode="auto">
              <a:xfrm>
                <a:off x="3308" y="2416"/>
                <a:ext cx="3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4"/>
                  </a:cxn>
                  <a:cxn ang="0">
                    <a:pos x="32" y="16"/>
                  </a:cxn>
                  <a:cxn ang="0">
                    <a:pos x="32" y="8"/>
                  </a:cxn>
                  <a:cxn ang="0">
                    <a:pos x="16" y="8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3" name="Freeform 756"/>
              <p:cNvSpPr>
                <a:spLocks/>
              </p:cNvSpPr>
              <p:nvPr/>
            </p:nvSpPr>
            <p:spPr bwMode="auto">
              <a:xfrm>
                <a:off x="3556" y="2624"/>
                <a:ext cx="40" cy="4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24" y="48"/>
                  </a:cxn>
                  <a:cxn ang="0">
                    <a:pos x="32" y="40"/>
                  </a:cxn>
                  <a:cxn ang="0">
                    <a:pos x="24" y="40"/>
                  </a:cxn>
                  <a:cxn ang="0">
                    <a:pos x="40" y="16"/>
                  </a:cxn>
                  <a:cxn ang="0">
                    <a:pos x="32" y="8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40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4" name="Freeform 757"/>
              <p:cNvSpPr>
                <a:spLocks/>
              </p:cNvSpPr>
              <p:nvPr/>
            </p:nvSpPr>
            <p:spPr bwMode="auto">
              <a:xfrm>
                <a:off x="3524" y="2680"/>
                <a:ext cx="24" cy="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6" y="64"/>
                  </a:cxn>
                  <a:cxn ang="0">
                    <a:pos x="16" y="80"/>
                  </a:cxn>
                  <a:cxn ang="0">
                    <a:pos x="24" y="80"/>
                  </a:cxn>
                  <a:cxn ang="0">
                    <a:pos x="24" y="56"/>
                  </a:cxn>
                  <a:cxn ang="0">
                    <a:pos x="8" y="48"/>
                  </a:cxn>
                  <a:cxn ang="0">
                    <a:pos x="16" y="4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40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5" name="Freeform 758"/>
              <p:cNvSpPr>
                <a:spLocks/>
              </p:cNvSpPr>
              <p:nvPr/>
            </p:nvSpPr>
            <p:spPr bwMode="auto">
              <a:xfrm>
                <a:off x="3588" y="2776"/>
                <a:ext cx="16" cy="72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6"/>
                  </a:cxn>
                  <a:cxn ang="0">
                    <a:pos x="16" y="72"/>
                  </a:cxn>
                  <a:cxn ang="0">
                    <a:pos x="8" y="48"/>
                  </a:cxn>
                  <a:cxn ang="0">
                    <a:pos x="16" y="32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8" y="32"/>
                  </a:cxn>
                  <a:cxn ang="0">
                    <a:pos x="0" y="40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</p:grpSp>
        <p:sp>
          <p:nvSpPr>
            <p:cNvPr id="196" name="Freeform 759"/>
            <p:cNvSpPr>
              <a:spLocks/>
            </p:cNvSpPr>
            <p:nvPr/>
          </p:nvSpPr>
          <p:spPr bwMode="auto">
            <a:xfrm>
              <a:off x="2764842" y="2164965"/>
              <a:ext cx="148920" cy="103447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88" y="72"/>
                </a:cxn>
                <a:cxn ang="0">
                  <a:pos x="88" y="64"/>
                </a:cxn>
                <a:cxn ang="0">
                  <a:pos x="96" y="64"/>
                </a:cxn>
                <a:cxn ang="0">
                  <a:pos x="88" y="48"/>
                </a:cxn>
                <a:cxn ang="0">
                  <a:pos x="88" y="32"/>
                </a:cxn>
                <a:cxn ang="0">
                  <a:pos x="72" y="0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6" y="48"/>
                </a:cxn>
                <a:cxn ang="0">
                  <a:pos x="32" y="40"/>
                </a:cxn>
                <a:cxn ang="0">
                  <a:pos x="48" y="40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64" y="64"/>
                </a:cxn>
                <a:cxn ang="0">
                  <a:pos x="72" y="80"/>
                </a:cxn>
                <a:cxn ang="0">
                  <a:pos x="80" y="80"/>
                </a:cxn>
              </a:cxnLst>
              <a:rect l="0" t="0" r="r" b="b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7" name="Freeform 760"/>
            <p:cNvSpPr>
              <a:spLocks/>
            </p:cNvSpPr>
            <p:nvPr/>
          </p:nvSpPr>
          <p:spPr bwMode="auto">
            <a:xfrm>
              <a:off x="3324735" y="2308640"/>
              <a:ext cx="398274" cy="362063"/>
            </a:xfrm>
            <a:custGeom>
              <a:avLst/>
              <a:gdLst/>
              <a:ahLst/>
              <a:cxnLst>
                <a:cxn ang="0">
                  <a:pos x="144" y="8"/>
                </a:cxn>
                <a:cxn ang="0">
                  <a:pos x="136" y="16"/>
                </a:cxn>
                <a:cxn ang="0">
                  <a:pos x="112" y="8"/>
                </a:cxn>
                <a:cxn ang="0">
                  <a:pos x="104" y="0"/>
                </a:cxn>
                <a:cxn ang="0">
                  <a:pos x="96" y="0"/>
                </a:cxn>
                <a:cxn ang="0">
                  <a:pos x="88" y="24"/>
                </a:cxn>
                <a:cxn ang="0">
                  <a:pos x="80" y="48"/>
                </a:cxn>
                <a:cxn ang="0">
                  <a:pos x="72" y="88"/>
                </a:cxn>
                <a:cxn ang="0">
                  <a:pos x="56" y="112"/>
                </a:cxn>
                <a:cxn ang="0">
                  <a:pos x="48" y="136"/>
                </a:cxn>
                <a:cxn ang="0">
                  <a:pos x="32" y="152"/>
                </a:cxn>
                <a:cxn ang="0">
                  <a:pos x="24" y="144"/>
                </a:cxn>
                <a:cxn ang="0">
                  <a:pos x="16" y="152"/>
                </a:cxn>
                <a:cxn ang="0">
                  <a:pos x="8" y="152"/>
                </a:cxn>
                <a:cxn ang="0">
                  <a:pos x="0" y="152"/>
                </a:cxn>
                <a:cxn ang="0">
                  <a:pos x="0" y="168"/>
                </a:cxn>
                <a:cxn ang="0">
                  <a:pos x="0" y="176"/>
                </a:cxn>
                <a:cxn ang="0">
                  <a:pos x="16" y="168"/>
                </a:cxn>
                <a:cxn ang="0">
                  <a:pos x="48" y="168"/>
                </a:cxn>
                <a:cxn ang="0">
                  <a:pos x="56" y="168"/>
                </a:cxn>
                <a:cxn ang="0">
                  <a:pos x="64" y="192"/>
                </a:cxn>
                <a:cxn ang="0">
                  <a:pos x="72" y="200"/>
                </a:cxn>
                <a:cxn ang="0">
                  <a:pos x="96" y="200"/>
                </a:cxn>
                <a:cxn ang="0">
                  <a:pos x="96" y="184"/>
                </a:cxn>
                <a:cxn ang="0">
                  <a:pos x="112" y="184"/>
                </a:cxn>
                <a:cxn ang="0">
                  <a:pos x="128" y="192"/>
                </a:cxn>
                <a:cxn ang="0">
                  <a:pos x="128" y="224"/>
                </a:cxn>
                <a:cxn ang="0">
                  <a:pos x="136" y="240"/>
                </a:cxn>
                <a:cxn ang="0">
                  <a:pos x="128" y="248"/>
                </a:cxn>
                <a:cxn ang="0">
                  <a:pos x="160" y="240"/>
                </a:cxn>
                <a:cxn ang="0">
                  <a:pos x="184" y="256"/>
                </a:cxn>
                <a:cxn ang="0">
                  <a:pos x="192" y="256"/>
                </a:cxn>
                <a:cxn ang="0">
                  <a:pos x="216" y="272"/>
                </a:cxn>
                <a:cxn ang="0">
                  <a:pos x="232" y="280"/>
                </a:cxn>
                <a:cxn ang="0">
                  <a:pos x="232" y="264"/>
                </a:cxn>
                <a:cxn ang="0">
                  <a:pos x="224" y="264"/>
                </a:cxn>
                <a:cxn ang="0">
                  <a:pos x="216" y="256"/>
                </a:cxn>
                <a:cxn ang="0">
                  <a:pos x="224" y="216"/>
                </a:cxn>
                <a:cxn ang="0">
                  <a:pos x="224" y="208"/>
                </a:cxn>
                <a:cxn ang="0">
                  <a:pos x="240" y="200"/>
                </a:cxn>
                <a:cxn ang="0">
                  <a:pos x="248" y="200"/>
                </a:cxn>
                <a:cxn ang="0">
                  <a:pos x="232" y="176"/>
                </a:cxn>
                <a:cxn ang="0">
                  <a:pos x="232" y="144"/>
                </a:cxn>
                <a:cxn ang="0">
                  <a:pos x="232" y="128"/>
                </a:cxn>
                <a:cxn ang="0">
                  <a:pos x="224" y="120"/>
                </a:cxn>
                <a:cxn ang="0">
                  <a:pos x="224" y="112"/>
                </a:cxn>
                <a:cxn ang="0">
                  <a:pos x="232" y="96"/>
                </a:cxn>
                <a:cxn ang="0">
                  <a:pos x="240" y="72"/>
                </a:cxn>
                <a:cxn ang="0">
                  <a:pos x="248" y="56"/>
                </a:cxn>
                <a:cxn ang="0">
                  <a:pos x="256" y="48"/>
                </a:cxn>
                <a:cxn ang="0">
                  <a:pos x="248" y="40"/>
                </a:cxn>
                <a:cxn ang="0">
                  <a:pos x="248" y="24"/>
                </a:cxn>
                <a:cxn ang="0">
                  <a:pos x="232" y="8"/>
                </a:cxn>
                <a:cxn ang="0">
                  <a:pos x="216" y="8"/>
                </a:cxn>
                <a:cxn ang="0">
                  <a:pos x="208" y="0"/>
                </a:cxn>
                <a:cxn ang="0">
                  <a:pos x="144" y="8"/>
                </a:cxn>
              </a:cxnLst>
              <a:rect l="0" t="0" r="r" b="b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8" name="Freeform 761"/>
            <p:cNvSpPr>
              <a:spLocks/>
            </p:cNvSpPr>
            <p:nvPr/>
          </p:nvSpPr>
          <p:spPr bwMode="auto">
            <a:xfrm>
              <a:off x="3374375" y="2195616"/>
              <a:ext cx="273597" cy="15421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80"/>
                </a:cxn>
                <a:cxn ang="0">
                  <a:pos x="8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80" y="24"/>
                </a:cxn>
                <a:cxn ang="0">
                  <a:pos x="96" y="8"/>
                </a:cxn>
                <a:cxn ang="0">
                  <a:pos x="104" y="0"/>
                </a:cxn>
                <a:cxn ang="0">
                  <a:pos x="120" y="16"/>
                </a:cxn>
                <a:cxn ang="0">
                  <a:pos x="120" y="32"/>
                </a:cxn>
                <a:cxn ang="0">
                  <a:pos x="136" y="40"/>
                </a:cxn>
                <a:cxn ang="0">
                  <a:pos x="176" y="88"/>
                </a:cxn>
                <a:cxn ang="0">
                  <a:pos x="112" y="96"/>
                </a:cxn>
                <a:cxn ang="0">
                  <a:pos x="104" y="104"/>
                </a:cxn>
                <a:cxn ang="0">
                  <a:pos x="80" y="96"/>
                </a:cxn>
                <a:cxn ang="0">
                  <a:pos x="72" y="88"/>
                </a:cxn>
                <a:cxn ang="0">
                  <a:pos x="64" y="88"/>
                </a:cxn>
                <a:cxn ang="0">
                  <a:pos x="56" y="112"/>
                </a:cxn>
                <a:cxn ang="0">
                  <a:pos x="40" y="112"/>
                </a:cxn>
                <a:cxn ang="0">
                  <a:pos x="32" y="112"/>
                </a:cxn>
                <a:cxn ang="0">
                  <a:pos x="24" y="112"/>
                </a:cxn>
                <a:cxn ang="0">
                  <a:pos x="16" y="120"/>
                </a:cxn>
                <a:cxn ang="0">
                  <a:pos x="0" y="96"/>
                </a:cxn>
              </a:cxnLst>
              <a:rect l="0" t="0" r="r" b="b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9" name="Freeform 762"/>
            <p:cNvSpPr>
              <a:spLocks/>
            </p:cNvSpPr>
            <p:nvPr/>
          </p:nvSpPr>
          <p:spPr bwMode="auto">
            <a:xfrm>
              <a:off x="3761105" y="2122820"/>
              <a:ext cx="296685" cy="216471"/>
            </a:xfrm>
            <a:custGeom>
              <a:avLst/>
              <a:gdLst/>
              <a:ahLst/>
              <a:cxnLst>
                <a:cxn ang="0">
                  <a:pos x="120" y="40"/>
                </a:cxn>
                <a:cxn ang="0">
                  <a:pos x="112" y="56"/>
                </a:cxn>
                <a:cxn ang="0">
                  <a:pos x="128" y="56"/>
                </a:cxn>
                <a:cxn ang="0">
                  <a:pos x="128" y="64"/>
                </a:cxn>
                <a:cxn ang="0">
                  <a:pos x="144" y="88"/>
                </a:cxn>
                <a:cxn ang="0">
                  <a:pos x="184" y="104"/>
                </a:cxn>
                <a:cxn ang="0">
                  <a:pos x="192" y="104"/>
                </a:cxn>
                <a:cxn ang="0">
                  <a:pos x="160" y="144"/>
                </a:cxn>
                <a:cxn ang="0">
                  <a:pos x="136" y="152"/>
                </a:cxn>
                <a:cxn ang="0">
                  <a:pos x="112" y="160"/>
                </a:cxn>
                <a:cxn ang="0">
                  <a:pos x="104" y="160"/>
                </a:cxn>
                <a:cxn ang="0">
                  <a:pos x="80" y="168"/>
                </a:cxn>
                <a:cxn ang="0">
                  <a:pos x="64" y="168"/>
                </a:cxn>
                <a:cxn ang="0">
                  <a:pos x="48" y="152"/>
                </a:cxn>
                <a:cxn ang="0">
                  <a:pos x="32" y="152"/>
                </a:cxn>
                <a:cxn ang="0">
                  <a:pos x="32" y="144"/>
                </a:cxn>
                <a:cxn ang="0">
                  <a:pos x="24" y="136"/>
                </a:cxn>
                <a:cxn ang="0">
                  <a:pos x="8" y="112"/>
                </a:cxn>
                <a:cxn ang="0">
                  <a:pos x="0" y="104"/>
                </a:cxn>
                <a:cxn ang="0">
                  <a:pos x="0" y="96"/>
                </a:cxn>
                <a:cxn ang="0">
                  <a:pos x="8" y="96"/>
                </a:cxn>
                <a:cxn ang="0">
                  <a:pos x="16" y="64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120" y="40"/>
                </a:cxn>
              </a:cxnLst>
              <a:rect l="0" t="0" r="r" b="b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0" name="Freeform 763"/>
            <p:cNvSpPr>
              <a:spLocks/>
            </p:cNvSpPr>
            <p:nvPr/>
          </p:nvSpPr>
          <p:spPr bwMode="auto">
            <a:xfrm>
              <a:off x="3822288" y="2061518"/>
              <a:ext cx="137376" cy="113025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88" y="80"/>
                </a:cxn>
                <a:cxn ang="0">
                  <a:pos x="64" y="48"/>
                </a:cxn>
                <a:cxn ang="0">
                  <a:pos x="40" y="32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16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48"/>
                </a:cxn>
                <a:cxn ang="0">
                  <a:pos x="48" y="56"/>
                </a:cxn>
                <a:cxn ang="0">
                  <a:pos x="80" y="88"/>
                </a:cxn>
              </a:cxnLst>
              <a:rect l="0" t="0" r="r" b="b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1" name="Freeform 764"/>
            <p:cNvSpPr>
              <a:spLocks/>
            </p:cNvSpPr>
            <p:nvPr/>
          </p:nvSpPr>
          <p:spPr bwMode="auto">
            <a:xfrm>
              <a:off x="3523295" y="1958072"/>
              <a:ext cx="335936" cy="381220"/>
            </a:xfrm>
            <a:custGeom>
              <a:avLst/>
              <a:gdLst/>
              <a:ahLst/>
              <a:cxnLst>
                <a:cxn ang="0">
                  <a:pos x="192" y="136"/>
                </a:cxn>
                <a:cxn ang="0">
                  <a:pos x="200" y="96"/>
                </a:cxn>
                <a:cxn ang="0">
                  <a:pos x="216" y="88"/>
                </a:cxn>
                <a:cxn ang="0">
                  <a:pos x="216" y="80"/>
                </a:cxn>
                <a:cxn ang="0">
                  <a:pos x="208" y="72"/>
                </a:cxn>
                <a:cxn ang="0">
                  <a:pos x="192" y="16"/>
                </a:cxn>
                <a:cxn ang="0">
                  <a:pos x="176" y="8"/>
                </a:cxn>
                <a:cxn ang="0">
                  <a:pos x="176" y="0"/>
                </a:cxn>
                <a:cxn ang="0">
                  <a:pos x="160" y="16"/>
                </a:cxn>
                <a:cxn ang="0">
                  <a:pos x="144" y="16"/>
                </a:cxn>
                <a:cxn ang="0">
                  <a:pos x="40" y="16"/>
                </a:cxn>
                <a:cxn ang="0">
                  <a:pos x="40" y="48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24" y="104"/>
                </a:cxn>
                <a:cxn ang="0">
                  <a:pos x="24" y="112"/>
                </a:cxn>
                <a:cxn ang="0">
                  <a:pos x="16" y="112"/>
                </a:cxn>
                <a:cxn ang="0">
                  <a:pos x="0" y="152"/>
                </a:cxn>
                <a:cxn ang="0">
                  <a:pos x="16" y="176"/>
                </a:cxn>
                <a:cxn ang="0">
                  <a:pos x="8" y="184"/>
                </a:cxn>
                <a:cxn ang="0">
                  <a:pos x="24" y="200"/>
                </a:cxn>
                <a:cxn ang="0">
                  <a:pos x="24" y="216"/>
                </a:cxn>
                <a:cxn ang="0">
                  <a:pos x="40" y="224"/>
                </a:cxn>
                <a:cxn ang="0">
                  <a:pos x="80" y="272"/>
                </a:cxn>
                <a:cxn ang="0">
                  <a:pos x="88" y="280"/>
                </a:cxn>
                <a:cxn ang="0">
                  <a:pos x="104" y="280"/>
                </a:cxn>
                <a:cxn ang="0">
                  <a:pos x="120" y="296"/>
                </a:cxn>
                <a:cxn ang="0">
                  <a:pos x="136" y="296"/>
                </a:cxn>
                <a:cxn ang="0">
                  <a:pos x="160" y="288"/>
                </a:cxn>
                <a:cxn ang="0">
                  <a:pos x="168" y="280"/>
                </a:cxn>
                <a:cxn ang="0">
                  <a:pos x="184" y="280"/>
                </a:cxn>
                <a:cxn ang="0">
                  <a:pos x="184" y="272"/>
                </a:cxn>
                <a:cxn ang="0">
                  <a:pos x="176" y="264"/>
                </a:cxn>
                <a:cxn ang="0">
                  <a:pos x="160" y="240"/>
                </a:cxn>
                <a:cxn ang="0">
                  <a:pos x="152" y="232"/>
                </a:cxn>
                <a:cxn ang="0">
                  <a:pos x="152" y="224"/>
                </a:cxn>
                <a:cxn ang="0">
                  <a:pos x="160" y="224"/>
                </a:cxn>
                <a:cxn ang="0">
                  <a:pos x="168" y="192"/>
                </a:cxn>
                <a:cxn ang="0">
                  <a:pos x="192" y="152"/>
                </a:cxn>
                <a:cxn ang="0">
                  <a:pos x="192" y="136"/>
                </a:cxn>
              </a:cxnLst>
              <a:rect l="0" t="0" r="r" b="b"/>
              <a:pathLst>
                <a:path w="216" h="296">
                  <a:moveTo>
                    <a:pt x="192" y="136"/>
                  </a:moveTo>
                  <a:lnTo>
                    <a:pt x="200" y="96"/>
                  </a:lnTo>
                  <a:lnTo>
                    <a:pt x="216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40" y="16"/>
                  </a:lnTo>
                  <a:lnTo>
                    <a:pt x="40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0" y="152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40" y="224"/>
                  </a:lnTo>
                  <a:lnTo>
                    <a:pt x="80" y="272"/>
                  </a:lnTo>
                  <a:lnTo>
                    <a:pt x="88" y="280"/>
                  </a:lnTo>
                  <a:lnTo>
                    <a:pt x="104" y="280"/>
                  </a:lnTo>
                  <a:lnTo>
                    <a:pt x="120" y="296"/>
                  </a:lnTo>
                  <a:lnTo>
                    <a:pt x="136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76" y="264"/>
                  </a:lnTo>
                  <a:lnTo>
                    <a:pt x="160" y="240"/>
                  </a:lnTo>
                  <a:lnTo>
                    <a:pt x="152" y="232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68" y="192"/>
                  </a:lnTo>
                  <a:lnTo>
                    <a:pt x="192" y="152"/>
                  </a:lnTo>
                  <a:lnTo>
                    <a:pt x="192" y="13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2" name="Freeform 765"/>
            <p:cNvSpPr>
              <a:spLocks/>
            </p:cNvSpPr>
            <p:nvPr/>
          </p:nvSpPr>
          <p:spPr bwMode="auto">
            <a:xfrm>
              <a:off x="2963402" y="2112284"/>
              <a:ext cx="161619" cy="113983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88" y="40"/>
                </a:cxn>
                <a:cxn ang="0">
                  <a:pos x="72" y="16"/>
                </a:cxn>
                <a:cxn ang="0">
                  <a:pos x="72" y="0"/>
                </a:cxn>
                <a:cxn ang="0">
                  <a:pos x="56" y="8"/>
                </a:cxn>
                <a:cxn ang="0">
                  <a:pos x="32" y="24"/>
                </a:cxn>
                <a:cxn ang="0">
                  <a:pos x="16" y="32"/>
                </a:cxn>
                <a:cxn ang="0">
                  <a:pos x="0" y="56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24" y="80"/>
                </a:cxn>
                <a:cxn ang="0">
                  <a:pos x="32" y="88"/>
                </a:cxn>
                <a:cxn ang="0">
                  <a:pos x="32" y="64"/>
                </a:cxn>
                <a:cxn ang="0">
                  <a:pos x="64" y="64"/>
                </a:cxn>
                <a:cxn ang="0">
                  <a:pos x="80" y="64"/>
                </a:cxn>
                <a:cxn ang="0">
                  <a:pos x="88" y="56"/>
                </a:cxn>
                <a:cxn ang="0">
                  <a:pos x="96" y="56"/>
                </a:cxn>
                <a:cxn ang="0">
                  <a:pos x="104" y="48"/>
                </a:cxn>
                <a:cxn ang="0">
                  <a:pos x="96" y="40"/>
                </a:cxn>
              </a:cxnLst>
              <a:rect l="0" t="0" r="r" b="b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3" name="Freeform 766"/>
            <p:cNvSpPr>
              <a:spLocks/>
            </p:cNvSpPr>
            <p:nvPr/>
          </p:nvSpPr>
          <p:spPr bwMode="auto">
            <a:xfrm>
              <a:off x="3075381" y="1947535"/>
              <a:ext cx="323237" cy="237544"/>
            </a:xfrm>
            <a:custGeom>
              <a:avLst/>
              <a:gdLst/>
              <a:ahLst/>
              <a:cxnLst>
                <a:cxn ang="0">
                  <a:pos x="176" y="152"/>
                </a:cxn>
                <a:cxn ang="0">
                  <a:pos x="176" y="144"/>
                </a:cxn>
                <a:cxn ang="0">
                  <a:pos x="200" y="96"/>
                </a:cxn>
                <a:cxn ang="0">
                  <a:pos x="208" y="48"/>
                </a:cxn>
                <a:cxn ang="0">
                  <a:pos x="200" y="48"/>
                </a:cxn>
                <a:cxn ang="0">
                  <a:pos x="192" y="32"/>
                </a:cxn>
                <a:cxn ang="0">
                  <a:pos x="192" y="8"/>
                </a:cxn>
                <a:cxn ang="0">
                  <a:pos x="184" y="0"/>
                </a:cxn>
                <a:cxn ang="0">
                  <a:pos x="152" y="0"/>
                </a:cxn>
                <a:cxn ang="0">
                  <a:pos x="72" y="64"/>
                </a:cxn>
                <a:cxn ang="0">
                  <a:pos x="56" y="72"/>
                </a:cxn>
                <a:cxn ang="0">
                  <a:pos x="56" y="112"/>
                </a:cxn>
                <a:cxn ang="0">
                  <a:pos x="48" y="120"/>
                </a:cxn>
                <a:cxn ang="0">
                  <a:pos x="0" y="128"/>
                </a:cxn>
                <a:cxn ang="0">
                  <a:pos x="0" y="144"/>
                </a:cxn>
                <a:cxn ang="0">
                  <a:pos x="16" y="168"/>
                </a:cxn>
                <a:cxn ang="0">
                  <a:pos x="24" y="168"/>
                </a:cxn>
                <a:cxn ang="0">
                  <a:pos x="32" y="176"/>
                </a:cxn>
                <a:cxn ang="0">
                  <a:pos x="40" y="168"/>
                </a:cxn>
                <a:cxn ang="0">
                  <a:pos x="48" y="184"/>
                </a:cxn>
                <a:cxn ang="0">
                  <a:pos x="48" y="168"/>
                </a:cxn>
                <a:cxn ang="0">
                  <a:pos x="56" y="152"/>
                </a:cxn>
                <a:cxn ang="0">
                  <a:pos x="72" y="152"/>
                </a:cxn>
                <a:cxn ang="0">
                  <a:pos x="88" y="160"/>
                </a:cxn>
                <a:cxn ang="0">
                  <a:pos x="104" y="160"/>
                </a:cxn>
                <a:cxn ang="0">
                  <a:pos x="120" y="168"/>
                </a:cxn>
                <a:cxn ang="0">
                  <a:pos x="136" y="160"/>
                </a:cxn>
                <a:cxn ang="0">
                  <a:pos x="160" y="160"/>
                </a:cxn>
                <a:cxn ang="0">
                  <a:pos x="168" y="152"/>
                </a:cxn>
                <a:cxn ang="0">
                  <a:pos x="176" y="152"/>
                </a:cxn>
              </a:cxnLst>
              <a:rect l="0" t="0" r="r" b="b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4" name="Freeform 767"/>
            <p:cNvSpPr>
              <a:spLocks/>
            </p:cNvSpPr>
            <p:nvPr/>
          </p:nvSpPr>
          <p:spPr bwMode="auto">
            <a:xfrm>
              <a:off x="2827181" y="1916885"/>
              <a:ext cx="335936" cy="288309"/>
            </a:xfrm>
            <a:custGeom>
              <a:avLst/>
              <a:gdLst/>
              <a:ahLst/>
              <a:cxnLst>
                <a:cxn ang="0">
                  <a:pos x="160" y="152"/>
                </a:cxn>
                <a:cxn ang="0">
                  <a:pos x="208" y="144"/>
                </a:cxn>
                <a:cxn ang="0">
                  <a:pos x="216" y="136"/>
                </a:cxn>
                <a:cxn ang="0">
                  <a:pos x="216" y="96"/>
                </a:cxn>
                <a:cxn ang="0">
                  <a:pos x="200" y="96"/>
                </a:cxn>
                <a:cxn ang="0">
                  <a:pos x="200" y="80"/>
                </a:cxn>
                <a:cxn ang="0">
                  <a:pos x="184" y="72"/>
                </a:cxn>
                <a:cxn ang="0">
                  <a:pos x="168" y="64"/>
                </a:cxn>
                <a:cxn ang="0">
                  <a:pos x="96" y="0"/>
                </a:cxn>
                <a:cxn ang="0">
                  <a:pos x="72" y="0"/>
                </a:cxn>
                <a:cxn ang="0">
                  <a:pos x="88" y="144"/>
                </a:cxn>
                <a:cxn ang="0">
                  <a:pos x="24" y="144"/>
                </a:cxn>
                <a:cxn ang="0">
                  <a:pos x="16" y="152"/>
                </a:cxn>
                <a:cxn ang="0">
                  <a:pos x="8" y="144"/>
                </a:cxn>
                <a:cxn ang="0">
                  <a:pos x="0" y="160"/>
                </a:cxn>
                <a:cxn ang="0">
                  <a:pos x="8" y="192"/>
                </a:cxn>
                <a:cxn ang="0">
                  <a:pos x="16" y="200"/>
                </a:cxn>
                <a:cxn ang="0">
                  <a:pos x="32" y="192"/>
                </a:cxn>
                <a:cxn ang="0">
                  <a:pos x="48" y="224"/>
                </a:cxn>
                <a:cxn ang="0">
                  <a:pos x="56" y="224"/>
                </a:cxn>
                <a:cxn ang="0">
                  <a:pos x="64" y="224"/>
                </a:cxn>
                <a:cxn ang="0">
                  <a:pos x="72" y="224"/>
                </a:cxn>
                <a:cxn ang="0">
                  <a:pos x="80" y="224"/>
                </a:cxn>
                <a:cxn ang="0">
                  <a:pos x="88" y="224"/>
                </a:cxn>
                <a:cxn ang="0">
                  <a:pos x="88" y="208"/>
                </a:cxn>
                <a:cxn ang="0">
                  <a:pos x="104" y="184"/>
                </a:cxn>
                <a:cxn ang="0">
                  <a:pos x="120" y="176"/>
                </a:cxn>
                <a:cxn ang="0">
                  <a:pos x="144" y="160"/>
                </a:cxn>
                <a:cxn ang="0">
                  <a:pos x="160" y="152"/>
                </a:cxn>
              </a:cxnLst>
              <a:rect l="0" t="0" r="r" b="b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5" name="Freeform 768"/>
            <p:cNvSpPr>
              <a:spLocks/>
            </p:cNvSpPr>
            <p:nvPr/>
          </p:nvSpPr>
          <p:spPr bwMode="auto">
            <a:xfrm>
              <a:off x="3262396" y="1760757"/>
              <a:ext cx="323237" cy="270110"/>
            </a:xfrm>
            <a:custGeom>
              <a:avLst/>
              <a:gdLst/>
              <a:ahLst/>
              <a:cxnLst>
                <a:cxn ang="0">
                  <a:pos x="208" y="168"/>
                </a:cxn>
                <a:cxn ang="0">
                  <a:pos x="200" y="72"/>
                </a:cxn>
                <a:cxn ang="0">
                  <a:pos x="200" y="48"/>
                </a:cxn>
                <a:cxn ang="0">
                  <a:pos x="200" y="24"/>
                </a:cxn>
                <a:cxn ang="0">
                  <a:pos x="176" y="16"/>
                </a:cxn>
                <a:cxn ang="0">
                  <a:pos x="176" y="8"/>
                </a:cxn>
                <a:cxn ang="0">
                  <a:pos x="160" y="8"/>
                </a:cxn>
                <a:cxn ang="0">
                  <a:pos x="136" y="16"/>
                </a:cxn>
                <a:cxn ang="0">
                  <a:pos x="136" y="40"/>
                </a:cxn>
                <a:cxn ang="0">
                  <a:pos x="128" y="48"/>
                </a:cxn>
                <a:cxn ang="0">
                  <a:pos x="120" y="40"/>
                </a:cxn>
                <a:cxn ang="0">
                  <a:pos x="104" y="32"/>
                </a:cxn>
                <a:cxn ang="0">
                  <a:pos x="80" y="24"/>
                </a:cxn>
                <a:cxn ang="0">
                  <a:pos x="80" y="16"/>
                </a:cxn>
                <a:cxn ang="0">
                  <a:pos x="64" y="8"/>
                </a:cxn>
                <a:cxn ang="0">
                  <a:pos x="40" y="8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8" y="56"/>
                </a:cxn>
                <a:cxn ang="0">
                  <a:pos x="8" y="80"/>
                </a:cxn>
                <a:cxn ang="0">
                  <a:pos x="8" y="96"/>
                </a:cxn>
                <a:cxn ang="0">
                  <a:pos x="0" y="104"/>
                </a:cxn>
                <a:cxn ang="0">
                  <a:pos x="16" y="128"/>
                </a:cxn>
                <a:cxn ang="0">
                  <a:pos x="24" y="128"/>
                </a:cxn>
                <a:cxn ang="0">
                  <a:pos x="32" y="144"/>
                </a:cxn>
                <a:cxn ang="0">
                  <a:pos x="64" y="144"/>
                </a:cxn>
                <a:cxn ang="0">
                  <a:pos x="72" y="152"/>
                </a:cxn>
                <a:cxn ang="0">
                  <a:pos x="96" y="152"/>
                </a:cxn>
                <a:cxn ang="0">
                  <a:pos x="192" y="208"/>
                </a:cxn>
                <a:cxn ang="0">
                  <a:pos x="192" y="200"/>
                </a:cxn>
                <a:cxn ang="0">
                  <a:pos x="208" y="200"/>
                </a:cxn>
                <a:cxn ang="0">
                  <a:pos x="208" y="168"/>
                </a:cxn>
              </a:cxnLst>
              <a:rect l="0" t="0" r="r" b="b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6" name="Freeform 769"/>
            <p:cNvSpPr>
              <a:spLocks/>
            </p:cNvSpPr>
            <p:nvPr/>
          </p:nvSpPr>
          <p:spPr bwMode="auto">
            <a:xfrm>
              <a:off x="2902218" y="1688919"/>
              <a:ext cx="410973" cy="351527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192" y="0"/>
                </a:cxn>
                <a:cxn ang="0">
                  <a:pos x="184" y="0"/>
                </a:cxn>
                <a:cxn ang="0">
                  <a:pos x="168" y="0"/>
                </a:cxn>
                <a:cxn ang="0">
                  <a:pos x="128" y="8"/>
                </a:cxn>
                <a:cxn ang="0">
                  <a:pos x="88" y="24"/>
                </a:cxn>
                <a:cxn ang="0">
                  <a:pos x="96" y="32"/>
                </a:cxn>
                <a:cxn ang="0">
                  <a:pos x="96" y="72"/>
                </a:cxn>
                <a:cxn ang="0">
                  <a:pos x="64" y="80"/>
                </a:cxn>
                <a:cxn ang="0">
                  <a:pos x="64" y="88"/>
                </a:cxn>
                <a:cxn ang="0">
                  <a:pos x="48" y="104"/>
                </a:cxn>
                <a:cxn ang="0">
                  <a:pos x="8" y="112"/>
                </a:cxn>
                <a:cxn ang="0">
                  <a:pos x="0" y="120"/>
                </a:cxn>
                <a:cxn ang="0">
                  <a:pos x="0" y="136"/>
                </a:cxn>
                <a:cxn ang="0">
                  <a:pos x="0" y="144"/>
                </a:cxn>
                <a:cxn ang="0">
                  <a:pos x="48" y="176"/>
                </a:cxn>
                <a:cxn ang="0">
                  <a:pos x="120" y="240"/>
                </a:cxn>
                <a:cxn ang="0">
                  <a:pos x="136" y="248"/>
                </a:cxn>
                <a:cxn ang="0">
                  <a:pos x="152" y="256"/>
                </a:cxn>
                <a:cxn ang="0">
                  <a:pos x="152" y="272"/>
                </a:cxn>
                <a:cxn ang="0">
                  <a:pos x="168" y="272"/>
                </a:cxn>
                <a:cxn ang="0">
                  <a:pos x="184" y="264"/>
                </a:cxn>
                <a:cxn ang="0">
                  <a:pos x="264" y="200"/>
                </a:cxn>
                <a:cxn ang="0">
                  <a:pos x="256" y="184"/>
                </a:cxn>
                <a:cxn ang="0">
                  <a:pos x="248" y="184"/>
                </a:cxn>
                <a:cxn ang="0">
                  <a:pos x="232" y="160"/>
                </a:cxn>
                <a:cxn ang="0">
                  <a:pos x="240" y="152"/>
                </a:cxn>
                <a:cxn ang="0">
                  <a:pos x="240" y="136"/>
                </a:cxn>
                <a:cxn ang="0">
                  <a:pos x="240" y="112"/>
                </a:cxn>
                <a:cxn ang="0">
                  <a:pos x="232" y="104"/>
                </a:cxn>
                <a:cxn ang="0">
                  <a:pos x="232" y="96"/>
                </a:cxn>
                <a:cxn ang="0">
                  <a:pos x="232" y="72"/>
                </a:cxn>
                <a:cxn ang="0">
                  <a:pos x="216" y="64"/>
                </a:cxn>
                <a:cxn ang="0">
                  <a:pos x="208" y="48"/>
                </a:cxn>
                <a:cxn ang="0">
                  <a:pos x="224" y="32"/>
                </a:cxn>
                <a:cxn ang="0">
                  <a:pos x="224" y="8"/>
                </a:cxn>
                <a:cxn ang="0">
                  <a:pos x="224" y="0"/>
                </a:cxn>
                <a:cxn ang="0">
                  <a:pos x="216" y="0"/>
                </a:cxn>
              </a:cxnLst>
              <a:rect l="0" t="0" r="r" b="b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7" name="Freeform 770"/>
            <p:cNvSpPr>
              <a:spLocks/>
            </p:cNvSpPr>
            <p:nvPr/>
          </p:nvSpPr>
          <p:spPr bwMode="auto">
            <a:xfrm>
              <a:off x="3350132" y="1958072"/>
              <a:ext cx="211259" cy="310340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24" y="88"/>
                </a:cxn>
                <a:cxn ang="0">
                  <a:pos x="0" y="136"/>
                </a:cxn>
                <a:cxn ang="0">
                  <a:pos x="0" y="144"/>
                </a:cxn>
                <a:cxn ang="0">
                  <a:pos x="8" y="152"/>
                </a:cxn>
                <a:cxn ang="0">
                  <a:pos x="16" y="160"/>
                </a:cxn>
                <a:cxn ang="0">
                  <a:pos x="16" y="184"/>
                </a:cxn>
                <a:cxn ang="0">
                  <a:pos x="24" y="200"/>
                </a:cxn>
                <a:cxn ang="0">
                  <a:pos x="8" y="200"/>
                </a:cxn>
                <a:cxn ang="0">
                  <a:pos x="8" y="208"/>
                </a:cxn>
                <a:cxn ang="0">
                  <a:pos x="16" y="216"/>
                </a:cxn>
                <a:cxn ang="0">
                  <a:pos x="24" y="240"/>
                </a:cxn>
                <a:cxn ang="0">
                  <a:pos x="64" y="232"/>
                </a:cxn>
                <a:cxn ang="0">
                  <a:pos x="72" y="224"/>
                </a:cxn>
                <a:cxn ang="0">
                  <a:pos x="72" y="216"/>
                </a:cxn>
                <a:cxn ang="0">
                  <a:pos x="96" y="208"/>
                </a:cxn>
                <a:cxn ang="0">
                  <a:pos x="112" y="192"/>
                </a:cxn>
                <a:cxn ang="0">
                  <a:pos x="120" y="184"/>
                </a:cxn>
                <a:cxn ang="0">
                  <a:pos x="128" y="176"/>
                </a:cxn>
                <a:cxn ang="0">
                  <a:pos x="112" y="152"/>
                </a:cxn>
                <a:cxn ang="0">
                  <a:pos x="128" y="112"/>
                </a:cxn>
                <a:cxn ang="0">
                  <a:pos x="136" y="112"/>
                </a:cxn>
                <a:cxn ang="0">
                  <a:pos x="136" y="104"/>
                </a:cxn>
                <a:cxn ang="0">
                  <a:pos x="136" y="56"/>
                </a:cxn>
                <a:cxn ang="0">
                  <a:pos x="40" y="0"/>
                </a:cxn>
                <a:cxn ang="0">
                  <a:pos x="16" y="0"/>
                </a:cxn>
                <a:cxn ang="0">
                  <a:pos x="16" y="24"/>
                </a:cxn>
              </a:cxnLst>
              <a:rect l="0" t="0" r="r" b="b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8" name="Freeform 771"/>
            <p:cNvSpPr>
              <a:spLocks/>
            </p:cNvSpPr>
            <p:nvPr/>
          </p:nvSpPr>
          <p:spPr bwMode="auto">
            <a:xfrm>
              <a:off x="3946965" y="2061518"/>
              <a:ext cx="211259" cy="10344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16"/>
                </a:cxn>
                <a:cxn ang="0">
                  <a:pos x="40" y="48"/>
                </a:cxn>
                <a:cxn ang="0">
                  <a:pos x="88" y="8"/>
                </a:cxn>
                <a:cxn ang="0">
                  <a:pos x="128" y="0"/>
                </a:cxn>
                <a:cxn ang="0">
                  <a:pos x="136" y="16"/>
                </a:cxn>
                <a:cxn ang="0">
                  <a:pos x="136" y="24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96" y="48"/>
                </a:cxn>
                <a:cxn ang="0">
                  <a:pos x="64" y="72"/>
                </a:cxn>
                <a:cxn ang="0">
                  <a:pos x="40" y="72"/>
                </a:cxn>
                <a:cxn ang="0">
                  <a:pos x="32" y="80"/>
                </a:cxn>
                <a:cxn ang="0">
                  <a:pos x="16" y="80"/>
                </a:cxn>
                <a:cxn ang="0">
                  <a:pos x="0" y="24"/>
                </a:cxn>
              </a:cxnLst>
              <a:rect l="0" t="0" r="r" b="b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9" name="Freeform 772"/>
            <p:cNvSpPr>
              <a:spLocks/>
            </p:cNvSpPr>
            <p:nvPr/>
          </p:nvSpPr>
          <p:spPr bwMode="auto">
            <a:xfrm>
              <a:off x="4145525" y="1927421"/>
              <a:ext cx="150074" cy="154212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32" y="120"/>
                </a:cxn>
                <a:cxn ang="0">
                  <a:pos x="40" y="104"/>
                </a:cxn>
                <a:cxn ang="0">
                  <a:pos x="56" y="104"/>
                </a:cxn>
                <a:cxn ang="0">
                  <a:pos x="64" y="88"/>
                </a:cxn>
                <a:cxn ang="0">
                  <a:pos x="72" y="88"/>
                </a:cxn>
                <a:cxn ang="0">
                  <a:pos x="72" y="72"/>
                </a:cxn>
                <a:cxn ang="0">
                  <a:pos x="88" y="48"/>
                </a:cxn>
                <a:cxn ang="0">
                  <a:pos x="96" y="32"/>
                </a:cxn>
                <a:cxn ang="0">
                  <a:pos x="80" y="16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8" y="32"/>
                </a:cxn>
                <a:cxn ang="0">
                  <a:pos x="48" y="48"/>
                </a:cxn>
                <a:cxn ang="0">
                  <a:pos x="32" y="80"/>
                </a:cxn>
                <a:cxn ang="0">
                  <a:pos x="0" y="104"/>
                </a:cxn>
                <a:cxn ang="0">
                  <a:pos x="8" y="120"/>
                </a:cxn>
                <a:cxn ang="0">
                  <a:pos x="24" y="120"/>
                </a:cxn>
              </a:cxnLst>
              <a:rect l="0" t="0" r="r" b="b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0" name="Freeform 773"/>
            <p:cNvSpPr>
              <a:spLocks/>
            </p:cNvSpPr>
            <p:nvPr/>
          </p:nvSpPr>
          <p:spPr bwMode="auto">
            <a:xfrm>
              <a:off x="3772649" y="1782787"/>
              <a:ext cx="449068" cy="340033"/>
            </a:xfrm>
            <a:custGeom>
              <a:avLst/>
              <a:gdLst/>
              <a:ahLst/>
              <a:cxnLst>
                <a:cxn ang="0">
                  <a:pos x="128" y="48"/>
                </a:cxn>
                <a:cxn ang="0">
                  <a:pos x="136" y="48"/>
                </a:cxn>
                <a:cxn ang="0">
                  <a:pos x="152" y="48"/>
                </a:cxn>
                <a:cxn ang="0">
                  <a:pos x="176" y="56"/>
                </a:cxn>
                <a:cxn ang="0">
                  <a:pos x="200" y="80"/>
                </a:cxn>
                <a:cxn ang="0">
                  <a:pos x="208" y="104"/>
                </a:cxn>
                <a:cxn ang="0">
                  <a:pos x="216" y="120"/>
                </a:cxn>
                <a:cxn ang="0">
                  <a:pos x="216" y="128"/>
                </a:cxn>
                <a:cxn ang="0">
                  <a:pos x="216" y="136"/>
                </a:cxn>
                <a:cxn ang="0">
                  <a:pos x="224" y="136"/>
                </a:cxn>
                <a:cxn ang="0">
                  <a:pos x="232" y="136"/>
                </a:cxn>
                <a:cxn ang="0">
                  <a:pos x="240" y="136"/>
                </a:cxn>
                <a:cxn ang="0">
                  <a:pos x="248" y="136"/>
                </a:cxn>
                <a:cxn ang="0">
                  <a:pos x="256" y="136"/>
                </a:cxn>
                <a:cxn ang="0">
                  <a:pos x="264" y="136"/>
                </a:cxn>
                <a:cxn ang="0">
                  <a:pos x="264" y="128"/>
                </a:cxn>
                <a:cxn ang="0">
                  <a:pos x="272" y="128"/>
                </a:cxn>
                <a:cxn ang="0">
                  <a:pos x="280" y="136"/>
                </a:cxn>
                <a:cxn ang="0">
                  <a:pos x="288" y="144"/>
                </a:cxn>
                <a:cxn ang="0">
                  <a:pos x="288" y="160"/>
                </a:cxn>
                <a:cxn ang="0">
                  <a:pos x="272" y="192"/>
                </a:cxn>
                <a:cxn ang="0">
                  <a:pos x="240" y="216"/>
                </a:cxn>
                <a:cxn ang="0">
                  <a:pos x="200" y="224"/>
                </a:cxn>
                <a:cxn ang="0">
                  <a:pos x="152" y="264"/>
                </a:cxn>
                <a:cxn ang="0">
                  <a:pos x="128" y="232"/>
                </a:cxn>
                <a:cxn ang="0">
                  <a:pos x="112" y="240"/>
                </a:cxn>
                <a:cxn ang="0">
                  <a:pos x="112" y="232"/>
                </a:cxn>
                <a:cxn ang="0">
                  <a:pos x="88" y="192"/>
                </a:cxn>
                <a:cxn ang="0">
                  <a:pos x="72" y="184"/>
                </a:cxn>
                <a:cxn ang="0">
                  <a:pos x="64" y="168"/>
                </a:cxn>
                <a:cxn ang="0">
                  <a:pos x="64" y="144"/>
                </a:cxn>
                <a:cxn ang="0">
                  <a:pos x="56" y="128"/>
                </a:cxn>
                <a:cxn ang="0">
                  <a:pos x="40" y="120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40"/>
                </a:cxn>
                <a:cxn ang="0">
                  <a:pos x="16" y="40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40" y="24"/>
                </a:cxn>
                <a:cxn ang="0">
                  <a:pos x="24" y="8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104" y="24"/>
                </a:cxn>
                <a:cxn ang="0">
                  <a:pos x="112" y="24"/>
                </a:cxn>
                <a:cxn ang="0">
                  <a:pos x="112" y="40"/>
                </a:cxn>
                <a:cxn ang="0">
                  <a:pos x="128" y="48"/>
                </a:cxn>
              </a:cxnLst>
              <a:rect l="0" t="0" r="r" b="b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1" name="Freeform 774"/>
            <p:cNvSpPr>
              <a:spLocks/>
            </p:cNvSpPr>
            <p:nvPr/>
          </p:nvSpPr>
          <p:spPr bwMode="auto">
            <a:xfrm>
              <a:off x="4097040" y="1906348"/>
              <a:ext cx="24243" cy="306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0" y="8"/>
                </a:cxn>
              </a:cxnLst>
              <a:rect l="0" t="0" r="r" b="b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2" name="Freeform 775"/>
            <p:cNvSpPr>
              <a:spLocks/>
            </p:cNvSpPr>
            <p:nvPr/>
          </p:nvSpPr>
          <p:spPr bwMode="auto">
            <a:xfrm>
              <a:off x="4108584" y="1906348"/>
              <a:ext cx="113133" cy="51723"/>
            </a:xfrm>
            <a:custGeom>
              <a:avLst/>
              <a:gdLst/>
              <a:ahLst/>
              <a:cxnLst>
                <a:cxn ang="0">
                  <a:pos x="72" y="8"/>
                </a:cxn>
                <a:cxn ang="0">
                  <a:pos x="72" y="16"/>
                </a:cxn>
                <a:cxn ang="0">
                  <a:pos x="64" y="24"/>
                </a:cxn>
                <a:cxn ang="0">
                  <a:pos x="64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40" y="40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4" y="24"/>
                </a:cxn>
                <a:cxn ang="0">
                  <a:pos x="40" y="24"/>
                </a:cxn>
                <a:cxn ang="0">
                  <a:pos x="64" y="0"/>
                </a:cxn>
                <a:cxn ang="0">
                  <a:pos x="72" y="8"/>
                </a:cxn>
              </a:cxnLst>
              <a:rect l="0" t="0" r="r" b="b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3" name="Freeform 776"/>
            <p:cNvSpPr>
              <a:spLocks/>
            </p:cNvSpPr>
            <p:nvPr/>
          </p:nvSpPr>
          <p:spPr bwMode="auto">
            <a:xfrm>
              <a:off x="4207864" y="1895812"/>
              <a:ext cx="13853" cy="2107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4" name="Freeform 793"/>
            <p:cNvSpPr>
              <a:spLocks/>
            </p:cNvSpPr>
            <p:nvPr/>
          </p:nvSpPr>
          <p:spPr bwMode="auto">
            <a:xfrm>
              <a:off x="3935422" y="1626659"/>
              <a:ext cx="409818" cy="290225"/>
            </a:xfrm>
            <a:custGeom>
              <a:avLst/>
              <a:gdLst/>
              <a:ahLst/>
              <a:cxnLst>
                <a:cxn ang="0">
                  <a:pos x="192" y="216"/>
                </a:cxn>
                <a:cxn ang="0">
                  <a:pos x="184" y="200"/>
                </a:cxn>
                <a:cxn ang="0">
                  <a:pos x="160" y="208"/>
                </a:cxn>
                <a:cxn ang="0">
                  <a:pos x="144" y="208"/>
                </a:cxn>
                <a:cxn ang="0">
                  <a:pos x="112" y="184"/>
                </a:cxn>
                <a:cxn ang="0">
                  <a:pos x="96" y="152"/>
                </a:cxn>
                <a:cxn ang="0">
                  <a:pos x="80" y="144"/>
                </a:cxn>
                <a:cxn ang="0">
                  <a:pos x="72" y="152"/>
                </a:cxn>
                <a:cxn ang="0">
                  <a:pos x="56" y="136"/>
                </a:cxn>
                <a:cxn ang="0">
                  <a:pos x="56" y="112"/>
                </a:cxn>
                <a:cxn ang="0">
                  <a:pos x="32" y="104"/>
                </a:cxn>
                <a:cxn ang="0">
                  <a:pos x="24" y="88"/>
                </a:cxn>
                <a:cxn ang="0">
                  <a:pos x="32" y="72"/>
                </a:cxn>
                <a:cxn ang="0">
                  <a:pos x="16" y="4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8" y="8"/>
                </a:cxn>
                <a:cxn ang="0">
                  <a:pos x="48" y="16"/>
                </a:cxn>
                <a:cxn ang="0">
                  <a:pos x="64" y="24"/>
                </a:cxn>
                <a:cxn ang="0">
                  <a:pos x="64" y="40"/>
                </a:cxn>
                <a:cxn ang="0">
                  <a:pos x="96" y="56"/>
                </a:cxn>
                <a:cxn ang="0">
                  <a:pos x="128" y="48"/>
                </a:cxn>
                <a:cxn ang="0">
                  <a:pos x="128" y="40"/>
                </a:cxn>
                <a:cxn ang="0">
                  <a:pos x="144" y="32"/>
                </a:cxn>
                <a:cxn ang="0">
                  <a:pos x="160" y="24"/>
                </a:cxn>
                <a:cxn ang="0">
                  <a:pos x="224" y="56"/>
                </a:cxn>
                <a:cxn ang="0">
                  <a:pos x="224" y="64"/>
                </a:cxn>
                <a:cxn ang="0">
                  <a:pos x="224" y="80"/>
                </a:cxn>
                <a:cxn ang="0">
                  <a:pos x="216" y="88"/>
                </a:cxn>
                <a:cxn ang="0">
                  <a:pos x="216" y="96"/>
                </a:cxn>
                <a:cxn ang="0">
                  <a:pos x="224" y="128"/>
                </a:cxn>
                <a:cxn ang="0">
                  <a:pos x="240" y="128"/>
                </a:cxn>
                <a:cxn ang="0">
                  <a:pos x="240" y="136"/>
                </a:cxn>
                <a:cxn ang="0">
                  <a:pos x="232" y="152"/>
                </a:cxn>
                <a:cxn ang="0">
                  <a:pos x="248" y="176"/>
                </a:cxn>
                <a:cxn ang="0">
                  <a:pos x="256" y="176"/>
                </a:cxn>
                <a:cxn ang="0">
                  <a:pos x="264" y="192"/>
                </a:cxn>
                <a:cxn ang="0">
                  <a:pos x="264" y="200"/>
                </a:cxn>
                <a:cxn ang="0">
                  <a:pos x="248" y="208"/>
                </a:cxn>
                <a:cxn ang="0">
                  <a:pos x="248" y="224"/>
                </a:cxn>
                <a:cxn ang="0">
                  <a:pos x="192" y="216"/>
                </a:cxn>
              </a:cxnLst>
              <a:rect l="0" t="0" r="r" b="b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5" name="Freeform 795"/>
            <p:cNvSpPr>
              <a:spLocks/>
            </p:cNvSpPr>
            <p:nvPr/>
          </p:nvSpPr>
          <p:spPr bwMode="auto">
            <a:xfrm>
              <a:off x="4270202" y="1658268"/>
              <a:ext cx="262053" cy="175285"/>
            </a:xfrm>
            <a:custGeom>
              <a:avLst/>
              <a:gdLst/>
              <a:ahLst/>
              <a:cxnLst>
                <a:cxn ang="0">
                  <a:pos x="64" y="16"/>
                </a:cxn>
                <a:cxn ang="0">
                  <a:pos x="80" y="24"/>
                </a:cxn>
                <a:cxn ang="0">
                  <a:pos x="88" y="24"/>
                </a:cxn>
                <a:cxn ang="0">
                  <a:pos x="104" y="16"/>
                </a:cxn>
                <a:cxn ang="0">
                  <a:pos x="112" y="16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36" y="24"/>
                </a:cxn>
                <a:cxn ang="0">
                  <a:pos x="152" y="16"/>
                </a:cxn>
                <a:cxn ang="0">
                  <a:pos x="168" y="16"/>
                </a:cxn>
                <a:cxn ang="0">
                  <a:pos x="168" y="24"/>
                </a:cxn>
                <a:cxn ang="0">
                  <a:pos x="160" y="24"/>
                </a:cxn>
                <a:cxn ang="0">
                  <a:pos x="152" y="24"/>
                </a:cxn>
                <a:cxn ang="0">
                  <a:pos x="136" y="32"/>
                </a:cxn>
                <a:cxn ang="0">
                  <a:pos x="136" y="56"/>
                </a:cxn>
                <a:cxn ang="0">
                  <a:pos x="136" y="64"/>
                </a:cxn>
                <a:cxn ang="0">
                  <a:pos x="120" y="64"/>
                </a:cxn>
                <a:cxn ang="0">
                  <a:pos x="128" y="72"/>
                </a:cxn>
                <a:cxn ang="0">
                  <a:pos x="120" y="80"/>
                </a:cxn>
                <a:cxn ang="0">
                  <a:pos x="120" y="104"/>
                </a:cxn>
                <a:cxn ang="0">
                  <a:pos x="88" y="112"/>
                </a:cxn>
                <a:cxn ang="0">
                  <a:pos x="88" y="128"/>
                </a:cxn>
                <a:cxn ang="0">
                  <a:pos x="32" y="136"/>
                </a:cxn>
                <a:cxn ang="0">
                  <a:pos x="16" y="128"/>
                </a:cxn>
                <a:cxn ang="0">
                  <a:pos x="24" y="112"/>
                </a:cxn>
                <a:cxn ang="0">
                  <a:pos x="24" y="104"/>
                </a:cxn>
                <a:cxn ang="0">
                  <a:pos x="8" y="104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8" y="56"/>
                </a:cxn>
                <a:cxn ang="0">
                  <a:pos x="8" y="40"/>
                </a:cxn>
                <a:cxn ang="0">
                  <a:pos x="24" y="48"/>
                </a:cxn>
                <a:cxn ang="0">
                  <a:pos x="32" y="40"/>
                </a:cxn>
                <a:cxn ang="0">
                  <a:pos x="48" y="32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</a:cxnLst>
              <a:rect l="0" t="0" r="r" b="b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6" name="Freeform 798"/>
            <p:cNvSpPr>
              <a:spLocks/>
            </p:cNvSpPr>
            <p:nvPr/>
          </p:nvSpPr>
          <p:spPr bwMode="auto">
            <a:xfrm>
              <a:off x="4693874" y="1399652"/>
              <a:ext cx="596834" cy="196357"/>
            </a:xfrm>
            <a:custGeom>
              <a:avLst/>
              <a:gdLst/>
              <a:ahLst/>
              <a:cxnLst>
                <a:cxn ang="0">
                  <a:pos x="320" y="40"/>
                </a:cxn>
                <a:cxn ang="0">
                  <a:pos x="336" y="64"/>
                </a:cxn>
                <a:cxn ang="0">
                  <a:pos x="352" y="64"/>
                </a:cxn>
                <a:cxn ang="0">
                  <a:pos x="368" y="56"/>
                </a:cxn>
                <a:cxn ang="0">
                  <a:pos x="376" y="64"/>
                </a:cxn>
                <a:cxn ang="0">
                  <a:pos x="384" y="80"/>
                </a:cxn>
                <a:cxn ang="0">
                  <a:pos x="360" y="80"/>
                </a:cxn>
                <a:cxn ang="0">
                  <a:pos x="352" y="88"/>
                </a:cxn>
                <a:cxn ang="0">
                  <a:pos x="344" y="96"/>
                </a:cxn>
                <a:cxn ang="0">
                  <a:pos x="336" y="104"/>
                </a:cxn>
                <a:cxn ang="0">
                  <a:pos x="320" y="104"/>
                </a:cxn>
                <a:cxn ang="0">
                  <a:pos x="312" y="112"/>
                </a:cxn>
                <a:cxn ang="0">
                  <a:pos x="320" y="120"/>
                </a:cxn>
                <a:cxn ang="0">
                  <a:pos x="304" y="136"/>
                </a:cxn>
                <a:cxn ang="0">
                  <a:pos x="280" y="144"/>
                </a:cxn>
                <a:cxn ang="0">
                  <a:pos x="248" y="152"/>
                </a:cxn>
                <a:cxn ang="0">
                  <a:pos x="192" y="136"/>
                </a:cxn>
                <a:cxn ang="0">
                  <a:pos x="144" y="136"/>
                </a:cxn>
                <a:cxn ang="0">
                  <a:pos x="112" y="112"/>
                </a:cxn>
                <a:cxn ang="0">
                  <a:pos x="56" y="96"/>
                </a:cxn>
                <a:cxn ang="0">
                  <a:pos x="48" y="72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0" y="40"/>
                </a:cxn>
                <a:cxn ang="0">
                  <a:pos x="40" y="16"/>
                </a:cxn>
                <a:cxn ang="0">
                  <a:pos x="64" y="24"/>
                </a:cxn>
                <a:cxn ang="0">
                  <a:pos x="80" y="32"/>
                </a:cxn>
                <a:cxn ang="0">
                  <a:pos x="112" y="32"/>
                </a:cxn>
                <a:cxn ang="0">
                  <a:pos x="112" y="16"/>
                </a:cxn>
                <a:cxn ang="0">
                  <a:pos x="104" y="8"/>
                </a:cxn>
                <a:cxn ang="0">
                  <a:pos x="112" y="0"/>
                </a:cxn>
                <a:cxn ang="0">
                  <a:pos x="144" y="8"/>
                </a:cxn>
                <a:cxn ang="0">
                  <a:pos x="168" y="24"/>
                </a:cxn>
                <a:cxn ang="0">
                  <a:pos x="200" y="24"/>
                </a:cxn>
                <a:cxn ang="0">
                  <a:pos x="256" y="40"/>
                </a:cxn>
                <a:cxn ang="0">
                  <a:pos x="288" y="32"/>
                </a:cxn>
                <a:cxn ang="0">
                  <a:pos x="304" y="24"/>
                </a:cxn>
                <a:cxn ang="0">
                  <a:pos x="328" y="32"/>
                </a:cxn>
                <a:cxn ang="0">
                  <a:pos x="320" y="40"/>
                </a:cxn>
              </a:cxnLst>
              <a:rect l="0" t="0" r="r" b="b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7" name="Freeform 799"/>
            <p:cNvSpPr>
              <a:spLocks/>
            </p:cNvSpPr>
            <p:nvPr/>
          </p:nvSpPr>
          <p:spPr bwMode="auto">
            <a:xfrm>
              <a:off x="3585633" y="1585472"/>
              <a:ext cx="374031" cy="124519"/>
            </a:xfrm>
            <a:custGeom>
              <a:avLst/>
              <a:gdLst/>
              <a:ahLst/>
              <a:cxnLst>
                <a:cxn ang="0">
                  <a:pos x="208" y="16"/>
                </a:cxn>
                <a:cxn ang="0">
                  <a:pos x="208" y="8"/>
                </a:cxn>
                <a:cxn ang="0">
                  <a:pos x="192" y="8"/>
                </a:cxn>
                <a:cxn ang="0">
                  <a:pos x="168" y="16"/>
                </a:cxn>
                <a:cxn ang="0">
                  <a:pos x="136" y="16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64" y="16"/>
                </a:cxn>
                <a:cxn ang="0">
                  <a:pos x="48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40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16" y="64"/>
                </a:cxn>
                <a:cxn ang="0">
                  <a:pos x="16" y="72"/>
                </a:cxn>
                <a:cxn ang="0">
                  <a:pos x="24" y="72"/>
                </a:cxn>
                <a:cxn ang="0">
                  <a:pos x="16" y="80"/>
                </a:cxn>
                <a:cxn ang="0">
                  <a:pos x="32" y="80"/>
                </a:cxn>
                <a:cxn ang="0">
                  <a:pos x="24" y="80"/>
                </a:cxn>
                <a:cxn ang="0">
                  <a:pos x="48" y="88"/>
                </a:cxn>
                <a:cxn ang="0">
                  <a:pos x="56" y="88"/>
                </a:cxn>
                <a:cxn ang="0">
                  <a:pos x="64" y="80"/>
                </a:cxn>
                <a:cxn ang="0">
                  <a:pos x="72" y="80"/>
                </a:cxn>
                <a:cxn ang="0">
                  <a:pos x="88" y="96"/>
                </a:cxn>
                <a:cxn ang="0">
                  <a:pos x="96" y="88"/>
                </a:cxn>
                <a:cxn ang="0">
                  <a:pos x="112" y="80"/>
                </a:cxn>
                <a:cxn ang="0">
                  <a:pos x="120" y="88"/>
                </a:cxn>
                <a:cxn ang="0">
                  <a:pos x="128" y="80"/>
                </a:cxn>
                <a:cxn ang="0">
                  <a:pos x="128" y="96"/>
                </a:cxn>
                <a:cxn ang="0">
                  <a:pos x="136" y="88"/>
                </a:cxn>
                <a:cxn ang="0">
                  <a:pos x="136" y="80"/>
                </a:cxn>
                <a:cxn ang="0">
                  <a:pos x="160" y="80"/>
                </a:cxn>
                <a:cxn ang="0">
                  <a:pos x="168" y="80"/>
                </a:cxn>
                <a:cxn ang="0">
                  <a:pos x="184" y="80"/>
                </a:cxn>
                <a:cxn ang="0">
                  <a:pos x="208" y="72"/>
                </a:cxn>
                <a:cxn ang="0">
                  <a:pos x="216" y="72"/>
                </a:cxn>
                <a:cxn ang="0">
                  <a:pos x="240" y="72"/>
                </a:cxn>
                <a:cxn ang="0">
                  <a:pos x="224" y="40"/>
                </a:cxn>
                <a:cxn ang="0">
                  <a:pos x="232" y="32"/>
                </a:cxn>
                <a:cxn ang="0">
                  <a:pos x="216" y="32"/>
                </a:cxn>
                <a:cxn ang="0">
                  <a:pos x="208" y="16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8" name="Freeform 800"/>
            <p:cNvSpPr>
              <a:spLocks/>
            </p:cNvSpPr>
            <p:nvPr/>
          </p:nvSpPr>
          <p:spPr bwMode="auto">
            <a:xfrm>
              <a:off x="3785347" y="1679341"/>
              <a:ext cx="123523" cy="10344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6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48"/>
                </a:cxn>
                <a:cxn ang="0">
                  <a:pos x="8" y="48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40" y="64"/>
                </a:cxn>
                <a:cxn ang="0">
                  <a:pos x="64" y="48"/>
                </a:cxn>
                <a:cxn ang="0">
                  <a:pos x="64" y="16"/>
                </a:cxn>
                <a:cxn ang="0">
                  <a:pos x="80" y="0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9" name="Freeform 801"/>
            <p:cNvSpPr>
              <a:spLocks/>
            </p:cNvSpPr>
            <p:nvPr/>
          </p:nvSpPr>
          <p:spPr bwMode="auto">
            <a:xfrm>
              <a:off x="3772649" y="1760757"/>
              <a:ext cx="86581" cy="72796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16"/>
                </a:cxn>
                <a:cxn ang="0">
                  <a:pos x="48" y="0"/>
                </a:cxn>
                <a:cxn ang="0">
                  <a:pos x="56" y="16"/>
                </a:cxn>
                <a:cxn ang="0">
                  <a:pos x="24" y="24"/>
                </a:cxn>
                <a:cxn ang="0">
                  <a:pos x="40" y="40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8" y="8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0" name="Freeform 802"/>
            <p:cNvSpPr>
              <a:spLocks/>
            </p:cNvSpPr>
            <p:nvPr/>
          </p:nvSpPr>
          <p:spPr bwMode="auto">
            <a:xfrm>
              <a:off x="3847686" y="1679341"/>
              <a:ext cx="198560" cy="16474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8" y="32"/>
                </a:cxn>
                <a:cxn ang="0">
                  <a:pos x="80" y="48"/>
                </a:cxn>
                <a:cxn ang="0">
                  <a:pos x="88" y="64"/>
                </a:cxn>
                <a:cxn ang="0">
                  <a:pos x="112" y="72"/>
                </a:cxn>
                <a:cxn ang="0">
                  <a:pos x="112" y="96"/>
                </a:cxn>
                <a:cxn ang="0">
                  <a:pos x="128" y="112"/>
                </a:cxn>
                <a:cxn ang="0">
                  <a:pos x="112" y="112"/>
                </a:cxn>
                <a:cxn ang="0">
                  <a:pos x="104" y="128"/>
                </a:cxn>
                <a:cxn ang="0">
                  <a:pos x="88" y="120"/>
                </a:cxn>
                <a:cxn ang="0">
                  <a:pos x="80" y="128"/>
                </a:cxn>
                <a:cxn ang="0">
                  <a:pos x="64" y="120"/>
                </a:cxn>
                <a:cxn ang="0">
                  <a:pos x="64" y="104"/>
                </a:cxn>
                <a:cxn ang="0">
                  <a:pos x="56" y="104"/>
                </a:cxn>
                <a:cxn ang="0">
                  <a:pos x="24" y="88"/>
                </a:cxn>
                <a:cxn ang="0">
                  <a:pos x="8" y="80"/>
                </a:cxn>
                <a:cxn ang="0">
                  <a:pos x="0" y="64"/>
                </a:cxn>
                <a:cxn ang="0">
                  <a:pos x="24" y="48"/>
                </a:cxn>
                <a:cxn ang="0">
                  <a:pos x="24" y="16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72" y="0"/>
                </a:cxn>
              </a:cxnLst>
              <a:rect l="0" t="0" r="r" b="b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1" name="Freeform 803"/>
            <p:cNvSpPr>
              <a:spLocks/>
            </p:cNvSpPr>
            <p:nvPr/>
          </p:nvSpPr>
          <p:spPr bwMode="auto">
            <a:xfrm>
              <a:off x="3772649" y="1740642"/>
              <a:ext cx="25397" cy="201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2" name="Freeform 804"/>
            <p:cNvSpPr>
              <a:spLocks/>
            </p:cNvSpPr>
            <p:nvPr/>
          </p:nvSpPr>
          <p:spPr bwMode="auto">
            <a:xfrm>
              <a:off x="3761105" y="1760757"/>
              <a:ext cx="24243" cy="72796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8" y="16"/>
                </a:cxn>
                <a:cxn ang="0">
                  <a:pos x="16" y="32"/>
                </a:cxn>
                <a:cxn ang="0">
                  <a:pos x="8" y="56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8"/>
                </a:cxn>
              </a:cxnLst>
              <a:rect l="0" t="0" r="r" b="b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3" name="Freeform 805"/>
            <p:cNvSpPr>
              <a:spLocks/>
            </p:cNvSpPr>
            <p:nvPr/>
          </p:nvSpPr>
          <p:spPr bwMode="auto">
            <a:xfrm>
              <a:off x="3572935" y="1792365"/>
              <a:ext cx="225111" cy="185821"/>
            </a:xfrm>
            <a:custGeom>
              <a:avLst/>
              <a:gdLst/>
              <a:ahLst/>
              <a:cxnLst>
                <a:cxn ang="0">
                  <a:pos x="120" y="8"/>
                </a:cxn>
                <a:cxn ang="0">
                  <a:pos x="104" y="8"/>
                </a:cxn>
                <a:cxn ang="0">
                  <a:pos x="96" y="8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0" y="0"/>
                </a:cxn>
                <a:cxn ang="0">
                  <a:pos x="56" y="8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48"/>
                </a:cxn>
                <a:cxn ang="0">
                  <a:pos x="8" y="144"/>
                </a:cxn>
                <a:cxn ang="0">
                  <a:pos x="112" y="144"/>
                </a:cxn>
                <a:cxn ang="0">
                  <a:pos x="128" y="144"/>
                </a:cxn>
                <a:cxn ang="0">
                  <a:pos x="144" y="128"/>
                </a:cxn>
                <a:cxn ang="0">
                  <a:pos x="144" y="112"/>
                </a:cxn>
                <a:cxn ang="0">
                  <a:pos x="104" y="40"/>
                </a:cxn>
                <a:cxn ang="0">
                  <a:pos x="96" y="24"/>
                </a:cxn>
                <a:cxn ang="0">
                  <a:pos x="112" y="48"/>
                </a:cxn>
                <a:cxn ang="0">
                  <a:pos x="120" y="56"/>
                </a:cxn>
                <a:cxn ang="0">
                  <a:pos x="128" y="32"/>
                </a:cxn>
                <a:cxn ang="0">
                  <a:pos x="120" y="8"/>
                </a:cxn>
              </a:cxnLst>
              <a:rect l="0" t="0" r="r" b="b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4" name="Freeform 806"/>
            <p:cNvSpPr>
              <a:spLocks/>
            </p:cNvSpPr>
            <p:nvPr/>
          </p:nvSpPr>
          <p:spPr bwMode="auto">
            <a:xfrm>
              <a:off x="3686068" y="2329713"/>
              <a:ext cx="111979" cy="10344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16" y="24"/>
                </a:cxn>
                <a:cxn ang="0">
                  <a:pos x="24" y="32"/>
                </a:cxn>
                <a:cxn ang="0">
                  <a:pos x="16" y="40"/>
                </a:cxn>
                <a:cxn ang="0">
                  <a:pos x="8" y="56"/>
                </a:cxn>
                <a:cxn ang="0">
                  <a:pos x="0" y="80"/>
                </a:cxn>
                <a:cxn ang="0">
                  <a:pos x="8" y="80"/>
                </a:cxn>
                <a:cxn ang="0">
                  <a:pos x="32" y="80"/>
                </a:cxn>
                <a:cxn ang="0">
                  <a:pos x="56" y="80"/>
                </a:cxn>
                <a:cxn ang="0">
                  <a:pos x="56" y="56"/>
                </a:cxn>
                <a:cxn ang="0">
                  <a:pos x="72" y="32"/>
                </a:cxn>
                <a:cxn ang="0">
                  <a:pos x="64" y="0"/>
                </a:cxn>
                <a:cxn ang="0">
                  <a:pos x="56" y="0"/>
                </a:cxn>
              </a:cxnLst>
              <a:rect l="0" t="0" r="r" b="b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5" name="Freeform 807"/>
            <p:cNvSpPr>
              <a:spLocks/>
            </p:cNvSpPr>
            <p:nvPr/>
          </p:nvSpPr>
          <p:spPr bwMode="auto">
            <a:xfrm>
              <a:off x="3772649" y="2319177"/>
              <a:ext cx="162773" cy="186778"/>
            </a:xfrm>
            <a:custGeom>
              <a:avLst/>
              <a:gdLst/>
              <a:ahLst/>
              <a:cxnLst>
                <a:cxn ang="0">
                  <a:pos x="56" y="128"/>
                </a:cxn>
                <a:cxn ang="0">
                  <a:pos x="48" y="112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56" y="16"/>
                </a:cxn>
                <a:cxn ang="0">
                  <a:pos x="72" y="16"/>
                </a:cxn>
                <a:cxn ang="0">
                  <a:pos x="96" y="8"/>
                </a:cxn>
                <a:cxn ang="0">
                  <a:pos x="104" y="8"/>
                </a:cxn>
                <a:cxn ang="0">
                  <a:pos x="96" y="32"/>
                </a:cxn>
                <a:cxn ang="0">
                  <a:pos x="96" y="80"/>
                </a:cxn>
                <a:cxn ang="0">
                  <a:pos x="104" y="96"/>
                </a:cxn>
                <a:cxn ang="0">
                  <a:pos x="88" y="112"/>
                </a:cxn>
                <a:cxn ang="0">
                  <a:pos x="88" y="104"/>
                </a:cxn>
                <a:cxn ang="0">
                  <a:pos x="88" y="120"/>
                </a:cxn>
                <a:cxn ang="0">
                  <a:pos x="72" y="144"/>
                </a:cxn>
                <a:cxn ang="0">
                  <a:pos x="56" y="128"/>
                </a:cxn>
              </a:cxnLst>
              <a:rect l="0" t="0" r="r" b="b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6" name="Freeform 808"/>
            <p:cNvSpPr>
              <a:spLocks/>
            </p:cNvSpPr>
            <p:nvPr/>
          </p:nvSpPr>
          <p:spPr bwMode="auto">
            <a:xfrm>
              <a:off x="3686068" y="2433160"/>
              <a:ext cx="222803" cy="20689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32"/>
                </a:cxn>
                <a:cxn ang="0">
                  <a:pos x="0" y="48"/>
                </a:cxn>
                <a:cxn ang="0">
                  <a:pos x="0" y="80"/>
                </a:cxn>
                <a:cxn ang="0">
                  <a:pos x="16" y="104"/>
                </a:cxn>
                <a:cxn ang="0">
                  <a:pos x="16" y="112"/>
                </a:cxn>
                <a:cxn ang="0">
                  <a:pos x="24" y="112"/>
                </a:cxn>
                <a:cxn ang="0">
                  <a:pos x="48" y="128"/>
                </a:cxn>
                <a:cxn ang="0">
                  <a:pos x="56" y="128"/>
                </a:cxn>
                <a:cxn ang="0">
                  <a:pos x="64" y="136"/>
                </a:cxn>
                <a:cxn ang="0">
                  <a:pos x="72" y="160"/>
                </a:cxn>
                <a:cxn ang="0">
                  <a:pos x="88" y="160"/>
                </a:cxn>
                <a:cxn ang="0">
                  <a:pos x="128" y="152"/>
                </a:cxn>
                <a:cxn ang="0">
                  <a:pos x="144" y="144"/>
                </a:cxn>
                <a:cxn ang="0">
                  <a:pos x="136" y="136"/>
                </a:cxn>
                <a:cxn ang="0">
                  <a:pos x="128" y="120"/>
                </a:cxn>
                <a:cxn ang="0">
                  <a:pos x="136" y="88"/>
                </a:cxn>
                <a:cxn ang="0">
                  <a:pos x="120" y="72"/>
                </a:cxn>
                <a:cxn ang="0">
                  <a:pos x="128" y="56"/>
                </a:cxn>
                <a:cxn ang="0">
                  <a:pos x="112" y="40"/>
                </a:cxn>
                <a:cxn ang="0">
                  <a:pos x="104" y="24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32" y="0"/>
                </a:cxn>
                <a:cxn ang="0">
                  <a:pos x="8" y="0"/>
                </a:cxn>
              </a:cxnLst>
              <a:rect l="0" t="0" r="r" b="b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7" name="Freeform 809"/>
            <p:cNvSpPr>
              <a:spLocks/>
            </p:cNvSpPr>
            <p:nvPr/>
          </p:nvSpPr>
          <p:spPr bwMode="auto">
            <a:xfrm>
              <a:off x="3523295" y="2567257"/>
              <a:ext cx="249354" cy="196357"/>
            </a:xfrm>
            <a:custGeom>
              <a:avLst/>
              <a:gdLst/>
              <a:ahLst/>
              <a:cxnLst>
                <a:cxn ang="0">
                  <a:pos x="96" y="120"/>
                </a:cxn>
                <a:cxn ang="0">
                  <a:pos x="88" y="128"/>
                </a:cxn>
                <a:cxn ang="0">
                  <a:pos x="64" y="152"/>
                </a:cxn>
                <a:cxn ang="0">
                  <a:pos x="40" y="152"/>
                </a:cxn>
                <a:cxn ang="0">
                  <a:pos x="24" y="144"/>
                </a:cxn>
                <a:cxn ang="0">
                  <a:pos x="16" y="144"/>
                </a:cxn>
                <a:cxn ang="0">
                  <a:pos x="0" y="128"/>
                </a:cxn>
                <a:cxn ang="0">
                  <a:pos x="0" y="80"/>
                </a:cxn>
                <a:cxn ang="0">
                  <a:pos x="32" y="72"/>
                </a:cxn>
                <a:cxn ang="0">
                  <a:pos x="24" y="72"/>
                </a:cxn>
                <a:cxn ang="0">
                  <a:pos x="32" y="40"/>
                </a:cxn>
                <a:cxn ang="0">
                  <a:pos x="56" y="56"/>
                </a:cxn>
                <a:cxn ang="0">
                  <a:pos x="64" y="56"/>
                </a:cxn>
                <a:cxn ang="0">
                  <a:pos x="88" y="72"/>
                </a:cxn>
                <a:cxn ang="0">
                  <a:pos x="104" y="80"/>
                </a:cxn>
                <a:cxn ang="0">
                  <a:pos x="104" y="64"/>
                </a:cxn>
                <a:cxn ang="0">
                  <a:pos x="96" y="64"/>
                </a:cxn>
                <a:cxn ang="0">
                  <a:pos x="88" y="56"/>
                </a:cxn>
                <a:cxn ang="0">
                  <a:pos x="96" y="16"/>
                </a:cxn>
                <a:cxn ang="0">
                  <a:pos x="96" y="8"/>
                </a:cxn>
                <a:cxn ang="0">
                  <a:pos x="112" y="0"/>
                </a:cxn>
                <a:cxn ang="0">
                  <a:pos x="120" y="0"/>
                </a:cxn>
                <a:cxn ang="0">
                  <a:pos x="120" y="8"/>
                </a:cxn>
                <a:cxn ang="0">
                  <a:pos x="128" y="8"/>
                </a:cxn>
                <a:cxn ang="0">
                  <a:pos x="152" y="24"/>
                </a:cxn>
                <a:cxn ang="0">
                  <a:pos x="160" y="40"/>
                </a:cxn>
                <a:cxn ang="0">
                  <a:pos x="152" y="56"/>
                </a:cxn>
                <a:cxn ang="0">
                  <a:pos x="152" y="64"/>
                </a:cxn>
                <a:cxn ang="0">
                  <a:pos x="144" y="88"/>
                </a:cxn>
                <a:cxn ang="0">
                  <a:pos x="152" y="88"/>
                </a:cxn>
                <a:cxn ang="0">
                  <a:pos x="112" y="104"/>
                </a:cxn>
                <a:cxn ang="0">
                  <a:pos x="112" y="112"/>
                </a:cxn>
                <a:cxn ang="0">
                  <a:pos x="96" y="120"/>
                </a:cxn>
              </a:cxnLst>
              <a:rect l="0" t="0" r="r" b="b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8" name="Freeform 810"/>
            <p:cNvSpPr>
              <a:spLocks/>
            </p:cNvSpPr>
            <p:nvPr/>
          </p:nvSpPr>
          <p:spPr bwMode="auto">
            <a:xfrm>
              <a:off x="3697612" y="2618981"/>
              <a:ext cx="211259" cy="309382"/>
            </a:xfrm>
            <a:custGeom>
              <a:avLst/>
              <a:gdLst/>
              <a:ahLst/>
              <a:cxnLst>
                <a:cxn ang="0">
                  <a:pos x="16" y="240"/>
                </a:cxn>
                <a:cxn ang="0">
                  <a:pos x="24" y="240"/>
                </a:cxn>
                <a:cxn ang="0">
                  <a:pos x="24" y="232"/>
                </a:cxn>
                <a:cxn ang="0">
                  <a:pos x="24" y="224"/>
                </a:cxn>
                <a:cxn ang="0">
                  <a:pos x="56" y="208"/>
                </a:cxn>
                <a:cxn ang="0">
                  <a:pos x="64" y="176"/>
                </a:cxn>
                <a:cxn ang="0">
                  <a:pos x="56" y="152"/>
                </a:cxn>
                <a:cxn ang="0">
                  <a:pos x="56" y="144"/>
                </a:cxn>
                <a:cxn ang="0">
                  <a:pos x="88" y="104"/>
                </a:cxn>
                <a:cxn ang="0">
                  <a:pos x="112" y="96"/>
                </a:cxn>
                <a:cxn ang="0">
                  <a:pos x="136" y="72"/>
                </a:cxn>
                <a:cxn ang="0">
                  <a:pos x="136" y="0"/>
                </a:cxn>
                <a:cxn ang="0">
                  <a:pos x="120" y="8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56" y="24"/>
                </a:cxn>
                <a:cxn ang="0">
                  <a:pos x="56" y="40"/>
                </a:cxn>
                <a:cxn ang="0">
                  <a:pos x="72" y="64"/>
                </a:cxn>
                <a:cxn ang="0">
                  <a:pos x="72" y="80"/>
                </a:cxn>
                <a:cxn ang="0">
                  <a:pos x="64" y="96"/>
                </a:cxn>
                <a:cxn ang="0">
                  <a:pos x="48" y="80"/>
                </a:cxn>
                <a:cxn ang="0">
                  <a:pos x="56" y="56"/>
                </a:cxn>
                <a:cxn ang="0">
                  <a:pos x="40" y="56"/>
                </a:cxn>
                <a:cxn ang="0">
                  <a:pos x="40" y="48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0" y="80"/>
                </a:cxn>
                <a:cxn ang="0">
                  <a:pos x="8" y="80"/>
                </a:cxn>
                <a:cxn ang="0">
                  <a:pos x="32" y="88"/>
                </a:cxn>
                <a:cxn ang="0">
                  <a:pos x="32" y="104"/>
                </a:cxn>
                <a:cxn ang="0">
                  <a:pos x="32" y="144"/>
                </a:cxn>
                <a:cxn ang="0">
                  <a:pos x="8" y="184"/>
                </a:cxn>
                <a:cxn ang="0">
                  <a:pos x="16" y="232"/>
                </a:cxn>
                <a:cxn ang="0">
                  <a:pos x="16" y="240"/>
                </a:cxn>
              </a:cxnLst>
              <a:rect l="0" t="0" r="r" b="b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9" name="Freeform 811"/>
            <p:cNvSpPr>
              <a:spLocks/>
            </p:cNvSpPr>
            <p:nvPr/>
          </p:nvSpPr>
          <p:spPr bwMode="auto">
            <a:xfrm>
              <a:off x="3747251" y="2597908"/>
              <a:ext cx="63493" cy="14559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16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8" y="72"/>
                </a:cxn>
                <a:cxn ang="0">
                  <a:pos x="24" y="72"/>
                </a:cxn>
                <a:cxn ang="0">
                  <a:pos x="16" y="96"/>
                </a:cxn>
                <a:cxn ang="0">
                  <a:pos x="32" y="112"/>
                </a:cxn>
                <a:cxn ang="0">
                  <a:pos x="40" y="96"/>
                </a:cxn>
                <a:cxn ang="0">
                  <a:pos x="40" y="80"/>
                </a:cxn>
                <a:cxn ang="0">
                  <a:pos x="24" y="56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8" y="0"/>
                </a:cxn>
              </a:cxnLst>
              <a:rect l="0" t="0" r="r" b="b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0" name="Freeform 812"/>
            <p:cNvSpPr>
              <a:spLocks/>
            </p:cNvSpPr>
            <p:nvPr/>
          </p:nvSpPr>
          <p:spPr bwMode="auto">
            <a:xfrm>
              <a:off x="3585633" y="2711891"/>
              <a:ext cx="161619" cy="144634"/>
            </a:xfrm>
            <a:custGeom>
              <a:avLst/>
              <a:gdLst/>
              <a:ahLst/>
              <a:cxnLst>
                <a:cxn ang="0">
                  <a:pos x="56" y="104"/>
                </a:cxn>
                <a:cxn ang="0">
                  <a:pos x="40" y="96"/>
                </a:cxn>
                <a:cxn ang="0">
                  <a:pos x="32" y="80"/>
                </a:cxn>
                <a:cxn ang="0">
                  <a:pos x="16" y="64"/>
                </a:cxn>
                <a:cxn ang="0">
                  <a:pos x="0" y="40"/>
                </a:cxn>
                <a:cxn ang="0">
                  <a:pos x="24" y="40"/>
                </a:cxn>
                <a:cxn ang="0">
                  <a:pos x="48" y="16"/>
                </a:cxn>
                <a:cxn ang="0">
                  <a:pos x="56" y="8"/>
                </a:cxn>
                <a:cxn ang="0">
                  <a:pos x="72" y="0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104" y="16"/>
                </a:cxn>
                <a:cxn ang="0">
                  <a:pos x="104" y="32"/>
                </a:cxn>
                <a:cxn ang="0">
                  <a:pos x="104" y="72"/>
                </a:cxn>
                <a:cxn ang="0">
                  <a:pos x="80" y="112"/>
                </a:cxn>
                <a:cxn ang="0">
                  <a:pos x="72" y="104"/>
                </a:cxn>
                <a:cxn ang="0">
                  <a:pos x="56" y="104"/>
                </a:cxn>
              </a:cxnLst>
              <a:rect l="0" t="0" r="r" b="b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1" name="Freeform 813"/>
            <p:cNvSpPr>
              <a:spLocks/>
            </p:cNvSpPr>
            <p:nvPr/>
          </p:nvSpPr>
          <p:spPr bwMode="auto">
            <a:xfrm>
              <a:off x="3411316" y="2846946"/>
              <a:ext cx="323237" cy="24712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200" y="56"/>
                </a:cxn>
                <a:cxn ang="0">
                  <a:pos x="192" y="56"/>
                </a:cxn>
                <a:cxn ang="0">
                  <a:pos x="184" y="72"/>
                </a:cxn>
                <a:cxn ang="0">
                  <a:pos x="192" y="72"/>
                </a:cxn>
                <a:cxn ang="0">
                  <a:pos x="200" y="64"/>
                </a:cxn>
                <a:cxn ang="0">
                  <a:pos x="208" y="64"/>
                </a:cxn>
                <a:cxn ang="0">
                  <a:pos x="208" y="72"/>
                </a:cxn>
                <a:cxn ang="0">
                  <a:pos x="200" y="96"/>
                </a:cxn>
                <a:cxn ang="0">
                  <a:pos x="192" y="104"/>
                </a:cxn>
                <a:cxn ang="0">
                  <a:pos x="176" y="128"/>
                </a:cxn>
                <a:cxn ang="0">
                  <a:pos x="152" y="160"/>
                </a:cxn>
                <a:cxn ang="0">
                  <a:pos x="128" y="176"/>
                </a:cxn>
                <a:cxn ang="0">
                  <a:pos x="104" y="184"/>
                </a:cxn>
                <a:cxn ang="0">
                  <a:pos x="72" y="176"/>
                </a:cxn>
                <a:cxn ang="0">
                  <a:pos x="40" y="192"/>
                </a:cxn>
                <a:cxn ang="0">
                  <a:pos x="32" y="192"/>
                </a:cxn>
                <a:cxn ang="0">
                  <a:pos x="24" y="176"/>
                </a:cxn>
                <a:cxn ang="0">
                  <a:pos x="24" y="184"/>
                </a:cxn>
                <a:cxn ang="0">
                  <a:pos x="16" y="160"/>
                </a:cxn>
                <a:cxn ang="0">
                  <a:pos x="24" y="160"/>
                </a:cxn>
                <a:cxn ang="0">
                  <a:pos x="16" y="144"/>
                </a:cxn>
                <a:cxn ang="0">
                  <a:pos x="0" y="104"/>
                </a:cxn>
                <a:cxn ang="0">
                  <a:pos x="0" y="96"/>
                </a:cxn>
                <a:cxn ang="0">
                  <a:pos x="0" y="88"/>
                </a:cxn>
                <a:cxn ang="0">
                  <a:pos x="8" y="96"/>
                </a:cxn>
                <a:cxn ang="0">
                  <a:pos x="16" y="104"/>
                </a:cxn>
                <a:cxn ang="0">
                  <a:pos x="32" y="104"/>
                </a:cxn>
                <a:cxn ang="0">
                  <a:pos x="40" y="96"/>
                </a:cxn>
                <a:cxn ang="0">
                  <a:pos x="40" y="40"/>
                </a:cxn>
                <a:cxn ang="0">
                  <a:pos x="56" y="48"/>
                </a:cxn>
                <a:cxn ang="0">
                  <a:pos x="48" y="64"/>
                </a:cxn>
                <a:cxn ang="0">
                  <a:pos x="56" y="72"/>
                </a:cxn>
                <a:cxn ang="0">
                  <a:pos x="72" y="64"/>
                </a:cxn>
                <a:cxn ang="0">
                  <a:pos x="88" y="48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44" y="16"/>
                </a:cxn>
                <a:cxn ang="0">
                  <a:pos x="168" y="0"/>
                </a:cxn>
              </a:cxnLst>
              <a:rect l="0" t="0" r="r" b="b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2" name="Freeform 814"/>
            <p:cNvSpPr>
              <a:spLocks/>
            </p:cNvSpPr>
            <p:nvPr/>
          </p:nvSpPr>
          <p:spPr bwMode="auto">
            <a:xfrm>
              <a:off x="3313190" y="2743500"/>
              <a:ext cx="272443" cy="237544"/>
            </a:xfrm>
            <a:custGeom>
              <a:avLst/>
              <a:gdLst/>
              <a:ahLst/>
              <a:cxnLst>
                <a:cxn ang="0">
                  <a:pos x="104" y="120"/>
                </a:cxn>
                <a:cxn ang="0">
                  <a:pos x="104" y="80"/>
                </a:cxn>
                <a:cxn ang="0">
                  <a:pos x="120" y="72"/>
                </a:cxn>
                <a:cxn ang="0">
                  <a:pos x="120" y="24"/>
                </a:cxn>
                <a:cxn ang="0">
                  <a:pos x="152" y="16"/>
                </a:cxn>
                <a:cxn ang="0">
                  <a:pos x="152" y="24"/>
                </a:cxn>
                <a:cxn ang="0">
                  <a:pos x="160" y="16"/>
                </a:cxn>
                <a:cxn ang="0">
                  <a:pos x="176" y="16"/>
                </a:cxn>
                <a:cxn ang="0">
                  <a:pos x="160" y="8"/>
                </a:cxn>
                <a:cxn ang="0">
                  <a:pos x="152" y="8"/>
                </a:cxn>
                <a:cxn ang="0">
                  <a:pos x="128" y="16"/>
                </a:cxn>
                <a:cxn ang="0">
                  <a:pos x="96" y="16"/>
                </a:cxn>
                <a:cxn ang="0">
                  <a:pos x="88" y="8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40" y="80"/>
                </a:cxn>
                <a:cxn ang="0">
                  <a:pos x="40" y="104"/>
                </a:cxn>
                <a:cxn ang="0">
                  <a:pos x="48" y="160"/>
                </a:cxn>
                <a:cxn ang="0">
                  <a:pos x="64" y="176"/>
                </a:cxn>
                <a:cxn ang="0">
                  <a:pos x="64" y="168"/>
                </a:cxn>
                <a:cxn ang="0">
                  <a:pos x="72" y="176"/>
                </a:cxn>
                <a:cxn ang="0">
                  <a:pos x="80" y="184"/>
                </a:cxn>
                <a:cxn ang="0">
                  <a:pos x="96" y="184"/>
                </a:cxn>
                <a:cxn ang="0">
                  <a:pos x="104" y="176"/>
                </a:cxn>
                <a:cxn ang="0">
                  <a:pos x="104" y="120"/>
                </a:cxn>
              </a:cxnLst>
              <a:rect l="0" t="0" r="r" b="b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3" name="Freeform 815"/>
            <p:cNvSpPr>
              <a:spLocks/>
            </p:cNvSpPr>
            <p:nvPr/>
          </p:nvSpPr>
          <p:spPr bwMode="auto">
            <a:xfrm>
              <a:off x="3313190" y="2526070"/>
              <a:ext cx="259744" cy="2375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2" y="24"/>
                </a:cxn>
                <a:cxn ang="0">
                  <a:pos x="80" y="32"/>
                </a:cxn>
                <a:cxn ang="0">
                  <a:pos x="104" y="32"/>
                </a:cxn>
                <a:cxn ang="0">
                  <a:pos x="104" y="16"/>
                </a:cxn>
                <a:cxn ang="0">
                  <a:pos x="120" y="16"/>
                </a:cxn>
                <a:cxn ang="0">
                  <a:pos x="136" y="24"/>
                </a:cxn>
                <a:cxn ang="0">
                  <a:pos x="136" y="56"/>
                </a:cxn>
                <a:cxn ang="0">
                  <a:pos x="144" y="72"/>
                </a:cxn>
                <a:cxn ang="0">
                  <a:pos x="136" y="80"/>
                </a:cxn>
                <a:cxn ang="0">
                  <a:pos x="168" y="72"/>
                </a:cxn>
                <a:cxn ang="0">
                  <a:pos x="160" y="104"/>
                </a:cxn>
                <a:cxn ang="0">
                  <a:pos x="168" y="104"/>
                </a:cxn>
                <a:cxn ang="0">
                  <a:pos x="136" y="112"/>
                </a:cxn>
                <a:cxn ang="0">
                  <a:pos x="136" y="160"/>
                </a:cxn>
                <a:cxn ang="0">
                  <a:pos x="152" y="176"/>
                </a:cxn>
                <a:cxn ang="0">
                  <a:pos x="128" y="184"/>
                </a:cxn>
                <a:cxn ang="0">
                  <a:pos x="96" y="184"/>
                </a:cxn>
                <a:cxn ang="0">
                  <a:pos x="88" y="176"/>
                </a:cxn>
                <a:cxn ang="0">
                  <a:pos x="32" y="176"/>
                </a:cxn>
                <a:cxn ang="0">
                  <a:pos x="24" y="168"/>
                </a:cxn>
                <a:cxn ang="0">
                  <a:pos x="0" y="176"/>
                </a:cxn>
                <a:cxn ang="0">
                  <a:pos x="0" y="152"/>
                </a:cxn>
                <a:cxn ang="0">
                  <a:pos x="16" y="112"/>
                </a:cxn>
                <a:cxn ang="0">
                  <a:pos x="24" y="96"/>
                </a:cxn>
                <a:cxn ang="0">
                  <a:pos x="32" y="80"/>
                </a:cxn>
                <a:cxn ang="0">
                  <a:pos x="16" y="48"/>
                </a:cxn>
                <a:cxn ang="0">
                  <a:pos x="24" y="40"/>
                </a:cxn>
                <a:cxn ang="0">
                  <a:pos x="8" y="8"/>
                </a:cxn>
                <a:cxn ang="0">
                  <a:pos x="24" y="0"/>
                </a:cxn>
              </a:cxnLst>
              <a:rect l="0" t="0" r="r" b="b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4" name="Freeform 816"/>
            <p:cNvSpPr>
              <a:spLocks/>
            </p:cNvSpPr>
            <p:nvPr/>
          </p:nvSpPr>
          <p:spPr bwMode="auto">
            <a:xfrm>
              <a:off x="3324735" y="2495419"/>
              <a:ext cx="12699" cy="30651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</a:cxnLst>
              <a:rect l="0" t="0" r="r" b="b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5" name="Freeform 817"/>
            <p:cNvSpPr>
              <a:spLocks/>
            </p:cNvSpPr>
            <p:nvPr/>
          </p:nvSpPr>
          <p:spPr bwMode="auto">
            <a:xfrm>
              <a:off x="3249698" y="2154428"/>
              <a:ext cx="148920" cy="22700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8"/>
                </a:cxn>
                <a:cxn ang="0">
                  <a:pos x="72" y="24"/>
                </a:cxn>
                <a:cxn ang="0">
                  <a:pos x="64" y="32"/>
                </a:cxn>
                <a:cxn ang="0">
                  <a:pos x="56" y="64"/>
                </a:cxn>
                <a:cxn ang="0">
                  <a:pos x="48" y="72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24" y="96"/>
                </a:cxn>
                <a:cxn ang="0">
                  <a:pos x="16" y="96"/>
                </a:cxn>
                <a:cxn ang="0">
                  <a:pos x="0" y="128"/>
                </a:cxn>
                <a:cxn ang="0">
                  <a:pos x="0" y="136"/>
                </a:cxn>
                <a:cxn ang="0">
                  <a:pos x="8" y="136"/>
                </a:cxn>
                <a:cxn ang="0">
                  <a:pos x="16" y="152"/>
                </a:cxn>
                <a:cxn ang="0">
                  <a:pos x="16" y="168"/>
                </a:cxn>
                <a:cxn ang="0">
                  <a:pos x="32" y="168"/>
                </a:cxn>
                <a:cxn ang="0">
                  <a:pos x="64" y="168"/>
                </a:cxn>
                <a:cxn ang="0">
                  <a:pos x="96" y="176"/>
                </a:cxn>
                <a:cxn ang="0">
                  <a:pos x="96" y="152"/>
                </a:cxn>
                <a:cxn ang="0">
                  <a:pos x="80" y="128"/>
                </a:cxn>
                <a:cxn ang="0">
                  <a:pos x="80" y="112"/>
                </a:cxn>
                <a:cxn ang="0">
                  <a:pos x="88" y="88"/>
                </a:cxn>
                <a:cxn ang="0">
                  <a:pos x="80" y="64"/>
                </a:cxn>
                <a:cxn ang="0">
                  <a:pos x="72" y="56"/>
                </a:cxn>
                <a:cxn ang="0">
                  <a:pos x="72" y="48"/>
                </a:cxn>
                <a:cxn ang="0">
                  <a:pos x="88" y="48"/>
                </a:cxn>
                <a:cxn ang="0">
                  <a:pos x="80" y="32"/>
                </a:cxn>
                <a:cxn ang="0">
                  <a:pos x="80" y="8"/>
                </a:cxn>
                <a:cxn ang="0">
                  <a:pos x="72" y="0"/>
                </a:cxn>
              </a:cxnLst>
              <a:rect l="0" t="0" r="r" b="b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6" name="Freeform 818"/>
            <p:cNvSpPr>
              <a:spLocks/>
            </p:cNvSpPr>
            <p:nvPr/>
          </p:nvSpPr>
          <p:spPr bwMode="auto">
            <a:xfrm>
              <a:off x="3300492" y="2339292"/>
              <a:ext cx="161619" cy="166664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24" y="128"/>
                </a:cxn>
                <a:cxn ang="0">
                  <a:pos x="32" y="128"/>
                </a:cxn>
                <a:cxn ang="0">
                  <a:pos x="40" y="120"/>
                </a:cxn>
                <a:cxn ang="0">
                  <a:pos x="48" y="128"/>
                </a:cxn>
                <a:cxn ang="0">
                  <a:pos x="64" y="112"/>
                </a:cxn>
                <a:cxn ang="0">
                  <a:pos x="72" y="88"/>
                </a:cxn>
                <a:cxn ang="0">
                  <a:pos x="88" y="64"/>
                </a:cxn>
                <a:cxn ang="0">
                  <a:pos x="96" y="24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64" y="8"/>
                </a:cxn>
                <a:cxn ang="0">
                  <a:pos x="64" y="32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40" y="48"/>
                </a:cxn>
                <a:cxn ang="0">
                  <a:pos x="40" y="72"/>
                </a:cxn>
                <a:cxn ang="0">
                  <a:pos x="40" y="88"/>
                </a:cxn>
                <a:cxn ang="0">
                  <a:pos x="24" y="80"/>
                </a:cxn>
                <a:cxn ang="0">
                  <a:pos x="8" y="96"/>
                </a:cxn>
                <a:cxn ang="0">
                  <a:pos x="8" y="104"/>
                </a:cxn>
                <a:cxn ang="0">
                  <a:pos x="0" y="120"/>
                </a:cxn>
                <a:cxn ang="0">
                  <a:pos x="16" y="128"/>
                </a:cxn>
                <a:cxn ang="0">
                  <a:pos x="24" y="120"/>
                </a:cxn>
              </a:cxnLst>
              <a:rect l="0" t="0" r="r" b="b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7" name="Freeform 819"/>
            <p:cNvSpPr>
              <a:spLocks/>
            </p:cNvSpPr>
            <p:nvPr/>
          </p:nvSpPr>
          <p:spPr bwMode="auto">
            <a:xfrm>
              <a:off x="3249698" y="2371858"/>
              <a:ext cx="111979" cy="1235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24"/>
                </a:cxn>
                <a:cxn ang="0">
                  <a:pos x="72" y="48"/>
                </a:cxn>
                <a:cxn ang="0">
                  <a:pos x="72" y="64"/>
                </a:cxn>
                <a:cxn ang="0">
                  <a:pos x="56" y="56"/>
                </a:cxn>
                <a:cxn ang="0">
                  <a:pos x="40" y="72"/>
                </a:cxn>
                <a:cxn ang="0">
                  <a:pos x="40" y="80"/>
                </a:cxn>
                <a:cxn ang="0">
                  <a:pos x="32" y="96"/>
                </a:cxn>
                <a:cxn ang="0">
                  <a:pos x="16" y="72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72" y="0"/>
                </a:cxn>
              </a:cxnLst>
              <a:rect l="0" t="0" r="r" b="b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8" name="Freeform 820"/>
            <p:cNvSpPr>
              <a:spLocks/>
            </p:cNvSpPr>
            <p:nvPr/>
          </p:nvSpPr>
          <p:spPr bwMode="auto">
            <a:xfrm>
              <a:off x="3262396" y="2371858"/>
              <a:ext cx="38096" cy="20115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24" y="16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9" name="Freeform 821"/>
            <p:cNvSpPr>
              <a:spLocks/>
            </p:cNvSpPr>
            <p:nvPr/>
          </p:nvSpPr>
          <p:spPr bwMode="auto">
            <a:xfrm>
              <a:off x="3001498" y="2195616"/>
              <a:ext cx="99280" cy="123561"/>
            </a:xfrm>
            <a:custGeom>
              <a:avLst/>
              <a:gdLst/>
              <a:ahLst/>
              <a:cxnLst>
                <a:cxn ang="0">
                  <a:pos x="56" y="64"/>
                </a:cxn>
                <a:cxn ang="0">
                  <a:pos x="48" y="32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8" y="24"/>
                </a:cxn>
                <a:cxn ang="0">
                  <a:pos x="16" y="40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16" y="96"/>
                </a:cxn>
                <a:cxn ang="0">
                  <a:pos x="48" y="80"/>
                </a:cxn>
                <a:cxn ang="0">
                  <a:pos x="56" y="80"/>
                </a:cxn>
                <a:cxn ang="0">
                  <a:pos x="64" y="72"/>
                </a:cxn>
                <a:cxn ang="0">
                  <a:pos x="56" y="64"/>
                </a:cxn>
              </a:cxnLst>
              <a:rect l="0" t="0" r="r" b="b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0" name="Freeform 822"/>
            <p:cNvSpPr>
              <a:spLocks/>
            </p:cNvSpPr>
            <p:nvPr/>
          </p:nvSpPr>
          <p:spPr bwMode="auto">
            <a:xfrm>
              <a:off x="3063836" y="2195616"/>
              <a:ext cx="48486" cy="92910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40"/>
                </a:cxn>
                <a:cxn ang="0">
                  <a:pos x="32" y="72"/>
                </a:cxn>
                <a:cxn ang="0">
                  <a:pos x="24" y="72"/>
                </a:cxn>
                <a:cxn ang="0">
                  <a:pos x="16" y="64"/>
                </a:cxn>
              </a:cxnLst>
              <a:rect l="0" t="0" r="r" b="b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1" name="Freeform 823"/>
            <p:cNvSpPr>
              <a:spLocks/>
            </p:cNvSpPr>
            <p:nvPr/>
          </p:nvSpPr>
          <p:spPr bwMode="auto">
            <a:xfrm>
              <a:off x="3125021" y="2143892"/>
              <a:ext cx="236656" cy="185821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44" y="0"/>
                </a:cxn>
                <a:cxn ang="0">
                  <a:pos x="136" y="0"/>
                </a:cxn>
                <a:cxn ang="0">
                  <a:pos x="128" y="8"/>
                </a:cxn>
                <a:cxn ang="0">
                  <a:pos x="104" y="8"/>
                </a:cxn>
                <a:cxn ang="0">
                  <a:pos x="88" y="16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40" y="0"/>
                </a:cxn>
                <a:cxn ang="0">
                  <a:pos x="24" y="0"/>
                </a:cxn>
                <a:cxn ang="0">
                  <a:pos x="16" y="16"/>
                </a:cxn>
                <a:cxn ang="0">
                  <a:pos x="16" y="32"/>
                </a:cxn>
                <a:cxn ang="0">
                  <a:pos x="16" y="48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32" y="120"/>
                </a:cxn>
                <a:cxn ang="0">
                  <a:pos x="40" y="136"/>
                </a:cxn>
                <a:cxn ang="0">
                  <a:pos x="40" y="144"/>
                </a:cxn>
                <a:cxn ang="0">
                  <a:pos x="80" y="136"/>
                </a:cxn>
                <a:cxn ang="0">
                  <a:pos x="96" y="104"/>
                </a:cxn>
                <a:cxn ang="0">
                  <a:pos x="104" y="104"/>
                </a:cxn>
                <a:cxn ang="0">
                  <a:pos x="112" y="112"/>
                </a:cxn>
                <a:cxn ang="0">
                  <a:pos x="120" y="104"/>
                </a:cxn>
                <a:cxn ang="0">
                  <a:pos x="128" y="80"/>
                </a:cxn>
                <a:cxn ang="0">
                  <a:pos x="136" y="72"/>
                </a:cxn>
                <a:cxn ang="0">
                  <a:pos x="144" y="40"/>
                </a:cxn>
                <a:cxn ang="0">
                  <a:pos x="152" y="32"/>
                </a:cxn>
                <a:cxn ang="0">
                  <a:pos x="152" y="16"/>
                </a:cxn>
                <a:cxn ang="0">
                  <a:pos x="152" y="8"/>
                </a:cxn>
              </a:cxnLst>
              <a:rect l="0" t="0" r="r" b="b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2" name="Freeform 824"/>
            <p:cNvSpPr>
              <a:spLocks/>
            </p:cNvSpPr>
            <p:nvPr/>
          </p:nvSpPr>
          <p:spPr bwMode="auto">
            <a:xfrm>
              <a:off x="3088079" y="2164965"/>
              <a:ext cx="63493" cy="123561"/>
            </a:xfrm>
            <a:custGeom>
              <a:avLst/>
              <a:gdLst/>
              <a:ahLst/>
              <a:cxnLst>
                <a:cxn ang="0">
                  <a:pos x="8" y="64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40" y="16"/>
                </a:cxn>
                <a:cxn ang="0">
                  <a:pos x="40" y="32"/>
                </a:cxn>
                <a:cxn ang="0">
                  <a:pos x="24" y="64"/>
                </a:cxn>
                <a:cxn ang="0">
                  <a:pos x="24" y="96"/>
                </a:cxn>
                <a:cxn ang="0">
                  <a:pos x="16" y="96"/>
                </a:cxn>
                <a:cxn ang="0">
                  <a:pos x="8" y="64"/>
                </a:cxn>
              </a:cxnLst>
              <a:rect l="0" t="0" r="r" b="b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3" name="Freeform 825"/>
            <p:cNvSpPr>
              <a:spLocks/>
            </p:cNvSpPr>
            <p:nvPr/>
          </p:nvSpPr>
          <p:spPr bwMode="auto">
            <a:xfrm>
              <a:off x="2889519" y="2205194"/>
              <a:ext cx="137376" cy="124519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72" y="56"/>
                </a:cxn>
                <a:cxn ang="0">
                  <a:pos x="88" y="32"/>
                </a:cxn>
                <a:cxn ang="0">
                  <a:pos x="80" y="16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8" y="64"/>
                </a:cxn>
                <a:cxn ang="0">
                  <a:pos x="16" y="72"/>
                </a:cxn>
                <a:cxn ang="0">
                  <a:pos x="16" y="9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80" y="80"/>
                </a:cxn>
              </a:cxnLst>
              <a:rect l="0" t="0" r="r" b="b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4" name="Freeform 826"/>
            <p:cNvSpPr>
              <a:spLocks/>
            </p:cNvSpPr>
            <p:nvPr/>
          </p:nvSpPr>
          <p:spPr bwMode="auto">
            <a:xfrm>
              <a:off x="2827181" y="2247339"/>
              <a:ext cx="86581" cy="82374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48" y="32"/>
                </a:cxn>
                <a:cxn ang="0">
                  <a:pos x="56" y="40"/>
                </a:cxn>
                <a:cxn ang="0">
                  <a:pos x="56" y="64"/>
                </a:cxn>
                <a:cxn ang="0">
                  <a:pos x="48" y="56"/>
                </a:cxn>
                <a:cxn ang="0">
                  <a:pos x="0" y="24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16"/>
                </a:cxn>
                <a:cxn ang="0">
                  <a:pos x="40" y="16"/>
                </a:cxn>
              </a:cxnLst>
              <a:rect l="0" t="0" r="r" b="b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5" name="Freeform 827"/>
            <p:cNvSpPr>
              <a:spLocks/>
            </p:cNvSpPr>
            <p:nvPr/>
          </p:nvSpPr>
          <p:spPr bwMode="auto">
            <a:xfrm>
              <a:off x="2715202" y="2081633"/>
              <a:ext cx="124677" cy="83332"/>
            </a:xfrm>
            <a:custGeom>
              <a:avLst/>
              <a:gdLst/>
              <a:ahLst/>
              <a:cxnLst>
                <a:cxn ang="0">
                  <a:pos x="72" y="32"/>
                </a:cxn>
                <a:cxn ang="0">
                  <a:pos x="80" y="64"/>
                </a:cxn>
                <a:cxn ang="0">
                  <a:pos x="48" y="64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24" y="48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24" y="40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56" y="16"/>
                </a:cxn>
                <a:cxn ang="0">
                  <a:pos x="72" y="32"/>
                </a:cxn>
              </a:cxnLst>
              <a:rect l="0" t="0" r="r" b="b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6" name="Freeform 828"/>
            <p:cNvSpPr>
              <a:spLocks/>
            </p:cNvSpPr>
            <p:nvPr/>
          </p:nvSpPr>
          <p:spPr bwMode="auto">
            <a:xfrm>
              <a:off x="2727901" y="1874739"/>
              <a:ext cx="248200" cy="248080"/>
            </a:xfrm>
            <a:custGeom>
              <a:avLst/>
              <a:gdLst/>
              <a:ahLst/>
              <a:cxnLst>
                <a:cxn ang="0">
                  <a:pos x="64" y="192"/>
                </a:cxn>
                <a:cxn ang="0">
                  <a:pos x="48" y="176"/>
                </a:cxn>
                <a:cxn ang="0">
                  <a:pos x="32" y="160"/>
                </a:cxn>
                <a:cxn ang="0">
                  <a:pos x="16" y="168"/>
                </a:cxn>
                <a:cxn ang="0">
                  <a:pos x="8" y="176"/>
                </a:cxn>
                <a:cxn ang="0">
                  <a:pos x="8" y="144"/>
                </a:cxn>
                <a:cxn ang="0">
                  <a:pos x="8" y="120"/>
                </a:cxn>
                <a:cxn ang="0">
                  <a:pos x="8" y="104"/>
                </a:cxn>
                <a:cxn ang="0">
                  <a:pos x="0" y="96"/>
                </a:cxn>
                <a:cxn ang="0">
                  <a:pos x="8" y="88"/>
                </a:cxn>
                <a:cxn ang="0">
                  <a:pos x="56" y="88"/>
                </a:cxn>
                <a:cxn ang="0">
                  <a:pos x="56" y="64"/>
                </a:cxn>
                <a:cxn ang="0">
                  <a:pos x="72" y="56"/>
                </a:cxn>
                <a:cxn ang="0">
                  <a:pos x="72" y="16"/>
                </a:cxn>
                <a:cxn ang="0">
                  <a:pos x="112" y="16"/>
                </a:cxn>
                <a:cxn ang="0">
                  <a:pos x="112" y="0"/>
                </a:cxn>
                <a:cxn ang="0">
                  <a:pos x="160" y="32"/>
                </a:cxn>
                <a:cxn ang="0">
                  <a:pos x="136" y="32"/>
                </a:cxn>
                <a:cxn ang="0">
                  <a:pos x="152" y="176"/>
                </a:cxn>
                <a:cxn ang="0">
                  <a:pos x="88" y="176"/>
                </a:cxn>
                <a:cxn ang="0">
                  <a:pos x="80" y="184"/>
                </a:cxn>
                <a:cxn ang="0">
                  <a:pos x="72" y="176"/>
                </a:cxn>
                <a:cxn ang="0">
                  <a:pos x="64" y="192"/>
                </a:cxn>
              </a:cxnLst>
              <a:rect l="0" t="0" r="r" b="b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7" name="Freeform 829"/>
            <p:cNvSpPr>
              <a:spLocks/>
            </p:cNvSpPr>
            <p:nvPr/>
          </p:nvSpPr>
          <p:spPr bwMode="auto">
            <a:xfrm>
              <a:off x="2727901" y="1864203"/>
              <a:ext cx="174317" cy="13409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8"/>
                </a:cxn>
                <a:cxn ang="0">
                  <a:pos x="112" y="24"/>
                </a:cxn>
                <a:cxn ang="0">
                  <a:pos x="72" y="24"/>
                </a:cxn>
                <a:cxn ang="0">
                  <a:pos x="72" y="64"/>
                </a:cxn>
                <a:cxn ang="0">
                  <a:pos x="56" y="72"/>
                </a:cxn>
                <a:cxn ang="0">
                  <a:pos x="56" y="96"/>
                </a:cxn>
                <a:cxn ang="0">
                  <a:pos x="8" y="96"/>
                </a:cxn>
                <a:cxn ang="0">
                  <a:pos x="0" y="104"/>
                </a:cxn>
                <a:cxn ang="0">
                  <a:pos x="0" y="88"/>
                </a:cxn>
                <a:cxn ang="0">
                  <a:pos x="32" y="48"/>
                </a:cxn>
                <a:cxn ang="0">
                  <a:pos x="40" y="24"/>
                </a:cxn>
                <a:cxn ang="0">
                  <a:pos x="48" y="16"/>
                </a:cxn>
                <a:cxn ang="0">
                  <a:pos x="56" y="0"/>
                </a:cxn>
                <a:cxn ang="0">
                  <a:pos x="112" y="0"/>
                </a:cxn>
              </a:cxnLst>
              <a:rect l="0" t="0" r="r" b="b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8" name="Freeform 830"/>
            <p:cNvSpPr>
              <a:spLocks/>
            </p:cNvSpPr>
            <p:nvPr/>
          </p:nvSpPr>
          <p:spPr bwMode="auto">
            <a:xfrm>
              <a:off x="3225455" y="1679341"/>
              <a:ext cx="75037" cy="134097"/>
            </a:xfrm>
            <a:custGeom>
              <a:avLst/>
              <a:gdLst/>
              <a:ahLst/>
              <a:cxnLst>
                <a:cxn ang="0">
                  <a:pos x="48" y="64"/>
                </a:cxn>
                <a:cxn ang="0">
                  <a:pos x="48" y="80"/>
                </a:cxn>
                <a:cxn ang="0">
                  <a:pos x="32" y="88"/>
                </a:cxn>
                <a:cxn ang="0">
                  <a:pos x="32" y="104"/>
                </a:cxn>
                <a:cxn ang="0">
                  <a:pos x="24" y="104"/>
                </a:cxn>
                <a:cxn ang="0">
                  <a:pos x="24" y="80"/>
                </a:cxn>
                <a:cxn ang="0">
                  <a:pos x="8" y="72"/>
                </a:cxn>
                <a:cxn ang="0">
                  <a:pos x="0" y="56"/>
                </a:cxn>
                <a:cxn ang="0">
                  <a:pos x="16" y="40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8" y="32"/>
                </a:cxn>
                <a:cxn ang="0">
                  <a:pos x="32" y="48"/>
                </a:cxn>
                <a:cxn ang="0">
                  <a:pos x="32" y="56"/>
                </a:cxn>
                <a:cxn ang="0">
                  <a:pos x="48" y="56"/>
                </a:cxn>
                <a:cxn ang="0">
                  <a:pos x="48" y="64"/>
                </a:cxn>
              </a:cxnLst>
              <a:rect l="0" t="0" r="r" b="b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9" name="Freeform 831"/>
            <p:cNvSpPr>
              <a:spLocks/>
            </p:cNvSpPr>
            <p:nvPr/>
          </p:nvSpPr>
          <p:spPr bwMode="auto">
            <a:xfrm>
              <a:off x="2913762" y="1554822"/>
              <a:ext cx="237810" cy="155170"/>
            </a:xfrm>
            <a:custGeom>
              <a:avLst/>
              <a:gdLst/>
              <a:ahLst/>
              <a:cxnLst>
                <a:cxn ang="0">
                  <a:pos x="112" y="16"/>
                </a:cxn>
                <a:cxn ang="0">
                  <a:pos x="152" y="16"/>
                </a:cxn>
                <a:cxn ang="0">
                  <a:pos x="152" y="32"/>
                </a:cxn>
                <a:cxn ang="0">
                  <a:pos x="128" y="40"/>
                </a:cxn>
                <a:cxn ang="0">
                  <a:pos x="104" y="64"/>
                </a:cxn>
                <a:cxn ang="0">
                  <a:pos x="112" y="80"/>
                </a:cxn>
                <a:cxn ang="0">
                  <a:pos x="80" y="104"/>
                </a:cxn>
                <a:cxn ang="0">
                  <a:pos x="56" y="104"/>
                </a:cxn>
                <a:cxn ang="0">
                  <a:pos x="40" y="120"/>
                </a:cxn>
                <a:cxn ang="0">
                  <a:pos x="24" y="96"/>
                </a:cxn>
                <a:cxn ang="0">
                  <a:pos x="24" y="80"/>
                </a:cxn>
                <a:cxn ang="0">
                  <a:pos x="24" y="64"/>
                </a:cxn>
                <a:cxn ang="0">
                  <a:pos x="32" y="56"/>
                </a:cxn>
                <a:cxn ang="0">
                  <a:pos x="32" y="48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64" y="8"/>
                </a:cxn>
                <a:cxn ang="0">
                  <a:pos x="88" y="8"/>
                </a:cxn>
                <a:cxn ang="0">
                  <a:pos x="96" y="8"/>
                </a:cxn>
                <a:cxn ang="0">
                  <a:pos x="112" y="16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0" name="Freeform 832"/>
            <p:cNvSpPr>
              <a:spLocks/>
            </p:cNvSpPr>
            <p:nvPr/>
          </p:nvSpPr>
          <p:spPr bwMode="auto">
            <a:xfrm>
              <a:off x="2902218" y="1596008"/>
              <a:ext cx="73883" cy="92910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32" y="32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0" y="40"/>
                </a:cxn>
                <a:cxn ang="0">
                  <a:pos x="8" y="48"/>
                </a:cxn>
                <a:cxn ang="0">
                  <a:pos x="8" y="72"/>
                </a:cxn>
                <a:cxn ang="0">
                  <a:pos x="32" y="64"/>
                </a:cxn>
                <a:cxn ang="0">
                  <a:pos x="32" y="48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1" name="Freeform 833"/>
            <p:cNvSpPr>
              <a:spLocks/>
            </p:cNvSpPr>
            <p:nvPr/>
          </p:nvSpPr>
          <p:spPr bwMode="auto">
            <a:xfrm>
              <a:off x="3014196" y="1410188"/>
              <a:ext cx="222803" cy="165706"/>
            </a:xfrm>
            <a:custGeom>
              <a:avLst/>
              <a:gdLst/>
              <a:ahLst/>
              <a:cxnLst>
                <a:cxn ang="0">
                  <a:pos x="144" y="56"/>
                </a:cxn>
                <a:cxn ang="0">
                  <a:pos x="144" y="40"/>
                </a:cxn>
                <a:cxn ang="0">
                  <a:pos x="128" y="24"/>
                </a:cxn>
                <a:cxn ang="0">
                  <a:pos x="120" y="24"/>
                </a:cxn>
                <a:cxn ang="0">
                  <a:pos x="112" y="24"/>
                </a:cxn>
                <a:cxn ang="0">
                  <a:pos x="112" y="16"/>
                </a:cxn>
                <a:cxn ang="0">
                  <a:pos x="104" y="24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0" y="8"/>
                </a:cxn>
                <a:cxn ang="0">
                  <a:pos x="72" y="16"/>
                </a:cxn>
                <a:cxn ang="0">
                  <a:pos x="56" y="24"/>
                </a:cxn>
                <a:cxn ang="0">
                  <a:pos x="56" y="32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40" y="4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24" y="56"/>
                </a:cxn>
                <a:cxn ang="0">
                  <a:pos x="40" y="72"/>
                </a:cxn>
                <a:cxn ang="0">
                  <a:pos x="40" y="80"/>
                </a:cxn>
                <a:cxn ang="0">
                  <a:pos x="32" y="112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8" y="128"/>
                </a:cxn>
                <a:cxn ang="0">
                  <a:pos x="96" y="120"/>
                </a:cxn>
                <a:cxn ang="0">
                  <a:pos x="128" y="120"/>
                </a:cxn>
                <a:cxn ang="0">
                  <a:pos x="144" y="112"/>
                </a:cxn>
                <a:cxn ang="0">
                  <a:pos x="128" y="96"/>
                </a:cxn>
                <a:cxn ang="0">
                  <a:pos x="136" y="80"/>
                </a:cxn>
                <a:cxn ang="0">
                  <a:pos x="128" y="72"/>
                </a:cxn>
                <a:cxn ang="0">
                  <a:pos x="128" y="80"/>
                </a:cxn>
                <a:cxn ang="0">
                  <a:pos x="120" y="72"/>
                </a:cxn>
                <a:cxn ang="0">
                  <a:pos x="136" y="56"/>
                </a:cxn>
                <a:cxn ang="0">
                  <a:pos x="144" y="56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2" name="Freeform 834"/>
            <p:cNvSpPr>
              <a:spLocks/>
            </p:cNvSpPr>
            <p:nvPr/>
          </p:nvSpPr>
          <p:spPr bwMode="auto">
            <a:xfrm>
              <a:off x="3212756" y="1492562"/>
              <a:ext cx="223957" cy="17624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16"/>
                </a:cxn>
                <a:cxn ang="0">
                  <a:pos x="24" y="8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88" y="16"/>
                </a:cxn>
                <a:cxn ang="0">
                  <a:pos x="88" y="24"/>
                </a:cxn>
                <a:cxn ang="0">
                  <a:pos x="80" y="16"/>
                </a:cxn>
                <a:cxn ang="0">
                  <a:pos x="72" y="24"/>
                </a:cxn>
                <a:cxn ang="0">
                  <a:pos x="72" y="40"/>
                </a:cxn>
                <a:cxn ang="0">
                  <a:pos x="88" y="56"/>
                </a:cxn>
                <a:cxn ang="0">
                  <a:pos x="96" y="72"/>
                </a:cxn>
                <a:cxn ang="0">
                  <a:pos x="104" y="80"/>
                </a:cxn>
                <a:cxn ang="0">
                  <a:pos x="120" y="80"/>
                </a:cxn>
                <a:cxn ang="0">
                  <a:pos x="112" y="80"/>
                </a:cxn>
                <a:cxn ang="0">
                  <a:pos x="144" y="104"/>
                </a:cxn>
                <a:cxn ang="0">
                  <a:pos x="128" y="96"/>
                </a:cxn>
                <a:cxn ang="0">
                  <a:pos x="120" y="112"/>
                </a:cxn>
                <a:cxn ang="0">
                  <a:pos x="128" y="112"/>
                </a:cxn>
                <a:cxn ang="0">
                  <a:pos x="128" y="120"/>
                </a:cxn>
                <a:cxn ang="0">
                  <a:pos x="120" y="120"/>
                </a:cxn>
                <a:cxn ang="0">
                  <a:pos x="120" y="136"/>
                </a:cxn>
                <a:cxn ang="0">
                  <a:pos x="112" y="136"/>
                </a:cxn>
                <a:cxn ang="0">
                  <a:pos x="120" y="120"/>
                </a:cxn>
                <a:cxn ang="0">
                  <a:pos x="112" y="104"/>
                </a:cxn>
                <a:cxn ang="0">
                  <a:pos x="88" y="88"/>
                </a:cxn>
                <a:cxn ang="0">
                  <a:pos x="72" y="80"/>
                </a:cxn>
                <a:cxn ang="0">
                  <a:pos x="64" y="72"/>
                </a:cxn>
                <a:cxn ang="0">
                  <a:pos x="56" y="72"/>
                </a:cxn>
                <a:cxn ang="0">
                  <a:pos x="40" y="48"/>
                </a:cxn>
                <a:cxn ang="0">
                  <a:pos x="24" y="40"/>
                </a:cxn>
                <a:cxn ang="0">
                  <a:pos x="16" y="48"/>
                </a:cxn>
                <a:cxn ang="0">
                  <a:pos x="0" y="32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3" name="Freeform 835"/>
            <p:cNvSpPr>
              <a:spLocks/>
            </p:cNvSpPr>
            <p:nvPr/>
          </p:nvSpPr>
          <p:spPr bwMode="auto">
            <a:xfrm>
              <a:off x="3511750" y="1545243"/>
              <a:ext cx="124677" cy="613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0" y="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8" y="4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48" y="40"/>
                </a:cxn>
                <a:cxn ang="0">
                  <a:pos x="72" y="40"/>
                </a:cxn>
                <a:cxn ang="0">
                  <a:pos x="64" y="24"/>
                </a:cxn>
                <a:cxn ang="0">
                  <a:pos x="72" y="16"/>
                </a:cxn>
                <a:cxn ang="0">
                  <a:pos x="80" y="8"/>
                </a:cxn>
                <a:cxn ang="0">
                  <a:pos x="56" y="0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4" name="Freeform 836"/>
            <p:cNvSpPr>
              <a:spLocks/>
            </p:cNvSpPr>
            <p:nvPr/>
          </p:nvSpPr>
          <p:spPr bwMode="auto">
            <a:xfrm>
              <a:off x="3474809" y="1596008"/>
              <a:ext cx="110824" cy="8333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4" y="8"/>
                </a:cxn>
                <a:cxn ang="0">
                  <a:pos x="48" y="0"/>
                </a:cxn>
                <a:cxn ang="0">
                  <a:pos x="32" y="8"/>
                </a:cxn>
                <a:cxn ang="0">
                  <a:pos x="8" y="16"/>
                </a:cxn>
                <a:cxn ang="0">
                  <a:pos x="0" y="32"/>
                </a:cxn>
                <a:cxn ang="0">
                  <a:pos x="16" y="48"/>
                </a:cxn>
                <a:cxn ang="0">
                  <a:pos x="32" y="48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56" y="56"/>
                </a:cxn>
                <a:cxn ang="0">
                  <a:pos x="40" y="40"/>
                </a:cxn>
                <a:cxn ang="0">
                  <a:pos x="32" y="24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48" y="8"/>
                </a:cxn>
                <a:cxn ang="0">
                  <a:pos x="64" y="16"/>
                </a:cxn>
                <a:cxn ang="0">
                  <a:pos x="72" y="16"/>
                </a:cxn>
                <a:cxn ang="0">
                  <a:pos x="72" y="0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5" name="Freeform 837"/>
            <p:cNvSpPr>
              <a:spLocks/>
            </p:cNvSpPr>
            <p:nvPr/>
          </p:nvSpPr>
          <p:spPr bwMode="auto">
            <a:xfrm>
              <a:off x="3462110" y="1472447"/>
              <a:ext cx="185861" cy="82374"/>
            </a:xfrm>
            <a:custGeom>
              <a:avLst/>
              <a:gdLst/>
              <a:ahLst/>
              <a:cxnLst>
                <a:cxn ang="0">
                  <a:pos x="104" y="40"/>
                </a:cxn>
                <a:cxn ang="0">
                  <a:pos x="120" y="40"/>
                </a:cxn>
                <a:cxn ang="0">
                  <a:pos x="120" y="48"/>
                </a:cxn>
                <a:cxn ang="0">
                  <a:pos x="104" y="56"/>
                </a:cxn>
                <a:cxn ang="0">
                  <a:pos x="112" y="64"/>
                </a:cxn>
                <a:cxn ang="0">
                  <a:pos x="88" y="56"/>
                </a:cxn>
                <a:cxn ang="0">
                  <a:pos x="72" y="64"/>
                </a:cxn>
                <a:cxn ang="0">
                  <a:pos x="48" y="64"/>
                </a:cxn>
                <a:cxn ang="0">
                  <a:pos x="40" y="56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56" y="8"/>
                </a:cxn>
                <a:cxn ang="0">
                  <a:pos x="80" y="0"/>
                </a:cxn>
                <a:cxn ang="0">
                  <a:pos x="96" y="16"/>
                </a:cxn>
                <a:cxn ang="0">
                  <a:pos x="104" y="40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6" name="Freeform 838"/>
            <p:cNvSpPr>
              <a:spLocks/>
            </p:cNvSpPr>
            <p:nvPr/>
          </p:nvSpPr>
          <p:spPr bwMode="auto">
            <a:xfrm>
              <a:off x="3350132" y="1492562"/>
              <a:ext cx="48486" cy="3065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7" name="Freeform 839"/>
            <p:cNvSpPr>
              <a:spLocks/>
            </p:cNvSpPr>
            <p:nvPr/>
          </p:nvSpPr>
          <p:spPr bwMode="auto">
            <a:xfrm>
              <a:off x="3350132" y="1503098"/>
              <a:ext cx="99280" cy="72796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24"/>
                </a:cxn>
                <a:cxn ang="0">
                  <a:pos x="16" y="40"/>
                </a:cxn>
                <a:cxn ang="0">
                  <a:pos x="56" y="56"/>
                </a:cxn>
                <a:cxn ang="0">
                  <a:pos x="32" y="32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56" y="24"/>
                </a:cxn>
                <a:cxn ang="0">
                  <a:pos x="64" y="24"/>
                </a:cxn>
                <a:cxn ang="0">
                  <a:pos x="64" y="16"/>
                </a:cxn>
                <a:cxn ang="0">
                  <a:pos x="56" y="8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8" name="Freeform 840"/>
            <p:cNvSpPr>
              <a:spLocks/>
            </p:cNvSpPr>
            <p:nvPr/>
          </p:nvSpPr>
          <p:spPr bwMode="auto">
            <a:xfrm>
              <a:off x="3387073" y="1523213"/>
              <a:ext cx="75037" cy="52681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40" y="16"/>
                </a:cxn>
                <a:cxn ang="0">
                  <a:pos x="48" y="24"/>
                </a:cxn>
                <a:cxn ang="0">
                  <a:pos x="40" y="24"/>
                </a:cxn>
                <a:cxn ang="0">
                  <a:pos x="32" y="32"/>
                </a:cxn>
                <a:cxn ang="0">
                  <a:pos x="32" y="40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32" y="8"/>
                </a:cxn>
                <a:cxn ang="0">
                  <a:pos x="40" y="8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9" name="Freeform 841"/>
            <p:cNvSpPr>
              <a:spLocks/>
            </p:cNvSpPr>
            <p:nvPr/>
          </p:nvSpPr>
          <p:spPr bwMode="auto">
            <a:xfrm>
              <a:off x="3436713" y="1554822"/>
              <a:ext cx="38096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32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0" name="Freeform 842"/>
            <p:cNvSpPr>
              <a:spLocks/>
            </p:cNvSpPr>
            <p:nvPr/>
          </p:nvSpPr>
          <p:spPr bwMode="auto">
            <a:xfrm>
              <a:off x="3436713" y="1513634"/>
              <a:ext cx="86581" cy="82374"/>
            </a:xfrm>
            <a:custGeom>
              <a:avLst/>
              <a:gdLst/>
              <a:ahLst/>
              <a:cxnLst>
                <a:cxn ang="0">
                  <a:pos x="24" y="64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0" y="16"/>
                </a:cxn>
                <a:cxn ang="0">
                  <a:pos x="48" y="16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8" y="48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24" y="64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1" name="Freeform 843"/>
            <p:cNvSpPr>
              <a:spLocks/>
            </p:cNvSpPr>
            <p:nvPr/>
          </p:nvSpPr>
          <p:spPr bwMode="auto">
            <a:xfrm>
              <a:off x="3474809" y="1585472"/>
              <a:ext cx="48486" cy="31609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8" y="24"/>
                </a:cxn>
                <a:cxn ang="0">
                  <a:pos x="32" y="16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2" name="Freeform 844"/>
            <p:cNvSpPr>
              <a:spLocks/>
            </p:cNvSpPr>
            <p:nvPr/>
          </p:nvSpPr>
          <p:spPr bwMode="auto">
            <a:xfrm>
              <a:off x="3350132" y="1347928"/>
              <a:ext cx="185861" cy="103447"/>
            </a:xfrm>
            <a:custGeom>
              <a:avLst/>
              <a:gdLst/>
              <a:ahLst/>
              <a:cxnLst>
                <a:cxn ang="0">
                  <a:pos x="112" y="48"/>
                </a:cxn>
                <a:cxn ang="0">
                  <a:pos x="104" y="40"/>
                </a:cxn>
                <a:cxn ang="0">
                  <a:pos x="112" y="24"/>
                </a:cxn>
                <a:cxn ang="0">
                  <a:pos x="104" y="8"/>
                </a:cxn>
                <a:cxn ang="0">
                  <a:pos x="96" y="8"/>
                </a:cxn>
                <a:cxn ang="0">
                  <a:pos x="64" y="0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0" y="16"/>
                </a:cxn>
                <a:cxn ang="0">
                  <a:pos x="8" y="56"/>
                </a:cxn>
                <a:cxn ang="0">
                  <a:pos x="24" y="56"/>
                </a:cxn>
                <a:cxn ang="0">
                  <a:pos x="32" y="64"/>
                </a:cxn>
                <a:cxn ang="0">
                  <a:pos x="48" y="72"/>
                </a:cxn>
                <a:cxn ang="0">
                  <a:pos x="72" y="80"/>
                </a:cxn>
                <a:cxn ang="0">
                  <a:pos x="88" y="80"/>
                </a:cxn>
                <a:cxn ang="0">
                  <a:pos x="96" y="80"/>
                </a:cxn>
                <a:cxn ang="0">
                  <a:pos x="120" y="64"/>
                </a:cxn>
                <a:cxn ang="0">
                  <a:pos x="112" y="48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3" name="Freeform 845"/>
            <p:cNvSpPr>
              <a:spLocks/>
            </p:cNvSpPr>
            <p:nvPr/>
          </p:nvSpPr>
          <p:spPr bwMode="auto">
            <a:xfrm>
              <a:off x="3212756" y="1347928"/>
              <a:ext cx="148920" cy="135055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8" y="32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16" y="88"/>
                </a:cxn>
                <a:cxn ang="0">
                  <a:pos x="16" y="104"/>
                </a:cxn>
                <a:cxn ang="0">
                  <a:pos x="40" y="104"/>
                </a:cxn>
                <a:cxn ang="0">
                  <a:pos x="80" y="104"/>
                </a:cxn>
                <a:cxn ang="0">
                  <a:pos x="72" y="96"/>
                </a:cxn>
                <a:cxn ang="0">
                  <a:pos x="88" y="88"/>
                </a:cxn>
                <a:cxn ang="0">
                  <a:pos x="72" y="72"/>
                </a:cxn>
                <a:cxn ang="0">
                  <a:pos x="64" y="64"/>
                </a:cxn>
                <a:cxn ang="0">
                  <a:pos x="96" y="48"/>
                </a:cxn>
                <a:cxn ang="0">
                  <a:pos x="96" y="56"/>
                </a:cxn>
                <a:cxn ang="0">
                  <a:pos x="88" y="16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80" y="0"/>
                </a:cxn>
                <a:cxn ang="0">
                  <a:pos x="56" y="16"/>
                </a:cxn>
                <a:cxn ang="0">
                  <a:pos x="56" y="8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4" name="Freeform 846"/>
            <p:cNvSpPr>
              <a:spLocks/>
            </p:cNvSpPr>
            <p:nvPr/>
          </p:nvSpPr>
          <p:spPr bwMode="auto">
            <a:xfrm>
              <a:off x="3151572" y="1410188"/>
              <a:ext cx="61184" cy="3160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5" name="Freeform 847"/>
            <p:cNvSpPr>
              <a:spLocks/>
            </p:cNvSpPr>
            <p:nvPr/>
          </p:nvSpPr>
          <p:spPr bwMode="auto">
            <a:xfrm>
              <a:off x="3200058" y="1058661"/>
              <a:ext cx="398274" cy="227008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28" y="40"/>
                </a:cxn>
                <a:cxn ang="0">
                  <a:pos x="112" y="56"/>
                </a:cxn>
                <a:cxn ang="0">
                  <a:pos x="88" y="88"/>
                </a:cxn>
                <a:cxn ang="0">
                  <a:pos x="72" y="96"/>
                </a:cxn>
                <a:cxn ang="0">
                  <a:pos x="80" y="136"/>
                </a:cxn>
                <a:cxn ang="0">
                  <a:pos x="80" y="152"/>
                </a:cxn>
                <a:cxn ang="0">
                  <a:pos x="64" y="168"/>
                </a:cxn>
                <a:cxn ang="0">
                  <a:pos x="56" y="160"/>
                </a:cxn>
                <a:cxn ang="0">
                  <a:pos x="8" y="176"/>
                </a:cxn>
                <a:cxn ang="0">
                  <a:pos x="8" y="160"/>
                </a:cxn>
                <a:cxn ang="0">
                  <a:pos x="8" y="152"/>
                </a:cxn>
                <a:cxn ang="0">
                  <a:pos x="0" y="136"/>
                </a:cxn>
                <a:cxn ang="0">
                  <a:pos x="24" y="112"/>
                </a:cxn>
                <a:cxn ang="0">
                  <a:pos x="40" y="96"/>
                </a:cxn>
                <a:cxn ang="0">
                  <a:pos x="72" y="80"/>
                </a:cxn>
                <a:cxn ang="0">
                  <a:pos x="112" y="40"/>
                </a:cxn>
                <a:cxn ang="0">
                  <a:pos x="104" y="40"/>
                </a:cxn>
                <a:cxn ang="0">
                  <a:pos x="112" y="24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36" y="16"/>
                </a:cxn>
                <a:cxn ang="0">
                  <a:pos x="176" y="8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24" y="0"/>
                </a:cxn>
                <a:cxn ang="0">
                  <a:pos x="256" y="8"/>
                </a:cxn>
                <a:cxn ang="0">
                  <a:pos x="256" y="24"/>
                </a:cxn>
                <a:cxn ang="0">
                  <a:pos x="240" y="24"/>
                </a:cxn>
                <a:cxn ang="0">
                  <a:pos x="208" y="16"/>
                </a:cxn>
                <a:cxn ang="0">
                  <a:pos x="200" y="32"/>
                </a:cxn>
                <a:cxn ang="0">
                  <a:pos x="160" y="24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6" name="Freeform 848"/>
            <p:cNvSpPr>
              <a:spLocks/>
            </p:cNvSpPr>
            <p:nvPr/>
          </p:nvSpPr>
          <p:spPr bwMode="auto">
            <a:xfrm>
              <a:off x="3300492" y="1100806"/>
              <a:ext cx="198560" cy="237544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8" y="120"/>
                </a:cxn>
                <a:cxn ang="0">
                  <a:pos x="16" y="120"/>
                </a:cxn>
                <a:cxn ang="0">
                  <a:pos x="8" y="104"/>
                </a:cxn>
                <a:cxn ang="0">
                  <a:pos x="16" y="104"/>
                </a:cxn>
                <a:cxn ang="0">
                  <a:pos x="8" y="80"/>
                </a:cxn>
                <a:cxn ang="0">
                  <a:pos x="8" y="64"/>
                </a:cxn>
                <a:cxn ang="0">
                  <a:pos x="32" y="64"/>
                </a:cxn>
                <a:cxn ang="0">
                  <a:pos x="24" y="56"/>
                </a:cxn>
                <a:cxn ang="0">
                  <a:pos x="32" y="32"/>
                </a:cxn>
                <a:cxn ang="0">
                  <a:pos x="48" y="2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120" y="8"/>
                </a:cxn>
                <a:cxn ang="0">
                  <a:pos x="128" y="40"/>
                </a:cxn>
                <a:cxn ang="0">
                  <a:pos x="112" y="40"/>
                </a:cxn>
                <a:cxn ang="0">
                  <a:pos x="104" y="56"/>
                </a:cxn>
                <a:cxn ang="0">
                  <a:pos x="64" y="88"/>
                </a:cxn>
                <a:cxn ang="0">
                  <a:pos x="64" y="104"/>
                </a:cxn>
                <a:cxn ang="0">
                  <a:pos x="80" y="120"/>
                </a:cxn>
                <a:cxn ang="0">
                  <a:pos x="72" y="128"/>
                </a:cxn>
                <a:cxn ang="0">
                  <a:pos x="80" y="128"/>
                </a:cxn>
                <a:cxn ang="0">
                  <a:pos x="64" y="136"/>
                </a:cxn>
                <a:cxn ang="0">
                  <a:pos x="56" y="168"/>
                </a:cxn>
                <a:cxn ang="0">
                  <a:pos x="40" y="168"/>
                </a:cxn>
                <a:cxn ang="0">
                  <a:pos x="32" y="184"/>
                </a:cxn>
                <a:cxn ang="0">
                  <a:pos x="24" y="184"/>
                </a:cxn>
                <a:cxn ang="0">
                  <a:pos x="16" y="168"/>
                </a:cxn>
                <a:cxn ang="0">
                  <a:pos x="0" y="128"/>
                </a:cxn>
                <a:cxn ang="0">
                  <a:pos x="0" y="136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7" name="Freeform 849"/>
            <p:cNvSpPr>
              <a:spLocks/>
            </p:cNvSpPr>
            <p:nvPr/>
          </p:nvSpPr>
          <p:spPr bwMode="auto">
            <a:xfrm>
              <a:off x="3436713" y="1079733"/>
              <a:ext cx="187016" cy="175285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80" y="16"/>
                </a:cxn>
                <a:cxn ang="0">
                  <a:pos x="80" y="24"/>
                </a:cxn>
                <a:cxn ang="0">
                  <a:pos x="96" y="32"/>
                </a:cxn>
                <a:cxn ang="0">
                  <a:pos x="96" y="40"/>
                </a:cxn>
                <a:cxn ang="0">
                  <a:pos x="104" y="56"/>
                </a:cxn>
                <a:cxn ang="0">
                  <a:pos x="104" y="64"/>
                </a:cxn>
                <a:cxn ang="0">
                  <a:pos x="112" y="72"/>
                </a:cxn>
                <a:cxn ang="0">
                  <a:pos x="112" y="80"/>
                </a:cxn>
                <a:cxn ang="0">
                  <a:pos x="120" y="96"/>
                </a:cxn>
                <a:cxn ang="0">
                  <a:pos x="88" y="128"/>
                </a:cxn>
                <a:cxn ang="0">
                  <a:pos x="48" y="136"/>
                </a:cxn>
                <a:cxn ang="0">
                  <a:pos x="24" y="128"/>
                </a:cxn>
                <a:cxn ang="0">
                  <a:pos x="24" y="112"/>
                </a:cxn>
                <a:cxn ang="0">
                  <a:pos x="16" y="96"/>
                </a:cxn>
                <a:cxn ang="0">
                  <a:pos x="24" y="96"/>
                </a:cxn>
                <a:cxn ang="0">
                  <a:pos x="56" y="64"/>
                </a:cxn>
                <a:cxn ang="0">
                  <a:pos x="56" y="56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32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56" y="0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88" y="16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8" name="Freeform 876"/>
            <p:cNvSpPr>
              <a:spLocks/>
            </p:cNvSpPr>
            <p:nvPr/>
          </p:nvSpPr>
          <p:spPr bwMode="auto">
            <a:xfrm>
              <a:off x="3273941" y="1482984"/>
              <a:ext cx="346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9" name="Freeform 877"/>
            <p:cNvSpPr>
              <a:spLocks/>
            </p:cNvSpPr>
            <p:nvPr/>
          </p:nvSpPr>
          <p:spPr bwMode="auto">
            <a:xfrm>
              <a:off x="3273941" y="1482984"/>
              <a:ext cx="346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0" name="Freeform 879"/>
            <p:cNvSpPr>
              <a:spLocks/>
            </p:cNvSpPr>
            <p:nvPr/>
          </p:nvSpPr>
          <p:spPr bwMode="auto">
            <a:xfrm>
              <a:off x="3499187" y="1390087"/>
              <a:ext cx="323540" cy="154894"/>
            </a:xfrm>
            <a:custGeom>
              <a:avLst/>
              <a:gdLst/>
              <a:ahLst/>
              <a:cxnLst>
                <a:cxn ang="0">
                  <a:pos x="80" y="104"/>
                </a:cxn>
                <a:cxn ang="0">
                  <a:pos x="96" y="104"/>
                </a:cxn>
                <a:cxn ang="0">
                  <a:pos x="96" y="96"/>
                </a:cxn>
                <a:cxn ang="0">
                  <a:pos x="104" y="88"/>
                </a:cxn>
                <a:cxn ang="0">
                  <a:pos x="120" y="88"/>
                </a:cxn>
                <a:cxn ang="0">
                  <a:pos x="144" y="96"/>
                </a:cxn>
                <a:cxn ang="0">
                  <a:pos x="128" y="104"/>
                </a:cxn>
                <a:cxn ang="0">
                  <a:pos x="144" y="112"/>
                </a:cxn>
                <a:cxn ang="0">
                  <a:pos x="144" y="120"/>
                </a:cxn>
                <a:cxn ang="0">
                  <a:pos x="168" y="112"/>
                </a:cxn>
                <a:cxn ang="0">
                  <a:pos x="176" y="112"/>
                </a:cxn>
                <a:cxn ang="0">
                  <a:pos x="176" y="104"/>
                </a:cxn>
                <a:cxn ang="0">
                  <a:pos x="168" y="104"/>
                </a:cxn>
                <a:cxn ang="0">
                  <a:pos x="152" y="96"/>
                </a:cxn>
                <a:cxn ang="0">
                  <a:pos x="184" y="80"/>
                </a:cxn>
                <a:cxn ang="0">
                  <a:pos x="192" y="80"/>
                </a:cxn>
                <a:cxn ang="0">
                  <a:pos x="192" y="72"/>
                </a:cxn>
                <a:cxn ang="0">
                  <a:pos x="200" y="64"/>
                </a:cxn>
                <a:cxn ang="0">
                  <a:pos x="208" y="72"/>
                </a:cxn>
                <a:cxn ang="0">
                  <a:pos x="208" y="56"/>
                </a:cxn>
                <a:cxn ang="0">
                  <a:pos x="208" y="48"/>
                </a:cxn>
                <a:cxn ang="0">
                  <a:pos x="208" y="40"/>
                </a:cxn>
                <a:cxn ang="0">
                  <a:pos x="184" y="40"/>
                </a:cxn>
                <a:cxn ang="0">
                  <a:pos x="176" y="32"/>
                </a:cxn>
                <a:cxn ang="0">
                  <a:pos x="152" y="32"/>
                </a:cxn>
                <a:cxn ang="0">
                  <a:pos x="144" y="16"/>
                </a:cxn>
                <a:cxn ang="0">
                  <a:pos x="136" y="16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104" y="8"/>
                </a:cxn>
                <a:cxn ang="0">
                  <a:pos x="96" y="8"/>
                </a:cxn>
                <a:cxn ang="0">
                  <a:pos x="96" y="16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40" y="8"/>
                </a:cxn>
                <a:cxn ang="0">
                  <a:pos x="16" y="16"/>
                </a:cxn>
                <a:cxn ang="0">
                  <a:pos x="24" y="32"/>
                </a:cxn>
                <a:cxn ang="0">
                  <a:pos x="0" y="48"/>
                </a:cxn>
                <a:cxn ang="0">
                  <a:pos x="0" y="56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32" y="72"/>
                </a:cxn>
                <a:cxn ang="0">
                  <a:pos x="56" y="64"/>
                </a:cxn>
                <a:cxn ang="0">
                  <a:pos x="64" y="56"/>
                </a:cxn>
                <a:cxn ang="0">
                  <a:pos x="80" y="64"/>
                </a:cxn>
                <a:cxn ang="0">
                  <a:pos x="88" y="72"/>
                </a:cxn>
                <a:cxn ang="0">
                  <a:pos x="96" y="80"/>
                </a:cxn>
                <a:cxn ang="0">
                  <a:pos x="96" y="88"/>
                </a:cxn>
                <a:cxn ang="0">
                  <a:pos x="88" y="88"/>
                </a:cxn>
                <a:cxn ang="0">
                  <a:pos x="80" y="104"/>
                </a:cxn>
              </a:cxnLst>
              <a:rect l="0" t="0" r="r" b="b"/>
              <a:pathLst>
                <a:path w="208" h="120">
                  <a:moveTo>
                    <a:pt x="80" y="104"/>
                  </a:moveTo>
                  <a:lnTo>
                    <a:pt x="96" y="104"/>
                  </a:lnTo>
                  <a:lnTo>
                    <a:pt x="96" y="96"/>
                  </a:lnTo>
                  <a:lnTo>
                    <a:pt x="104" y="88"/>
                  </a:lnTo>
                  <a:lnTo>
                    <a:pt x="120" y="88"/>
                  </a:lnTo>
                  <a:lnTo>
                    <a:pt x="144" y="96"/>
                  </a:lnTo>
                  <a:lnTo>
                    <a:pt x="128" y="104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68" y="112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52" y="96"/>
                  </a:lnTo>
                  <a:lnTo>
                    <a:pt x="184" y="80"/>
                  </a:lnTo>
                  <a:lnTo>
                    <a:pt x="192" y="80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72"/>
                  </a:lnTo>
                  <a:lnTo>
                    <a:pt x="208" y="56"/>
                  </a:lnTo>
                  <a:lnTo>
                    <a:pt x="208" y="48"/>
                  </a:lnTo>
                  <a:lnTo>
                    <a:pt x="208" y="40"/>
                  </a:lnTo>
                  <a:lnTo>
                    <a:pt x="184" y="40"/>
                  </a:lnTo>
                  <a:lnTo>
                    <a:pt x="176" y="32"/>
                  </a:lnTo>
                  <a:lnTo>
                    <a:pt x="152" y="32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16" y="16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0" y="10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1" name="Freeform 880"/>
            <p:cNvSpPr>
              <a:spLocks/>
            </p:cNvSpPr>
            <p:nvPr/>
          </p:nvSpPr>
          <p:spPr bwMode="auto">
            <a:xfrm>
              <a:off x="3947166" y="1338455"/>
              <a:ext cx="734188" cy="268483"/>
            </a:xfrm>
            <a:custGeom>
              <a:avLst/>
              <a:gdLst/>
              <a:ahLst/>
              <a:cxnLst>
                <a:cxn ang="0">
                  <a:pos x="472" y="88"/>
                </a:cxn>
                <a:cxn ang="0">
                  <a:pos x="456" y="88"/>
                </a:cxn>
                <a:cxn ang="0">
                  <a:pos x="416" y="64"/>
                </a:cxn>
                <a:cxn ang="0">
                  <a:pos x="384" y="56"/>
                </a:cxn>
                <a:cxn ang="0">
                  <a:pos x="344" y="32"/>
                </a:cxn>
                <a:cxn ang="0">
                  <a:pos x="312" y="16"/>
                </a:cxn>
                <a:cxn ang="0">
                  <a:pos x="288" y="24"/>
                </a:cxn>
                <a:cxn ang="0">
                  <a:pos x="272" y="16"/>
                </a:cxn>
                <a:cxn ang="0">
                  <a:pos x="256" y="8"/>
                </a:cxn>
                <a:cxn ang="0">
                  <a:pos x="224" y="0"/>
                </a:cxn>
                <a:cxn ang="0">
                  <a:pos x="200" y="8"/>
                </a:cxn>
                <a:cxn ang="0">
                  <a:pos x="144" y="16"/>
                </a:cxn>
                <a:cxn ang="0">
                  <a:pos x="152" y="24"/>
                </a:cxn>
                <a:cxn ang="0">
                  <a:pos x="144" y="40"/>
                </a:cxn>
                <a:cxn ang="0">
                  <a:pos x="144" y="48"/>
                </a:cxn>
                <a:cxn ang="0">
                  <a:pos x="160" y="64"/>
                </a:cxn>
                <a:cxn ang="0">
                  <a:pos x="128" y="64"/>
                </a:cxn>
                <a:cxn ang="0">
                  <a:pos x="96" y="64"/>
                </a:cxn>
                <a:cxn ang="0">
                  <a:pos x="88" y="72"/>
                </a:cxn>
                <a:cxn ang="0">
                  <a:pos x="56" y="48"/>
                </a:cxn>
                <a:cxn ang="0">
                  <a:pos x="40" y="56"/>
                </a:cxn>
                <a:cxn ang="0">
                  <a:pos x="16" y="64"/>
                </a:cxn>
                <a:cxn ang="0">
                  <a:pos x="16" y="80"/>
                </a:cxn>
                <a:cxn ang="0">
                  <a:pos x="0" y="96"/>
                </a:cxn>
                <a:cxn ang="0">
                  <a:pos x="8" y="112"/>
                </a:cxn>
                <a:cxn ang="0">
                  <a:pos x="32" y="128"/>
                </a:cxn>
                <a:cxn ang="0">
                  <a:pos x="32" y="128"/>
                </a:cxn>
                <a:cxn ang="0">
                  <a:pos x="72" y="120"/>
                </a:cxn>
                <a:cxn ang="0">
                  <a:pos x="104" y="144"/>
                </a:cxn>
                <a:cxn ang="0">
                  <a:pos x="64" y="152"/>
                </a:cxn>
                <a:cxn ang="0">
                  <a:pos x="56" y="160"/>
                </a:cxn>
                <a:cxn ang="0">
                  <a:pos x="80" y="184"/>
                </a:cxn>
                <a:cxn ang="0">
                  <a:pos x="88" y="192"/>
                </a:cxn>
                <a:cxn ang="0">
                  <a:pos x="96" y="192"/>
                </a:cxn>
                <a:cxn ang="0">
                  <a:pos x="128" y="208"/>
                </a:cxn>
                <a:cxn ang="0">
                  <a:pos x="120" y="152"/>
                </a:cxn>
                <a:cxn ang="0">
                  <a:pos x="200" y="176"/>
                </a:cxn>
                <a:cxn ang="0">
                  <a:pos x="248" y="184"/>
                </a:cxn>
                <a:cxn ang="0">
                  <a:pos x="264" y="200"/>
                </a:cxn>
                <a:cxn ang="0">
                  <a:pos x="288" y="208"/>
                </a:cxn>
                <a:cxn ang="0">
                  <a:pos x="312" y="184"/>
                </a:cxn>
                <a:cxn ang="0">
                  <a:pos x="344" y="184"/>
                </a:cxn>
                <a:cxn ang="0">
                  <a:pos x="360" y="184"/>
                </a:cxn>
                <a:cxn ang="0">
                  <a:pos x="424" y="192"/>
                </a:cxn>
                <a:cxn ang="0">
                  <a:pos x="416" y="152"/>
                </a:cxn>
                <a:cxn ang="0">
                  <a:pos x="432" y="120"/>
                </a:cxn>
                <a:cxn ang="0">
                  <a:pos x="464" y="120"/>
                </a:cxn>
                <a:cxn ang="0">
                  <a:pos x="472" y="96"/>
                </a:cxn>
              </a:cxnLst>
              <a:rect l="0" t="0" r="r" b="b"/>
              <a:pathLst>
                <a:path w="472" h="208">
                  <a:moveTo>
                    <a:pt x="472" y="96"/>
                  </a:moveTo>
                  <a:lnTo>
                    <a:pt x="472" y="88"/>
                  </a:lnTo>
                  <a:lnTo>
                    <a:pt x="464" y="80"/>
                  </a:lnTo>
                  <a:lnTo>
                    <a:pt x="456" y="88"/>
                  </a:lnTo>
                  <a:lnTo>
                    <a:pt x="448" y="80"/>
                  </a:lnTo>
                  <a:lnTo>
                    <a:pt x="416" y="64"/>
                  </a:lnTo>
                  <a:lnTo>
                    <a:pt x="392" y="64"/>
                  </a:lnTo>
                  <a:lnTo>
                    <a:pt x="384" y="56"/>
                  </a:lnTo>
                  <a:lnTo>
                    <a:pt x="376" y="64"/>
                  </a:lnTo>
                  <a:lnTo>
                    <a:pt x="344" y="32"/>
                  </a:lnTo>
                  <a:lnTo>
                    <a:pt x="320" y="16"/>
                  </a:lnTo>
                  <a:lnTo>
                    <a:pt x="312" y="16"/>
                  </a:lnTo>
                  <a:lnTo>
                    <a:pt x="296" y="24"/>
                  </a:lnTo>
                  <a:lnTo>
                    <a:pt x="288" y="24"/>
                  </a:lnTo>
                  <a:lnTo>
                    <a:pt x="288" y="16"/>
                  </a:lnTo>
                  <a:lnTo>
                    <a:pt x="272" y="16"/>
                  </a:lnTo>
                  <a:lnTo>
                    <a:pt x="256" y="16"/>
                  </a:lnTo>
                  <a:lnTo>
                    <a:pt x="256" y="8"/>
                  </a:lnTo>
                  <a:lnTo>
                    <a:pt x="248" y="0"/>
                  </a:lnTo>
                  <a:lnTo>
                    <a:pt x="224" y="0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144" y="24"/>
                  </a:lnTo>
                  <a:lnTo>
                    <a:pt x="152" y="24"/>
                  </a:lnTo>
                  <a:lnTo>
                    <a:pt x="152" y="32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44" y="48"/>
                  </a:lnTo>
                  <a:lnTo>
                    <a:pt x="168" y="56"/>
                  </a:lnTo>
                  <a:lnTo>
                    <a:pt x="160" y="64"/>
                  </a:lnTo>
                  <a:lnTo>
                    <a:pt x="144" y="64"/>
                  </a:lnTo>
                  <a:lnTo>
                    <a:pt x="128" y="64"/>
                  </a:lnTo>
                  <a:lnTo>
                    <a:pt x="112" y="64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72" y="56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8" y="112"/>
                  </a:lnTo>
                  <a:lnTo>
                    <a:pt x="24" y="112"/>
                  </a:lnTo>
                  <a:lnTo>
                    <a:pt x="32" y="128"/>
                  </a:lnTo>
                  <a:lnTo>
                    <a:pt x="24" y="128"/>
                  </a:lnTo>
                  <a:lnTo>
                    <a:pt x="32" y="128"/>
                  </a:lnTo>
                  <a:lnTo>
                    <a:pt x="56" y="120"/>
                  </a:lnTo>
                  <a:lnTo>
                    <a:pt x="72" y="120"/>
                  </a:lnTo>
                  <a:lnTo>
                    <a:pt x="88" y="128"/>
                  </a:lnTo>
                  <a:lnTo>
                    <a:pt x="104" y="144"/>
                  </a:lnTo>
                  <a:lnTo>
                    <a:pt x="72" y="144"/>
                  </a:lnTo>
                  <a:lnTo>
                    <a:pt x="64" y="152"/>
                  </a:lnTo>
                  <a:lnTo>
                    <a:pt x="72" y="160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80" y="184"/>
                  </a:lnTo>
                  <a:lnTo>
                    <a:pt x="88" y="184"/>
                  </a:lnTo>
                  <a:lnTo>
                    <a:pt x="88" y="192"/>
                  </a:lnTo>
                  <a:lnTo>
                    <a:pt x="88" y="200"/>
                  </a:lnTo>
                  <a:lnTo>
                    <a:pt x="96" y="192"/>
                  </a:lnTo>
                  <a:lnTo>
                    <a:pt x="104" y="192"/>
                  </a:lnTo>
                  <a:lnTo>
                    <a:pt x="128" y="208"/>
                  </a:lnTo>
                  <a:lnTo>
                    <a:pt x="136" y="208"/>
                  </a:lnTo>
                  <a:lnTo>
                    <a:pt x="120" y="152"/>
                  </a:lnTo>
                  <a:lnTo>
                    <a:pt x="152" y="144"/>
                  </a:lnTo>
                  <a:lnTo>
                    <a:pt x="200" y="176"/>
                  </a:lnTo>
                  <a:lnTo>
                    <a:pt x="232" y="168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208"/>
                  </a:lnTo>
                  <a:lnTo>
                    <a:pt x="288" y="208"/>
                  </a:lnTo>
                  <a:lnTo>
                    <a:pt x="312" y="192"/>
                  </a:lnTo>
                  <a:lnTo>
                    <a:pt x="312" y="184"/>
                  </a:lnTo>
                  <a:lnTo>
                    <a:pt x="336" y="192"/>
                  </a:lnTo>
                  <a:lnTo>
                    <a:pt x="344" y="184"/>
                  </a:lnTo>
                  <a:lnTo>
                    <a:pt x="344" y="176"/>
                  </a:lnTo>
                  <a:lnTo>
                    <a:pt x="360" y="184"/>
                  </a:lnTo>
                  <a:lnTo>
                    <a:pt x="408" y="184"/>
                  </a:lnTo>
                  <a:lnTo>
                    <a:pt x="424" y="192"/>
                  </a:lnTo>
                  <a:lnTo>
                    <a:pt x="424" y="176"/>
                  </a:lnTo>
                  <a:lnTo>
                    <a:pt x="416" y="152"/>
                  </a:lnTo>
                  <a:lnTo>
                    <a:pt x="432" y="144"/>
                  </a:lnTo>
                  <a:lnTo>
                    <a:pt x="432" y="120"/>
                  </a:lnTo>
                  <a:lnTo>
                    <a:pt x="456" y="120"/>
                  </a:lnTo>
                  <a:lnTo>
                    <a:pt x="464" y="120"/>
                  </a:lnTo>
                  <a:lnTo>
                    <a:pt x="464" y="104"/>
                  </a:lnTo>
                  <a:lnTo>
                    <a:pt x="472" y="9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2" name="Freeform 881"/>
            <p:cNvSpPr>
              <a:spLocks/>
            </p:cNvSpPr>
            <p:nvPr/>
          </p:nvSpPr>
          <p:spPr bwMode="auto">
            <a:xfrm>
              <a:off x="3561407" y="966709"/>
              <a:ext cx="2538547" cy="640230"/>
            </a:xfrm>
            <a:custGeom>
              <a:avLst/>
              <a:gdLst/>
              <a:ahLst/>
              <a:cxnLst>
                <a:cxn ang="0">
                  <a:pos x="448" y="104"/>
                </a:cxn>
                <a:cxn ang="0">
                  <a:pos x="440" y="104"/>
                </a:cxn>
                <a:cxn ang="0">
                  <a:pos x="384" y="48"/>
                </a:cxn>
                <a:cxn ang="0">
                  <a:pos x="392" y="112"/>
                </a:cxn>
                <a:cxn ang="0">
                  <a:pos x="304" y="112"/>
                </a:cxn>
                <a:cxn ang="0">
                  <a:pos x="200" y="128"/>
                </a:cxn>
                <a:cxn ang="0">
                  <a:pos x="160" y="112"/>
                </a:cxn>
                <a:cxn ang="0">
                  <a:pos x="136" y="160"/>
                </a:cxn>
                <a:cxn ang="0">
                  <a:pos x="72" y="160"/>
                </a:cxn>
                <a:cxn ang="0">
                  <a:pos x="80" y="104"/>
                </a:cxn>
                <a:cxn ang="0">
                  <a:pos x="16" y="120"/>
                </a:cxn>
                <a:cxn ang="0">
                  <a:pos x="40" y="184"/>
                </a:cxn>
                <a:cxn ang="0">
                  <a:pos x="0" y="240"/>
                </a:cxn>
                <a:cxn ang="0">
                  <a:pos x="64" y="312"/>
                </a:cxn>
                <a:cxn ang="0">
                  <a:pos x="96" y="336"/>
                </a:cxn>
                <a:cxn ang="0">
                  <a:pos x="168" y="368"/>
                </a:cxn>
                <a:cxn ang="0">
                  <a:pos x="152" y="408"/>
                </a:cxn>
                <a:cxn ang="0">
                  <a:pos x="136" y="440"/>
                </a:cxn>
                <a:cxn ang="0">
                  <a:pos x="264" y="488"/>
                </a:cxn>
                <a:cxn ang="0">
                  <a:pos x="256" y="440"/>
                </a:cxn>
                <a:cxn ang="0">
                  <a:pos x="272" y="400"/>
                </a:cxn>
                <a:cxn ang="0">
                  <a:pos x="272" y="368"/>
                </a:cxn>
                <a:cxn ang="0">
                  <a:pos x="320" y="344"/>
                </a:cxn>
                <a:cxn ang="0">
                  <a:pos x="392" y="352"/>
                </a:cxn>
                <a:cxn ang="0">
                  <a:pos x="400" y="320"/>
                </a:cxn>
                <a:cxn ang="0">
                  <a:pos x="472" y="296"/>
                </a:cxn>
                <a:cxn ang="0">
                  <a:pos x="536" y="304"/>
                </a:cxn>
                <a:cxn ang="0">
                  <a:pos x="624" y="352"/>
                </a:cxn>
                <a:cxn ang="0">
                  <a:pos x="712" y="368"/>
                </a:cxn>
                <a:cxn ang="0">
                  <a:pos x="808" y="368"/>
                </a:cxn>
                <a:cxn ang="0">
                  <a:pos x="896" y="360"/>
                </a:cxn>
                <a:cxn ang="0">
                  <a:pos x="1072" y="368"/>
                </a:cxn>
                <a:cxn ang="0">
                  <a:pos x="1104" y="312"/>
                </a:cxn>
                <a:cxn ang="0">
                  <a:pos x="1248" y="400"/>
                </a:cxn>
                <a:cxn ang="0">
                  <a:pos x="1280" y="432"/>
                </a:cxn>
                <a:cxn ang="0">
                  <a:pos x="1328" y="464"/>
                </a:cxn>
                <a:cxn ang="0">
                  <a:pos x="1272" y="304"/>
                </a:cxn>
                <a:cxn ang="0">
                  <a:pos x="1240" y="296"/>
                </a:cxn>
                <a:cxn ang="0">
                  <a:pos x="1312" y="224"/>
                </a:cxn>
                <a:cxn ang="0">
                  <a:pos x="1368" y="200"/>
                </a:cxn>
                <a:cxn ang="0">
                  <a:pos x="1432" y="184"/>
                </a:cxn>
                <a:cxn ang="0">
                  <a:pos x="1432" y="264"/>
                </a:cxn>
                <a:cxn ang="0">
                  <a:pos x="1520" y="320"/>
                </a:cxn>
                <a:cxn ang="0">
                  <a:pos x="1488" y="256"/>
                </a:cxn>
                <a:cxn ang="0">
                  <a:pos x="1480" y="216"/>
                </a:cxn>
                <a:cxn ang="0">
                  <a:pos x="1552" y="192"/>
                </a:cxn>
                <a:cxn ang="0">
                  <a:pos x="1544" y="152"/>
                </a:cxn>
                <a:cxn ang="0">
                  <a:pos x="1632" y="160"/>
                </a:cxn>
                <a:cxn ang="0">
                  <a:pos x="1472" y="104"/>
                </a:cxn>
                <a:cxn ang="0">
                  <a:pos x="1360" y="96"/>
                </a:cxn>
                <a:cxn ang="0">
                  <a:pos x="1232" y="80"/>
                </a:cxn>
                <a:cxn ang="0">
                  <a:pos x="1008" y="64"/>
                </a:cxn>
                <a:cxn ang="0">
                  <a:pos x="936" y="56"/>
                </a:cxn>
                <a:cxn ang="0">
                  <a:pos x="816" y="48"/>
                </a:cxn>
                <a:cxn ang="0">
                  <a:pos x="744" y="48"/>
                </a:cxn>
                <a:cxn ang="0">
                  <a:pos x="656" y="0"/>
                </a:cxn>
                <a:cxn ang="0">
                  <a:pos x="512" y="32"/>
                </a:cxn>
                <a:cxn ang="0">
                  <a:pos x="448" y="56"/>
                </a:cxn>
              </a:cxnLst>
              <a:rect l="0" t="0" r="r" b="b"/>
              <a:pathLst>
                <a:path w="1632" h="496">
                  <a:moveTo>
                    <a:pt x="432" y="56"/>
                  </a:moveTo>
                  <a:lnTo>
                    <a:pt x="416" y="72"/>
                  </a:lnTo>
                  <a:lnTo>
                    <a:pt x="432" y="80"/>
                  </a:lnTo>
                  <a:lnTo>
                    <a:pt x="432" y="96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64" y="120"/>
                  </a:lnTo>
                  <a:lnTo>
                    <a:pt x="456" y="128"/>
                  </a:lnTo>
                  <a:lnTo>
                    <a:pt x="440" y="136"/>
                  </a:lnTo>
                  <a:lnTo>
                    <a:pt x="424" y="128"/>
                  </a:lnTo>
                  <a:lnTo>
                    <a:pt x="440" y="12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16" y="72"/>
                  </a:lnTo>
                  <a:lnTo>
                    <a:pt x="408" y="72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84" y="48"/>
                  </a:lnTo>
                  <a:lnTo>
                    <a:pt x="376" y="48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68" y="96"/>
                  </a:lnTo>
                  <a:lnTo>
                    <a:pt x="400" y="104"/>
                  </a:lnTo>
                  <a:lnTo>
                    <a:pt x="392" y="112"/>
                  </a:lnTo>
                  <a:lnTo>
                    <a:pt x="288" y="80"/>
                  </a:lnTo>
                  <a:lnTo>
                    <a:pt x="288" y="88"/>
                  </a:lnTo>
                  <a:lnTo>
                    <a:pt x="320" y="104"/>
                  </a:lnTo>
                  <a:lnTo>
                    <a:pt x="304" y="104"/>
                  </a:lnTo>
                  <a:lnTo>
                    <a:pt x="312" y="112"/>
                  </a:lnTo>
                  <a:lnTo>
                    <a:pt x="304" y="112"/>
                  </a:lnTo>
                  <a:lnTo>
                    <a:pt x="296" y="104"/>
                  </a:lnTo>
                  <a:lnTo>
                    <a:pt x="264" y="104"/>
                  </a:lnTo>
                  <a:lnTo>
                    <a:pt x="264" y="112"/>
                  </a:lnTo>
                  <a:lnTo>
                    <a:pt x="248" y="104"/>
                  </a:lnTo>
                  <a:lnTo>
                    <a:pt x="200" y="120"/>
                  </a:lnTo>
                  <a:lnTo>
                    <a:pt x="200" y="128"/>
                  </a:lnTo>
                  <a:lnTo>
                    <a:pt x="192" y="128"/>
                  </a:lnTo>
                  <a:lnTo>
                    <a:pt x="168" y="120"/>
                  </a:lnTo>
                  <a:lnTo>
                    <a:pt x="184" y="120"/>
                  </a:lnTo>
                  <a:lnTo>
                    <a:pt x="176" y="112"/>
                  </a:lnTo>
                  <a:lnTo>
                    <a:pt x="144" y="104"/>
                  </a:lnTo>
                  <a:lnTo>
                    <a:pt x="160" y="112"/>
                  </a:lnTo>
                  <a:lnTo>
                    <a:pt x="160" y="128"/>
                  </a:lnTo>
                  <a:lnTo>
                    <a:pt x="168" y="136"/>
                  </a:lnTo>
                  <a:lnTo>
                    <a:pt x="160" y="136"/>
                  </a:lnTo>
                  <a:lnTo>
                    <a:pt x="144" y="136"/>
                  </a:lnTo>
                  <a:lnTo>
                    <a:pt x="120" y="144"/>
                  </a:lnTo>
                  <a:lnTo>
                    <a:pt x="136" y="160"/>
                  </a:lnTo>
                  <a:lnTo>
                    <a:pt x="96" y="152"/>
                  </a:lnTo>
                  <a:lnTo>
                    <a:pt x="88" y="152"/>
                  </a:lnTo>
                  <a:lnTo>
                    <a:pt x="104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72" y="160"/>
                  </a:lnTo>
                  <a:lnTo>
                    <a:pt x="72" y="144"/>
                  </a:lnTo>
                  <a:lnTo>
                    <a:pt x="40" y="128"/>
                  </a:lnTo>
                  <a:lnTo>
                    <a:pt x="104" y="136"/>
                  </a:lnTo>
                  <a:lnTo>
                    <a:pt x="136" y="128"/>
                  </a:lnTo>
                  <a:lnTo>
                    <a:pt x="128" y="120"/>
                  </a:lnTo>
                  <a:lnTo>
                    <a:pt x="80" y="104"/>
                  </a:lnTo>
                  <a:lnTo>
                    <a:pt x="40" y="8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8" y="216"/>
                  </a:lnTo>
                  <a:lnTo>
                    <a:pt x="16" y="216"/>
                  </a:lnTo>
                  <a:lnTo>
                    <a:pt x="24" y="224"/>
                  </a:lnTo>
                  <a:lnTo>
                    <a:pt x="16" y="232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8" y="256"/>
                  </a:lnTo>
                  <a:lnTo>
                    <a:pt x="24" y="272"/>
                  </a:lnTo>
                  <a:lnTo>
                    <a:pt x="48" y="280"/>
                  </a:lnTo>
                  <a:lnTo>
                    <a:pt x="56" y="296"/>
                  </a:lnTo>
                  <a:lnTo>
                    <a:pt x="64" y="312"/>
                  </a:lnTo>
                  <a:lnTo>
                    <a:pt x="72" y="312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64" y="336"/>
                  </a:lnTo>
                  <a:lnTo>
                    <a:pt x="88" y="328"/>
                  </a:lnTo>
                  <a:lnTo>
                    <a:pt x="96" y="336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60"/>
                  </a:lnTo>
                  <a:lnTo>
                    <a:pt x="136" y="360"/>
                  </a:lnTo>
                  <a:lnTo>
                    <a:pt x="144" y="368"/>
                  </a:lnTo>
                  <a:lnTo>
                    <a:pt x="168" y="368"/>
                  </a:lnTo>
                  <a:lnTo>
                    <a:pt x="168" y="376"/>
                  </a:lnTo>
                  <a:lnTo>
                    <a:pt x="168" y="384"/>
                  </a:lnTo>
                  <a:lnTo>
                    <a:pt x="168" y="400"/>
                  </a:lnTo>
                  <a:lnTo>
                    <a:pt x="160" y="392"/>
                  </a:lnTo>
                  <a:lnTo>
                    <a:pt x="152" y="400"/>
                  </a:lnTo>
                  <a:lnTo>
                    <a:pt x="152" y="408"/>
                  </a:lnTo>
                  <a:lnTo>
                    <a:pt x="168" y="408"/>
                  </a:lnTo>
                  <a:lnTo>
                    <a:pt x="144" y="416"/>
                  </a:lnTo>
                  <a:lnTo>
                    <a:pt x="152" y="416"/>
                  </a:lnTo>
                  <a:lnTo>
                    <a:pt x="144" y="432"/>
                  </a:lnTo>
                  <a:lnTo>
                    <a:pt x="136" y="432"/>
                  </a:lnTo>
                  <a:lnTo>
                    <a:pt x="136" y="440"/>
                  </a:lnTo>
                  <a:lnTo>
                    <a:pt x="144" y="440"/>
                  </a:lnTo>
                  <a:lnTo>
                    <a:pt x="184" y="464"/>
                  </a:lnTo>
                  <a:lnTo>
                    <a:pt x="216" y="464"/>
                  </a:lnTo>
                  <a:lnTo>
                    <a:pt x="232" y="472"/>
                  </a:lnTo>
                  <a:lnTo>
                    <a:pt x="248" y="472"/>
                  </a:lnTo>
                  <a:lnTo>
                    <a:pt x="264" y="488"/>
                  </a:lnTo>
                  <a:lnTo>
                    <a:pt x="272" y="496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72" y="472"/>
                  </a:lnTo>
                  <a:lnTo>
                    <a:pt x="272" y="456"/>
                  </a:lnTo>
                  <a:lnTo>
                    <a:pt x="256" y="440"/>
                  </a:lnTo>
                  <a:lnTo>
                    <a:pt x="264" y="424"/>
                  </a:lnTo>
                  <a:lnTo>
                    <a:pt x="272" y="424"/>
                  </a:lnTo>
                  <a:lnTo>
                    <a:pt x="280" y="416"/>
                  </a:lnTo>
                  <a:lnTo>
                    <a:pt x="272" y="416"/>
                  </a:lnTo>
                  <a:lnTo>
                    <a:pt x="280" y="416"/>
                  </a:lnTo>
                  <a:lnTo>
                    <a:pt x="272" y="400"/>
                  </a:lnTo>
                  <a:lnTo>
                    <a:pt x="256" y="400"/>
                  </a:lnTo>
                  <a:lnTo>
                    <a:pt x="256" y="392"/>
                  </a:lnTo>
                  <a:lnTo>
                    <a:pt x="248" y="384"/>
                  </a:lnTo>
                  <a:lnTo>
                    <a:pt x="256" y="360"/>
                  </a:lnTo>
                  <a:lnTo>
                    <a:pt x="264" y="368"/>
                  </a:lnTo>
                  <a:lnTo>
                    <a:pt x="272" y="368"/>
                  </a:lnTo>
                  <a:lnTo>
                    <a:pt x="264" y="352"/>
                  </a:lnTo>
                  <a:lnTo>
                    <a:pt x="272" y="352"/>
                  </a:lnTo>
                  <a:lnTo>
                    <a:pt x="288" y="344"/>
                  </a:lnTo>
                  <a:lnTo>
                    <a:pt x="296" y="344"/>
                  </a:lnTo>
                  <a:lnTo>
                    <a:pt x="304" y="336"/>
                  </a:lnTo>
                  <a:lnTo>
                    <a:pt x="320" y="344"/>
                  </a:lnTo>
                  <a:lnTo>
                    <a:pt x="336" y="360"/>
                  </a:lnTo>
                  <a:lnTo>
                    <a:pt x="336" y="352"/>
                  </a:lnTo>
                  <a:lnTo>
                    <a:pt x="344" y="352"/>
                  </a:lnTo>
                  <a:lnTo>
                    <a:pt x="360" y="352"/>
                  </a:lnTo>
                  <a:lnTo>
                    <a:pt x="376" y="352"/>
                  </a:lnTo>
                  <a:lnTo>
                    <a:pt x="392" y="352"/>
                  </a:lnTo>
                  <a:lnTo>
                    <a:pt x="408" y="352"/>
                  </a:lnTo>
                  <a:lnTo>
                    <a:pt x="416" y="344"/>
                  </a:lnTo>
                  <a:lnTo>
                    <a:pt x="392" y="336"/>
                  </a:lnTo>
                  <a:lnTo>
                    <a:pt x="400" y="328"/>
                  </a:lnTo>
                  <a:lnTo>
                    <a:pt x="392" y="328"/>
                  </a:lnTo>
                  <a:lnTo>
                    <a:pt x="400" y="320"/>
                  </a:lnTo>
                  <a:lnTo>
                    <a:pt x="400" y="312"/>
                  </a:lnTo>
                  <a:lnTo>
                    <a:pt x="392" y="312"/>
                  </a:lnTo>
                  <a:lnTo>
                    <a:pt x="392" y="304"/>
                  </a:lnTo>
                  <a:lnTo>
                    <a:pt x="408" y="304"/>
                  </a:lnTo>
                  <a:lnTo>
                    <a:pt x="448" y="296"/>
                  </a:lnTo>
                  <a:lnTo>
                    <a:pt x="472" y="296"/>
                  </a:lnTo>
                  <a:lnTo>
                    <a:pt x="472" y="288"/>
                  </a:lnTo>
                  <a:lnTo>
                    <a:pt x="496" y="288"/>
                  </a:lnTo>
                  <a:lnTo>
                    <a:pt x="504" y="296"/>
                  </a:lnTo>
                  <a:lnTo>
                    <a:pt x="504" y="304"/>
                  </a:lnTo>
                  <a:lnTo>
                    <a:pt x="520" y="304"/>
                  </a:lnTo>
                  <a:lnTo>
                    <a:pt x="536" y="304"/>
                  </a:lnTo>
                  <a:lnTo>
                    <a:pt x="536" y="312"/>
                  </a:lnTo>
                  <a:lnTo>
                    <a:pt x="544" y="312"/>
                  </a:lnTo>
                  <a:lnTo>
                    <a:pt x="560" y="304"/>
                  </a:lnTo>
                  <a:lnTo>
                    <a:pt x="568" y="304"/>
                  </a:lnTo>
                  <a:lnTo>
                    <a:pt x="592" y="320"/>
                  </a:lnTo>
                  <a:lnTo>
                    <a:pt x="624" y="352"/>
                  </a:lnTo>
                  <a:lnTo>
                    <a:pt x="632" y="344"/>
                  </a:lnTo>
                  <a:lnTo>
                    <a:pt x="640" y="352"/>
                  </a:lnTo>
                  <a:lnTo>
                    <a:pt x="664" y="352"/>
                  </a:lnTo>
                  <a:lnTo>
                    <a:pt x="696" y="368"/>
                  </a:lnTo>
                  <a:lnTo>
                    <a:pt x="704" y="376"/>
                  </a:lnTo>
                  <a:lnTo>
                    <a:pt x="712" y="368"/>
                  </a:lnTo>
                  <a:lnTo>
                    <a:pt x="720" y="376"/>
                  </a:lnTo>
                  <a:lnTo>
                    <a:pt x="720" y="384"/>
                  </a:lnTo>
                  <a:lnTo>
                    <a:pt x="728" y="376"/>
                  </a:lnTo>
                  <a:lnTo>
                    <a:pt x="768" y="352"/>
                  </a:lnTo>
                  <a:lnTo>
                    <a:pt x="792" y="360"/>
                  </a:lnTo>
                  <a:lnTo>
                    <a:pt x="808" y="368"/>
                  </a:lnTo>
                  <a:lnTo>
                    <a:pt x="840" y="368"/>
                  </a:lnTo>
                  <a:lnTo>
                    <a:pt x="840" y="352"/>
                  </a:lnTo>
                  <a:lnTo>
                    <a:pt x="832" y="344"/>
                  </a:lnTo>
                  <a:lnTo>
                    <a:pt x="840" y="336"/>
                  </a:lnTo>
                  <a:lnTo>
                    <a:pt x="872" y="344"/>
                  </a:lnTo>
                  <a:lnTo>
                    <a:pt x="896" y="360"/>
                  </a:lnTo>
                  <a:lnTo>
                    <a:pt x="928" y="360"/>
                  </a:lnTo>
                  <a:lnTo>
                    <a:pt x="984" y="376"/>
                  </a:lnTo>
                  <a:lnTo>
                    <a:pt x="1016" y="368"/>
                  </a:lnTo>
                  <a:lnTo>
                    <a:pt x="1032" y="360"/>
                  </a:lnTo>
                  <a:lnTo>
                    <a:pt x="1056" y="368"/>
                  </a:lnTo>
                  <a:lnTo>
                    <a:pt x="1072" y="368"/>
                  </a:lnTo>
                  <a:lnTo>
                    <a:pt x="1088" y="360"/>
                  </a:lnTo>
                  <a:lnTo>
                    <a:pt x="1080" y="344"/>
                  </a:lnTo>
                  <a:lnTo>
                    <a:pt x="1088" y="336"/>
                  </a:lnTo>
                  <a:lnTo>
                    <a:pt x="1072" y="328"/>
                  </a:lnTo>
                  <a:lnTo>
                    <a:pt x="1080" y="320"/>
                  </a:lnTo>
                  <a:lnTo>
                    <a:pt x="1104" y="312"/>
                  </a:lnTo>
                  <a:lnTo>
                    <a:pt x="1136" y="320"/>
                  </a:lnTo>
                  <a:lnTo>
                    <a:pt x="1168" y="352"/>
                  </a:lnTo>
                  <a:lnTo>
                    <a:pt x="1184" y="368"/>
                  </a:lnTo>
                  <a:lnTo>
                    <a:pt x="1208" y="376"/>
                  </a:lnTo>
                  <a:lnTo>
                    <a:pt x="1232" y="384"/>
                  </a:lnTo>
                  <a:lnTo>
                    <a:pt x="1248" y="400"/>
                  </a:lnTo>
                  <a:lnTo>
                    <a:pt x="1256" y="400"/>
                  </a:lnTo>
                  <a:lnTo>
                    <a:pt x="1280" y="384"/>
                  </a:lnTo>
                  <a:lnTo>
                    <a:pt x="1288" y="400"/>
                  </a:lnTo>
                  <a:lnTo>
                    <a:pt x="1288" y="408"/>
                  </a:lnTo>
                  <a:lnTo>
                    <a:pt x="1296" y="440"/>
                  </a:lnTo>
                  <a:lnTo>
                    <a:pt x="1280" y="432"/>
                  </a:lnTo>
                  <a:lnTo>
                    <a:pt x="1272" y="440"/>
                  </a:lnTo>
                  <a:lnTo>
                    <a:pt x="1288" y="464"/>
                  </a:lnTo>
                  <a:lnTo>
                    <a:pt x="1288" y="472"/>
                  </a:lnTo>
                  <a:lnTo>
                    <a:pt x="1296" y="464"/>
                  </a:lnTo>
                  <a:lnTo>
                    <a:pt x="1312" y="472"/>
                  </a:lnTo>
                  <a:lnTo>
                    <a:pt x="1328" y="464"/>
                  </a:lnTo>
                  <a:lnTo>
                    <a:pt x="1328" y="448"/>
                  </a:lnTo>
                  <a:lnTo>
                    <a:pt x="1344" y="432"/>
                  </a:lnTo>
                  <a:lnTo>
                    <a:pt x="1344" y="384"/>
                  </a:lnTo>
                  <a:lnTo>
                    <a:pt x="1320" y="352"/>
                  </a:lnTo>
                  <a:lnTo>
                    <a:pt x="1304" y="320"/>
                  </a:lnTo>
                  <a:lnTo>
                    <a:pt x="1272" y="304"/>
                  </a:lnTo>
                  <a:lnTo>
                    <a:pt x="1264" y="312"/>
                  </a:lnTo>
                  <a:lnTo>
                    <a:pt x="1256" y="312"/>
                  </a:lnTo>
                  <a:lnTo>
                    <a:pt x="1256" y="304"/>
                  </a:lnTo>
                  <a:lnTo>
                    <a:pt x="1248" y="304"/>
                  </a:lnTo>
                  <a:lnTo>
                    <a:pt x="1248" y="312"/>
                  </a:lnTo>
                  <a:lnTo>
                    <a:pt x="1240" y="296"/>
                  </a:lnTo>
                  <a:lnTo>
                    <a:pt x="1216" y="296"/>
                  </a:lnTo>
                  <a:lnTo>
                    <a:pt x="1232" y="280"/>
                  </a:lnTo>
                  <a:lnTo>
                    <a:pt x="1240" y="232"/>
                  </a:lnTo>
                  <a:lnTo>
                    <a:pt x="1256" y="232"/>
                  </a:lnTo>
                  <a:lnTo>
                    <a:pt x="1312" y="232"/>
                  </a:lnTo>
                  <a:lnTo>
                    <a:pt x="1312" y="224"/>
                  </a:lnTo>
                  <a:lnTo>
                    <a:pt x="1336" y="224"/>
                  </a:lnTo>
                  <a:lnTo>
                    <a:pt x="1344" y="240"/>
                  </a:lnTo>
                  <a:lnTo>
                    <a:pt x="1384" y="232"/>
                  </a:lnTo>
                  <a:lnTo>
                    <a:pt x="1368" y="232"/>
                  </a:lnTo>
                  <a:lnTo>
                    <a:pt x="1360" y="224"/>
                  </a:lnTo>
                  <a:lnTo>
                    <a:pt x="1368" y="200"/>
                  </a:lnTo>
                  <a:lnTo>
                    <a:pt x="1400" y="200"/>
                  </a:lnTo>
                  <a:lnTo>
                    <a:pt x="1400" y="208"/>
                  </a:lnTo>
                  <a:lnTo>
                    <a:pt x="1416" y="216"/>
                  </a:lnTo>
                  <a:lnTo>
                    <a:pt x="1424" y="200"/>
                  </a:lnTo>
                  <a:lnTo>
                    <a:pt x="1416" y="184"/>
                  </a:lnTo>
                  <a:lnTo>
                    <a:pt x="1432" y="184"/>
                  </a:lnTo>
                  <a:lnTo>
                    <a:pt x="1432" y="192"/>
                  </a:lnTo>
                  <a:lnTo>
                    <a:pt x="1448" y="208"/>
                  </a:lnTo>
                  <a:lnTo>
                    <a:pt x="1440" y="216"/>
                  </a:lnTo>
                  <a:lnTo>
                    <a:pt x="1432" y="248"/>
                  </a:lnTo>
                  <a:lnTo>
                    <a:pt x="1424" y="256"/>
                  </a:lnTo>
                  <a:lnTo>
                    <a:pt x="1432" y="264"/>
                  </a:lnTo>
                  <a:lnTo>
                    <a:pt x="1424" y="264"/>
                  </a:lnTo>
                  <a:lnTo>
                    <a:pt x="1440" y="288"/>
                  </a:lnTo>
                  <a:lnTo>
                    <a:pt x="1512" y="352"/>
                  </a:lnTo>
                  <a:lnTo>
                    <a:pt x="1512" y="344"/>
                  </a:lnTo>
                  <a:lnTo>
                    <a:pt x="1512" y="320"/>
                  </a:lnTo>
                  <a:lnTo>
                    <a:pt x="1520" y="320"/>
                  </a:lnTo>
                  <a:lnTo>
                    <a:pt x="1504" y="304"/>
                  </a:lnTo>
                  <a:lnTo>
                    <a:pt x="1520" y="296"/>
                  </a:lnTo>
                  <a:lnTo>
                    <a:pt x="1504" y="280"/>
                  </a:lnTo>
                  <a:lnTo>
                    <a:pt x="1512" y="272"/>
                  </a:lnTo>
                  <a:lnTo>
                    <a:pt x="1496" y="264"/>
                  </a:lnTo>
                  <a:lnTo>
                    <a:pt x="1488" y="256"/>
                  </a:lnTo>
                  <a:lnTo>
                    <a:pt x="1480" y="256"/>
                  </a:lnTo>
                  <a:lnTo>
                    <a:pt x="1472" y="248"/>
                  </a:lnTo>
                  <a:lnTo>
                    <a:pt x="1472" y="232"/>
                  </a:lnTo>
                  <a:lnTo>
                    <a:pt x="1464" y="224"/>
                  </a:lnTo>
                  <a:lnTo>
                    <a:pt x="1472" y="224"/>
                  </a:lnTo>
                  <a:lnTo>
                    <a:pt x="1480" y="216"/>
                  </a:lnTo>
                  <a:lnTo>
                    <a:pt x="1496" y="224"/>
                  </a:lnTo>
                  <a:lnTo>
                    <a:pt x="1496" y="216"/>
                  </a:lnTo>
                  <a:lnTo>
                    <a:pt x="1504" y="216"/>
                  </a:lnTo>
                  <a:lnTo>
                    <a:pt x="1536" y="224"/>
                  </a:lnTo>
                  <a:lnTo>
                    <a:pt x="1528" y="216"/>
                  </a:lnTo>
                  <a:lnTo>
                    <a:pt x="1552" y="192"/>
                  </a:lnTo>
                  <a:lnTo>
                    <a:pt x="1560" y="184"/>
                  </a:lnTo>
                  <a:lnTo>
                    <a:pt x="1584" y="192"/>
                  </a:lnTo>
                  <a:lnTo>
                    <a:pt x="1584" y="184"/>
                  </a:lnTo>
                  <a:lnTo>
                    <a:pt x="1528" y="160"/>
                  </a:lnTo>
                  <a:lnTo>
                    <a:pt x="1544" y="160"/>
                  </a:lnTo>
                  <a:lnTo>
                    <a:pt x="1544" y="152"/>
                  </a:lnTo>
                  <a:lnTo>
                    <a:pt x="1544" y="144"/>
                  </a:lnTo>
                  <a:lnTo>
                    <a:pt x="1528" y="144"/>
                  </a:lnTo>
                  <a:lnTo>
                    <a:pt x="1536" y="136"/>
                  </a:lnTo>
                  <a:lnTo>
                    <a:pt x="1552" y="144"/>
                  </a:lnTo>
                  <a:lnTo>
                    <a:pt x="1584" y="152"/>
                  </a:lnTo>
                  <a:lnTo>
                    <a:pt x="1632" y="160"/>
                  </a:lnTo>
                  <a:lnTo>
                    <a:pt x="1616" y="144"/>
                  </a:lnTo>
                  <a:lnTo>
                    <a:pt x="1632" y="144"/>
                  </a:lnTo>
                  <a:lnTo>
                    <a:pt x="1632" y="136"/>
                  </a:lnTo>
                  <a:lnTo>
                    <a:pt x="1592" y="128"/>
                  </a:lnTo>
                  <a:lnTo>
                    <a:pt x="1568" y="128"/>
                  </a:lnTo>
                  <a:lnTo>
                    <a:pt x="1472" y="104"/>
                  </a:lnTo>
                  <a:lnTo>
                    <a:pt x="1424" y="88"/>
                  </a:lnTo>
                  <a:lnTo>
                    <a:pt x="1360" y="88"/>
                  </a:lnTo>
                  <a:lnTo>
                    <a:pt x="1384" y="104"/>
                  </a:lnTo>
                  <a:lnTo>
                    <a:pt x="1376" y="104"/>
                  </a:lnTo>
                  <a:lnTo>
                    <a:pt x="1352" y="96"/>
                  </a:lnTo>
                  <a:lnTo>
                    <a:pt x="1360" y="96"/>
                  </a:lnTo>
                  <a:lnTo>
                    <a:pt x="1360" y="88"/>
                  </a:lnTo>
                  <a:lnTo>
                    <a:pt x="1344" y="88"/>
                  </a:lnTo>
                  <a:lnTo>
                    <a:pt x="1344" y="96"/>
                  </a:lnTo>
                  <a:lnTo>
                    <a:pt x="1280" y="96"/>
                  </a:lnTo>
                  <a:lnTo>
                    <a:pt x="1256" y="88"/>
                  </a:lnTo>
                  <a:lnTo>
                    <a:pt x="1232" y="80"/>
                  </a:lnTo>
                  <a:lnTo>
                    <a:pt x="1176" y="80"/>
                  </a:lnTo>
                  <a:lnTo>
                    <a:pt x="1128" y="64"/>
                  </a:lnTo>
                  <a:lnTo>
                    <a:pt x="1032" y="56"/>
                  </a:lnTo>
                  <a:lnTo>
                    <a:pt x="1032" y="64"/>
                  </a:lnTo>
                  <a:lnTo>
                    <a:pt x="1048" y="72"/>
                  </a:lnTo>
                  <a:lnTo>
                    <a:pt x="1008" y="64"/>
                  </a:lnTo>
                  <a:lnTo>
                    <a:pt x="1000" y="72"/>
                  </a:lnTo>
                  <a:lnTo>
                    <a:pt x="968" y="64"/>
                  </a:lnTo>
                  <a:lnTo>
                    <a:pt x="976" y="72"/>
                  </a:lnTo>
                  <a:lnTo>
                    <a:pt x="976" y="80"/>
                  </a:lnTo>
                  <a:lnTo>
                    <a:pt x="936" y="64"/>
                  </a:lnTo>
                  <a:lnTo>
                    <a:pt x="936" y="56"/>
                  </a:lnTo>
                  <a:lnTo>
                    <a:pt x="912" y="48"/>
                  </a:lnTo>
                  <a:lnTo>
                    <a:pt x="856" y="40"/>
                  </a:lnTo>
                  <a:lnTo>
                    <a:pt x="872" y="48"/>
                  </a:lnTo>
                  <a:lnTo>
                    <a:pt x="840" y="48"/>
                  </a:lnTo>
                  <a:lnTo>
                    <a:pt x="824" y="48"/>
                  </a:lnTo>
                  <a:lnTo>
                    <a:pt x="816" y="48"/>
                  </a:lnTo>
                  <a:lnTo>
                    <a:pt x="776" y="48"/>
                  </a:lnTo>
                  <a:lnTo>
                    <a:pt x="760" y="32"/>
                  </a:lnTo>
                  <a:lnTo>
                    <a:pt x="744" y="32"/>
                  </a:lnTo>
                  <a:lnTo>
                    <a:pt x="768" y="40"/>
                  </a:lnTo>
                  <a:lnTo>
                    <a:pt x="736" y="40"/>
                  </a:lnTo>
                  <a:lnTo>
                    <a:pt x="744" y="48"/>
                  </a:lnTo>
                  <a:lnTo>
                    <a:pt x="712" y="48"/>
                  </a:lnTo>
                  <a:lnTo>
                    <a:pt x="752" y="24"/>
                  </a:lnTo>
                  <a:lnTo>
                    <a:pt x="744" y="16"/>
                  </a:lnTo>
                  <a:lnTo>
                    <a:pt x="712" y="8"/>
                  </a:lnTo>
                  <a:lnTo>
                    <a:pt x="672" y="8"/>
                  </a:lnTo>
                  <a:lnTo>
                    <a:pt x="656" y="0"/>
                  </a:lnTo>
                  <a:lnTo>
                    <a:pt x="632" y="0"/>
                  </a:lnTo>
                  <a:lnTo>
                    <a:pt x="616" y="8"/>
                  </a:lnTo>
                  <a:lnTo>
                    <a:pt x="616" y="16"/>
                  </a:lnTo>
                  <a:lnTo>
                    <a:pt x="560" y="16"/>
                  </a:lnTo>
                  <a:lnTo>
                    <a:pt x="528" y="24"/>
                  </a:lnTo>
                  <a:lnTo>
                    <a:pt x="512" y="32"/>
                  </a:lnTo>
                  <a:lnTo>
                    <a:pt x="528" y="40"/>
                  </a:lnTo>
                  <a:lnTo>
                    <a:pt x="472" y="48"/>
                  </a:lnTo>
                  <a:lnTo>
                    <a:pt x="480" y="56"/>
                  </a:lnTo>
                  <a:lnTo>
                    <a:pt x="504" y="64"/>
                  </a:lnTo>
                  <a:lnTo>
                    <a:pt x="496" y="64"/>
                  </a:lnTo>
                  <a:lnTo>
                    <a:pt x="448" y="56"/>
                  </a:lnTo>
                  <a:lnTo>
                    <a:pt x="440" y="64"/>
                  </a:lnTo>
                  <a:lnTo>
                    <a:pt x="472" y="80"/>
                  </a:lnTo>
                  <a:lnTo>
                    <a:pt x="440" y="72"/>
                  </a:lnTo>
                  <a:lnTo>
                    <a:pt x="432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3" name="Freeform 882"/>
            <p:cNvSpPr>
              <a:spLocks/>
            </p:cNvSpPr>
            <p:nvPr/>
          </p:nvSpPr>
          <p:spPr bwMode="auto">
            <a:xfrm>
              <a:off x="4133824" y="1524329"/>
              <a:ext cx="348428" cy="165221"/>
            </a:xfrm>
            <a:custGeom>
              <a:avLst/>
              <a:gdLst/>
              <a:ahLst/>
              <a:cxnLst>
                <a:cxn ang="0">
                  <a:pos x="152" y="120"/>
                </a:cxn>
                <a:cxn ang="0">
                  <a:pos x="168" y="128"/>
                </a:cxn>
                <a:cxn ang="0">
                  <a:pos x="176" y="112"/>
                </a:cxn>
                <a:cxn ang="0">
                  <a:pos x="168" y="96"/>
                </a:cxn>
                <a:cxn ang="0">
                  <a:pos x="160" y="88"/>
                </a:cxn>
                <a:cxn ang="0">
                  <a:pos x="176" y="88"/>
                </a:cxn>
                <a:cxn ang="0">
                  <a:pos x="176" y="80"/>
                </a:cxn>
                <a:cxn ang="0">
                  <a:pos x="176" y="72"/>
                </a:cxn>
                <a:cxn ang="0">
                  <a:pos x="192" y="64"/>
                </a:cxn>
                <a:cxn ang="0">
                  <a:pos x="192" y="80"/>
                </a:cxn>
                <a:cxn ang="0">
                  <a:pos x="200" y="80"/>
                </a:cxn>
                <a:cxn ang="0">
                  <a:pos x="208" y="80"/>
                </a:cxn>
                <a:cxn ang="0">
                  <a:pos x="224" y="72"/>
                </a:cxn>
                <a:cxn ang="0">
                  <a:pos x="200" y="56"/>
                </a:cxn>
                <a:cxn ang="0">
                  <a:pos x="200" y="64"/>
                </a:cxn>
                <a:cxn ang="0">
                  <a:pos x="184" y="56"/>
                </a:cxn>
                <a:cxn ang="0">
                  <a:pos x="192" y="48"/>
                </a:cxn>
                <a:cxn ang="0">
                  <a:pos x="168" y="64"/>
                </a:cxn>
                <a:cxn ang="0">
                  <a:pos x="144" y="64"/>
                </a:cxn>
                <a:cxn ang="0">
                  <a:pos x="144" y="56"/>
                </a:cxn>
                <a:cxn ang="0">
                  <a:pos x="136" y="56"/>
                </a:cxn>
                <a:cxn ang="0">
                  <a:pos x="128" y="40"/>
                </a:cxn>
                <a:cxn ang="0">
                  <a:pos x="112" y="24"/>
                </a:cxn>
                <a:cxn ang="0">
                  <a:pos x="80" y="32"/>
                </a:cxn>
                <a:cxn ang="0">
                  <a:pos x="32" y="0"/>
                </a:cxn>
                <a:cxn ang="0">
                  <a:pos x="0" y="8"/>
                </a:cxn>
                <a:cxn ang="0">
                  <a:pos x="16" y="64"/>
                </a:cxn>
                <a:cxn ang="0">
                  <a:pos x="24" y="64"/>
                </a:cxn>
                <a:cxn ang="0">
                  <a:pos x="24" y="56"/>
                </a:cxn>
                <a:cxn ang="0">
                  <a:pos x="32" y="40"/>
                </a:cxn>
                <a:cxn ang="0">
                  <a:pos x="40" y="40"/>
                </a:cxn>
                <a:cxn ang="0">
                  <a:pos x="56" y="48"/>
                </a:cxn>
                <a:cxn ang="0">
                  <a:pos x="64" y="64"/>
                </a:cxn>
                <a:cxn ang="0">
                  <a:pos x="88" y="64"/>
                </a:cxn>
                <a:cxn ang="0">
                  <a:pos x="96" y="80"/>
                </a:cxn>
                <a:cxn ang="0">
                  <a:pos x="136" y="104"/>
                </a:cxn>
                <a:cxn ang="0">
                  <a:pos x="152" y="112"/>
                </a:cxn>
                <a:cxn ang="0">
                  <a:pos x="152" y="120"/>
                </a:cxn>
              </a:cxnLst>
              <a:rect l="0" t="0" r="r" b="b"/>
              <a:pathLst>
                <a:path w="224" h="128">
                  <a:moveTo>
                    <a:pt x="152" y="120"/>
                  </a:moveTo>
                  <a:lnTo>
                    <a:pt x="168" y="128"/>
                  </a:lnTo>
                  <a:lnTo>
                    <a:pt x="176" y="112"/>
                  </a:lnTo>
                  <a:lnTo>
                    <a:pt x="168" y="96"/>
                  </a:lnTo>
                  <a:lnTo>
                    <a:pt x="160" y="88"/>
                  </a:lnTo>
                  <a:lnTo>
                    <a:pt x="176" y="88"/>
                  </a:lnTo>
                  <a:lnTo>
                    <a:pt x="176" y="80"/>
                  </a:lnTo>
                  <a:lnTo>
                    <a:pt x="176" y="72"/>
                  </a:lnTo>
                  <a:lnTo>
                    <a:pt x="192" y="64"/>
                  </a:lnTo>
                  <a:lnTo>
                    <a:pt x="192" y="80"/>
                  </a:lnTo>
                  <a:lnTo>
                    <a:pt x="200" y="80"/>
                  </a:lnTo>
                  <a:lnTo>
                    <a:pt x="208" y="80"/>
                  </a:lnTo>
                  <a:lnTo>
                    <a:pt x="224" y="72"/>
                  </a:lnTo>
                  <a:lnTo>
                    <a:pt x="200" y="5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92" y="48"/>
                  </a:lnTo>
                  <a:lnTo>
                    <a:pt x="168" y="64"/>
                  </a:lnTo>
                  <a:lnTo>
                    <a:pt x="144" y="64"/>
                  </a:lnTo>
                  <a:lnTo>
                    <a:pt x="144" y="56"/>
                  </a:lnTo>
                  <a:lnTo>
                    <a:pt x="136" y="56"/>
                  </a:lnTo>
                  <a:lnTo>
                    <a:pt x="128" y="40"/>
                  </a:lnTo>
                  <a:lnTo>
                    <a:pt x="112" y="24"/>
                  </a:lnTo>
                  <a:lnTo>
                    <a:pt x="80" y="32"/>
                  </a:lnTo>
                  <a:lnTo>
                    <a:pt x="32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88" y="64"/>
                  </a:lnTo>
                  <a:lnTo>
                    <a:pt x="96" y="80"/>
                  </a:lnTo>
                  <a:lnTo>
                    <a:pt x="136" y="104"/>
                  </a:lnTo>
                  <a:lnTo>
                    <a:pt x="152" y="112"/>
                  </a:lnTo>
                  <a:lnTo>
                    <a:pt x="152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4" name="Freeform 883"/>
            <p:cNvSpPr>
              <a:spLocks/>
            </p:cNvSpPr>
            <p:nvPr/>
          </p:nvSpPr>
          <p:spPr bwMode="auto">
            <a:xfrm>
              <a:off x="4382701" y="1606939"/>
              <a:ext cx="149326" cy="82610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0"/>
                </a:cxn>
                <a:cxn ang="0">
                  <a:pos x="56" y="48"/>
                </a:cxn>
                <a:cxn ang="0">
                  <a:pos x="64" y="64"/>
                </a:cxn>
                <a:cxn ang="0">
                  <a:pos x="80" y="56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8" y="40"/>
                </a:cxn>
                <a:cxn ang="0">
                  <a:pos x="80" y="32"/>
                </a:cxn>
                <a:cxn ang="0">
                  <a:pos x="80" y="24"/>
                </a:cxn>
                <a:cxn ang="0">
                  <a:pos x="56" y="32"/>
                </a:cxn>
                <a:cxn ang="0">
                  <a:pos x="48" y="24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16" y="48"/>
                </a:cxn>
                <a:cxn ang="0">
                  <a:pos x="8" y="64"/>
                </a:cxn>
                <a:cxn ang="0">
                  <a:pos x="16" y="64"/>
                </a:cxn>
              </a:cxnLst>
              <a:rect l="0" t="0" r="r" b="b"/>
              <a:pathLst>
                <a:path w="96" h="64">
                  <a:moveTo>
                    <a:pt x="16" y="64"/>
                  </a:moveTo>
                  <a:lnTo>
                    <a:pt x="32" y="56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0" y="32"/>
                  </a:lnTo>
                  <a:lnTo>
                    <a:pt x="80" y="24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16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5" name="Freeform 884"/>
            <p:cNvSpPr>
              <a:spLocks/>
            </p:cNvSpPr>
            <p:nvPr/>
          </p:nvSpPr>
          <p:spPr bwMode="auto">
            <a:xfrm>
              <a:off x="4420033" y="1565634"/>
              <a:ext cx="186658" cy="82610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56"/>
                </a:cxn>
                <a:cxn ang="0">
                  <a:pos x="24" y="56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56" y="48"/>
                </a:cxn>
                <a:cxn ang="0">
                  <a:pos x="64" y="40"/>
                </a:cxn>
                <a:cxn ang="0">
                  <a:pos x="88" y="40"/>
                </a:cxn>
                <a:cxn ang="0">
                  <a:pos x="88" y="32"/>
                </a:cxn>
                <a:cxn ang="0">
                  <a:pos x="104" y="32"/>
                </a:cxn>
                <a:cxn ang="0">
                  <a:pos x="120" y="24"/>
                </a:cxn>
                <a:cxn ang="0">
                  <a:pos x="120" y="16"/>
                </a:cxn>
                <a:cxn ang="0">
                  <a:pos x="104" y="8"/>
                </a:cxn>
                <a:cxn ang="0">
                  <a:pos x="56" y="8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40" y="40"/>
                </a:cxn>
                <a:cxn ang="0">
                  <a:pos x="24" y="48"/>
                </a:cxn>
                <a:cxn ang="0">
                  <a:pos x="16" y="48"/>
                </a:cxn>
              </a:cxnLst>
              <a:rect l="0" t="0" r="r" b="b"/>
              <a:pathLst>
                <a:path w="120" h="64">
                  <a:moveTo>
                    <a:pt x="16" y="48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04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6" name="Freeform 885"/>
            <p:cNvSpPr>
              <a:spLocks/>
            </p:cNvSpPr>
            <p:nvPr/>
          </p:nvSpPr>
          <p:spPr bwMode="auto">
            <a:xfrm>
              <a:off x="4084049" y="1575960"/>
              <a:ext cx="286209" cy="14456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96" y="24"/>
                </a:cxn>
                <a:cxn ang="0">
                  <a:pos x="120" y="24"/>
                </a:cxn>
                <a:cxn ang="0">
                  <a:pos x="128" y="40"/>
                </a:cxn>
                <a:cxn ang="0">
                  <a:pos x="168" y="64"/>
                </a:cxn>
                <a:cxn ang="0">
                  <a:pos x="184" y="72"/>
                </a:cxn>
                <a:cxn ang="0">
                  <a:pos x="184" y="80"/>
                </a:cxn>
                <a:cxn ang="0">
                  <a:pos x="176" y="80"/>
                </a:cxn>
                <a:cxn ang="0">
                  <a:pos x="168" y="80"/>
                </a:cxn>
                <a:cxn ang="0">
                  <a:pos x="168" y="96"/>
                </a:cxn>
                <a:cxn ang="0">
                  <a:pos x="152" y="104"/>
                </a:cxn>
                <a:cxn ang="0">
                  <a:pos x="144" y="112"/>
                </a:cxn>
                <a:cxn ang="0">
                  <a:pos x="128" y="104"/>
                </a:cxn>
                <a:cxn ang="0">
                  <a:pos x="128" y="96"/>
                </a:cxn>
                <a:cxn ang="0">
                  <a:pos x="64" y="64"/>
                </a:cxn>
                <a:cxn ang="0">
                  <a:pos x="48" y="72"/>
                </a:cxn>
                <a:cxn ang="0">
                  <a:pos x="32" y="80"/>
                </a:cxn>
                <a:cxn ang="0">
                  <a:pos x="24" y="56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24" y="32"/>
                </a:cxn>
                <a:cxn ang="0">
                  <a:pos x="32" y="24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24"/>
                </a:cxn>
                <a:cxn ang="0">
                  <a:pos x="48" y="24"/>
                </a:cxn>
              </a:cxnLst>
              <a:rect l="0" t="0" r="r" b="b"/>
              <a:pathLst>
                <a:path w="184" h="112">
                  <a:moveTo>
                    <a:pt x="48" y="24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8" y="40"/>
                  </a:lnTo>
                  <a:lnTo>
                    <a:pt x="168" y="64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8" y="80"/>
                  </a:lnTo>
                  <a:lnTo>
                    <a:pt x="168" y="96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64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7" name="Freeform 886"/>
            <p:cNvSpPr>
              <a:spLocks/>
            </p:cNvSpPr>
            <p:nvPr/>
          </p:nvSpPr>
          <p:spPr bwMode="auto">
            <a:xfrm>
              <a:off x="3511631" y="1317803"/>
              <a:ext cx="161770" cy="9293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0" y="64"/>
                </a:cxn>
                <a:cxn ang="0">
                  <a:pos x="8" y="72"/>
                </a:cxn>
                <a:cxn ang="0">
                  <a:pos x="32" y="64"/>
                </a:cxn>
                <a:cxn ang="0">
                  <a:pos x="56" y="72"/>
                </a:cxn>
                <a:cxn ang="0">
                  <a:pos x="72" y="72"/>
                </a:cxn>
                <a:cxn ang="0">
                  <a:pos x="88" y="72"/>
                </a:cxn>
                <a:cxn ang="0">
                  <a:pos x="88" y="64"/>
                </a:cxn>
                <a:cxn ang="0">
                  <a:pos x="96" y="64"/>
                </a:cxn>
                <a:cxn ang="0">
                  <a:pos x="88" y="48"/>
                </a:cxn>
                <a:cxn ang="0">
                  <a:pos x="104" y="48"/>
                </a:cxn>
                <a:cxn ang="0">
                  <a:pos x="104" y="40"/>
                </a:cxn>
                <a:cxn ang="0">
                  <a:pos x="96" y="40"/>
                </a:cxn>
                <a:cxn ang="0">
                  <a:pos x="88" y="24"/>
                </a:cxn>
                <a:cxn ang="0">
                  <a:pos x="80" y="8"/>
                </a:cxn>
                <a:cxn ang="0">
                  <a:pos x="56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8" y="48"/>
                </a:cxn>
              </a:cxnLst>
              <a:rect l="0" t="0" r="r" b="b"/>
              <a:pathLst>
                <a:path w="104" h="72">
                  <a:moveTo>
                    <a:pt x="8" y="48"/>
                  </a:moveTo>
                  <a:lnTo>
                    <a:pt x="0" y="64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56" y="72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96" y="40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8" name="Freeform 887"/>
            <p:cNvSpPr>
              <a:spLocks/>
            </p:cNvSpPr>
            <p:nvPr/>
          </p:nvSpPr>
          <p:spPr bwMode="auto">
            <a:xfrm>
              <a:off x="3511631" y="1255845"/>
              <a:ext cx="74663" cy="41305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16" y="24"/>
                </a:cxn>
                <a:cxn ang="0">
                  <a:pos x="8" y="24"/>
                </a:cxn>
              </a:cxnLst>
              <a:rect l="0" t="0" r="r" b="b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16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9" name="Freeform 888"/>
            <p:cNvSpPr>
              <a:spLocks/>
            </p:cNvSpPr>
            <p:nvPr/>
          </p:nvSpPr>
          <p:spPr bwMode="auto">
            <a:xfrm>
              <a:off x="3474300" y="1286824"/>
              <a:ext cx="124439" cy="4130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4" y="8"/>
                </a:cxn>
                <a:cxn ang="0">
                  <a:pos x="80" y="24"/>
                </a:cxn>
                <a:cxn ang="0">
                  <a:pos x="64" y="32"/>
                </a:cxn>
                <a:cxn ang="0">
                  <a:pos x="40" y="24"/>
                </a:cxn>
                <a:cxn ang="0">
                  <a:pos x="8" y="24"/>
                </a:cxn>
                <a:cxn ang="0">
                  <a:pos x="0" y="32"/>
                </a:cxn>
              </a:cxnLst>
              <a:rect l="0" t="0" r="r" b="b"/>
              <a:pathLst>
                <a:path w="80" h="32">
                  <a:moveTo>
                    <a:pt x="0" y="32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40" y="24"/>
                  </a:lnTo>
                  <a:lnTo>
                    <a:pt x="8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0" name="Freeform 889"/>
            <p:cNvSpPr>
              <a:spLocks/>
            </p:cNvSpPr>
            <p:nvPr/>
          </p:nvSpPr>
          <p:spPr bwMode="auto">
            <a:xfrm>
              <a:off x="3461856" y="1317803"/>
              <a:ext cx="111995" cy="41305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24" y="32"/>
                </a:cxn>
                <a:cxn ang="0">
                  <a:pos x="24" y="16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48" y="0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56" y="24"/>
                </a:cxn>
                <a:cxn ang="0">
                  <a:pos x="64" y="32"/>
                </a:cxn>
                <a:cxn ang="0">
                  <a:pos x="32" y="32"/>
                </a:cxn>
              </a:cxnLst>
              <a:rect l="0" t="0" r="r" b="b"/>
              <a:pathLst>
                <a:path w="72" h="32">
                  <a:moveTo>
                    <a:pt x="32" y="32"/>
                  </a:moveTo>
                  <a:lnTo>
                    <a:pt x="24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1" name="Freeform 890"/>
            <p:cNvSpPr>
              <a:spLocks/>
            </p:cNvSpPr>
            <p:nvPr/>
          </p:nvSpPr>
          <p:spPr bwMode="auto">
            <a:xfrm>
              <a:off x="3449412" y="1338455"/>
              <a:ext cx="49775" cy="2065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32" y="16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2" name="Freeform 891"/>
            <p:cNvSpPr>
              <a:spLocks/>
            </p:cNvSpPr>
            <p:nvPr/>
          </p:nvSpPr>
          <p:spPr bwMode="auto">
            <a:xfrm>
              <a:off x="3586294" y="1462371"/>
              <a:ext cx="62219" cy="61958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16" y="24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4" y="8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24" y="48"/>
                </a:cxn>
              </a:cxnLst>
              <a:rect l="0" t="0" r="r" b="b"/>
              <a:pathLst>
                <a:path w="40" h="48">
                  <a:moveTo>
                    <a:pt x="24" y="48"/>
                  </a:move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3" name="Freeform 892"/>
            <p:cNvSpPr>
              <a:spLocks/>
            </p:cNvSpPr>
            <p:nvPr/>
          </p:nvSpPr>
          <p:spPr bwMode="auto">
            <a:xfrm>
              <a:off x="3847615" y="1565634"/>
              <a:ext cx="124439" cy="4130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24"/>
                </a:cxn>
                <a:cxn ang="0">
                  <a:pos x="80" y="32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64" y="8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64" y="32"/>
                </a:cxn>
              </a:cxnLst>
              <a:rect l="0" t="0" r="r" b="b"/>
              <a:pathLst>
                <a:path w="80" h="32">
                  <a:moveTo>
                    <a:pt x="64" y="32"/>
                  </a:moveTo>
                  <a:lnTo>
                    <a:pt x="64" y="24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4" name="Freeform 893"/>
            <p:cNvSpPr>
              <a:spLocks/>
            </p:cNvSpPr>
            <p:nvPr/>
          </p:nvSpPr>
          <p:spPr bwMode="auto">
            <a:xfrm>
              <a:off x="3909835" y="1606939"/>
              <a:ext cx="74663" cy="41305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24"/>
                </a:cxn>
                <a:cxn ang="0">
                  <a:pos x="24" y="16"/>
                </a:cxn>
              </a:cxnLst>
              <a:rect l="0" t="0" r="r" b="b"/>
              <a:pathLst>
                <a:path w="48" h="32">
                  <a:moveTo>
                    <a:pt x="24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5" name="Freeform 894"/>
            <p:cNvSpPr>
              <a:spLocks/>
            </p:cNvSpPr>
            <p:nvPr/>
          </p:nvSpPr>
          <p:spPr bwMode="auto">
            <a:xfrm>
              <a:off x="3947166" y="1627591"/>
              <a:ext cx="24888" cy="20653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6" name="Freeform 895"/>
            <p:cNvSpPr>
              <a:spLocks/>
            </p:cNvSpPr>
            <p:nvPr/>
          </p:nvSpPr>
          <p:spPr bwMode="auto">
            <a:xfrm>
              <a:off x="3947166" y="1596613"/>
              <a:ext cx="99551" cy="6195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8"/>
                </a:cxn>
                <a:cxn ang="0">
                  <a:pos x="64" y="16"/>
                </a:cxn>
                <a:cxn ang="0">
                  <a:pos x="56" y="24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56" y="48"/>
                </a:cxn>
                <a:cxn ang="0">
                  <a:pos x="40" y="40"/>
                </a:cxn>
                <a:cxn ang="0">
                  <a:pos x="40" y="32"/>
                </a:cxn>
                <a:cxn ang="0">
                  <a:pos x="24" y="40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0"/>
                </a:cxn>
              </a:cxnLst>
              <a:rect l="0" t="0" r="r" b="b"/>
              <a:pathLst>
                <a:path w="64" h="48">
                  <a:moveTo>
                    <a:pt x="40" y="0"/>
                  </a:moveTo>
                  <a:lnTo>
                    <a:pt x="48" y="8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7" name="Freeform 900"/>
            <p:cNvSpPr>
              <a:spLocks/>
            </p:cNvSpPr>
            <p:nvPr/>
          </p:nvSpPr>
          <p:spPr bwMode="auto">
            <a:xfrm>
              <a:off x="2963402" y="1338350"/>
              <a:ext cx="38096" cy="201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8" y="0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8" name="Freeform 901"/>
            <p:cNvSpPr>
              <a:spLocks/>
            </p:cNvSpPr>
            <p:nvPr/>
          </p:nvSpPr>
          <p:spPr bwMode="auto">
            <a:xfrm>
              <a:off x="3249698" y="1296205"/>
              <a:ext cx="50794" cy="51723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16" y="40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8" y="40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9" name="Freeform 902"/>
            <p:cNvSpPr>
              <a:spLocks/>
            </p:cNvSpPr>
            <p:nvPr/>
          </p:nvSpPr>
          <p:spPr bwMode="auto">
            <a:xfrm>
              <a:off x="3200058" y="1431260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0" name="Freeform 903"/>
            <p:cNvSpPr>
              <a:spLocks/>
            </p:cNvSpPr>
            <p:nvPr/>
          </p:nvSpPr>
          <p:spPr bwMode="auto">
            <a:xfrm>
              <a:off x="3200058" y="1431260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1" name="Freeform 904"/>
            <p:cNvSpPr>
              <a:spLocks/>
            </p:cNvSpPr>
            <p:nvPr/>
          </p:nvSpPr>
          <p:spPr bwMode="auto">
            <a:xfrm>
              <a:off x="3273941" y="1451375"/>
              <a:ext cx="137376" cy="5172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48" y="40"/>
                </a:cxn>
                <a:cxn ang="0">
                  <a:pos x="72" y="32"/>
                </a:cxn>
                <a:cxn ang="0">
                  <a:pos x="88" y="16"/>
                </a:cxn>
                <a:cxn ang="0">
                  <a:pos x="80" y="8"/>
                </a:cxn>
                <a:cxn ang="0">
                  <a:pos x="64" y="0"/>
                </a:cxn>
                <a:cxn ang="0">
                  <a:pos x="56" y="8"/>
                </a:cxn>
                <a:cxn ang="0">
                  <a:pos x="48" y="8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0" y="24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2" name="Freeform 905"/>
            <p:cNvSpPr>
              <a:spLocks/>
            </p:cNvSpPr>
            <p:nvPr/>
          </p:nvSpPr>
          <p:spPr bwMode="auto">
            <a:xfrm>
              <a:off x="3200058" y="1482984"/>
              <a:ext cx="86581" cy="30651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32" y="16"/>
                </a:cxn>
                <a:cxn ang="0">
                  <a:pos x="16" y="24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3" name="Freeform 906"/>
            <p:cNvSpPr>
              <a:spLocks/>
            </p:cNvSpPr>
            <p:nvPr/>
          </p:nvSpPr>
          <p:spPr bwMode="auto">
            <a:xfrm>
              <a:off x="3462110" y="1575894"/>
              <a:ext cx="24243" cy="61302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16" y="32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4" name="Freeform 907"/>
            <p:cNvSpPr>
              <a:spLocks/>
            </p:cNvSpPr>
            <p:nvPr/>
          </p:nvSpPr>
          <p:spPr bwMode="auto">
            <a:xfrm>
              <a:off x="3387073" y="1461911"/>
              <a:ext cx="124677" cy="51723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24" y="40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72" y="16"/>
                </a:cxn>
                <a:cxn ang="0">
                  <a:pos x="80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32" y="16"/>
                </a:cxn>
                <a:cxn ang="0">
                  <a:pos x="16" y="8"/>
                </a:cxn>
                <a:cxn ang="0">
                  <a:pos x="0" y="24"/>
                </a:cxn>
                <a:cxn ang="0">
                  <a:pos x="8" y="32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5" name="Freeform 908"/>
            <p:cNvSpPr>
              <a:spLocks/>
            </p:cNvSpPr>
            <p:nvPr/>
          </p:nvSpPr>
          <p:spPr bwMode="auto">
            <a:xfrm>
              <a:off x="4009304" y="1823974"/>
              <a:ext cx="36941" cy="3065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24" y="24"/>
                </a:cxn>
                <a:cxn ang="0">
                  <a:pos x="0" y="16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6" name="Freeform 909"/>
            <p:cNvSpPr>
              <a:spLocks/>
            </p:cNvSpPr>
            <p:nvPr/>
          </p:nvSpPr>
          <p:spPr bwMode="auto">
            <a:xfrm>
              <a:off x="3972363" y="1833553"/>
              <a:ext cx="36941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7" name="Freeform 910"/>
            <p:cNvSpPr>
              <a:spLocks/>
            </p:cNvSpPr>
            <p:nvPr/>
          </p:nvSpPr>
          <p:spPr bwMode="auto">
            <a:xfrm>
              <a:off x="2814482" y="1709991"/>
              <a:ext cx="236656" cy="154212"/>
            </a:xfrm>
            <a:custGeom>
              <a:avLst/>
              <a:gdLst/>
              <a:ahLst/>
              <a:cxnLst>
                <a:cxn ang="0">
                  <a:pos x="152" y="16"/>
                </a:cxn>
                <a:cxn ang="0">
                  <a:pos x="152" y="56"/>
                </a:cxn>
                <a:cxn ang="0">
                  <a:pos x="120" y="64"/>
                </a:cxn>
                <a:cxn ang="0">
                  <a:pos x="120" y="72"/>
                </a:cxn>
                <a:cxn ang="0">
                  <a:pos x="104" y="88"/>
                </a:cxn>
                <a:cxn ang="0">
                  <a:pos x="64" y="96"/>
                </a:cxn>
                <a:cxn ang="0">
                  <a:pos x="56" y="104"/>
                </a:cxn>
                <a:cxn ang="0">
                  <a:pos x="56" y="120"/>
                </a:cxn>
                <a:cxn ang="0">
                  <a:pos x="0" y="120"/>
                </a:cxn>
                <a:cxn ang="0">
                  <a:pos x="24" y="112"/>
                </a:cxn>
                <a:cxn ang="0">
                  <a:pos x="40" y="96"/>
                </a:cxn>
                <a:cxn ang="0">
                  <a:pos x="48" y="80"/>
                </a:cxn>
                <a:cxn ang="0">
                  <a:pos x="48" y="64"/>
                </a:cxn>
                <a:cxn ang="0">
                  <a:pos x="56" y="48"/>
                </a:cxn>
                <a:cxn ang="0">
                  <a:pos x="64" y="40"/>
                </a:cxn>
                <a:cxn ang="0">
                  <a:pos x="88" y="24"/>
                </a:cxn>
                <a:cxn ang="0">
                  <a:pos x="96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36" y="8"/>
                </a:cxn>
                <a:cxn ang="0">
                  <a:pos x="144" y="8"/>
                </a:cxn>
                <a:cxn ang="0">
                  <a:pos x="152" y="16"/>
                </a:cxn>
              </a:cxnLst>
              <a:rect l="0" t="0" r="r" b="b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8" name="Freeform 911"/>
            <p:cNvSpPr>
              <a:spLocks/>
            </p:cNvSpPr>
            <p:nvPr/>
          </p:nvSpPr>
          <p:spPr bwMode="auto">
            <a:xfrm>
              <a:off x="3935422" y="2164965"/>
              <a:ext cx="36941" cy="30651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8" y="8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16" y="16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9" name="Freeform 912"/>
            <p:cNvSpPr>
              <a:spLocks/>
            </p:cNvSpPr>
            <p:nvPr/>
          </p:nvSpPr>
          <p:spPr bwMode="auto">
            <a:xfrm>
              <a:off x="3922723" y="2174543"/>
              <a:ext cx="211259" cy="268195"/>
            </a:xfrm>
            <a:custGeom>
              <a:avLst/>
              <a:gdLst/>
              <a:ahLst/>
              <a:cxnLst>
                <a:cxn ang="0">
                  <a:pos x="8" y="120"/>
                </a:cxn>
                <a:cxn ang="0">
                  <a:pos x="0" y="144"/>
                </a:cxn>
                <a:cxn ang="0">
                  <a:pos x="0" y="192"/>
                </a:cxn>
                <a:cxn ang="0">
                  <a:pos x="8" y="208"/>
                </a:cxn>
                <a:cxn ang="0">
                  <a:pos x="32" y="176"/>
                </a:cxn>
                <a:cxn ang="0">
                  <a:pos x="72" y="144"/>
                </a:cxn>
                <a:cxn ang="0">
                  <a:pos x="88" y="120"/>
                </a:cxn>
                <a:cxn ang="0">
                  <a:pos x="104" y="96"/>
                </a:cxn>
                <a:cxn ang="0">
                  <a:pos x="128" y="24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120" y="8"/>
                </a:cxn>
                <a:cxn ang="0">
                  <a:pos x="104" y="16"/>
                </a:cxn>
                <a:cxn ang="0">
                  <a:pos x="80" y="16"/>
                </a:cxn>
                <a:cxn ang="0">
                  <a:pos x="48" y="24"/>
                </a:cxn>
                <a:cxn ang="0">
                  <a:pos x="40" y="24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40" y="48"/>
                </a:cxn>
                <a:cxn ang="0">
                  <a:pos x="80" y="64"/>
                </a:cxn>
                <a:cxn ang="0">
                  <a:pos x="88" y="64"/>
                </a:cxn>
                <a:cxn ang="0">
                  <a:pos x="56" y="104"/>
                </a:cxn>
                <a:cxn ang="0">
                  <a:pos x="32" y="112"/>
                </a:cxn>
                <a:cxn ang="0">
                  <a:pos x="8" y="120"/>
                </a:cxn>
              </a:cxnLst>
              <a:rect l="0" t="0" r="r" b="b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0" name="Freeform 913"/>
            <p:cNvSpPr>
              <a:spLocks/>
            </p:cNvSpPr>
            <p:nvPr/>
          </p:nvSpPr>
          <p:spPr bwMode="auto">
            <a:xfrm>
              <a:off x="2727901" y="2134314"/>
              <a:ext cx="61184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8"/>
                </a:cxn>
                <a:cxn ang="0">
                  <a:pos x="32" y="16"/>
                </a:cxn>
                <a:cxn ang="0">
                  <a:pos x="40" y="8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1" name="Freeform 914"/>
            <p:cNvSpPr>
              <a:spLocks/>
            </p:cNvSpPr>
            <p:nvPr/>
          </p:nvSpPr>
          <p:spPr bwMode="auto">
            <a:xfrm>
              <a:off x="2727901" y="2164965"/>
              <a:ext cx="61184" cy="3065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40" y="0"/>
                </a:cxn>
              </a:cxnLst>
              <a:rect l="0" t="0" r="r" b="b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2" name="Freeform 915"/>
            <p:cNvSpPr>
              <a:spLocks/>
            </p:cNvSpPr>
            <p:nvPr/>
          </p:nvSpPr>
          <p:spPr bwMode="auto">
            <a:xfrm>
              <a:off x="2789085" y="2215730"/>
              <a:ext cx="63493" cy="622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32"/>
                </a:cxn>
                <a:cxn ang="0">
                  <a:pos x="24" y="48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3" name="Freeform 916"/>
            <p:cNvSpPr>
              <a:spLocks/>
            </p:cNvSpPr>
            <p:nvPr/>
          </p:nvSpPr>
          <p:spPr bwMode="auto">
            <a:xfrm>
              <a:off x="3673369" y="2453274"/>
              <a:ext cx="36941" cy="421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8" y="32"/>
                </a:cxn>
                <a:cxn ang="0">
                  <a:pos x="8" y="16"/>
                </a:cxn>
                <a:cxn ang="0">
                  <a:pos x="0" y="8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4" name="Freeform 917"/>
            <p:cNvSpPr>
              <a:spLocks/>
            </p:cNvSpPr>
            <p:nvPr/>
          </p:nvSpPr>
          <p:spPr bwMode="auto">
            <a:xfrm>
              <a:off x="3673369" y="2433160"/>
              <a:ext cx="36941" cy="30651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16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5" name="Freeform 918"/>
            <p:cNvSpPr>
              <a:spLocks/>
            </p:cNvSpPr>
            <p:nvPr/>
          </p:nvSpPr>
          <p:spPr bwMode="auto">
            <a:xfrm>
              <a:off x="3697612" y="2918784"/>
              <a:ext cx="25397" cy="2011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16" y="8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6" name="Freeform 919"/>
            <p:cNvSpPr>
              <a:spLocks/>
            </p:cNvSpPr>
            <p:nvPr/>
          </p:nvSpPr>
          <p:spPr bwMode="auto">
            <a:xfrm>
              <a:off x="3474809" y="2763614"/>
              <a:ext cx="198560" cy="17528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8" y="24"/>
                </a:cxn>
                <a:cxn ang="0">
                  <a:pos x="104" y="40"/>
                </a:cxn>
                <a:cxn ang="0">
                  <a:pos x="112" y="56"/>
                </a:cxn>
                <a:cxn ang="0">
                  <a:pos x="128" y="64"/>
                </a:cxn>
                <a:cxn ang="0">
                  <a:pos x="104" y="80"/>
                </a:cxn>
                <a:cxn ang="0">
                  <a:pos x="72" y="112"/>
                </a:cxn>
                <a:cxn ang="0">
                  <a:pos x="64" y="112"/>
                </a:cxn>
                <a:cxn ang="0">
                  <a:pos x="48" y="112"/>
                </a:cxn>
                <a:cxn ang="0">
                  <a:pos x="32" y="128"/>
                </a:cxn>
                <a:cxn ang="0">
                  <a:pos x="16" y="136"/>
                </a:cxn>
                <a:cxn ang="0">
                  <a:pos x="8" y="128"/>
                </a:cxn>
                <a:cxn ang="0">
                  <a:pos x="16" y="112"/>
                </a:cxn>
                <a:cxn ang="0">
                  <a:pos x="0" y="104"/>
                </a:cxn>
                <a:cxn ang="0">
                  <a:pos x="0" y="64"/>
                </a:cxn>
                <a:cxn ang="0">
                  <a:pos x="16" y="56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56" y="0"/>
                </a:cxn>
                <a:cxn ang="0">
                  <a:pos x="72" y="0"/>
                </a:cxn>
              </a:cxnLst>
              <a:rect l="0" t="0" r="r" b="b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7" name="Freeform 971"/>
            <p:cNvSpPr>
              <a:spLocks/>
            </p:cNvSpPr>
            <p:nvPr/>
          </p:nvSpPr>
          <p:spPr bwMode="auto">
            <a:xfrm>
              <a:off x="6136895" y="1183180"/>
              <a:ext cx="6233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40" y="8"/>
                </a:cxn>
              </a:cxnLst>
              <a:rect l="0" t="0" r="r" b="b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8" name="Line 973"/>
            <p:cNvSpPr>
              <a:spLocks noChangeShapeType="1"/>
            </p:cNvSpPr>
            <p:nvPr/>
          </p:nvSpPr>
          <p:spPr bwMode="auto">
            <a:xfrm>
              <a:off x="6136895" y="1193716"/>
              <a:ext cx="49640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9" name="Line 980"/>
            <p:cNvSpPr>
              <a:spLocks noChangeShapeType="1"/>
            </p:cNvSpPr>
            <p:nvPr/>
          </p:nvSpPr>
          <p:spPr bwMode="auto">
            <a:xfrm flipV="1">
              <a:off x="3001498" y="1070155"/>
              <a:ext cx="1269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0" name="Freeform 982"/>
            <p:cNvSpPr>
              <a:spLocks/>
            </p:cNvSpPr>
            <p:nvPr/>
          </p:nvSpPr>
          <p:spPr bwMode="auto">
            <a:xfrm>
              <a:off x="3959664" y="2649631"/>
              <a:ext cx="148920" cy="25861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184"/>
                </a:cxn>
                <a:cxn ang="0">
                  <a:pos x="8" y="200"/>
                </a:cxn>
                <a:cxn ang="0">
                  <a:pos x="16" y="200"/>
                </a:cxn>
                <a:cxn ang="0">
                  <a:pos x="40" y="192"/>
                </a:cxn>
                <a:cxn ang="0">
                  <a:pos x="48" y="192"/>
                </a:cxn>
                <a:cxn ang="0">
                  <a:pos x="80" y="96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96" y="48"/>
                </a:cxn>
                <a:cxn ang="0">
                  <a:pos x="88" y="8"/>
                </a:cxn>
                <a:cxn ang="0">
                  <a:pos x="80" y="0"/>
                </a:cxn>
                <a:cxn ang="0">
                  <a:pos x="72" y="16"/>
                </a:cxn>
                <a:cxn ang="0">
                  <a:pos x="64" y="24"/>
                </a:cxn>
                <a:cxn ang="0">
                  <a:pos x="64" y="40"/>
                </a:cxn>
                <a:cxn ang="0">
                  <a:pos x="16" y="56"/>
                </a:cxn>
                <a:cxn ang="0">
                  <a:pos x="8" y="80"/>
                </a:cxn>
                <a:cxn ang="0">
                  <a:pos x="16" y="120"/>
                </a:cxn>
                <a:cxn ang="0">
                  <a:pos x="0" y="144"/>
                </a:cxn>
              </a:cxnLst>
              <a:rect l="0" t="0" r="r" b="b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1" name="Freeform 983"/>
            <p:cNvSpPr>
              <a:spLocks/>
            </p:cNvSpPr>
            <p:nvPr/>
          </p:nvSpPr>
          <p:spPr bwMode="auto">
            <a:xfrm>
              <a:off x="4170922" y="2164965"/>
              <a:ext cx="2424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2" name="Freeform 1002"/>
            <p:cNvSpPr>
              <a:spLocks/>
            </p:cNvSpPr>
            <p:nvPr/>
          </p:nvSpPr>
          <p:spPr bwMode="auto">
            <a:xfrm>
              <a:off x="5863298" y="1265554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3" name="Freeform 1003"/>
            <p:cNvSpPr>
              <a:spLocks/>
            </p:cNvSpPr>
            <p:nvPr/>
          </p:nvSpPr>
          <p:spPr bwMode="auto">
            <a:xfrm>
              <a:off x="5776717" y="1058661"/>
              <a:ext cx="49640" cy="1149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4" name="Freeform 1004"/>
            <p:cNvSpPr>
              <a:spLocks/>
            </p:cNvSpPr>
            <p:nvPr/>
          </p:nvSpPr>
          <p:spPr bwMode="auto">
            <a:xfrm>
              <a:off x="5154486" y="1017474"/>
              <a:ext cx="49640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5" name="Line 1005"/>
            <p:cNvSpPr>
              <a:spLocks noChangeShapeType="1"/>
            </p:cNvSpPr>
            <p:nvPr/>
          </p:nvSpPr>
          <p:spPr bwMode="auto">
            <a:xfrm>
              <a:off x="5776717" y="1070155"/>
              <a:ext cx="1269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6" name="Line 1006"/>
            <p:cNvSpPr>
              <a:spLocks noChangeShapeType="1"/>
            </p:cNvSpPr>
            <p:nvPr/>
          </p:nvSpPr>
          <p:spPr bwMode="auto">
            <a:xfrm>
              <a:off x="5129089" y="1028010"/>
              <a:ext cx="11544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7" name="Freeform 1007"/>
            <p:cNvSpPr>
              <a:spLocks/>
            </p:cNvSpPr>
            <p:nvPr/>
          </p:nvSpPr>
          <p:spPr bwMode="auto">
            <a:xfrm>
              <a:off x="5178729" y="997359"/>
              <a:ext cx="75037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8" name="Freeform 1008"/>
            <p:cNvSpPr>
              <a:spLocks/>
            </p:cNvSpPr>
            <p:nvPr/>
          </p:nvSpPr>
          <p:spPr bwMode="auto">
            <a:xfrm>
              <a:off x="5042508" y="986823"/>
              <a:ext cx="124677" cy="2011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40" y="16"/>
                </a:cxn>
                <a:cxn ang="0">
                  <a:pos x="72" y="16"/>
                </a:cxn>
                <a:cxn ang="0">
                  <a:pos x="80" y="8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8"/>
                </a:cxn>
              </a:cxnLst>
              <a:rect l="0" t="0" r="r" b="b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9" name="Freeform 1009"/>
            <p:cNvSpPr>
              <a:spLocks/>
            </p:cNvSpPr>
            <p:nvPr/>
          </p:nvSpPr>
          <p:spPr bwMode="auto">
            <a:xfrm>
              <a:off x="4481461" y="934142"/>
              <a:ext cx="63493" cy="2203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0" name="Freeform 1010"/>
            <p:cNvSpPr>
              <a:spLocks/>
            </p:cNvSpPr>
            <p:nvPr/>
          </p:nvSpPr>
          <p:spPr bwMode="auto">
            <a:xfrm>
              <a:off x="4332541" y="914027"/>
              <a:ext cx="137376" cy="3160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24"/>
                </a:cxn>
                <a:cxn ang="0">
                  <a:pos x="88" y="24"/>
                </a:cxn>
                <a:cxn ang="0">
                  <a:pos x="80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1" name="Freeform 1011"/>
            <p:cNvSpPr>
              <a:spLocks/>
            </p:cNvSpPr>
            <p:nvPr/>
          </p:nvSpPr>
          <p:spPr bwMode="auto">
            <a:xfrm>
              <a:off x="3884627" y="976287"/>
              <a:ext cx="212413" cy="93868"/>
            </a:xfrm>
            <a:custGeom>
              <a:avLst/>
              <a:gdLst/>
              <a:ahLst/>
              <a:cxnLst>
                <a:cxn ang="0">
                  <a:pos x="8" y="64"/>
                </a:cxn>
                <a:cxn ang="0">
                  <a:pos x="32" y="72"/>
                </a:cxn>
                <a:cxn ang="0">
                  <a:pos x="64" y="72"/>
                </a:cxn>
                <a:cxn ang="0">
                  <a:pos x="48" y="64"/>
                </a:cxn>
                <a:cxn ang="0">
                  <a:pos x="40" y="48"/>
                </a:cxn>
                <a:cxn ang="0">
                  <a:pos x="72" y="16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120" y="0"/>
                </a:cxn>
                <a:cxn ang="0">
                  <a:pos x="104" y="0"/>
                </a:cxn>
                <a:cxn ang="0">
                  <a:pos x="64" y="8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8" y="48"/>
                </a:cxn>
                <a:cxn ang="0">
                  <a:pos x="16" y="48"/>
                </a:cxn>
                <a:cxn ang="0">
                  <a:pos x="0" y="56"/>
                </a:cxn>
                <a:cxn ang="0">
                  <a:pos x="8" y="64"/>
                </a:cxn>
              </a:cxnLst>
              <a:rect l="0" t="0" r="r" b="b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2" name="Freeform 1012"/>
            <p:cNvSpPr>
              <a:spLocks/>
            </p:cNvSpPr>
            <p:nvPr/>
          </p:nvSpPr>
          <p:spPr bwMode="auto">
            <a:xfrm>
              <a:off x="3859230" y="1090269"/>
              <a:ext cx="36941" cy="10536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8"/>
                </a:cxn>
              </a:cxnLst>
              <a:rect l="0" t="0" r="r" b="b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3" name="Freeform 1013"/>
            <p:cNvSpPr>
              <a:spLocks/>
            </p:cNvSpPr>
            <p:nvPr/>
          </p:nvSpPr>
          <p:spPr bwMode="auto">
            <a:xfrm>
              <a:off x="3884627" y="914027"/>
              <a:ext cx="99280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0" y="0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0" y="8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4" name="Freeform 1014"/>
            <p:cNvSpPr>
              <a:spLocks/>
            </p:cNvSpPr>
            <p:nvPr/>
          </p:nvSpPr>
          <p:spPr bwMode="auto">
            <a:xfrm>
              <a:off x="3847686" y="903491"/>
              <a:ext cx="61184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16" y="8"/>
                </a:cxn>
                <a:cxn ang="0">
                  <a:pos x="0" y="8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5" name="Freeform 1015"/>
            <p:cNvSpPr>
              <a:spLocks/>
            </p:cNvSpPr>
            <p:nvPr/>
          </p:nvSpPr>
          <p:spPr bwMode="auto">
            <a:xfrm>
              <a:off x="3723009" y="914027"/>
              <a:ext cx="87736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6" name="Freeform 1016"/>
            <p:cNvSpPr>
              <a:spLocks/>
            </p:cNvSpPr>
            <p:nvPr/>
          </p:nvSpPr>
          <p:spPr bwMode="auto">
            <a:xfrm>
              <a:off x="3300492" y="924564"/>
              <a:ext cx="211259" cy="517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48" y="40"/>
                </a:cxn>
                <a:cxn ang="0">
                  <a:pos x="64" y="24"/>
                </a:cxn>
                <a:cxn ang="0">
                  <a:pos x="80" y="16"/>
                </a:cxn>
                <a:cxn ang="0">
                  <a:pos x="88" y="24"/>
                </a:cxn>
                <a:cxn ang="0">
                  <a:pos x="88" y="32"/>
                </a:cxn>
                <a:cxn ang="0">
                  <a:pos x="104" y="32"/>
                </a:cxn>
                <a:cxn ang="0">
                  <a:pos x="120" y="32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104" y="16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72" y="0"/>
                </a:cxn>
                <a:cxn ang="0">
                  <a:pos x="40" y="8"/>
                </a:cxn>
                <a:cxn ang="0">
                  <a:pos x="0" y="8"/>
                </a:cxn>
              </a:cxnLst>
              <a:rect l="0" t="0" r="r" b="b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7" name="Line 1017"/>
            <p:cNvSpPr>
              <a:spLocks noChangeShapeType="1"/>
            </p:cNvSpPr>
            <p:nvPr/>
          </p:nvSpPr>
          <p:spPr bwMode="auto">
            <a:xfrm>
              <a:off x="3834987" y="934142"/>
              <a:ext cx="24243" cy="2874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8" name="Line 1018"/>
            <p:cNvSpPr>
              <a:spLocks noChangeShapeType="1"/>
            </p:cNvSpPr>
            <p:nvPr/>
          </p:nvSpPr>
          <p:spPr bwMode="auto">
            <a:xfrm>
              <a:off x="3001498" y="1224367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9" name="Freeform 1019"/>
            <p:cNvSpPr>
              <a:spLocks/>
            </p:cNvSpPr>
            <p:nvPr/>
          </p:nvSpPr>
          <p:spPr bwMode="auto">
            <a:xfrm>
              <a:off x="3088079" y="1244481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0" name="Freeform 1020"/>
            <p:cNvSpPr>
              <a:spLocks/>
            </p:cNvSpPr>
            <p:nvPr/>
          </p:nvSpPr>
          <p:spPr bwMode="auto">
            <a:xfrm>
              <a:off x="2988799" y="1276090"/>
              <a:ext cx="25397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1" name="Freeform 1021"/>
            <p:cNvSpPr>
              <a:spLocks/>
            </p:cNvSpPr>
            <p:nvPr/>
          </p:nvSpPr>
          <p:spPr bwMode="auto">
            <a:xfrm>
              <a:off x="3424015" y="1285669"/>
              <a:ext cx="12699" cy="2203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2" name="Freeform 1022"/>
            <p:cNvSpPr>
              <a:spLocks/>
            </p:cNvSpPr>
            <p:nvPr/>
          </p:nvSpPr>
          <p:spPr bwMode="auto">
            <a:xfrm>
              <a:off x="3486353" y="1276090"/>
              <a:ext cx="12699" cy="95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3" name="Freeform 1023"/>
            <p:cNvSpPr>
              <a:spLocks/>
            </p:cNvSpPr>
            <p:nvPr/>
          </p:nvSpPr>
          <p:spPr bwMode="auto">
            <a:xfrm>
              <a:off x="3486353" y="1265554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4" name="Freeform 1024"/>
            <p:cNvSpPr>
              <a:spLocks/>
            </p:cNvSpPr>
            <p:nvPr/>
          </p:nvSpPr>
          <p:spPr bwMode="auto">
            <a:xfrm>
              <a:off x="3001498" y="1276090"/>
              <a:ext cx="137376" cy="15517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8" y="120"/>
                </a:cxn>
                <a:cxn ang="0">
                  <a:pos x="24" y="120"/>
                </a:cxn>
                <a:cxn ang="0">
                  <a:pos x="32" y="112"/>
                </a:cxn>
                <a:cxn ang="0">
                  <a:pos x="40" y="120"/>
                </a:cxn>
                <a:cxn ang="0">
                  <a:pos x="72" y="112"/>
                </a:cxn>
                <a:cxn ang="0">
                  <a:pos x="80" y="104"/>
                </a:cxn>
                <a:cxn ang="0">
                  <a:pos x="72" y="104"/>
                </a:cxn>
                <a:cxn ang="0">
                  <a:pos x="88" y="88"/>
                </a:cxn>
                <a:cxn ang="0">
                  <a:pos x="80" y="80"/>
                </a:cxn>
                <a:cxn ang="0">
                  <a:pos x="64" y="80"/>
                </a:cxn>
                <a:cxn ang="0">
                  <a:pos x="72" y="80"/>
                </a:cxn>
                <a:cxn ang="0">
                  <a:pos x="64" y="64"/>
                </a:cxn>
                <a:cxn ang="0">
                  <a:pos x="56" y="56"/>
                </a:cxn>
                <a:cxn ang="0">
                  <a:pos x="48" y="40"/>
                </a:cxn>
                <a:cxn ang="0">
                  <a:pos x="32" y="40"/>
                </a:cxn>
                <a:cxn ang="0">
                  <a:pos x="48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16" y="0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8" y="56"/>
                </a:cxn>
                <a:cxn ang="0">
                  <a:pos x="16" y="56"/>
                </a:cxn>
                <a:cxn ang="0">
                  <a:pos x="32" y="56"/>
                </a:cxn>
                <a:cxn ang="0">
                  <a:pos x="24" y="56"/>
                </a:cxn>
                <a:cxn ang="0">
                  <a:pos x="40" y="64"/>
                </a:cxn>
                <a:cxn ang="0">
                  <a:pos x="32" y="80"/>
                </a:cxn>
                <a:cxn ang="0">
                  <a:pos x="16" y="80"/>
                </a:cxn>
                <a:cxn ang="0">
                  <a:pos x="16" y="88"/>
                </a:cxn>
                <a:cxn ang="0">
                  <a:pos x="8" y="96"/>
                </a:cxn>
                <a:cxn ang="0">
                  <a:pos x="8" y="104"/>
                </a:cxn>
                <a:cxn ang="0">
                  <a:pos x="24" y="104"/>
                </a:cxn>
                <a:cxn ang="0">
                  <a:pos x="32" y="104"/>
                </a:cxn>
                <a:cxn ang="0">
                  <a:pos x="16" y="104"/>
                </a:cxn>
                <a:cxn ang="0">
                  <a:pos x="0" y="120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5" name="Freeform 1025"/>
            <p:cNvSpPr>
              <a:spLocks/>
            </p:cNvSpPr>
            <p:nvPr/>
          </p:nvSpPr>
          <p:spPr bwMode="auto">
            <a:xfrm>
              <a:off x="3249698" y="1575894"/>
              <a:ext cx="12699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6" name="Freeform 1026"/>
            <p:cNvSpPr>
              <a:spLocks/>
            </p:cNvSpPr>
            <p:nvPr/>
          </p:nvSpPr>
          <p:spPr bwMode="auto">
            <a:xfrm>
              <a:off x="3236999" y="1606545"/>
              <a:ext cx="36941" cy="41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2"/>
                </a:cxn>
                <a:cxn ang="0">
                  <a:pos x="24" y="32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7" name="Freeform 1027"/>
            <p:cNvSpPr>
              <a:spLocks/>
            </p:cNvSpPr>
            <p:nvPr/>
          </p:nvSpPr>
          <p:spPr bwMode="auto">
            <a:xfrm>
              <a:off x="3324735" y="1658268"/>
              <a:ext cx="62339" cy="306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32" y="24"/>
                </a:cxn>
                <a:cxn ang="0">
                  <a:pos x="40" y="0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8" name="Freeform 1028"/>
            <p:cNvSpPr>
              <a:spLocks/>
            </p:cNvSpPr>
            <p:nvPr/>
          </p:nvSpPr>
          <p:spPr bwMode="auto">
            <a:xfrm>
              <a:off x="3499052" y="1658268"/>
              <a:ext cx="36941" cy="4118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24" y="32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9" name="Freeform 1029"/>
            <p:cNvSpPr>
              <a:spLocks/>
            </p:cNvSpPr>
            <p:nvPr/>
          </p:nvSpPr>
          <p:spPr bwMode="auto">
            <a:xfrm>
              <a:off x="3548692" y="1709991"/>
              <a:ext cx="49640" cy="201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0" name="Freeform 1030"/>
            <p:cNvSpPr>
              <a:spLocks/>
            </p:cNvSpPr>
            <p:nvPr/>
          </p:nvSpPr>
          <p:spPr bwMode="auto">
            <a:xfrm>
              <a:off x="3710310" y="1709991"/>
              <a:ext cx="50794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0" y="16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1" name="Freeform 1031"/>
            <p:cNvSpPr>
              <a:spLocks/>
            </p:cNvSpPr>
            <p:nvPr/>
          </p:nvSpPr>
          <p:spPr bwMode="auto">
            <a:xfrm>
              <a:off x="3125021" y="1626659"/>
              <a:ext cx="26551" cy="210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2" name="Freeform 1032"/>
            <p:cNvSpPr>
              <a:spLocks/>
            </p:cNvSpPr>
            <p:nvPr/>
          </p:nvSpPr>
          <p:spPr bwMode="auto">
            <a:xfrm>
              <a:off x="2739445" y="1854625"/>
              <a:ext cx="12699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3" name="Freeform 1033"/>
            <p:cNvSpPr>
              <a:spLocks/>
            </p:cNvSpPr>
            <p:nvPr/>
          </p:nvSpPr>
          <p:spPr bwMode="auto">
            <a:xfrm>
              <a:off x="2789085" y="1844089"/>
              <a:ext cx="25397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4" name="Line 1048"/>
            <p:cNvSpPr>
              <a:spLocks noChangeShapeType="1"/>
            </p:cNvSpPr>
            <p:nvPr/>
          </p:nvSpPr>
          <p:spPr bwMode="auto">
            <a:xfrm>
              <a:off x="3063836" y="1276090"/>
              <a:ext cx="1154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5" name="Freeform 1069"/>
            <p:cNvSpPr>
              <a:spLocks/>
            </p:cNvSpPr>
            <p:nvPr/>
          </p:nvSpPr>
          <p:spPr bwMode="auto">
            <a:xfrm>
              <a:off x="3623729" y="1699455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6" name="Line 1071"/>
            <p:cNvSpPr>
              <a:spLocks noChangeShapeType="1"/>
            </p:cNvSpPr>
            <p:nvPr/>
          </p:nvSpPr>
          <p:spPr bwMode="auto">
            <a:xfrm flipV="1">
              <a:off x="3249698" y="2349828"/>
              <a:ext cx="2309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7" name="Freeform 1075"/>
            <p:cNvSpPr>
              <a:spLocks/>
            </p:cNvSpPr>
            <p:nvPr/>
          </p:nvSpPr>
          <p:spPr bwMode="auto">
            <a:xfrm>
              <a:off x="5490422" y="1338350"/>
              <a:ext cx="12699" cy="95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8" name="Freeform 1076"/>
            <p:cNvSpPr>
              <a:spLocks/>
            </p:cNvSpPr>
            <p:nvPr/>
          </p:nvSpPr>
          <p:spPr bwMode="auto">
            <a:xfrm>
              <a:off x="3300492" y="1327814"/>
              <a:ext cx="24243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9" name="Line 1077"/>
            <p:cNvSpPr>
              <a:spLocks noChangeShapeType="1"/>
            </p:cNvSpPr>
            <p:nvPr/>
          </p:nvSpPr>
          <p:spPr bwMode="auto">
            <a:xfrm flipV="1">
              <a:off x="3286639" y="1338350"/>
              <a:ext cx="230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0" name="Line 1078"/>
            <p:cNvSpPr>
              <a:spLocks noChangeShapeType="1"/>
            </p:cNvSpPr>
            <p:nvPr/>
          </p:nvSpPr>
          <p:spPr bwMode="auto">
            <a:xfrm>
              <a:off x="3300492" y="1358464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1" name="Freeform 1079"/>
            <p:cNvSpPr>
              <a:spLocks/>
            </p:cNvSpPr>
            <p:nvPr/>
          </p:nvSpPr>
          <p:spPr bwMode="auto">
            <a:xfrm>
              <a:off x="3623729" y="2970507"/>
              <a:ext cx="36941" cy="4118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16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8"/>
                </a:cxn>
              </a:cxnLst>
              <a:rect l="0" t="0" r="r" b="b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2" name="Freeform 1083"/>
            <p:cNvSpPr>
              <a:spLocks/>
            </p:cNvSpPr>
            <p:nvPr/>
          </p:nvSpPr>
          <p:spPr bwMode="auto">
            <a:xfrm>
              <a:off x="2913762" y="1338350"/>
              <a:ext cx="87736" cy="71838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56" y="32"/>
                </a:cxn>
                <a:cxn ang="0">
                  <a:pos x="48" y="48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8" y="48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32" y="8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3" name="Freeform 1084"/>
            <p:cNvSpPr>
              <a:spLocks/>
            </p:cNvSpPr>
            <p:nvPr/>
          </p:nvSpPr>
          <p:spPr bwMode="auto">
            <a:xfrm>
              <a:off x="3163116" y="1369001"/>
              <a:ext cx="73883" cy="5172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48" y="0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32" y="40"/>
                </a:cxn>
                <a:cxn ang="0">
                  <a:pos x="16" y="32"/>
                </a:cxn>
                <a:cxn ang="0">
                  <a:pos x="0" y="32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4" name="Freeform 1085"/>
            <p:cNvSpPr>
              <a:spLocks/>
            </p:cNvSpPr>
            <p:nvPr/>
          </p:nvSpPr>
          <p:spPr bwMode="auto">
            <a:xfrm>
              <a:off x="3398618" y="1441796"/>
              <a:ext cx="100434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24"/>
                </a:cxn>
                <a:cxn ang="0">
                  <a:pos x="24" y="32"/>
                </a:cxn>
                <a:cxn ang="0">
                  <a:pos x="48" y="16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56" y="8"/>
                </a:cxn>
                <a:cxn ang="0">
                  <a:pos x="40" y="8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5" name="Freeform 1086"/>
            <p:cNvSpPr>
              <a:spLocks/>
            </p:cNvSpPr>
            <p:nvPr/>
          </p:nvSpPr>
          <p:spPr bwMode="auto">
            <a:xfrm>
              <a:off x="3313190" y="1410188"/>
              <a:ext cx="110824" cy="51723"/>
            </a:xfrm>
            <a:custGeom>
              <a:avLst/>
              <a:gdLst/>
              <a:ahLst/>
              <a:cxnLst>
                <a:cxn ang="0">
                  <a:pos x="72" y="24"/>
                </a:cxn>
                <a:cxn ang="0">
                  <a:pos x="56" y="16"/>
                </a:cxn>
                <a:cxn ang="0">
                  <a:pos x="48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40" y="32"/>
                </a:cxn>
                <a:cxn ang="0">
                  <a:pos x="56" y="40"/>
                </a:cxn>
                <a:cxn ang="0">
                  <a:pos x="72" y="24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238" y="371475"/>
            <a:ext cx="8453437" cy="812800"/>
          </a:xfrm>
        </p:spPr>
        <p:txBody>
          <a:bodyPr/>
          <a:lstStyle/>
          <a:p>
            <a:pPr>
              <a:defRPr/>
            </a:pP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Crecimiento de la demanada global de alimentos</a:t>
            </a:r>
            <a:endParaRPr lang="pt-BR" sz="2600" b="1" dirty="0">
              <a:solidFill>
                <a:srgbClr val="0066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681554" y="1350414"/>
            <a:ext cx="3752850" cy="348615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1,6% </a:t>
            </a: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a.a.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7650" y="5078413"/>
            <a:ext cx="8648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es-MX" sz="2800" b="1">
                <a:solidFill>
                  <a:srgbClr val="626469"/>
                </a:solidFill>
              </a:rPr>
              <a:t>Hasta el 2050, la demanda global por agricultura crecerá a una tasa anual de </a:t>
            </a:r>
            <a:r>
              <a:rPr lang="pt-BR" altLang="es-MX" sz="2800" b="1">
                <a:solidFill>
                  <a:srgbClr val="EB8200"/>
                </a:solidFill>
              </a:rPr>
              <a:t>1,6%</a:t>
            </a:r>
            <a:r>
              <a:rPr lang="pt-BR" altLang="es-MX" sz="2800" b="1">
                <a:solidFill>
                  <a:srgbClr val="626469"/>
                </a:solidFill>
              </a:rPr>
              <a:t> a.a;</a:t>
            </a:r>
          </a:p>
        </p:txBody>
      </p:sp>
      <p:sp>
        <p:nvSpPr>
          <p:cNvPr id="31750" name="Rectangle 16"/>
          <p:cNvSpPr>
            <a:spLocks noChangeArrowheads="1"/>
          </p:cNvSpPr>
          <p:nvPr/>
        </p:nvSpPr>
        <p:spPr bwMode="auto">
          <a:xfrm>
            <a:off x="2124075" y="6370638"/>
            <a:ext cx="6484938" cy="487362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8C8C8C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75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s-MX" altLang="es-MX" sz="1200" i="1">
                <a:solidFill>
                  <a:srgbClr val="626469"/>
                </a:solidFill>
              </a:rPr>
              <a:t>Fuente: USDA y FAO</a:t>
            </a:r>
          </a:p>
          <a:p>
            <a:pPr algn="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s-MX" altLang="es-MX" sz="1200" i="1">
                <a:solidFill>
                  <a:srgbClr val="626469"/>
                </a:solidFill>
              </a:rPr>
              <a:t>*Incrementos agregados en productividad y área cultivada</a:t>
            </a:r>
          </a:p>
        </p:txBody>
      </p:sp>
    </p:spTree>
    <p:extLst>
      <p:ext uri="{BB962C8B-B14F-4D97-AF65-F5344CB8AC3E}">
        <p14:creationId xmlns:p14="http://schemas.microsoft.com/office/powerpoint/2010/main" xmlns="" val="293442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6"/>
          <p:cNvGrpSpPr/>
          <p:nvPr/>
        </p:nvGrpSpPr>
        <p:grpSpPr>
          <a:xfrm>
            <a:off x="114300" y="845276"/>
            <a:ext cx="8858250" cy="4812573"/>
            <a:chOff x="114300" y="883377"/>
            <a:chExt cx="6196912" cy="2610120"/>
          </a:xfrm>
          <a:solidFill>
            <a:srgbClr val="F4F6FA"/>
          </a:solidFill>
        </p:grpSpPr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1208687" y="2129534"/>
              <a:ext cx="49640" cy="31609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32" y="24"/>
                </a:cxn>
                <a:cxn ang="0">
                  <a:pos x="32" y="16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" name="Freeform 860"/>
            <p:cNvSpPr>
              <a:spLocks/>
            </p:cNvSpPr>
            <p:nvPr/>
          </p:nvSpPr>
          <p:spPr bwMode="auto">
            <a:xfrm>
              <a:off x="1296423" y="2202330"/>
              <a:ext cx="62339" cy="51723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32" y="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24" y="32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40" y="24"/>
                </a:cxn>
              </a:cxnLst>
              <a:rect l="0" t="0" r="r" b="b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" name="Freeform 861"/>
            <p:cNvSpPr>
              <a:spLocks/>
            </p:cNvSpPr>
            <p:nvPr/>
          </p:nvSpPr>
          <p:spPr bwMode="auto">
            <a:xfrm>
              <a:off x="1271026" y="2118998"/>
              <a:ext cx="87736" cy="83332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56" y="16"/>
                </a:cxn>
                <a:cxn ang="0">
                  <a:pos x="56" y="0"/>
                </a:cxn>
                <a:cxn ang="0">
                  <a:pos x="32" y="8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16" y="64"/>
                </a:cxn>
                <a:cxn ang="0">
                  <a:pos x="40" y="64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" name="Freeform 854"/>
            <p:cNvSpPr>
              <a:spLocks/>
            </p:cNvSpPr>
            <p:nvPr/>
          </p:nvSpPr>
          <p:spPr bwMode="auto">
            <a:xfrm>
              <a:off x="1171746" y="2068232"/>
              <a:ext cx="86581" cy="82374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24" y="64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48" y="0"/>
                </a:cxn>
                <a:cxn ang="0">
                  <a:pos x="40" y="24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32" y="48"/>
                </a:cxn>
              </a:cxnLst>
              <a:rect l="0" t="0" r="r" b="b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" name="Freeform 856"/>
            <p:cNvSpPr>
              <a:spLocks/>
            </p:cNvSpPr>
            <p:nvPr/>
          </p:nvSpPr>
          <p:spPr bwMode="auto">
            <a:xfrm>
              <a:off x="1408402" y="2232981"/>
              <a:ext cx="11544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" name="Freeform 857"/>
            <p:cNvSpPr>
              <a:spLocks/>
            </p:cNvSpPr>
            <p:nvPr/>
          </p:nvSpPr>
          <p:spPr bwMode="auto">
            <a:xfrm>
              <a:off x="1408402" y="2232981"/>
              <a:ext cx="11544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" name="Freeform 858"/>
            <p:cNvSpPr>
              <a:spLocks/>
            </p:cNvSpPr>
            <p:nvPr/>
          </p:nvSpPr>
          <p:spPr bwMode="auto">
            <a:xfrm>
              <a:off x="1419946" y="2232981"/>
              <a:ext cx="50794" cy="42145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24" y="32"/>
                </a:cxn>
                <a:cxn ang="0">
                  <a:pos x="32" y="24"/>
                </a:cxn>
                <a:cxn ang="0">
                  <a:pos x="32" y="16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" name="Freeform 859"/>
            <p:cNvSpPr>
              <a:spLocks/>
            </p:cNvSpPr>
            <p:nvPr/>
          </p:nvSpPr>
          <p:spPr bwMode="auto">
            <a:xfrm>
              <a:off x="1346063" y="2232981"/>
              <a:ext cx="73883" cy="421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32" y="16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24" y="24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" name="Freeform 862"/>
            <p:cNvSpPr>
              <a:spLocks/>
            </p:cNvSpPr>
            <p:nvPr/>
          </p:nvSpPr>
          <p:spPr bwMode="auto">
            <a:xfrm>
              <a:off x="1221386" y="2108461"/>
              <a:ext cx="137376" cy="5268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4" y="0"/>
                </a:cxn>
                <a:cxn ang="0">
                  <a:pos x="88" y="8"/>
                </a:cxn>
                <a:cxn ang="0">
                  <a:pos x="64" y="1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0" y="16"/>
                </a:cxn>
                <a:cxn ang="0">
                  <a:pos x="24" y="0"/>
                </a:cxn>
              </a:cxnLst>
              <a:rect l="0" t="0" r="r" b="b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" name="Freeform 863"/>
            <p:cNvSpPr>
              <a:spLocks/>
            </p:cNvSpPr>
            <p:nvPr/>
          </p:nvSpPr>
          <p:spPr bwMode="auto">
            <a:xfrm>
              <a:off x="1595417" y="2027045"/>
              <a:ext cx="73883" cy="5076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32"/>
                </a:cxn>
                <a:cxn ang="0">
                  <a:pos x="4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" name="Freeform 864"/>
            <p:cNvSpPr>
              <a:spLocks/>
            </p:cNvSpPr>
            <p:nvPr/>
          </p:nvSpPr>
          <p:spPr bwMode="auto">
            <a:xfrm>
              <a:off x="1544623" y="2027045"/>
              <a:ext cx="63493" cy="4118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4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2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32" y="32"/>
                </a:cxn>
                <a:cxn ang="0">
                  <a:pos x="40" y="0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" name="Freeform 865"/>
            <p:cNvSpPr>
              <a:spLocks/>
            </p:cNvSpPr>
            <p:nvPr/>
          </p:nvSpPr>
          <p:spPr bwMode="auto">
            <a:xfrm>
              <a:off x="1931353" y="3007872"/>
              <a:ext cx="99280" cy="929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32" y="72"/>
                </a:cxn>
                <a:cxn ang="0">
                  <a:pos x="0" y="56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" name="Freeform 866"/>
            <p:cNvSpPr>
              <a:spLocks/>
            </p:cNvSpPr>
            <p:nvPr/>
          </p:nvSpPr>
          <p:spPr bwMode="auto">
            <a:xfrm>
              <a:off x="1544623" y="2315355"/>
              <a:ext cx="796548" cy="765314"/>
            </a:xfrm>
            <a:custGeom>
              <a:avLst/>
              <a:gdLst/>
              <a:ahLst/>
              <a:cxnLst>
                <a:cxn ang="0">
                  <a:pos x="272" y="48"/>
                </a:cxn>
                <a:cxn ang="0">
                  <a:pos x="232" y="40"/>
                </a:cxn>
                <a:cxn ang="0">
                  <a:pos x="224" y="48"/>
                </a:cxn>
                <a:cxn ang="0">
                  <a:pos x="192" y="56"/>
                </a:cxn>
                <a:cxn ang="0">
                  <a:pos x="176" y="40"/>
                </a:cxn>
                <a:cxn ang="0">
                  <a:pos x="176" y="0"/>
                </a:cxn>
                <a:cxn ang="0">
                  <a:pos x="168" y="8"/>
                </a:cxn>
                <a:cxn ang="0">
                  <a:pos x="112" y="16"/>
                </a:cxn>
                <a:cxn ang="0">
                  <a:pos x="120" y="40"/>
                </a:cxn>
                <a:cxn ang="0">
                  <a:pos x="104" y="64"/>
                </a:cxn>
                <a:cxn ang="0">
                  <a:pos x="88" y="56"/>
                </a:cxn>
                <a:cxn ang="0">
                  <a:pos x="48" y="56"/>
                </a:cxn>
                <a:cxn ang="0">
                  <a:pos x="56" y="72"/>
                </a:cxn>
                <a:cxn ang="0">
                  <a:pos x="48" y="96"/>
                </a:cxn>
                <a:cxn ang="0">
                  <a:pos x="16" y="152"/>
                </a:cxn>
                <a:cxn ang="0">
                  <a:pos x="0" y="192"/>
                </a:cxn>
                <a:cxn ang="0">
                  <a:pos x="24" y="232"/>
                </a:cxn>
                <a:cxn ang="0">
                  <a:pos x="40" y="240"/>
                </a:cxn>
                <a:cxn ang="0">
                  <a:pos x="72" y="248"/>
                </a:cxn>
                <a:cxn ang="0">
                  <a:pos x="112" y="224"/>
                </a:cxn>
                <a:cxn ang="0">
                  <a:pos x="120" y="264"/>
                </a:cxn>
                <a:cxn ang="0">
                  <a:pos x="184" y="304"/>
                </a:cxn>
                <a:cxn ang="0">
                  <a:pos x="184" y="320"/>
                </a:cxn>
                <a:cxn ang="0">
                  <a:pos x="208" y="336"/>
                </a:cxn>
                <a:cxn ang="0">
                  <a:pos x="216" y="384"/>
                </a:cxn>
                <a:cxn ang="0">
                  <a:pos x="248" y="416"/>
                </a:cxn>
                <a:cxn ang="0">
                  <a:pos x="256" y="440"/>
                </a:cxn>
                <a:cxn ang="0">
                  <a:pos x="272" y="464"/>
                </a:cxn>
                <a:cxn ang="0">
                  <a:pos x="288" y="488"/>
                </a:cxn>
                <a:cxn ang="0">
                  <a:pos x="248" y="536"/>
                </a:cxn>
                <a:cxn ang="0">
                  <a:pos x="272" y="552"/>
                </a:cxn>
                <a:cxn ang="0">
                  <a:pos x="304" y="560"/>
                </a:cxn>
                <a:cxn ang="0">
                  <a:pos x="312" y="592"/>
                </a:cxn>
                <a:cxn ang="0">
                  <a:pos x="336" y="552"/>
                </a:cxn>
                <a:cxn ang="0">
                  <a:pos x="360" y="512"/>
                </a:cxn>
                <a:cxn ang="0">
                  <a:pos x="376" y="448"/>
                </a:cxn>
                <a:cxn ang="0">
                  <a:pos x="392" y="440"/>
                </a:cxn>
                <a:cxn ang="0">
                  <a:pos x="400" y="432"/>
                </a:cxn>
                <a:cxn ang="0">
                  <a:pos x="432" y="424"/>
                </a:cxn>
                <a:cxn ang="0">
                  <a:pos x="448" y="408"/>
                </a:cxn>
                <a:cxn ang="0">
                  <a:pos x="464" y="376"/>
                </a:cxn>
                <a:cxn ang="0">
                  <a:pos x="464" y="344"/>
                </a:cxn>
                <a:cxn ang="0">
                  <a:pos x="504" y="224"/>
                </a:cxn>
                <a:cxn ang="0">
                  <a:pos x="512" y="184"/>
                </a:cxn>
                <a:cxn ang="0">
                  <a:pos x="488" y="152"/>
                </a:cxn>
                <a:cxn ang="0">
                  <a:pos x="424" y="128"/>
                </a:cxn>
                <a:cxn ang="0">
                  <a:pos x="384" y="120"/>
                </a:cxn>
                <a:cxn ang="0">
                  <a:pos x="384" y="104"/>
                </a:cxn>
                <a:cxn ang="0">
                  <a:pos x="368" y="96"/>
                </a:cxn>
                <a:cxn ang="0">
                  <a:pos x="336" y="88"/>
                </a:cxn>
                <a:cxn ang="0">
                  <a:pos x="336" y="80"/>
                </a:cxn>
                <a:cxn ang="0">
                  <a:pos x="304" y="88"/>
                </a:cxn>
                <a:cxn ang="0">
                  <a:pos x="296" y="96"/>
                </a:cxn>
                <a:cxn ang="0">
                  <a:pos x="312" y="64"/>
                </a:cxn>
                <a:cxn ang="0">
                  <a:pos x="304" y="48"/>
                </a:cxn>
                <a:cxn ang="0">
                  <a:pos x="288" y="16"/>
                </a:cxn>
              </a:cxnLst>
              <a:rect l="0" t="0" r="r" b="b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" name="Freeform 867"/>
            <p:cNvSpPr>
              <a:spLocks/>
            </p:cNvSpPr>
            <p:nvPr/>
          </p:nvSpPr>
          <p:spPr bwMode="auto">
            <a:xfrm>
              <a:off x="1880558" y="3442732"/>
              <a:ext cx="87736" cy="50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56" y="32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0" y="0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" name="Freeform 868"/>
            <p:cNvSpPr>
              <a:spLocks/>
            </p:cNvSpPr>
            <p:nvPr/>
          </p:nvSpPr>
          <p:spPr bwMode="auto">
            <a:xfrm>
              <a:off x="1806676" y="3442732"/>
              <a:ext cx="111979" cy="5076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40" y="32"/>
                </a:cxn>
                <a:cxn ang="0">
                  <a:pos x="56" y="32"/>
                </a:cxn>
                <a:cxn ang="0">
                  <a:pos x="56" y="40"/>
                </a:cxn>
                <a:cxn ang="0">
                  <a:pos x="72" y="40"/>
                </a:cxn>
                <a:cxn ang="0">
                  <a:pos x="48" y="0"/>
                </a:cxn>
              </a:cxnLst>
              <a:rect l="0" t="0" r="r" b="b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" name="Freeform 869"/>
            <p:cNvSpPr>
              <a:spLocks/>
            </p:cNvSpPr>
            <p:nvPr/>
          </p:nvSpPr>
          <p:spPr bwMode="auto">
            <a:xfrm>
              <a:off x="1383004" y="2418801"/>
              <a:ext cx="274751" cy="35152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16" y="104"/>
                </a:cxn>
                <a:cxn ang="0">
                  <a:pos x="32" y="128"/>
                </a:cxn>
                <a:cxn ang="0">
                  <a:pos x="80" y="224"/>
                </a:cxn>
                <a:cxn ang="0">
                  <a:pos x="152" y="272"/>
                </a:cxn>
                <a:cxn ang="0">
                  <a:pos x="168" y="264"/>
                </a:cxn>
                <a:cxn ang="0">
                  <a:pos x="176" y="248"/>
                </a:cxn>
                <a:cxn ang="0">
                  <a:pos x="168" y="240"/>
                </a:cxn>
                <a:cxn ang="0">
                  <a:pos x="168" y="184"/>
                </a:cxn>
                <a:cxn ang="0">
                  <a:pos x="160" y="160"/>
                </a:cxn>
                <a:cxn ang="0">
                  <a:pos x="144" y="160"/>
                </a:cxn>
                <a:cxn ang="0">
                  <a:pos x="144" y="144"/>
                </a:cxn>
                <a:cxn ang="0">
                  <a:pos x="128" y="152"/>
                </a:cxn>
                <a:cxn ang="0">
                  <a:pos x="112" y="136"/>
                </a:cxn>
                <a:cxn ang="0">
                  <a:pos x="104" y="112"/>
                </a:cxn>
                <a:cxn ang="0">
                  <a:pos x="112" y="88"/>
                </a:cxn>
                <a:cxn ang="0">
                  <a:pos x="120" y="72"/>
                </a:cxn>
                <a:cxn ang="0">
                  <a:pos x="152" y="64"/>
                </a:cxn>
                <a:cxn ang="0">
                  <a:pos x="144" y="56"/>
                </a:cxn>
                <a:cxn ang="0">
                  <a:pos x="144" y="40"/>
                </a:cxn>
                <a:cxn ang="0">
                  <a:pos x="136" y="32"/>
                </a:cxn>
                <a:cxn ang="0">
                  <a:pos x="104" y="40"/>
                </a:cxn>
                <a:cxn ang="0">
                  <a:pos x="96" y="16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80" y="16"/>
                </a:cxn>
                <a:cxn ang="0">
                  <a:pos x="72" y="24"/>
                </a:cxn>
                <a:cxn ang="0">
                  <a:pos x="64" y="40"/>
                </a:cxn>
                <a:cxn ang="0">
                  <a:pos x="40" y="48"/>
                </a:cxn>
                <a:cxn ang="0">
                  <a:pos x="24" y="72"/>
                </a:cxn>
                <a:cxn ang="0">
                  <a:pos x="8" y="64"/>
                </a:cxn>
                <a:cxn ang="0">
                  <a:pos x="8" y="48"/>
                </a:cxn>
              </a:cxnLst>
              <a:rect l="0" t="0" r="r" b="b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" name="Freeform 870"/>
            <p:cNvSpPr>
              <a:spLocks/>
            </p:cNvSpPr>
            <p:nvPr/>
          </p:nvSpPr>
          <p:spPr bwMode="auto">
            <a:xfrm>
              <a:off x="1383004" y="2388151"/>
              <a:ext cx="124677" cy="124519"/>
            </a:xfrm>
            <a:custGeom>
              <a:avLst/>
              <a:gdLst/>
              <a:ahLst/>
              <a:cxnLst>
                <a:cxn ang="0">
                  <a:pos x="8" y="72"/>
                </a:cxn>
                <a:cxn ang="0">
                  <a:pos x="8" y="88"/>
                </a:cxn>
                <a:cxn ang="0">
                  <a:pos x="24" y="96"/>
                </a:cxn>
                <a:cxn ang="0">
                  <a:pos x="40" y="72"/>
                </a:cxn>
                <a:cxn ang="0">
                  <a:pos x="64" y="64"/>
                </a:cxn>
                <a:cxn ang="0">
                  <a:pos x="72" y="48"/>
                </a:cxn>
                <a:cxn ang="0">
                  <a:pos x="80" y="40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72" y="16"/>
                </a:cxn>
                <a:cxn ang="0">
                  <a:pos x="48" y="24"/>
                </a:cxn>
                <a:cxn ang="0">
                  <a:pos x="32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6" y="72"/>
                </a:cxn>
                <a:cxn ang="0">
                  <a:pos x="16" y="64"/>
                </a:cxn>
                <a:cxn ang="0">
                  <a:pos x="16" y="72"/>
                </a:cxn>
                <a:cxn ang="0">
                  <a:pos x="8" y="72"/>
                </a:cxn>
              </a:cxnLst>
              <a:rect l="0" t="0" r="r" b="b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" name="Freeform 871"/>
            <p:cNvSpPr>
              <a:spLocks/>
            </p:cNvSpPr>
            <p:nvPr/>
          </p:nvSpPr>
          <p:spPr bwMode="auto">
            <a:xfrm>
              <a:off x="1419946" y="2171679"/>
              <a:ext cx="262053" cy="330455"/>
            </a:xfrm>
            <a:custGeom>
              <a:avLst/>
              <a:gdLst/>
              <a:ahLst/>
              <a:cxnLst>
                <a:cxn ang="0">
                  <a:pos x="8" y="168"/>
                </a:cxn>
                <a:cxn ang="0">
                  <a:pos x="0" y="168"/>
                </a:cxn>
                <a:cxn ang="0">
                  <a:pos x="8" y="168"/>
                </a:cxn>
                <a:cxn ang="0">
                  <a:pos x="16" y="152"/>
                </a:cxn>
                <a:cxn ang="0">
                  <a:pos x="24" y="152"/>
                </a:cxn>
                <a:cxn ang="0">
                  <a:pos x="32" y="136"/>
                </a:cxn>
                <a:cxn ang="0">
                  <a:pos x="24" y="128"/>
                </a:cxn>
                <a:cxn ang="0">
                  <a:pos x="24" y="88"/>
                </a:cxn>
                <a:cxn ang="0">
                  <a:pos x="24" y="80"/>
                </a:cxn>
                <a:cxn ang="0">
                  <a:pos x="32" y="72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0" y="64"/>
                </a:cxn>
                <a:cxn ang="0">
                  <a:pos x="56" y="48"/>
                </a:cxn>
                <a:cxn ang="0">
                  <a:pos x="56" y="24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04" y="16"/>
                </a:cxn>
                <a:cxn ang="0">
                  <a:pos x="96" y="24"/>
                </a:cxn>
                <a:cxn ang="0">
                  <a:pos x="88" y="48"/>
                </a:cxn>
                <a:cxn ang="0">
                  <a:pos x="96" y="72"/>
                </a:cxn>
                <a:cxn ang="0">
                  <a:pos x="96" y="80"/>
                </a:cxn>
                <a:cxn ang="0">
                  <a:pos x="104" y="80"/>
                </a:cxn>
                <a:cxn ang="0">
                  <a:pos x="128" y="88"/>
                </a:cxn>
                <a:cxn ang="0">
                  <a:pos x="136" y="96"/>
                </a:cxn>
                <a:cxn ang="0">
                  <a:pos x="160" y="96"/>
                </a:cxn>
                <a:cxn ang="0">
                  <a:pos x="152" y="120"/>
                </a:cxn>
                <a:cxn ang="0">
                  <a:pos x="160" y="144"/>
                </a:cxn>
                <a:cxn ang="0">
                  <a:pos x="152" y="144"/>
                </a:cxn>
                <a:cxn ang="0">
                  <a:pos x="168" y="168"/>
                </a:cxn>
                <a:cxn ang="0">
                  <a:pos x="160" y="160"/>
                </a:cxn>
                <a:cxn ang="0">
                  <a:pos x="128" y="168"/>
                </a:cxn>
                <a:cxn ang="0">
                  <a:pos x="128" y="176"/>
                </a:cxn>
                <a:cxn ang="0">
                  <a:pos x="136" y="184"/>
                </a:cxn>
                <a:cxn ang="0">
                  <a:pos x="120" y="184"/>
                </a:cxn>
                <a:cxn ang="0">
                  <a:pos x="128" y="208"/>
                </a:cxn>
                <a:cxn ang="0">
                  <a:pos x="128" y="256"/>
                </a:cxn>
                <a:cxn ang="0">
                  <a:pos x="120" y="248"/>
                </a:cxn>
                <a:cxn ang="0">
                  <a:pos x="120" y="232"/>
                </a:cxn>
                <a:cxn ang="0">
                  <a:pos x="112" y="224"/>
                </a:cxn>
                <a:cxn ang="0">
                  <a:pos x="80" y="232"/>
                </a:cxn>
                <a:cxn ang="0">
                  <a:pos x="72" y="208"/>
                </a:cxn>
                <a:cxn ang="0">
                  <a:pos x="56" y="192"/>
                </a:cxn>
                <a:cxn ang="0">
                  <a:pos x="48" y="184"/>
                </a:cxn>
                <a:cxn ang="0">
                  <a:pos x="24" y="192"/>
                </a:cxn>
                <a:cxn ang="0">
                  <a:pos x="8" y="168"/>
                </a:cxn>
              </a:cxnLst>
              <a:rect l="0" t="0" r="r" b="b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" name="Freeform 872"/>
            <p:cNvSpPr>
              <a:spLocks/>
            </p:cNvSpPr>
            <p:nvPr/>
          </p:nvSpPr>
          <p:spPr bwMode="auto">
            <a:xfrm>
              <a:off x="1557321" y="2181257"/>
              <a:ext cx="273597" cy="217430"/>
            </a:xfrm>
            <a:custGeom>
              <a:avLst/>
              <a:gdLst/>
              <a:ahLst/>
              <a:cxnLst>
                <a:cxn ang="0">
                  <a:pos x="176" y="56"/>
                </a:cxn>
                <a:cxn ang="0">
                  <a:pos x="160" y="64"/>
                </a:cxn>
                <a:cxn ang="0">
                  <a:pos x="160" y="72"/>
                </a:cxn>
                <a:cxn ang="0">
                  <a:pos x="168" y="80"/>
                </a:cxn>
                <a:cxn ang="0">
                  <a:pos x="160" y="80"/>
                </a:cxn>
                <a:cxn ang="0">
                  <a:pos x="152" y="96"/>
                </a:cxn>
                <a:cxn ang="0">
                  <a:pos x="160" y="104"/>
                </a:cxn>
                <a:cxn ang="0">
                  <a:pos x="160" y="112"/>
                </a:cxn>
                <a:cxn ang="0">
                  <a:pos x="128" y="128"/>
                </a:cxn>
                <a:cxn ang="0">
                  <a:pos x="104" y="120"/>
                </a:cxn>
                <a:cxn ang="0">
                  <a:pos x="112" y="128"/>
                </a:cxn>
                <a:cxn ang="0">
                  <a:pos x="112" y="144"/>
                </a:cxn>
                <a:cxn ang="0">
                  <a:pos x="120" y="152"/>
                </a:cxn>
                <a:cxn ang="0">
                  <a:pos x="96" y="168"/>
                </a:cxn>
                <a:cxn ang="0">
                  <a:pos x="80" y="168"/>
                </a:cxn>
                <a:cxn ang="0">
                  <a:pos x="80" y="160"/>
                </a:cxn>
                <a:cxn ang="0">
                  <a:pos x="64" y="136"/>
                </a:cxn>
                <a:cxn ang="0">
                  <a:pos x="72" y="136"/>
                </a:cxn>
                <a:cxn ang="0">
                  <a:pos x="64" y="112"/>
                </a:cxn>
                <a:cxn ang="0">
                  <a:pos x="72" y="88"/>
                </a:cxn>
                <a:cxn ang="0">
                  <a:pos x="48" y="88"/>
                </a:cxn>
                <a:cxn ang="0">
                  <a:pos x="40" y="80"/>
                </a:cxn>
                <a:cxn ang="0">
                  <a:pos x="16" y="72"/>
                </a:cxn>
                <a:cxn ang="0">
                  <a:pos x="8" y="72"/>
                </a:cxn>
                <a:cxn ang="0">
                  <a:pos x="8" y="64"/>
                </a:cxn>
                <a:cxn ang="0">
                  <a:pos x="0" y="40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24"/>
                </a:cxn>
                <a:cxn ang="0">
                  <a:pos x="16" y="32"/>
                </a:cxn>
                <a:cxn ang="0">
                  <a:pos x="16" y="48"/>
                </a:cxn>
                <a:cxn ang="0">
                  <a:pos x="24" y="40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88" y="24"/>
                </a:cxn>
                <a:cxn ang="0">
                  <a:pos x="104" y="32"/>
                </a:cxn>
                <a:cxn ang="0">
                  <a:pos x="120" y="24"/>
                </a:cxn>
                <a:cxn ang="0">
                  <a:pos x="144" y="24"/>
                </a:cxn>
                <a:cxn ang="0">
                  <a:pos x="136" y="24"/>
                </a:cxn>
                <a:cxn ang="0">
                  <a:pos x="144" y="32"/>
                </a:cxn>
                <a:cxn ang="0">
                  <a:pos x="160" y="40"/>
                </a:cxn>
                <a:cxn ang="0">
                  <a:pos x="160" y="56"/>
                </a:cxn>
                <a:cxn ang="0">
                  <a:pos x="168" y="56"/>
                </a:cxn>
                <a:cxn ang="0">
                  <a:pos x="176" y="56"/>
                </a:cxn>
              </a:cxnLst>
              <a:rect l="0" t="0" r="r" b="b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" name="Freeform 873"/>
            <p:cNvSpPr>
              <a:spLocks/>
            </p:cNvSpPr>
            <p:nvPr/>
          </p:nvSpPr>
          <p:spPr bwMode="auto">
            <a:xfrm>
              <a:off x="1944051" y="2305776"/>
              <a:ext cx="49640" cy="72796"/>
            </a:xfrm>
            <a:custGeom>
              <a:avLst/>
              <a:gdLst/>
              <a:ahLst/>
              <a:cxnLst>
                <a:cxn ang="0">
                  <a:pos x="32" y="2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32" y="24"/>
                </a:cxn>
              </a:cxnLst>
              <a:rect l="0" t="0" r="r" b="b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" name="Freeform 874"/>
            <p:cNvSpPr>
              <a:spLocks/>
            </p:cNvSpPr>
            <p:nvPr/>
          </p:nvSpPr>
          <p:spPr bwMode="auto">
            <a:xfrm>
              <a:off x="1869014" y="2305776"/>
              <a:ext cx="75037" cy="727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16" y="56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48" y="56"/>
                </a:cxn>
                <a:cxn ang="0">
                  <a:pos x="48" y="32"/>
                </a:cxn>
                <a:cxn ang="0">
                  <a:pos x="48" y="16"/>
                </a:cxn>
                <a:cxn ang="0">
                  <a:pos x="48" y="0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" name="Freeform 875"/>
            <p:cNvSpPr>
              <a:spLocks/>
            </p:cNvSpPr>
            <p:nvPr/>
          </p:nvSpPr>
          <p:spPr bwMode="auto">
            <a:xfrm>
              <a:off x="1620814" y="2759792"/>
              <a:ext cx="248200" cy="70305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40"/>
                </a:cxn>
                <a:cxn ang="0">
                  <a:pos x="56" y="80"/>
                </a:cxn>
                <a:cxn ang="0">
                  <a:pos x="40" y="104"/>
                </a:cxn>
                <a:cxn ang="0">
                  <a:pos x="40" y="160"/>
                </a:cxn>
                <a:cxn ang="0">
                  <a:pos x="56" y="248"/>
                </a:cxn>
                <a:cxn ang="0">
                  <a:pos x="56" y="280"/>
                </a:cxn>
                <a:cxn ang="0">
                  <a:pos x="64" y="320"/>
                </a:cxn>
                <a:cxn ang="0">
                  <a:pos x="72" y="368"/>
                </a:cxn>
                <a:cxn ang="0">
                  <a:pos x="80" y="408"/>
                </a:cxn>
                <a:cxn ang="0">
                  <a:pos x="88" y="408"/>
                </a:cxn>
                <a:cxn ang="0">
                  <a:pos x="96" y="488"/>
                </a:cxn>
                <a:cxn ang="0">
                  <a:pos x="112" y="496"/>
                </a:cxn>
                <a:cxn ang="0">
                  <a:pos x="160" y="520"/>
                </a:cxn>
                <a:cxn ang="0">
                  <a:pos x="152" y="528"/>
                </a:cxn>
                <a:cxn ang="0">
                  <a:pos x="136" y="536"/>
                </a:cxn>
                <a:cxn ang="0">
                  <a:pos x="144" y="528"/>
                </a:cxn>
                <a:cxn ang="0">
                  <a:pos x="104" y="520"/>
                </a:cxn>
                <a:cxn ang="0">
                  <a:pos x="96" y="520"/>
                </a:cxn>
                <a:cxn ang="0">
                  <a:pos x="104" y="512"/>
                </a:cxn>
                <a:cxn ang="0">
                  <a:pos x="96" y="512"/>
                </a:cxn>
                <a:cxn ang="0">
                  <a:pos x="88" y="496"/>
                </a:cxn>
                <a:cxn ang="0">
                  <a:pos x="80" y="496"/>
                </a:cxn>
                <a:cxn ang="0">
                  <a:pos x="72" y="488"/>
                </a:cxn>
                <a:cxn ang="0">
                  <a:pos x="64" y="456"/>
                </a:cxn>
                <a:cxn ang="0">
                  <a:pos x="72" y="440"/>
                </a:cxn>
                <a:cxn ang="0">
                  <a:pos x="48" y="440"/>
                </a:cxn>
                <a:cxn ang="0">
                  <a:pos x="56" y="424"/>
                </a:cxn>
                <a:cxn ang="0">
                  <a:pos x="56" y="400"/>
                </a:cxn>
                <a:cxn ang="0">
                  <a:pos x="64" y="416"/>
                </a:cxn>
                <a:cxn ang="0">
                  <a:pos x="64" y="400"/>
                </a:cxn>
                <a:cxn ang="0">
                  <a:pos x="48" y="360"/>
                </a:cxn>
                <a:cxn ang="0">
                  <a:pos x="40" y="352"/>
                </a:cxn>
                <a:cxn ang="0">
                  <a:pos x="24" y="304"/>
                </a:cxn>
                <a:cxn ang="0">
                  <a:pos x="32" y="296"/>
                </a:cxn>
                <a:cxn ang="0">
                  <a:pos x="32" y="224"/>
                </a:cxn>
                <a:cxn ang="0">
                  <a:pos x="24" y="192"/>
                </a:cxn>
                <a:cxn ang="0">
                  <a:pos x="24" y="136"/>
                </a:cxn>
                <a:cxn ang="0">
                  <a:pos x="16" y="64"/>
                </a:cxn>
              </a:cxnLst>
              <a:rect l="0" t="0" r="r" b="b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" name="Freeform 896"/>
            <p:cNvSpPr>
              <a:spLocks/>
            </p:cNvSpPr>
            <p:nvPr/>
          </p:nvSpPr>
          <p:spPr bwMode="auto">
            <a:xfrm>
              <a:off x="1632359" y="2604622"/>
              <a:ext cx="260898" cy="2586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24"/>
                </a:cxn>
                <a:cxn ang="0">
                  <a:pos x="32" y="0"/>
                </a:cxn>
                <a:cxn ang="0">
                  <a:pos x="56" y="0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120" y="64"/>
                </a:cxn>
                <a:cxn ang="0">
                  <a:pos x="128" y="80"/>
                </a:cxn>
                <a:cxn ang="0">
                  <a:pos x="128" y="88"/>
                </a:cxn>
                <a:cxn ang="0">
                  <a:pos x="128" y="96"/>
                </a:cxn>
                <a:cxn ang="0">
                  <a:pos x="152" y="104"/>
                </a:cxn>
                <a:cxn ang="0">
                  <a:pos x="152" y="112"/>
                </a:cxn>
                <a:cxn ang="0">
                  <a:pos x="168" y="128"/>
                </a:cxn>
                <a:cxn ang="0">
                  <a:pos x="160" y="160"/>
                </a:cxn>
                <a:cxn ang="0">
                  <a:pos x="152" y="144"/>
                </a:cxn>
                <a:cxn ang="0">
                  <a:pos x="112" y="152"/>
                </a:cxn>
                <a:cxn ang="0">
                  <a:pos x="104" y="192"/>
                </a:cxn>
                <a:cxn ang="0">
                  <a:pos x="88" y="192"/>
                </a:cxn>
                <a:cxn ang="0">
                  <a:pos x="64" y="184"/>
                </a:cxn>
                <a:cxn ang="0">
                  <a:pos x="48" y="200"/>
                </a:cxn>
                <a:cxn ang="0">
                  <a:pos x="40" y="200"/>
                </a:cxn>
                <a:cxn ang="0">
                  <a:pos x="24" y="160"/>
                </a:cxn>
                <a:cxn ang="0">
                  <a:pos x="24" y="144"/>
                </a:cxn>
                <a:cxn ang="0">
                  <a:pos x="8" y="120"/>
                </a:cxn>
                <a:cxn ang="0">
                  <a:pos x="16" y="104"/>
                </a:cxn>
                <a:cxn ang="0">
                  <a:pos x="8" y="96"/>
                </a:cxn>
                <a:cxn ang="0">
                  <a:pos x="8" y="40"/>
                </a:cxn>
                <a:cxn ang="0">
                  <a:pos x="0" y="16"/>
                </a:cxn>
              </a:cxnLst>
              <a:rect l="0" t="0" r="r" b="b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" name="Freeform 897"/>
            <p:cNvSpPr>
              <a:spLocks/>
            </p:cNvSpPr>
            <p:nvPr/>
          </p:nvSpPr>
          <p:spPr bwMode="auto">
            <a:xfrm>
              <a:off x="1793977" y="2791401"/>
              <a:ext cx="174317" cy="164748"/>
            </a:xfrm>
            <a:custGeom>
              <a:avLst/>
              <a:gdLst/>
              <a:ahLst/>
              <a:cxnLst>
                <a:cxn ang="0">
                  <a:pos x="112" y="96"/>
                </a:cxn>
                <a:cxn ang="0">
                  <a:pos x="112" y="72"/>
                </a:cxn>
                <a:cxn ang="0">
                  <a:pos x="96" y="72"/>
                </a:cxn>
                <a:cxn ang="0">
                  <a:pos x="96" y="48"/>
                </a:cxn>
                <a:cxn ang="0">
                  <a:pos x="88" y="48"/>
                </a:cxn>
                <a:cxn ang="0">
                  <a:pos x="64" y="40"/>
                </a:cxn>
                <a:cxn ang="0">
                  <a:pos x="56" y="16"/>
                </a:cxn>
                <a:cxn ang="0">
                  <a:pos x="48" y="0"/>
                </a:cxn>
                <a:cxn ang="0">
                  <a:pos x="8" y="8"/>
                </a:cxn>
                <a:cxn ang="0">
                  <a:pos x="0" y="48"/>
                </a:cxn>
                <a:cxn ang="0">
                  <a:pos x="32" y="72"/>
                </a:cxn>
                <a:cxn ang="0">
                  <a:pos x="48" y="80"/>
                </a:cxn>
                <a:cxn ang="0">
                  <a:pos x="72" y="88"/>
                </a:cxn>
                <a:cxn ang="0">
                  <a:pos x="72" y="104"/>
                </a:cxn>
                <a:cxn ang="0">
                  <a:pos x="64" y="120"/>
                </a:cxn>
                <a:cxn ang="0">
                  <a:pos x="96" y="128"/>
                </a:cxn>
                <a:cxn ang="0">
                  <a:pos x="104" y="128"/>
                </a:cxn>
                <a:cxn ang="0">
                  <a:pos x="112" y="112"/>
                </a:cxn>
                <a:cxn ang="0">
                  <a:pos x="112" y="96"/>
                </a:cxn>
              </a:cxnLst>
              <a:rect l="0" t="0" r="r" b="b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" name="Freeform 898"/>
            <p:cNvSpPr>
              <a:spLocks/>
            </p:cNvSpPr>
            <p:nvPr/>
          </p:nvSpPr>
          <p:spPr bwMode="auto">
            <a:xfrm>
              <a:off x="1681999" y="2843124"/>
              <a:ext cx="311693" cy="588113"/>
            </a:xfrm>
            <a:custGeom>
              <a:avLst/>
              <a:gdLst/>
              <a:ahLst/>
              <a:cxnLst>
                <a:cxn ang="0">
                  <a:pos x="160" y="184"/>
                </a:cxn>
                <a:cxn ang="0">
                  <a:pos x="184" y="208"/>
                </a:cxn>
                <a:cxn ang="0">
                  <a:pos x="192" y="224"/>
                </a:cxn>
                <a:cxn ang="0">
                  <a:pos x="184" y="248"/>
                </a:cxn>
                <a:cxn ang="0">
                  <a:pos x="136" y="264"/>
                </a:cxn>
                <a:cxn ang="0">
                  <a:pos x="136" y="272"/>
                </a:cxn>
                <a:cxn ang="0">
                  <a:pos x="120" y="296"/>
                </a:cxn>
                <a:cxn ang="0">
                  <a:pos x="112" y="304"/>
                </a:cxn>
                <a:cxn ang="0">
                  <a:pos x="128" y="304"/>
                </a:cxn>
                <a:cxn ang="0">
                  <a:pos x="136" y="320"/>
                </a:cxn>
                <a:cxn ang="0">
                  <a:pos x="120" y="312"/>
                </a:cxn>
                <a:cxn ang="0">
                  <a:pos x="128" y="320"/>
                </a:cxn>
                <a:cxn ang="0">
                  <a:pos x="120" y="344"/>
                </a:cxn>
                <a:cxn ang="0">
                  <a:pos x="104" y="352"/>
                </a:cxn>
                <a:cxn ang="0">
                  <a:pos x="104" y="376"/>
                </a:cxn>
                <a:cxn ang="0">
                  <a:pos x="128" y="384"/>
                </a:cxn>
                <a:cxn ang="0">
                  <a:pos x="120" y="408"/>
                </a:cxn>
                <a:cxn ang="0">
                  <a:pos x="112" y="432"/>
                </a:cxn>
                <a:cxn ang="0">
                  <a:pos x="136" y="456"/>
                </a:cxn>
                <a:cxn ang="0">
                  <a:pos x="88" y="456"/>
                </a:cxn>
                <a:cxn ang="0">
                  <a:pos x="64" y="432"/>
                </a:cxn>
                <a:cxn ang="0">
                  <a:pos x="56" y="376"/>
                </a:cxn>
                <a:cxn ang="0">
                  <a:pos x="48" y="352"/>
                </a:cxn>
                <a:cxn ang="0">
                  <a:pos x="32" y="320"/>
                </a:cxn>
                <a:cxn ang="0">
                  <a:pos x="24" y="296"/>
                </a:cxn>
                <a:cxn ang="0">
                  <a:pos x="8" y="232"/>
                </a:cxn>
                <a:cxn ang="0">
                  <a:pos x="8" y="208"/>
                </a:cxn>
                <a:cxn ang="0">
                  <a:pos x="0" y="144"/>
                </a:cxn>
                <a:cxn ang="0">
                  <a:pos x="8" y="72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72" y="8"/>
                </a:cxn>
                <a:cxn ang="0">
                  <a:pos x="120" y="40"/>
                </a:cxn>
                <a:cxn ang="0">
                  <a:pos x="144" y="64"/>
                </a:cxn>
                <a:cxn ang="0">
                  <a:pos x="168" y="88"/>
                </a:cxn>
                <a:cxn ang="0">
                  <a:pos x="184" y="72"/>
                </a:cxn>
                <a:cxn ang="0">
                  <a:pos x="192" y="56"/>
                </a:cxn>
                <a:cxn ang="0">
                  <a:pos x="192" y="88"/>
                </a:cxn>
              </a:cxnLst>
              <a:rect l="0" t="0" r="r" b="b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" name="Freeform 899"/>
            <p:cNvSpPr>
              <a:spLocks/>
            </p:cNvSpPr>
            <p:nvPr/>
          </p:nvSpPr>
          <p:spPr bwMode="auto">
            <a:xfrm>
              <a:off x="1793977" y="2254053"/>
              <a:ext cx="99280" cy="13409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40"/>
                </a:cxn>
                <a:cxn ang="0">
                  <a:pos x="8" y="48"/>
                </a:cxn>
                <a:cxn ang="0">
                  <a:pos x="16" y="48"/>
                </a:cxn>
                <a:cxn ang="0">
                  <a:pos x="24" y="64"/>
                </a:cxn>
                <a:cxn ang="0">
                  <a:pos x="16" y="88"/>
                </a:cxn>
                <a:cxn ang="0">
                  <a:pos x="24" y="104"/>
                </a:cxn>
                <a:cxn ang="0">
                  <a:pos x="32" y="104"/>
                </a:cxn>
                <a:cxn ang="0">
                  <a:pos x="56" y="96"/>
                </a:cxn>
                <a:cxn ang="0">
                  <a:pos x="64" y="96"/>
                </a:cxn>
                <a:cxn ang="0">
                  <a:pos x="48" y="64"/>
                </a:cxn>
                <a:cxn ang="0">
                  <a:pos x="56" y="40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24" y="0"/>
                </a:cxn>
              </a:cxnLst>
              <a:rect l="0" t="0" r="r" b="b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" name="Freeform 920"/>
            <p:cNvSpPr>
              <a:spLocks/>
            </p:cNvSpPr>
            <p:nvPr/>
          </p:nvSpPr>
          <p:spPr bwMode="auto">
            <a:xfrm>
              <a:off x="1681999" y="3235838"/>
              <a:ext cx="24243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" name="Freeform 921"/>
            <p:cNvSpPr>
              <a:spLocks/>
            </p:cNvSpPr>
            <p:nvPr/>
          </p:nvSpPr>
          <p:spPr bwMode="auto">
            <a:xfrm>
              <a:off x="2017934" y="3420701"/>
              <a:ext cx="50794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6" name="Freeform 922"/>
            <p:cNvSpPr>
              <a:spLocks/>
            </p:cNvSpPr>
            <p:nvPr/>
          </p:nvSpPr>
          <p:spPr bwMode="auto">
            <a:xfrm>
              <a:off x="1793977" y="2202330"/>
              <a:ext cx="12699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7" name="Freeform 923"/>
            <p:cNvSpPr>
              <a:spLocks/>
            </p:cNvSpPr>
            <p:nvPr/>
          </p:nvSpPr>
          <p:spPr bwMode="auto">
            <a:xfrm>
              <a:off x="1470740" y="2057696"/>
              <a:ext cx="36941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8" name="Freeform 924"/>
            <p:cNvSpPr>
              <a:spLocks/>
            </p:cNvSpPr>
            <p:nvPr/>
          </p:nvSpPr>
          <p:spPr bwMode="auto">
            <a:xfrm>
              <a:off x="1383004" y="1984900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9" name="Freeform 925"/>
            <p:cNvSpPr>
              <a:spLocks/>
            </p:cNvSpPr>
            <p:nvPr/>
          </p:nvSpPr>
          <p:spPr bwMode="auto">
            <a:xfrm>
              <a:off x="1346063" y="1964786"/>
              <a:ext cx="211258" cy="6226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32" y="8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80" y="24"/>
                </a:cxn>
                <a:cxn ang="0">
                  <a:pos x="88" y="40"/>
                </a:cxn>
                <a:cxn ang="0">
                  <a:pos x="96" y="40"/>
                </a:cxn>
                <a:cxn ang="0">
                  <a:pos x="88" y="48"/>
                </a:cxn>
                <a:cxn ang="0">
                  <a:pos x="136" y="48"/>
                </a:cxn>
                <a:cxn ang="0">
                  <a:pos x="128" y="40"/>
                </a:cxn>
                <a:cxn ang="0">
                  <a:pos x="120" y="40"/>
                </a:cxn>
                <a:cxn ang="0">
                  <a:pos x="120" y="32"/>
                </a:cxn>
                <a:cxn ang="0">
                  <a:pos x="104" y="32"/>
                </a:cxn>
                <a:cxn ang="0">
                  <a:pos x="88" y="16"/>
                </a:cxn>
                <a:cxn ang="0">
                  <a:pos x="48" y="0"/>
                </a:cxn>
                <a:cxn ang="0">
                  <a:pos x="16" y="8"/>
                </a:cxn>
                <a:cxn ang="0">
                  <a:pos x="0" y="24"/>
                </a:cxn>
              </a:cxnLst>
              <a:rect l="0" t="0" r="r" b="b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0" name="Freeform 926"/>
            <p:cNvSpPr>
              <a:spLocks/>
            </p:cNvSpPr>
            <p:nvPr/>
          </p:nvSpPr>
          <p:spPr bwMode="auto">
            <a:xfrm>
              <a:off x="1694697" y="2057696"/>
              <a:ext cx="36941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1" name="Line 927"/>
            <p:cNvSpPr>
              <a:spLocks noChangeShapeType="1"/>
            </p:cNvSpPr>
            <p:nvPr/>
          </p:nvSpPr>
          <p:spPr bwMode="auto">
            <a:xfrm>
              <a:off x="1645057" y="2181257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2" name="Line 928"/>
            <p:cNvSpPr>
              <a:spLocks noChangeShapeType="1"/>
            </p:cNvSpPr>
            <p:nvPr/>
          </p:nvSpPr>
          <p:spPr bwMode="auto">
            <a:xfrm>
              <a:off x="1806676" y="2108461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3" name="Line 929"/>
            <p:cNvSpPr>
              <a:spLocks noChangeShapeType="1"/>
            </p:cNvSpPr>
            <p:nvPr/>
          </p:nvSpPr>
          <p:spPr bwMode="auto">
            <a:xfrm>
              <a:off x="1806676" y="214102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4" name="Freeform 930"/>
            <p:cNvSpPr>
              <a:spLocks/>
            </p:cNvSpPr>
            <p:nvPr/>
          </p:nvSpPr>
          <p:spPr bwMode="auto">
            <a:xfrm>
              <a:off x="1483439" y="1923598"/>
              <a:ext cx="12699" cy="3065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24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5" name="Freeform 931"/>
            <p:cNvSpPr>
              <a:spLocks/>
            </p:cNvSpPr>
            <p:nvPr/>
          </p:nvSpPr>
          <p:spPr bwMode="auto">
            <a:xfrm>
              <a:off x="1570020" y="1995436"/>
              <a:ext cx="11544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6" name="Line 932"/>
            <p:cNvSpPr>
              <a:spLocks noChangeShapeType="1"/>
            </p:cNvSpPr>
            <p:nvPr/>
          </p:nvSpPr>
          <p:spPr bwMode="auto">
            <a:xfrm>
              <a:off x="1483439" y="1902526"/>
              <a:ext cx="24243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7" name="Freeform 933"/>
            <p:cNvSpPr>
              <a:spLocks/>
            </p:cNvSpPr>
            <p:nvPr/>
          </p:nvSpPr>
          <p:spPr bwMode="auto">
            <a:xfrm>
              <a:off x="1507682" y="1902526"/>
              <a:ext cx="12699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8" name="Freeform 934"/>
            <p:cNvSpPr>
              <a:spLocks/>
            </p:cNvSpPr>
            <p:nvPr/>
          </p:nvSpPr>
          <p:spPr bwMode="auto">
            <a:xfrm>
              <a:off x="1520380" y="1934135"/>
              <a:ext cx="12699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9" name="Line 935"/>
            <p:cNvSpPr>
              <a:spLocks noChangeShapeType="1"/>
            </p:cNvSpPr>
            <p:nvPr/>
          </p:nvSpPr>
          <p:spPr bwMode="auto">
            <a:xfrm>
              <a:off x="1544623" y="1943713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0" name="Freeform 936"/>
            <p:cNvSpPr>
              <a:spLocks/>
            </p:cNvSpPr>
            <p:nvPr/>
          </p:nvSpPr>
          <p:spPr bwMode="auto">
            <a:xfrm>
              <a:off x="1544623" y="1964786"/>
              <a:ext cx="25397" cy="20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1" name="Line 937"/>
            <p:cNvSpPr>
              <a:spLocks noChangeShapeType="1"/>
            </p:cNvSpPr>
            <p:nvPr/>
          </p:nvSpPr>
          <p:spPr bwMode="auto">
            <a:xfrm flipV="1">
              <a:off x="1557321" y="1984900"/>
              <a:ext cx="12699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2" name="Line 938"/>
            <p:cNvSpPr>
              <a:spLocks noChangeShapeType="1"/>
            </p:cNvSpPr>
            <p:nvPr/>
          </p:nvSpPr>
          <p:spPr bwMode="auto">
            <a:xfrm>
              <a:off x="1581564" y="1984900"/>
              <a:ext cx="13853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3" name="Freeform 939"/>
            <p:cNvSpPr>
              <a:spLocks/>
            </p:cNvSpPr>
            <p:nvPr/>
          </p:nvSpPr>
          <p:spPr bwMode="auto">
            <a:xfrm>
              <a:off x="1595417" y="1995436"/>
              <a:ext cx="25397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4" name="Line 940"/>
            <p:cNvSpPr>
              <a:spLocks noChangeShapeType="1"/>
            </p:cNvSpPr>
            <p:nvPr/>
          </p:nvSpPr>
          <p:spPr bwMode="auto">
            <a:xfrm>
              <a:off x="1419946" y="1943713"/>
              <a:ext cx="13853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5" name="Freeform 737"/>
            <p:cNvSpPr>
              <a:spLocks/>
            </p:cNvSpPr>
            <p:nvPr/>
          </p:nvSpPr>
          <p:spPr bwMode="auto">
            <a:xfrm>
              <a:off x="1171782" y="1131457"/>
              <a:ext cx="124390" cy="3097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8"/>
                </a:cxn>
                <a:cxn ang="0">
                  <a:pos x="40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48" y="24"/>
                </a:cxn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48" y="8"/>
                </a:cxn>
                <a:cxn ang="0">
                  <a:pos x="72" y="0"/>
                </a:cxn>
                <a:cxn ang="0">
                  <a:pos x="64" y="0"/>
                </a:cxn>
                <a:cxn ang="0">
                  <a:pos x="0" y="8"/>
                </a:cxn>
              </a:cxnLst>
              <a:rect l="0" t="0" r="r" b="b"/>
              <a:pathLst>
                <a:path w="80" h="24">
                  <a:moveTo>
                    <a:pt x="0" y="8"/>
                  </a:moveTo>
                  <a:lnTo>
                    <a:pt x="32" y="8"/>
                  </a:lnTo>
                  <a:lnTo>
                    <a:pt x="4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6" name="Freeform 738"/>
            <p:cNvSpPr>
              <a:spLocks/>
            </p:cNvSpPr>
            <p:nvPr/>
          </p:nvSpPr>
          <p:spPr bwMode="auto">
            <a:xfrm>
              <a:off x="1196660" y="1203721"/>
              <a:ext cx="136829" cy="3097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8" y="8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32" y="24"/>
                </a:cxn>
                <a:cxn ang="0">
                  <a:pos x="64" y="8"/>
                </a:cxn>
                <a:cxn ang="0">
                  <a:pos x="88" y="8"/>
                </a:cxn>
                <a:cxn ang="0">
                  <a:pos x="88" y="0"/>
                </a:cxn>
              </a:cxnLst>
              <a:rect l="0" t="0" r="r" b="b"/>
              <a:pathLst>
                <a:path w="88" h="24">
                  <a:moveTo>
                    <a:pt x="88" y="0"/>
                  </a:moveTo>
                  <a:lnTo>
                    <a:pt x="4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32" y="24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7" name="Freeform 739"/>
            <p:cNvSpPr>
              <a:spLocks/>
            </p:cNvSpPr>
            <p:nvPr/>
          </p:nvSpPr>
          <p:spPr bwMode="auto">
            <a:xfrm>
              <a:off x="1246416" y="1255338"/>
              <a:ext cx="74634" cy="206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8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48" h="16">
                  <a:moveTo>
                    <a:pt x="0" y="16"/>
                  </a:moveTo>
                  <a:lnTo>
                    <a:pt x="48" y="8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8" name="Freeform 740"/>
            <p:cNvSpPr>
              <a:spLocks/>
            </p:cNvSpPr>
            <p:nvPr/>
          </p:nvSpPr>
          <p:spPr bwMode="auto">
            <a:xfrm>
              <a:off x="1333489" y="1286308"/>
              <a:ext cx="49756" cy="3097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9" name="Freeform 741"/>
            <p:cNvSpPr>
              <a:spLocks/>
            </p:cNvSpPr>
            <p:nvPr/>
          </p:nvSpPr>
          <p:spPr bwMode="auto">
            <a:xfrm>
              <a:off x="1358367" y="1368895"/>
              <a:ext cx="24878" cy="6194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48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0" name="Freeform 743"/>
            <p:cNvSpPr>
              <a:spLocks/>
            </p:cNvSpPr>
            <p:nvPr/>
          </p:nvSpPr>
          <p:spPr bwMode="auto">
            <a:xfrm>
              <a:off x="1582269" y="1544392"/>
              <a:ext cx="87073" cy="2064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48" y="16"/>
                </a:cxn>
                <a:cxn ang="0">
                  <a:pos x="56" y="0"/>
                </a:cxn>
                <a:cxn ang="0">
                  <a:pos x="40" y="8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8" y="16"/>
                </a:cxn>
              </a:cxnLst>
              <a:rect l="0" t="0" r="r" b="b"/>
              <a:pathLst>
                <a:path w="56" h="16">
                  <a:moveTo>
                    <a:pt x="8" y="16"/>
                  </a:moveTo>
                  <a:lnTo>
                    <a:pt x="48" y="16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1" name="Freeform 744"/>
            <p:cNvSpPr>
              <a:spLocks/>
            </p:cNvSpPr>
            <p:nvPr/>
          </p:nvSpPr>
          <p:spPr bwMode="auto">
            <a:xfrm>
              <a:off x="1507635" y="1575362"/>
              <a:ext cx="99512" cy="206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64" y="0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64" h="16">
                  <a:moveTo>
                    <a:pt x="0" y="16"/>
                  </a:moveTo>
                  <a:lnTo>
                    <a:pt x="16" y="16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2" name="Freeform 745"/>
            <p:cNvSpPr>
              <a:spLocks/>
            </p:cNvSpPr>
            <p:nvPr/>
          </p:nvSpPr>
          <p:spPr bwMode="auto">
            <a:xfrm>
              <a:off x="1420562" y="1503099"/>
              <a:ext cx="186585" cy="9291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8"/>
                </a:cxn>
                <a:cxn ang="0">
                  <a:pos x="40" y="8"/>
                </a:cxn>
                <a:cxn ang="0">
                  <a:pos x="16" y="32"/>
                </a:cxn>
                <a:cxn ang="0">
                  <a:pos x="32" y="24"/>
                </a:cxn>
                <a:cxn ang="0">
                  <a:pos x="8" y="48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8" y="72"/>
                </a:cxn>
                <a:cxn ang="0">
                  <a:pos x="16" y="64"/>
                </a:cxn>
                <a:cxn ang="0">
                  <a:pos x="32" y="40"/>
                </a:cxn>
                <a:cxn ang="0">
                  <a:pos x="40" y="24"/>
                </a:cxn>
                <a:cxn ang="0">
                  <a:pos x="64" y="16"/>
                </a:cxn>
                <a:cxn ang="0">
                  <a:pos x="72" y="16"/>
                </a:cxn>
                <a:cxn ang="0">
                  <a:pos x="72" y="32"/>
                </a:cxn>
                <a:cxn ang="0">
                  <a:pos x="64" y="40"/>
                </a:cxn>
                <a:cxn ang="0">
                  <a:pos x="72" y="40"/>
                </a:cxn>
                <a:cxn ang="0">
                  <a:pos x="72" y="48"/>
                </a:cxn>
                <a:cxn ang="0">
                  <a:pos x="80" y="48"/>
                </a:cxn>
                <a:cxn ang="0">
                  <a:pos x="96" y="16"/>
                </a:cxn>
                <a:cxn ang="0">
                  <a:pos x="112" y="32"/>
                </a:cxn>
                <a:cxn ang="0">
                  <a:pos x="120" y="24"/>
                </a:cxn>
                <a:cxn ang="0">
                  <a:pos x="112" y="8"/>
                </a:cxn>
                <a:cxn ang="0">
                  <a:pos x="72" y="0"/>
                </a:cxn>
              </a:cxnLst>
              <a:rect l="0" t="0" r="r" b="b"/>
              <a:pathLst>
                <a:path w="120" h="72">
                  <a:moveTo>
                    <a:pt x="72" y="0"/>
                  </a:moveTo>
                  <a:lnTo>
                    <a:pt x="72" y="8"/>
                  </a:lnTo>
                  <a:lnTo>
                    <a:pt x="40" y="8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64"/>
                  </a:lnTo>
                  <a:lnTo>
                    <a:pt x="32" y="40"/>
                  </a:lnTo>
                  <a:lnTo>
                    <a:pt x="40" y="24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96" y="16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3" name="Freeform 746"/>
            <p:cNvSpPr>
              <a:spLocks/>
            </p:cNvSpPr>
            <p:nvPr/>
          </p:nvSpPr>
          <p:spPr bwMode="auto">
            <a:xfrm>
              <a:off x="1395684" y="1451482"/>
              <a:ext cx="149268" cy="51617"/>
            </a:xfrm>
            <a:custGeom>
              <a:avLst/>
              <a:gdLst/>
              <a:ahLst/>
              <a:cxnLst>
                <a:cxn ang="0">
                  <a:pos x="88" y="40"/>
                </a:cxn>
                <a:cxn ang="0">
                  <a:pos x="96" y="16"/>
                </a:cxn>
                <a:cxn ang="0">
                  <a:pos x="80" y="16"/>
                </a:cxn>
                <a:cxn ang="0">
                  <a:pos x="80" y="8"/>
                </a:cxn>
                <a:cxn ang="0">
                  <a:pos x="64" y="0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0" y="40"/>
                </a:cxn>
                <a:cxn ang="0">
                  <a:pos x="16" y="32"/>
                </a:cxn>
                <a:cxn ang="0">
                  <a:pos x="16" y="40"/>
                </a:cxn>
                <a:cxn ang="0">
                  <a:pos x="56" y="24"/>
                </a:cxn>
                <a:cxn ang="0">
                  <a:pos x="40" y="40"/>
                </a:cxn>
                <a:cxn ang="0">
                  <a:pos x="56" y="32"/>
                </a:cxn>
                <a:cxn ang="0">
                  <a:pos x="56" y="40"/>
                </a:cxn>
                <a:cxn ang="0">
                  <a:pos x="88" y="40"/>
                </a:cxn>
                <a:cxn ang="0">
                  <a:pos x="80" y="40"/>
                </a:cxn>
                <a:cxn ang="0">
                  <a:pos x="88" y="40"/>
                </a:cxn>
              </a:cxnLst>
              <a:rect l="0" t="0" r="r" b="b"/>
              <a:pathLst>
                <a:path w="96" h="40">
                  <a:moveTo>
                    <a:pt x="88" y="40"/>
                  </a:moveTo>
                  <a:lnTo>
                    <a:pt x="96" y="16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56" y="24"/>
                  </a:lnTo>
                  <a:lnTo>
                    <a:pt x="40" y="40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88" y="40"/>
                  </a:lnTo>
                  <a:lnTo>
                    <a:pt x="80" y="40"/>
                  </a:lnTo>
                  <a:lnTo>
                    <a:pt x="88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4" name="Freeform 747"/>
            <p:cNvSpPr>
              <a:spLocks/>
            </p:cNvSpPr>
            <p:nvPr/>
          </p:nvSpPr>
          <p:spPr bwMode="auto">
            <a:xfrm>
              <a:off x="1321050" y="1379218"/>
              <a:ext cx="24878" cy="51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5" name="Freeform 941"/>
            <p:cNvSpPr>
              <a:spLocks/>
            </p:cNvSpPr>
            <p:nvPr/>
          </p:nvSpPr>
          <p:spPr bwMode="auto">
            <a:xfrm>
              <a:off x="1669300" y="1606545"/>
              <a:ext cx="49640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6" name="Freeform 942"/>
            <p:cNvSpPr>
              <a:spLocks/>
            </p:cNvSpPr>
            <p:nvPr/>
          </p:nvSpPr>
          <p:spPr bwMode="auto">
            <a:xfrm>
              <a:off x="1931353" y="1441797"/>
              <a:ext cx="49640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32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7" name="Freeform 943"/>
            <p:cNvSpPr>
              <a:spLocks/>
            </p:cNvSpPr>
            <p:nvPr/>
          </p:nvSpPr>
          <p:spPr bwMode="auto">
            <a:xfrm>
              <a:off x="1907110" y="1492562"/>
              <a:ext cx="36941" cy="210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8" name="Freeform 946"/>
            <p:cNvSpPr>
              <a:spLocks/>
            </p:cNvSpPr>
            <p:nvPr/>
          </p:nvSpPr>
          <p:spPr bwMode="auto">
            <a:xfrm>
              <a:off x="2005236" y="1410188"/>
              <a:ext cx="124677" cy="929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56"/>
                </a:cxn>
                <a:cxn ang="0">
                  <a:pos x="48" y="56"/>
                </a:cxn>
                <a:cxn ang="0">
                  <a:pos x="40" y="64"/>
                </a:cxn>
                <a:cxn ang="0">
                  <a:pos x="48" y="64"/>
                </a:cxn>
                <a:cxn ang="0">
                  <a:pos x="56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64" y="64"/>
                </a:cxn>
                <a:cxn ang="0">
                  <a:pos x="64" y="72"/>
                </a:cxn>
                <a:cxn ang="0">
                  <a:pos x="72" y="72"/>
                </a:cxn>
                <a:cxn ang="0">
                  <a:pos x="80" y="56"/>
                </a:cxn>
                <a:cxn ang="0">
                  <a:pos x="72" y="56"/>
                </a:cxn>
                <a:cxn ang="0">
                  <a:pos x="80" y="48"/>
                </a:cxn>
                <a:cxn ang="0">
                  <a:pos x="64" y="56"/>
                </a:cxn>
                <a:cxn ang="0">
                  <a:pos x="80" y="40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40" y="24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16" y="40"/>
                </a:cxn>
                <a:cxn ang="0">
                  <a:pos x="0" y="48"/>
                </a:cxn>
              </a:cxnLst>
              <a:rect l="0" t="0" r="r" b="b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9" name="Freeform 970"/>
            <p:cNvSpPr>
              <a:spLocks/>
            </p:cNvSpPr>
            <p:nvPr/>
          </p:nvSpPr>
          <p:spPr bwMode="auto">
            <a:xfrm>
              <a:off x="151241" y="1358465"/>
              <a:ext cx="36941" cy="210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0" name="Line 972"/>
            <p:cNvSpPr>
              <a:spLocks noChangeShapeType="1"/>
            </p:cNvSpPr>
            <p:nvPr/>
          </p:nvSpPr>
          <p:spPr bwMode="auto">
            <a:xfrm flipV="1">
              <a:off x="114300" y="1379537"/>
              <a:ext cx="36941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1" name="Freeform 976"/>
            <p:cNvSpPr>
              <a:spLocks/>
            </p:cNvSpPr>
            <p:nvPr/>
          </p:nvSpPr>
          <p:spPr bwMode="auto">
            <a:xfrm>
              <a:off x="760774" y="1358465"/>
              <a:ext cx="36941" cy="411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24" y="0"/>
                </a:cxn>
                <a:cxn ang="0">
                  <a:pos x="8" y="0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2" name="Freeform 850"/>
            <p:cNvSpPr>
              <a:spLocks/>
            </p:cNvSpPr>
            <p:nvPr/>
          </p:nvSpPr>
          <p:spPr bwMode="auto">
            <a:xfrm>
              <a:off x="786171" y="1017474"/>
              <a:ext cx="1332197" cy="578534"/>
            </a:xfrm>
            <a:custGeom>
              <a:avLst/>
              <a:gdLst/>
              <a:ahLst/>
              <a:cxnLst>
                <a:cxn ang="0">
                  <a:pos x="704" y="392"/>
                </a:cxn>
                <a:cxn ang="0">
                  <a:pos x="688" y="424"/>
                </a:cxn>
                <a:cxn ang="0">
                  <a:pos x="768" y="384"/>
                </a:cxn>
                <a:cxn ang="0">
                  <a:pos x="752" y="384"/>
                </a:cxn>
                <a:cxn ang="0">
                  <a:pos x="720" y="360"/>
                </a:cxn>
                <a:cxn ang="0">
                  <a:pos x="736" y="344"/>
                </a:cxn>
                <a:cxn ang="0">
                  <a:pos x="640" y="368"/>
                </a:cxn>
                <a:cxn ang="0">
                  <a:pos x="704" y="336"/>
                </a:cxn>
                <a:cxn ang="0">
                  <a:pos x="792" y="320"/>
                </a:cxn>
                <a:cxn ang="0">
                  <a:pos x="856" y="280"/>
                </a:cxn>
                <a:cxn ang="0">
                  <a:pos x="848" y="264"/>
                </a:cxn>
                <a:cxn ang="0">
                  <a:pos x="832" y="256"/>
                </a:cxn>
                <a:cxn ang="0">
                  <a:pos x="824" y="240"/>
                </a:cxn>
                <a:cxn ang="0">
                  <a:pos x="808" y="176"/>
                </a:cxn>
                <a:cxn ang="0">
                  <a:pos x="760" y="208"/>
                </a:cxn>
                <a:cxn ang="0">
                  <a:pos x="744" y="168"/>
                </a:cxn>
                <a:cxn ang="0">
                  <a:pos x="696" y="144"/>
                </a:cxn>
                <a:cxn ang="0">
                  <a:pos x="672" y="168"/>
                </a:cxn>
                <a:cxn ang="0">
                  <a:pos x="648" y="200"/>
                </a:cxn>
                <a:cxn ang="0">
                  <a:pos x="600" y="256"/>
                </a:cxn>
                <a:cxn ang="0">
                  <a:pos x="568" y="312"/>
                </a:cxn>
                <a:cxn ang="0">
                  <a:pos x="544" y="248"/>
                </a:cxn>
                <a:cxn ang="0">
                  <a:pos x="488" y="200"/>
                </a:cxn>
                <a:cxn ang="0">
                  <a:pos x="504" y="168"/>
                </a:cxn>
                <a:cxn ang="0">
                  <a:pos x="560" y="144"/>
                </a:cxn>
                <a:cxn ang="0">
                  <a:pos x="616" y="112"/>
                </a:cxn>
                <a:cxn ang="0">
                  <a:pos x="664" y="96"/>
                </a:cxn>
                <a:cxn ang="0">
                  <a:pos x="696" y="80"/>
                </a:cxn>
                <a:cxn ang="0">
                  <a:pos x="712" y="56"/>
                </a:cxn>
                <a:cxn ang="0">
                  <a:pos x="640" y="88"/>
                </a:cxn>
                <a:cxn ang="0">
                  <a:pos x="648" y="56"/>
                </a:cxn>
                <a:cxn ang="0">
                  <a:pos x="616" y="48"/>
                </a:cxn>
                <a:cxn ang="0">
                  <a:pos x="640" y="24"/>
                </a:cxn>
                <a:cxn ang="0">
                  <a:pos x="688" y="0"/>
                </a:cxn>
                <a:cxn ang="0">
                  <a:pos x="616" y="24"/>
                </a:cxn>
                <a:cxn ang="0">
                  <a:pos x="600" y="56"/>
                </a:cxn>
                <a:cxn ang="0">
                  <a:pos x="552" y="80"/>
                </a:cxn>
                <a:cxn ang="0">
                  <a:pos x="576" y="56"/>
                </a:cxn>
                <a:cxn ang="0">
                  <a:pos x="552" y="64"/>
                </a:cxn>
                <a:cxn ang="0">
                  <a:pos x="480" y="72"/>
                </a:cxn>
                <a:cxn ang="0">
                  <a:pos x="448" y="72"/>
                </a:cxn>
                <a:cxn ang="0">
                  <a:pos x="392" y="80"/>
                </a:cxn>
                <a:cxn ang="0">
                  <a:pos x="392" y="64"/>
                </a:cxn>
                <a:cxn ang="0">
                  <a:pos x="328" y="48"/>
                </a:cxn>
                <a:cxn ang="0">
                  <a:pos x="312" y="48"/>
                </a:cxn>
                <a:cxn ang="0">
                  <a:pos x="296" y="48"/>
                </a:cxn>
                <a:cxn ang="0">
                  <a:pos x="216" y="56"/>
                </a:cxn>
                <a:cxn ang="0">
                  <a:pos x="152" y="56"/>
                </a:cxn>
                <a:cxn ang="0">
                  <a:pos x="8" y="184"/>
                </a:cxn>
                <a:cxn ang="0">
                  <a:pos x="48" y="200"/>
                </a:cxn>
                <a:cxn ang="0">
                  <a:pos x="40" y="256"/>
                </a:cxn>
                <a:cxn ang="0">
                  <a:pos x="24" y="288"/>
                </a:cxn>
                <a:cxn ang="0">
                  <a:pos x="48" y="336"/>
                </a:cxn>
                <a:cxn ang="0">
                  <a:pos x="384" y="344"/>
                </a:cxn>
                <a:cxn ang="0">
                  <a:pos x="456" y="336"/>
                </a:cxn>
                <a:cxn ang="0">
                  <a:pos x="488" y="352"/>
                </a:cxn>
                <a:cxn ang="0">
                  <a:pos x="528" y="400"/>
                </a:cxn>
                <a:cxn ang="0">
                  <a:pos x="488" y="424"/>
                </a:cxn>
                <a:cxn ang="0">
                  <a:pos x="488" y="432"/>
                </a:cxn>
                <a:cxn ang="0">
                  <a:pos x="512" y="424"/>
                </a:cxn>
                <a:cxn ang="0">
                  <a:pos x="568" y="408"/>
                </a:cxn>
                <a:cxn ang="0">
                  <a:pos x="640" y="392"/>
                </a:cxn>
                <a:cxn ang="0">
                  <a:pos x="672" y="392"/>
                </a:cxn>
              </a:cxnLst>
              <a:rect l="0" t="0" r="r" b="b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3" name="Freeform 851"/>
            <p:cNvSpPr>
              <a:spLocks/>
            </p:cNvSpPr>
            <p:nvPr/>
          </p:nvSpPr>
          <p:spPr bwMode="auto">
            <a:xfrm>
              <a:off x="226279" y="1058661"/>
              <a:ext cx="796548" cy="299803"/>
            </a:xfrm>
            <a:custGeom>
              <a:avLst/>
              <a:gdLst/>
              <a:ahLst/>
              <a:cxnLst>
                <a:cxn ang="0">
                  <a:pos x="376" y="144"/>
                </a:cxn>
                <a:cxn ang="0">
                  <a:pos x="376" y="160"/>
                </a:cxn>
                <a:cxn ang="0">
                  <a:pos x="408" y="168"/>
                </a:cxn>
                <a:cxn ang="0">
                  <a:pos x="408" y="208"/>
                </a:cxn>
                <a:cxn ang="0">
                  <a:pos x="392" y="224"/>
                </a:cxn>
                <a:cxn ang="0">
                  <a:pos x="384" y="208"/>
                </a:cxn>
                <a:cxn ang="0">
                  <a:pos x="384" y="200"/>
                </a:cxn>
                <a:cxn ang="0">
                  <a:pos x="376" y="224"/>
                </a:cxn>
                <a:cxn ang="0">
                  <a:pos x="376" y="200"/>
                </a:cxn>
                <a:cxn ang="0">
                  <a:pos x="376" y="192"/>
                </a:cxn>
                <a:cxn ang="0">
                  <a:pos x="392" y="192"/>
                </a:cxn>
                <a:cxn ang="0">
                  <a:pos x="376" y="192"/>
                </a:cxn>
                <a:cxn ang="0">
                  <a:pos x="384" y="176"/>
                </a:cxn>
                <a:cxn ang="0">
                  <a:pos x="376" y="176"/>
                </a:cxn>
                <a:cxn ang="0">
                  <a:pos x="368" y="152"/>
                </a:cxn>
                <a:cxn ang="0">
                  <a:pos x="320" y="152"/>
                </a:cxn>
                <a:cxn ang="0">
                  <a:pos x="288" y="136"/>
                </a:cxn>
                <a:cxn ang="0">
                  <a:pos x="224" y="160"/>
                </a:cxn>
                <a:cxn ang="0">
                  <a:pos x="280" y="136"/>
                </a:cxn>
                <a:cxn ang="0">
                  <a:pos x="208" y="160"/>
                </a:cxn>
                <a:cxn ang="0">
                  <a:pos x="200" y="168"/>
                </a:cxn>
                <a:cxn ang="0">
                  <a:pos x="136" y="192"/>
                </a:cxn>
                <a:cxn ang="0">
                  <a:pos x="0" y="232"/>
                </a:cxn>
                <a:cxn ang="0">
                  <a:pos x="152" y="168"/>
                </a:cxn>
                <a:cxn ang="0">
                  <a:pos x="112" y="168"/>
                </a:cxn>
                <a:cxn ang="0">
                  <a:pos x="104" y="152"/>
                </a:cxn>
                <a:cxn ang="0">
                  <a:pos x="152" y="112"/>
                </a:cxn>
                <a:cxn ang="0">
                  <a:pos x="224" y="80"/>
                </a:cxn>
                <a:cxn ang="0">
                  <a:pos x="176" y="88"/>
                </a:cxn>
                <a:cxn ang="0">
                  <a:pos x="176" y="80"/>
                </a:cxn>
                <a:cxn ang="0">
                  <a:pos x="216" y="64"/>
                </a:cxn>
                <a:cxn ang="0">
                  <a:pos x="216" y="64"/>
                </a:cxn>
                <a:cxn ang="0">
                  <a:pos x="240" y="56"/>
                </a:cxn>
                <a:cxn ang="0">
                  <a:pos x="240" y="40"/>
                </a:cxn>
                <a:cxn ang="0">
                  <a:pos x="280" y="32"/>
                </a:cxn>
                <a:cxn ang="0">
                  <a:pos x="392" y="0"/>
                </a:cxn>
                <a:cxn ang="0">
                  <a:pos x="400" y="8"/>
                </a:cxn>
                <a:cxn ang="0">
                  <a:pos x="424" y="8"/>
                </a:cxn>
                <a:cxn ang="0">
                  <a:pos x="512" y="24"/>
                </a:cxn>
              </a:cxnLst>
              <a:rect l="0" t="0" r="r" b="b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4" name="Freeform 852"/>
            <p:cNvSpPr>
              <a:spLocks/>
            </p:cNvSpPr>
            <p:nvPr/>
          </p:nvSpPr>
          <p:spPr bwMode="auto">
            <a:xfrm>
              <a:off x="760774" y="1772251"/>
              <a:ext cx="548348" cy="35056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72"/>
                </a:cxn>
                <a:cxn ang="0">
                  <a:pos x="8" y="80"/>
                </a:cxn>
                <a:cxn ang="0">
                  <a:pos x="32" y="104"/>
                </a:cxn>
                <a:cxn ang="0">
                  <a:pos x="48" y="136"/>
                </a:cxn>
                <a:cxn ang="0">
                  <a:pos x="56" y="144"/>
                </a:cxn>
                <a:cxn ang="0">
                  <a:pos x="40" y="96"/>
                </a:cxn>
                <a:cxn ang="0">
                  <a:pos x="24" y="16"/>
                </a:cxn>
                <a:cxn ang="0">
                  <a:pos x="40" y="24"/>
                </a:cxn>
                <a:cxn ang="0">
                  <a:pos x="56" y="72"/>
                </a:cxn>
                <a:cxn ang="0">
                  <a:pos x="72" y="96"/>
                </a:cxn>
                <a:cxn ang="0">
                  <a:pos x="80" y="112"/>
                </a:cxn>
                <a:cxn ang="0">
                  <a:pos x="112" y="168"/>
                </a:cxn>
                <a:cxn ang="0">
                  <a:pos x="104" y="192"/>
                </a:cxn>
                <a:cxn ang="0">
                  <a:pos x="144" y="224"/>
                </a:cxn>
                <a:cxn ang="0">
                  <a:pos x="192" y="248"/>
                </a:cxn>
                <a:cxn ang="0">
                  <a:pos x="224" y="248"/>
                </a:cxn>
                <a:cxn ang="0">
                  <a:pos x="264" y="272"/>
                </a:cxn>
                <a:cxn ang="0">
                  <a:pos x="288" y="248"/>
                </a:cxn>
                <a:cxn ang="0">
                  <a:pos x="288" y="224"/>
                </a:cxn>
                <a:cxn ang="0">
                  <a:pos x="320" y="216"/>
                </a:cxn>
                <a:cxn ang="0">
                  <a:pos x="328" y="216"/>
                </a:cxn>
                <a:cxn ang="0">
                  <a:pos x="336" y="168"/>
                </a:cxn>
                <a:cxn ang="0">
                  <a:pos x="296" y="200"/>
                </a:cxn>
                <a:cxn ang="0">
                  <a:pos x="288" y="216"/>
                </a:cxn>
                <a:cxn ang="0">
                  <a:pos x="272" y="216"/>
                </a:cxn>
                <a:cxn ang="0">
                  <a:pos x="224" y="200"/>
                </a:cxn>
                <a:cxn ang="0">
                  <a:pos x="216" y="128"/>
                </a:cxn>
                <a:cxn ang="0">
                  <a:pos x="200" y="96"/>
                </a:cxn>
                <a:cxn ang="0">
                  <a:pos x="168" y="40"/>
                </a:cxn>
                <a:cxn ang="0">
                  <a:pos x="152" y="56"/>
                </a:cxn>
                <a:cxn ang="0">
                  <a:pos x="144" y="32"/>
                </a:cxn>
                <a:cxn ang="0">
                  <a:pos x="72" y="24"/>
                </a:cxn>
                <a:cxn ang="0">
                  <a:pos x="0" y="0"/>
                </a:cxn>
              </a:cxnLst>
              <a:rect l="0" t="0" r="r" b="b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5" name="Freeform 853"/>
            <p:cNvSpPr>
              <a:spLocks/>
            </p:cNvSpPr>
            <p:nvPr/>
          </p:nvSpPr>
          <p:spPr bwMode="auto">
            <a:xfrm>
              <a:off x="699590" y="1451375"/>
              <a:ext cx="1144027" cy="465510"/>
            </a:xfrm>
            <a:custGeom>
              <a:avLst/>
              <a:gdLst/>
              <a:ahLst/>
              <a:cxnLst>
                <a:cxn ang="0">
                  <a:pos x="304" y="296"/>
                </a:cxn>
                <a:cxn ang="0">
                  <a:pos x="320" y="296"/>
                </a:cxn>
                <a:cxn ang="0">
                  <a:pos x="352" y="304"/>
                </a:cxn>
                <a:cxn ang="0">
                  <a:pos x="384" y="304"/>
                </a:cxn>
                <a:cxn ang="0">
                  <a:pos x="368" y="288"/>
                </a:cxn>
                <a:cxn ang="0">
                  <a:pos x="400" y="280"/>
                </a:cxn>
                <a:cxn ang="0">
                  <a:pos x="432" y="296"/>
                </a:cxn>
                <a:cxn ang="0">
                  <a:pos x="464" y="336"/>
                </a:cxn>
                <a:cxn ang="0">
                  <a:pos x="488" y="352"/>
                </a:cxn>
                <a:cxn ang="0">
                  <a:pos x="504" y="248"/>
                </a:cxn>
                <a:cxn ang="0">
                  <a:pos x="568" y="200"/>
                </a:cxn>
                <a:cxn ang="0">
                  <a:pos x="576" y="184"/>
                </a:cxn>
                <a:cxn ang="0">
                  <a:pos x="584" y="168"/>
                </a:cxn>
                <a:cxn ang="0">
                  <a:pos x="592" y="160"/>
                </a:cxn>
                <a:cxn ang="0">
                  <a:pos x="600" y="160"/>
                </a:cxn>
                <a:cxn ang="0">
                  <a:pos x="616" y="144"/>
                </a:cxn>
                <a:cxn ang="0">
                  <a:pos x="664" y="112"/>
                </a:cxn>
                <a:cxn ang="0">
                  <a:pos x="672" y="112"/>
                </a:cxn>
                <a:cxn ang="0">
                  <a:pos x="712" y="72"/>
                </a:cxn>
                <a:cxn ang="0">
                  <a:pos x="728" y="56"/>
                </a:cxn>
                <a:cxn ang="0">
                  <a:pos x="696" y="56"/>
                </a:cxn>
                <a:cxn ang="0">
                  <a:pos x="624" y="72"/>
                </a:cxn>
                <a:cxn ang="0">
                  <a:pos x="584" y="96"/>
                </a:cxn>
                <a:cxn ang="0">
                  <a:pos x="536" y="88"/>
                </a:cxn>
                <a:cxn ang="0">
                  <a:pos x="536" y="72"/>
                </a:cxn>
                <a:cxn ang="0">
                  <a:pos x="504" y="64"/>
                </a:cxn>
                <a:cxn ang="0">
                  <a:pos x="472" y="112"/>
                </a:cxn>
                <a:cxn ang="0">
                  <a:pos x="472" y="88"/>
                </a:cxn>
                <a:cxn ang="0">
                  <a:pos x="504" y="48"/>
                </a:cxn>
                <a:cxn ang="0">
                  <a:pos x="528" y="40"/>
                </a:cxn>
                <a:cxn ang="0">
                  <a:pos x="504" y="32"/>
                </a:cxn>
                <a:cxn ang="0">
                  <a:pos x="464" y="40"/>
                </a:cxn>
                <a:cxn ang="0">
                  <a:pos x="480" y="16"/>
                </a:cxn>
                <a:cxn ang="0">
                  <a:pos x="432" y="0"/>
                </a:cxn>
                <a:cxn ang="0">
                  <a:pos x="104" y="8"/>
                </a:cxn>
                <a:cxn ang="0">
                  <a:pos x="96" y="16"/>
                </a:cxn>
                <a:cxn ang="0">
                  <a:pos x="64" y="48"/>
                </a:cxn>
                <a:cxn ang="0">
                  <a:pos x="8" y="136"/>
                </a:cxn>
                <a:cxn ang="0">
                  <a:pos x="8" y="160"/>
                </a:cxn>
                <a:cxn ang="0">
                  <a:pos x="8" y="176"/>
                </a:cxn>
                <a:cxn ang="0">
                  <a:pos x="16" y="208"/>
                </a:cxn>
                <a:cxn ang="0">
                  <a:pos x="32" y="232"/>
                </a:cxn>
                <a:cxn ang="0">
                  <a:pos x="72" y="248"/>
                </a:cxn>
                <a:cxn ang="0">
                  <a:pos x="184" y="280"/>
                </a:cxn>
                <a:cxn ang="0">
                  <a:pos x="200" y="304"/>
                </a:cxn>
                <a:cxn ang="0">
                  <a:pos x="240" y="344"/>
                </a:cxn>
              </a:cxnLst>
              <a:rect l="0" t="0" r="r" b="b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6" name="Freeform 944"/>
            <p:cNvSpPr>
              <a:spLocks/>
            </p:cNvSpPr>
            <p:nvPr/>
          </p:nvSpPr>
          <p:spPr bwMode="auto">
            <a:xfrm>
              <a:off x="1757036" y="1204253"/>
              <a:ext cx="36941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7" name="Freeform 945"/>
            <p:cNvSpPr>
              <a:spLocks/>
            </p:cNvSpPr>
            <p:nvPr/>
          </p:nvSpPr>
          <p:spPr bwMode="auto">
            <a:xfrm>
              <a:off x="1806676" y="1213831"/>
              <a:ext cx="24243" cy="105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16" y="0"/>
                </a:cxn>
                <a:cxn ang="0">
                  <a:pos x="8" y="0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8" name="Freeform 947"/>
            <p:cNvSpPr>
              <a:spLocks/>
            </p:cNvSpPr>
            <p:nvPr/>
          </p:nvSpPr>
          <p:spPr bwMode="auto">
            <a:xfrm>
              <a:off x="1718940" y="1141036"/>
              <a:ext cx="124677" cy="52681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32"/>
                </a:cxn>
                <a:cxn ang="0">
                  <a:pos x="16" y="40"/>
                </a:cxn>
                <a:cxn ang="0">
                  <a:pos x="40" y="32"/>
                </a:cxn>
                <a:cxn ang="0">
                  <a:pos x="48" y="32"/>
                </a:cxn>
                <a:cxn ang="0">
                  <a:pos x="64" y="40"/>
                </a:cxn>
                <a:cxn ang="0">
                  <a:pos x="80" y="32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32" y="16"/>
                </a:cxn>
                <a:cxn ang="0">
                  <a:pos x="16" y="32"/>
                </a:cxn>
                <a:cxn ang="0">
                  <a:pos x="0" y="32"/>
                </a:cxn>
              </a:cxnLst>
              <a:rect l="0" t="0" r="r" b="b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9" name="Freeform 948"/>
            <p:cNvSpPr>
              <a:spLocks/>
            </p:cNvSpPr>
            <p:nvPr/>
          </p:nvSpPr>
          <p:spPr bwMode="auto">
            <a:xfrm>
              <a:off x="1944051" y="1110385"/>
              <a:ext cx="36941" cy="210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0" name="Freeform 949"/>
            <p:cNvSpPr>
              <a:spLocks/>
            </p:cNvSpPr>
            <p:nvPr/>
          </p:nvSpPr>
          <p:spPr bwMode="auto">
            <a:xfrm>
              <a:off x="1819374" y="1017474"/>
              <a:ext cx="347480" cy="19635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40"/>
                </a:cxn>
                <a:cxn ang="0">
                  <a:pos x="24" y="48"/>
                </a:cxn>
                <a:cxn ang="0">
                  <a:pos x="64" y="48"/>
                </a:cxn>
                <a:cxn ang="0">
                  <a:pos x="72" y="56"/>
                </a:cxn>
                <a:cxn ang="0">
                  <a:pos x="96" y="48"/>
                </a:cxn>
                <a:cxn ang="0">
                  <a:pos x="112" y="56"/>
                </a:cxn>
                <a:cxn ang="0">
                  <a:pos x="96" y="64"/>
                </a:cxn>
                <a:cxn ang="0">
                  <a:pos x="112" y="64"/>
                </a:cxn>
                <a:cxn ang="0">
                  <a:pos x="120" y="64"/>
                </a:cxn>
                <a:cxn ang="0">
                  <a:pos x="128" y="72"/>
                </a:cxn>
                <a:cxn ang="0">
                  <a:pos x="128" y="88"/>
                </a:cxn>
                <a:cxn ang="0">
                  <a:pos x="88" y="96"/>
                </a:cxn>
                <a:cxn ang="0">
                  <a:pos x="96" y="104"/>
                </a:cxn>
                <a:cxn ang="0">
                  <a:pos x="80" y="112"/>
                </a:cxn>
                <a:cxn ang="0">
                  <a:pos x="56" y="104"/>
                </a:cxn>
                <a:cxn ang="0">
                  <a:pos x="40" y="120"/>
                </a:cxn>
                <a:cxn ang="0">
                  <a:pos x="64" y="120"/>
                </a:cxn>
                <a:cxn ang="0">
                  <a:pos x="88" y="128"/>
                </a:cxn>
                <a:cxn ang="0">
                  <a:pos x="96" y="128"/>
                </a:cxn>
                <a:cxn ang="0">
                  <a:pos x="96" y="136"/>
                </a:cxn>
                <a:cxn ang="0">
                  <a:pos x="96" y="144"/>
                </a:cxn>
                <a:cxn ang="0">
                  <a:pos x="120" y="152"/>
                </a:cxn>
                <a:cxn ang="0">
                  <a:pos x="144" y="152"/>
                </a:cxn>
                <a:cxn ang="0">
                  <a:pos x="128" y="136"/>
                </a:cxn>
                <a:cxn ang="0">
                  <a:pos x="128" y="128"/>
                </a:cxn>
                <a:cxn ang="0">
                  <a:pos x="152" y="144"/>
                </a:cxn>
                <a:cxn ang="0">
                  <a:pos x="168" y="144"/>
                </a:cxn>
                <a:cxn ang="0">
                  <a:pos x="176" y="136"/>
                </a:cxn>
                <a:cxn ang="0">
                  <a:pos x="168" y="128"/>
                </a:cxn>
                <a:cxn ang="0">
                  <a:pos x="176" y="120"/>
                </a:cxn>
                <a:cxn ang="0">
                  <a:pos x="160" y="104"/>
                </a:cxn>
                <a:cxn ang="0">
                  <a:pos x="168" y="96"/>
                </a:cxn>
                <a:cxn ang="0">
                  <a:pos x="184" y="104"/>
                </a:cxn>
                <a:cxn ang="0">
                  <a:pos x="184" y="112"/>
                </a:cxn>
                <a:cxn ang="0">
                  <a:pos x="192" y="112"/>
                </a:cxn>
                <a:cxn ang="0">
                  <a:pos x="224" y="88"/>
                </a:cxn>
                <a:cxn ang="0">
                  <a:pos x="200" y="72"/>
                </a:cxn>
                <a:cxn ang="0">
                  <a:pos x="184" y="72"/>
                </a:cxn>
                <a:cxn ang="0">
                  <a:pos x="176" y="64"/>
                </a:cxn>
                <a:cxn ang="0">
                  <a:pos x="184" y="64"/>
                </a:cxn>
                <a:cxn ang="0">
                  <a:pos x="200" y="56"/>
                </a:cxn>
                <a:cxn ang="0">
                  <a:pos x="192" y="56"/>
                </a:cxn>
                <a:cxn ang="0">
                  <a:pos x="200" y="48"/>
                </a:cxn>
                <a:cxn ang="0">
                  <a:pos x="176" y="32"/>
                </a:cxn>
                <a:cxn ang="0">
                  <a:pos x="152" y="24"/>
                </a:cxn>
                <a:cxn ang="0">
                  <a:pos x="160" y="16"/>
                </a:cxn>
                <a:cxn ang="0">
                  <a:pos x="128" y="16"/>
                </a:cxn>
                <a:cxn ang="0">
                  <a:pos x="88" y="24"/>
                </a:cxn>
                <a:cxn ang="0">
                  <a:pos x="104" y="8"/>
                </a:cxn>
                <a:cxn ang="0">
                  <a:pos x="88" y="0"/>
                </a:cxn>
                <a:cxn ang="0">
                  <a:pos x="56" y="8"/>
                </a:cxn>
                <a:cxn ang="0">
                  <a:pos x="40" y="24"/>
                </a:cxn>
                <a:cxn ang="0">
                  <a:pos x="48" y="16"/>
                </a:cxn>
                <a:cxn ang="0">
                  <a:pos x="80" y="0"/>
                </a:cxn>
                <a:cxn ang="0">
                  <a:pos x="56" y="0"/>
                </a:cxn>
                <a:cxn ang="0">
                  <a:pos x="24" y="8"/>
                </a:cxn>
                <a:cxn ang="0">
                  <a:pos x="0" y="24"/>
                </a:cxn>
              </a:cxnLst>
              <a:rect l="0" t="0" r="r" b="b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1" name="Freeform 950"/>
            <p:cNvSpPr>
              <a:spLocks/>
            </p:cNvSpPr>
            <p:nvPr/>
          </p:nvSpPr>
          <p:spPr bwMode="auto">
            <a:xfrm>
              <a:off x="1980993" y="1017474"/>
              <a:ext cx="61184" cy="201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32" y="16"/>
                </a:cxn>
                <a:cxn ang="0">
                  <a:pos x="40" y="8"/>
                </a:cxn>
                <a:cxn ang="0">
                  <a:pos x="8" y="0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2" name="Freeform 951"/>
            <p:cNvSpPr>
              <a:spLocks/>
            </p:cNvSpPr>
            <p:nvPr/>
          </p:nvSpPr>
          <p:spPr bwMode="auto">
            <a:xfrm>
              <a:off x="1793977" y="997360"/>
              <a:ext cx="36941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3" name="Freeform 952"/>
            <p:cNvSpPr>
              <a:spLocks/>
            </p:cNvSpPr>
            <p:nvPr/>
          </p:nvSpPr>
          <p:spPr bwMode="auto">
            <a:xfrm>
              <a:off x="1830919" y="976287"/>
              <a:ext cx="199714" cy="3065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72" y="24"/>
                </a:cxn>
                <a:cxn ang="0">
                  <a:pos x="88" y="24"/>
                </a:cxn>
                <a:cxn ang="0">
                  <a:pos x="96" y="24"/>
                </a:cxn>
                <a:cxn ang="0">
                  <a:pos x="112" y="24"/>
                </a:cxn>
                <a:cxn ang="0">
                  <a:pos x="128" y="16"/>
                </a:cxn>
                <a:cxn ang="0">
                  <a:pos x="56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8" y="0"/>
                </a:cxn>
              </a:cxnLst>
              <a:rect l="0" t="0" r="r" b="b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4" name="Freeform 953"/>
            <p:cNvSpPr>
              <a:spLocks/>
            </p:cNvSpPr>
            <p:nvPr/>
          </p:nvSpPr>
          <p:spPr bwMode="auto">
            <a:xfrm>
              <a:off x="1918654" y="914028"/>
              <a:ext cx="123523" cy="4214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24" y="32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32" y="0"/>
                </a:cxn>
                <a:cxn ang="0">
                  <a:pos x="8" y="8"/>
                </a:cxn>
              </a:cxnLst>
              <a:rect l="0" t="0" r="r" b="b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5" name="Freeform 954"/>
            <p:cNvSpPr>
              <a:spLocks/>
            </p:cNvSpPr>
            <p:nvPr/>
          </p:nvSpPr>
          <p:spPr bwMode="auto">
            <a:xfrm>
              <a:off x="1918654" y="893913"/>
              <a:ext cx="486010" cy="92910"/>
            </a:xfrm>
            <a:custGeom>
              <a:avLst/>
              <a:gdLst/>
              <a:ahLst/>
              <a:cxnLst>
                <a:cxn ang="0">
                  <a:pos x="64" y="16"/>
                </a:cxn>
                <a:cxn ang="0">
                  <a:pos x="72" y="24"/>
                </a:cxn>
                <a:cxn ang="0">
                  <a:pos x="88" y="24"/>
                </a:cxn>
                <a:cxn ang="0">
                  <a:pos x="72" y="32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112" y="64"/>
                </a:cxn>
                <a:cxn ang="0">
                  <a:pos x="104" y="56"/>
                </a:cxn>
                <a:cxn ang="0">
                  <a:pos x="120" y="56"/>
                </a:cxn>
                <a:cxn ang="0">
                  <a:pos x="120" y="48"/>
                </a:cxn>
                <a:cxn ang="0">
                  <a:pos x="144" y="48"/>
                </a:cxn>
                <a:cxn ang="0">
                  <a:pos x="176" y="32"/>
                </a:cxn>
                <a:cxn ang="0">
                  <a:pos x="312" y="8"/>
                </a:cxn>
                <a:cxn ang="0">
                  <a:pos x="248" y="0"/>
                </a:cxn>
                <a:cxn ang="0">
                  <a:pos x="192" y="0"/>
                </a:cxn>
                <a:cxn ang="0">
                  <a:pos x="64" y="16"/>
                </a:cxn>
              </a:cxnLst>
              <a:rect l="0" t="0" r="r" b="b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6" name="Freeform 955"/>
            <p:cNvSpPr>
              <a:spLocks/>
            </p:cNvSpPr>
            <p:nvPr/>
          </p:nvSpPr>
          <p:spPr bwMode="auto">
            <a:xfrm>
              <a:off x="1869014" y="924564"/>
              <a:ext cx="11544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7" name="Freeform 956"/>
            <p:cNvSpPr>
              <a:spLocks/>
            </p:cNvSpPr>
            <p:nvPr/>
          </p:nvSpPr>
          <p:spPr bwMode="auto">
            <a:xfrm>
              <a:off x="1757036" y="945637"/>
              <a:ext cx="123523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80" y="8"/>
                </a:cxn>
                <a:cxn ang="0">
                  <a:pos x="64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8" name="Freeform 957"/>
            <p:cNvSpPr>
              <a:spLocks/>
            </p:cNvSpPr>
            <p:nvPr/>
          </p:nvSpPr>
          <p:spPr bwMode="auto">
            <a:xfrm>
              <a:off x="1843617" y="956173"/>
              <a:ext cx="63493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0" y="8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9" name="Freeform 958"/>
            <p:cNvSpPr>
              <a:spLocks/>
            </p:cNvSpPr>
            <p:nvPr/>
          </p:nvSpPr>
          <p:spPr bwMode="auto">
            <a:xfrm>
              <a:off x="1718940" y="966709"/>
              <a:ext cx="26552" cy="95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8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0" name="Freeform 959"/>
            <p:cNvSpPr>
              <a:spLocks/>
            </p:cNvSpPr>
            <p:nvPr/>
          </p:nvSpPr>
          <p:spPr bwMode="auto">
            <a:xfrm>
              <a:off x="1706242" y="976287"/>
              <a:ext cx="100434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40" y="16"/>
                </a:cxn>
                <a:cxn ang="0">
                  <a:pos x="64" y="0"/>
                </a:cxn>
                <a:cxn ang="0">
                  <a:pos x="40" y="0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1" name="Freeform 960"/>
            <p:cNvSpPr>
              <a:spLocks/>
            </p:cNvSpPr>
            <p:nvPr/>
          </p:nvSpPr>
          <p:spPr bwMode="auto">
            <a:xfrm>
              <a:off x="1657756" y="1017474"/>
              <a:ext cx="99280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6" y="32"/>
                </a:cxn>
                <a:cxn ang="0">
                  <a:pos x="48" y="24"/>
                </a:cxn>
                <a:cxn ang="0">
                  <a:pos x="56" y="8"/>
                </a:cxn>
                <a:cxn ang="0">
                  <a:pos x="48" y="8"/>
                </a:cxn>
                <a:cxn ang="0">
                  <a:pos x="6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0" y="16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2" name="Line 961"/>
            <p:cNvSpPr>
              <a:spLocks noChangeShapeType="1"/>
            </p:cNvSpPr>
            <p:nvPr/>
          </p:nvSpPr>
          <p:spPr bwMode="auto">
            <a:xfrm>
              <a:off x="1681999" y="100693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3" name="Line 962"/>
            <p:cNvSpPr>
              <a:spLocks noChangeShapeType="1"/>
            </p:cNvSpPr>
            <p:nvPr/>
          </p:nvSpPr>
          <p:spPr bwMode="auto">
            <a:xfrm>
              <a:off x="1632359" y="966709"/>
              <a:ext cx="73883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4" name="Freeform 963"/>
            <p:cNvSpPr>
              <a:spLocks/>
            </p:cNvSpPr>
            <p:nvPr/>
          </p:nvSpPr>
          <p:spPr bwMode="auto">
            <a:xfrm>
              <a:off x="1608116" y="956173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5" name="Freeform 964"/>
            <p:cNvSpPr>
              <a:spLocks/>
            </p:cNvSpPr>
            <p:nvPr/>
          </p:nvSpPr>
          <p:spPr bwMode="auto">
            <a:xfrm>
              <a:off x="1620815" y="956173"/>
              <a:ext cx="61184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40" y="0"/>
                </a:cxn>
                <a:cxn ang="0">
                  <a:pos x="0" y="8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6" name="Freeform 965"/>
            <p:cNvSpPr>
              <a:spLocks/>
            </p:cNvSpPr>
            <p:nvPr/>
          </p:nvSpPr>
          <p:spPr bwMode="auto">
            <a:xfrm>
              <a:off x="1483439" y="986824"/>
              <a:ext cx="36941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7" name="Freeform 966"/>
            <p:cNvSpPr>
              <a:spLocks/>
            </p:cNvSpPr>
            <p:nvPr/>
          </p:nvSpPr>
          <p:spPr bwMode="auto">
            <a:xfrm>
              <a:off x="1446498" y="966709"/>
              <a:ext cx="135067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16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88" y="0"/>
                </a:cxn>
                <a:cxn ang="0">
                  <a:pos x="56" y="0"/>
                </a:cxn>
                <a:cxn ang="0">
                  <a:pos x="0" y="16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8" name="Freeform 967"/>
            <p:cNvSpPr>
              <a:spLocks/>
            </p:cNvSpPr>
            <p:nvPr/>
          </p:nvSpPr>
          <p:spPr bwMode="auto">
            <a:xfrm>
              <a:off x="1496138" y="976287"/>
              <a:ext cx="185861" cy="3065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104" y="16"/>
                </a:cxn>
                <a:cxn ang="0">
                  <a:pos x="120" y="8"/>
                </a:cxn>
                <a:cxn ang="0">
                  <a:pos x="104" y="8"/>
                </a:cxn>
                <a:cxn ang="0">
                  <a:pos x="104" y="0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40" y="0"/>
                </a:cxn>
                <a:cxn ang="0">
                  <a:pos x="0" y="16"/>
                </a:cxn>
              </a:cxnLst>
              <a:rect l="0" t="0" r="r" b="b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9" name="Freeform 968"/>
            <p:cNvSpPr>
              <a:spLocks/>
            </p:cNvSpPr>
            <p:nvPr/>
          </p:nvSpPr>
          <p:spPr bwMode="auto">
            <a:xfrm>
              <a:off x="1383005" y="1017474"/>
              <a:ext cx="262053" cy="833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48" y="40"/>
                </a:cxn>
                <a:cxn ang="0">
                  <a:pos x="8" y="48"/>
                </a:cxn>
                <a:cxn ang="0">
                  <a:pos x="0" y="56"/>
                </a:cxn>
                <a:cxn ang="0">
                  <a:pos x="24" y="56"/>
                </a:cxn>
                <a:cxn ang="0">
                  <a:pos x="16" y="64"/>
                </a:cxn>
                <a:cxn ang="0">
                  <a:pos x="96" y="56"/>
                </a:cxn>
                <a:cxn ang="0">
                  <a:pos x="112" y="64"/>
                </a:cxn>
                <a:cxn ang="0">
                  <a:pos x="128" y="64"/>
                </a:cxn>
                <a:cxn ang="0">
                  <a:pos x="160" y="48"/>
                </a:cxn>
                <a:cxn ang="0">
                  <a:pos x="136" y="40"/>
                </a:cxn>
                <a:cxn ang="0">
                  <a:pos x="136" y="32"/>
                </a:cxn>
                <a:cxn ang="0">
                  <a:pos x="144" y="32"/>
                </a:cxn>
                <a:cxn ang="0">
                  <a:pos x="144" y="16"/>
                </a:cxn>
                <a:cxn ang="0">
                  <a:pos x="168" y="8"/>
                </a:cxn>
                <a:cxn ang="0">
                  <a:pos x="152" y="0"/>
                </a:cxn>
                <a:cxn ang="0">
                  <a:pos x="128" y="16"/>
                </a:cxn>
                <a:cxn ang="0">
                  <a:pos x="96" y="8"/>
                </a:cxn>
                <a:cxn ang="0">
                  <a:pos x="80" y="16"/>
                </a:cxn>
                <a:cxn ang="0">
                  <a:pos x="80" y="8"/>
                </a:cxn>
                <a:cxn ang="0">
                  <a:pos x="72" y="8"/>
                </a:cxn>
                <a:cxn ang="0">
                  <a:pos x="32" y="16"/>
                </a:cxn>
                <a:cxn ang="0">
                  <a:pos x="8" y="32"/>
                </a:cxn>
              </a:cxnLst>
              <a:rect l="0" t="0" r="r" b="b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0" name="Freeform 969"/>
            <p:cNvSpPr>
              <a:spLocks/>
            </p:cNvSpPr>
            <p:nvPr/>
          </p:nvSpPr>
          <p:spPr bwMode="auto">
            <a:xfrm>
              <a:off x="1309122" y="1006938"/>
              <a:ext cx="187016" cy="5172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32" y="40"/>
                </a:cxn>
                <a:cxn ang="0">
                  <a:pos x="64" y="24"/>
                </a:cxn>
                <a:cxn ang="0">
                  <a:pos x="120" y="16"/>
                </a:cxn>
                <a:cxn ang="0">
                  <a:pos x="112" y="8"/>
                </a:cxn>
                <a:cxn ang="0">
                  <a:pos x="80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0" y="32"/>
                </a:cxn>
              </a:cxnLst>
              <a:rect l="0" t="0" r="r" b="b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1" name="Freeform 974"/>
            <p:cNvSpPr>
              <a:spLocks/>
            </p:cNvSpPr>
            <p:nvPr/>
          </p:nvSpPr>
          <p:spPr bwMode="auto">
            <a:xfrm>
              <a:off x="338257" y="1244482"/>
              <a:ext cx="38096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2" name="Freeform 975"/>
            <p:cNvSpPr>
              <a:spLocks/>
            </p:cNvSpPr>
            <p:nvPr/>
          </p:nvSpPr>
          <p:spPr bwMode="auto">
            <a:xfrm>
              <a:off x="474479" y="1276091"/>
              <a:ext cx="63493" cy="3160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0" y="24"/>
                </a:cxn>
              </a:cxnLst>
              <a:rect l="0" t="0" r="r" b="b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3" name="Freeform 977"/>
            <p:cNvSpPr>
              <a:spLocks/>
            </p:cNvSpPr>
            <p:nvPr/>
          </p:nvSpPr>
          <p:spPr bwMode="auto">
            <a:xfrm>
              <a:off x="797715" y="1420724"/>
              <a:ext cx="50794" cy="517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24" y="8"/>
                </a:cxn>
                <a:cxn ang="0">
                  <a:pos x="0" y="0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4" name="Freeform 978"/>
            <p:cNvSpPr>
              <a:spLocks/>
            </p:cNvSpPr>
            <p:nvPr/>
          </p:nvSpPr>
          <p:spPr bwMode="auto">
            <a:xfrm>
              <a:off x="2179553" y="883377"/>
              <a:ext cx="834643" cy="371641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32" y="64"/>
                </a:cxn>
                <a:cxn ang="0">
                  <a:pos x="16" y="72"/>
                </a:cxn>
                <a:cxn ang="0">
                  <a:pos x="16" y="80"/>
                </a:cxn>
                <a:cxn ang="0">
                  <a:pos x="104" y="80"/>
                </a:cxn>
                <a:cxn ang="0">
                  <a:pos x="104" y="96"/>
                </a:cxn>
                <a:cxn ang="0">
                  <a:pos x="104" y="112"/>
                </a:cxn>
                <a:cxn ang="0">
                  <a:pos x="96" y="128"/>
                </a:cxn>
                <a:cxn ang="0">
                  <a:pos x="104" y="136"/>
                </a:cxn>
                <a:cxn ang="0">
                  <a:pos x="112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120" y="160"/>
                </a:cxn>
                <a:cxn ang="0">
                  <a:pos x="96" y="168"/>
                </a:cxn>
                <a:cxn ang="0">
                  <a:pos x="72" y="208"/>
                </a:cxn>
                <a:cxn ang="0">
                  <a:pos x="72" y="224"/>
                </a:cxn>
                <a:cxn ang="0">
                  <a:pos x="80" y="240"/>
                </a:cxn>
                <a:cxn ang="0">
                  <a:pos x="96" y="272"/>
                </a:cxn>
                <a:cxn ang="0">
                  <a:pos x="128" y="288"/>
                </a:cxn>
                <a:cxn ang="0">
                  <a:pos x="160" y="256"/>
                </a:cxn>
                <a:cxn ang="0">
                  <a:pos x="184" y="240"/>
                </a:cxn>
                <a:cxn ang="0">
                  <a:pos x="192" y="216"/>
                </a:cxn>
                <a:cxn ang="0">
                  <a:pos x="208" y="208"/>
                </a:cxn>
                <a:cxn ang="0">
                  <a:pos x="296" y="176"/>
                </a:cxn>
                <a:cxn ang="0">
                  <a:pos x="392" y="152"/>
                </a:cxn>
                <a:cxn ang="0">
                  <a:pos x="376" y="144"/>
                </a:cxn>
                <a:cxn ang="0">
                  <a:pos x="376" y="144"/>
                </a:cxn>
                <a:cxn ang="0">
                  <a:pos x="384" y="136"/>
                </a:cxn>
                <a:cxn ang="0">
                  <a:pos x="408" y="144"/>
                </a:cxn>
                <a:cxn ang="0">
                  <a:pos x="384" y="120"/>
                </a:cxn>
                <a:cxn ang="0">
                  <a:pos x="416" y="120"/>
                </a:cxn>
                <a:cxn ang="0">
                  <a:pos x="432" y="112"/>
                </a:cxn>
                <a:cxn ang="0">
                  <a:pos x="424" y="104"/>
                </a:cxn>
                <a:cxn ang="0">
                  <a:pos x="448" y="96"/>
                </a:cxn>
                <a:cxn ang="0">
                  <a:pos x="448" y="80"/>
                </a:cxn>
                <a:cxn ang="0">
                  <a:pos x="432" y="72"/>
                </a:cxn>
                <a:cxn ang="0">
                  <a:pos x="464" y="64"/>
                </a:cxn>
                <a:cxn ang="0">
                  <a:pos x="464" y="56"/>
                </a:cxn>
                <a:cxn ang="0">
                  <a:pos x="496" y="32"/>
                </a:cxn>
                <a:cxn ang="0">
                  <a:pos x="496" y="16"/>
                </a:cxn>
                <a:cxn ang="0">
                  <a:pos x="456" y="16"/>
                </a:cxn>
                <a:cxn ang="0">
                  <a:pos x="472" y="8"/>
                </a:cxn>
                <a:cxn ang="0">
                  <a:pos x="288" y="8"/>
                </a:cxn>
                <a:cxn ang="0">
                  <a:pos x="192" y="16"/>
                </a:cxn>
                <a:cxn ang="0">
                  <a:pos x="136" y="24"/>
                </a:cxn>
                <a:cxn ang="0">
                  <a:pos x="112" y="24"/>
                </a:cxn>
                <a:cxn ang="0">
                  <a:pos x="88" y="32"/>
                </a:cxn>
                <a:cxn ang="0">
                  <a:pos x="72" y="48"/>
                </a:cxn>
                <a:cxn ang="0">
                  <a:pos x="0" y="56"/>
                </a:cxn>
              </a:cxnLst>
              <a:rect l="0" t="0" r="r" b="b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5" name="Freeform 979"/>
            <p:cNvSpPr>
              <a:spLocks/>
            </p:cNvSpPr>
            <p:nvPr/>
          </p:nvSpPr>
          <p:spPr bwMode="auto">
            <a:xfrm>
              <a:off x="2739445" y="1141036"/>
              <a:ext cx="174317" cy="5268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8" y="32"/>
                </a:cxn>
                <a:cxn ang="0">
                  <a:pos x="48" y="40"/>
                </a:cxn>
                <a:cxn ang="0">
                  <a:pos x="96" y="24"/>
                </a:cxn>
                <a:cxn ang="0">
                  <a:pos x="104" y="16"/>
                </a:cxn>
                <a:cxn ang="0">
                  <a:pos x="112" y="8"/>
                </a:cxn>
                <a:cxn ang="0">
                  <a:pos x="104" y="8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72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6" name="Line 981"/>
            <p:cNvSpPr>
              <a:spLocks noChangeShapeType="1"/>
            </p:cNvSpPr>
            <p:nvPr/>
          </p:nvSpPr>
          <p:spPr bwMode="auto">
            <a:xfrm>
              <a:off x="2876820" y="100693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7" name="Freeform 1066"/>
            <p:cNvSpPr>
              <a:spLocks/>
            </p:cNvSpPr>
            <p:nvPr/>
          </p:nvSpPr>
          <p:spPr bwMode="auto">
            <a:xfrm>
              <a:off x="1731639" y="1317278"/>
              <a:ext cx="25397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8" name="Freeform 1067"/>
            <p:cNvSpPr>
              <a:spLocks/>
            </p:cNvSpPr>
            <p:nvPr/>
          </p:nvSpPr>
          <p:spPr bwMode="auto">
            <a:xfrm>
              <a:off x="1657756" y="1379537"/>
              <a:ext cx="11544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9" name="Freeform 1074"/>
            <p:cNvSpPr>
              <a:spLocks/>
            </p:cNvSpPr>
            <p:nvPr/>
          </p:nvSpPr>
          <p:spPr bwMode="auto">
            <a:xfrm>
              <a:off x="1557322" y="1513635"/>
              <a:ext cx="2424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0" name="Line 1081"/>
            <p:cNvSpPr>
              <a:spLocks noChangeShapeType="1"/>
            </p:cNvSpPr>
            <p:nvPr/>
          </p:nvSpPr>
          <p:spPr bwMode="auto">
            <a:xfrm flipV="1">
              <a:off x="1595417" y="1720528"/>
              <a:ext cx="1269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1" name="Freeform 796"/>
            <p:cNvSpPr>
              <a:spLocks/>
            </p:cNvSpPr>
            <p:nvPr/>
          </p:nvSpPr>
          <p:spPr bwMode="auto">
            <a:xfrm>
              <a:off x="5466179" y="1575894"/>
              <a:ext cx="98126" cy="9291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24" y="16"/>
                </a:cxn>
                <a:cxn ang="0">
                  <a:pos x="0" y="48"/>
                </a:cxn>
                <a:cxn ang="0">
                  <a:pos x="24" y="48"/>
                </a:cxn>
                <a:cxn ang="0">
                  <a:pos x="24" y="72"/>
                </a:cxn>
                <a:cxn ang="0">
                  <a:pos x="48" y="72"/>
                </a:cxn>
                <a:cxn ang="0">
                  <a:pos x="56" y="72"/>
                </a:cxn>
                <a:cxn ang="0">
                  <a:pos x="64" y="64"/>
                </a:cxn>
                <a:cxn ang="0">
                  <a:pos x="48" y="56"/>
                </a:cxn>
                <a:cxn ang="0">
                  <a:pos x="40" y="40"/>
                </a:cxn>
                <a:cxn ang="0">
                  <a:pos x="64" y="32"/>
                </a:cxn>
                <a:cxn ang="0">
                  <a:pos x="56" y="16"/>
                </a:cxn>
                <a:cxn ang="0">
                  <a:pos x="64" y="0"/>
                </a:cxn>
                <a:cxn ang="0">
                  <a:pos x="48" y="0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2" name="Freeform 797"/>
            <p:cNvSpPr>
              <a:spLocks/>
            </p:cNvSpPr>
            <p:nvPr/>
          </p:nvSpPr>
          <p:spPr bwMode="auto">
            <a:xfrm>
              <a:off x="5540061" y="1658269"/>
              <a:ext cx="75037" cy="8237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24" y="64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3" name="Freeform 993"/>
            <p:cNvSpPr>
              <a:spLocks/>
            </p:cNvSpPr>
            <p:nvPr/>
          </p:nvSpPr>
          <p:spPr bwMode="auto">
            <a:xfrm>
              <a:off x="5652040" y="1596009"/>
              <a:ext cx="185861" cy="164748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8" y="120"/>
                </a:cxn>
                <a:cxn ang="0">
                  <a:pos x="16" y="120"/>
                </a:cxn>
                <a:cxn ang="0">
                  <a:pos x="24" y="112"/>
                </a:cxn>
                <a:cxn ang="0">
                  <a:pos x="48" y="104"/>
                </a:cxn>
                <a:cxn ang="0">
                  <a:pos x="56" y="104"/>
                </a:cxn>
                <a:cxn ang="0">
                  <a:pos x="56" y="120"/>
                </a:cxn>
                <a:cxn ang="0">
                  <a:pos x="72" y="128"/>
                </a:cxn>
                <a:cxn ang="0">
                  <a:pos x="80" y="112"/>
                </a:cxn>
                <a:cxn ang="0">
                  <a:pos x="72" y="104"/>
                </a:cxn>
                <a:cxn ang="0">
                  <a:pos x="80" y="104"/>
                </a:cxn>
                <a:cxn ang="0">
                  <a:pos x="88" y="104"/>
                </a:cxn>
                <a:cxn ang="0">
                  <a:pos x="96" y="96"/>
                </a:cxn>
                <a:cxn ang="0">
                  <a:pos x="104" y="104"/>
                </a:cxn>
                <a:cxn ang="0">
                  <a:pos x="104" y="96"/>
                </a:cxn>
                <a:cxn ang="0">
                  <a:pos x="112" y="104"/>
                </a:cxn>
                <a:cxn ang="0">
                  <a:pos x="120" y="96"/>
                </a:cxn>
                <a:cxn ang="0">
                  <a:pos x="120" y="88"/>
                </a:cxn>
                <a:cxn ang="0">
                  <a:pos x="104" y="56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04" y="40"/>
                </a:cxn>
                <a:cxn ang="0">
                  <a:pos x="80" y="8"/>
                </a:cxn>
                <a:cxn ang="0">
                  <a:pos x="72" y="0"/>
                </a:cxn>
                <a:cxn ang="0">
                  <a:pos x="80" y="8"/>
                </a:cxn>
                <a:cxn ang="0">
                  <a:pos x="72" y="8"/>
                </a:cxn>
                <a:cxn ang="0">
                  <a:pos x="80" y="40"/>
                </a:cxn>
                <a:cxn ang="0">
                  <a:pos x="80" y="64"/>
                </a:cxn>
                <a:cxn ang="0">
                  <a:pos x="64" y="72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56" y="88"/>
                </a:cxn>
                <a:cxn ang="0">
                  <a:pos x="56" y="96"/>
                </a:cxn>
                <a:cxn ang="0">
                  <a:pos x="48" y="88"/>
                </a:cxn>
                <a:cxn ang="0">
                  <a:pos x="16" y="96"/>
                </a:cxn>
                <a:cxn ang="0">
                  <a:pos x="0" y="112"/>
                </a:cxn>
              </a:cxnLst>
              <a:rect l="0" t="0" r="r" b="b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4" name="Freeform 994"/>
            <p:cNvSpPr>
              <a:spLocks/>
            </p:cNvSpPr>
            <p:nvPr/>
          </p:nvSpPr>
          <p:spPr bwMode="auto">
            <a:xfrm>
              <a:off x="5725922" y="1523213"/>
              <a:ext cx="111979" cy="83332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16" y="64"/>
                </a:cxn>
                <a:cxn ang="0">
                  <a:pos x="24" y="56"/>
                </a:cxn>
                <a:cxn ang="0">
                  <a:pos x="16" y="40"/>
                </a:cxn>
                <a:cxn ang="0">
                  <a:pos x="24" y="48"/>
                </a:cxn>
                <a:cxn ang="0">
                  <a:pos x="32" y="40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64" y="40"/>
                </a:cxn>
                <a:cxn ang="0">
                  <a:pos x="72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48" y="24"/>
                </a:cxn>
                <a:cxn ang="0">
                  <a:pos x="40" y="16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40"/>
                </a:cxn>
              </a:cxnLst>
              <a:rect l="0" t="0" r="r" b="b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5" name="Line 997"/>
            <p:cNvSpPr>
              <a:spLocks noChangeShapeType="1"/>
            </p:cNvSpPr>
            <p:nvPr/>
          </p:nvSpPr>
          <p:spPr bwMode="auto">
            <a:xfrm flipV="1">
              <a:off x="5826357" y="1554822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6" name="Freeform 998"/>
            <p:cNvSpPr>
              <a:spLocks/>
            </p:cNvSpPr>
            <p:nvPr/>
          </p:nvSpPr>
          <p:spPr bwMode="auto">
            <a:xfrm>
              <a:off x="5837901" y="1523213"/>
              <a:ext cx="25397" cy="2203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7" name="Line 999"/>
            <p:cNvSpPr>
              <a:spLocks noChangeShapeType="1"/>
            </p:cNvSpPr>
            <p:nvPr/>
          </p:nvSpPr>
          <p:spPr bwMode="auto">
            <a:xfrm flipV="1">
              <a:off x="5875997" y="1513635"/>
              <a:ext cx="1154" cy="21072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8" name="Line 1000"/>
            <p:cNvSpPr>
              <a:spLocks noChangeShapeType="1"/>
            </p:cNvSpPr>
            <p:nvPr/>
          </p:nvSpPr>
          <p:spPr bwMode="auto">
            <a:xfrm>
              <a:off x="5887541" y="1503099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9" name="Freeform 1001"/>
            <p:cNvSpPr>
              <a:spLocks/>
            </p:cNvSpPr>
            <p:nvPr/>
          </p:nvSpPr>
          <p:spPr bwMode="auto">
            <a:xfrm>
              <a:off x="5900239" y="1420725"/>
              <a:ext cx="12699" cy="210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0" name="Freeform 1068"/>
            <p:cNvSpPr>
              <a:spLocks/>
            </p:cNvSpPr>
            <p:nvPr/>
          </p:nvSpPr>
          <p:spPr bwMode="auto">
            <a:xfrm>
              <a:off x="5588547" y="1358465"/>
              <a:ext cx="162773" cy="15517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72" y="88"/>
                </a:cxn>
                <a:cxn ang="0">
                  <a:pos x="80" y="112"/>
                </a:cxn>
                <a:cxn ang="0">
                  <a:pos x="88" y="120"/>
                </a:cxn>
                <a:cxn ang="0">
                  <a:pos x="88" y="112"/>
                </a:cxn>
                <a:cxn ang="0">
                  <a:pos x="104" y="112"/>
                </a:cxn>
                <a:cxn ang="0">
                  <a:pos x="72" y="88"/>
                </a:cxn>
                <a:cxn ang="0">
                  <a:pos x="72" y="72"/>
                </a:cxn>
                <a:cxn ang="0">
                  <a:pos x="88" y="72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1" name="Freeform 777"/>
            <p:cNvSpPr>
              <a:spLocks/>
            </p:cNvSpPr>
            <p:nvPr/>
          </p:nvSpPr>
          <p:spPr bwMode="auto">
            <a:xfrm>
              <a:off x="5789415" y="2412088"/>
              <a:ext cx="211258" cy="175285"/>
            </a:xfrm>
            <a:custGeom>
              <a:avLst/>
              <a:gdLst/>
              <a:ahLst/>
              <a:cxnLst>
                <a:cxn ang="0">
                  <a:pos x="136" y="136"/>
                </a:cxn>
                <a:cxn ang="0">
                  <a:pos x="120" y="120"/>
                </a:cxn>
                <a:cxn ang="0">
                  <a:pos x="88" y="128"/>
                </a:cxn>
                <a:cxn ang="0">
                  <a:pos x="96" y="112"/>
                </a:cxn>
                <a:cxn ang="0">
                  <a:pos x="104" y="112"/>
                </a:cxn>
                <a:cxn ang="0">
                  <a:pos x="96" y="80"/>
                </a:cxn>
                <a:cxn ang="0">
                  <a:pos x="88" y="72"/>
                </a:cxn>
                <a:cxn ang="0">
                  <a:pos x="56" y="64"/>
                </a:cxn>
                <a:cxn ang="0">
                  <a:pos x="40" y="48"/>
                </a:cxn>
                <a:cxn ang="0">
                  <a:pos x="32" y="56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16" y="40"/>
                </a:cxn>
                <a:cxn ang="0">
                  <a:pos x="40" y="40"/>
                </a:cxn>
                <a:cxn ang="0">
                  <a:pos x="40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32"/>
                </a:cxn>
                <a:cxn ang="0">
                  <a:pos x="56" y="48"/>
                </a:cxn>
                <a:cxn ang="0">
                  <a:pos x="64" y="48"/>
                </a:cxn>
                <a:cxn ang="0">
                  <a:pos x="80" y="32"/>
                </a:cxn>
                <a:cxn ang="0">
                  <a:pos x="96" y="24"/>
                </a:cxn>
                <a:cxn ang="0">
                  <a:pos x="136" y="40"/>
                </a:cxn>
                <a:cxn ang="0">
                  <a:pos x="136" y="136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2" name="Freeform 778"/>
            <p:cNvSpPr>
              <a:spLocks/>
            </p:cNvSpPr>
            <p:nvPr/>
          </p:nvSpPr>
          <p:spPr bwMode="auto">
            <a:xfrm>
              <a:off x="6000674" y="2463811"/>
              <a:ext cx="185861" cy="155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8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80" y="48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0" y="64"/>
                </a:cxn>
                <a:cxn ang="0">
                  <a:pos x="80" y="72"/>
                </a:cxn>
                <a:cxn ang="0">
                  <a:pos x="88" y="80"/>
                </a:cxn>
                <a:cxn ang="0">
                  <a:pos x="96" y="96"/>
                </a:cxn>
                <a:cxn ang="0">
                  <a:pos x="104" y="96"/>
                </a:cxn>
                <a:cxn ang="0">
                  <a:pos x="104" y="104"/>
                </a:cxn>
                <a:cxn ang="0">
                  <a:pos x="112" y="104"/>
                </a:cxn>
                <a:cxn ang="0">
                  <a:pos x="112" y="112"/>
                </a:cxn>
                <a:cxn ang="0">
                  <a:pos x="120" y="112"/>
                </a:cxn>
                <a:cxn ang="0">
                  <a:pos x="120" y="120"/>
                </a:cxn>
                <a:cxn ang="0">
                  <a:pos x="112" y="120"/>
                </a:cxn>
                <a:cxn ang="0">
                  <a:pos x="112" y="112"/>
                </a:cxn>
                <a:cxn ang="0">
                  <a:pos x="80" y="112"/>
                </a:cxn>
                <a:cxn ang="0">
                  <a:pos x="64" y="80"/>
                </a:cxn>
                <a:cxn ang="0">
                  <a:pos x="48" y="72"/>
                </a:cxn>
                <a:cxn ang="0">
                  <a:pos x="40" y="72"/>
                </a:cxn>
                <a:cxn ang="0">
                  <a:pos x="24" y="88"/>
                </a:cxn>
                <a:cxn ang="0">
                  <a:pos x="1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3" name="Freeform 779"/>
            <p:cNvSpPr>
              <a:spLocks/>
            </p:cNvSpPr>
            <p:nvPr/>
          </p:nvSpPr>
          <p:spPr bwMode="auto">
            <a:xfrm>
              <a:off x="5341501" y="2329713"/>
              <a:ext cx="198560" cy="16570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88" y="0"/>
                </a:cxn>
                <a:cxn ang="0">
                  <a:pos x="72" y="40"/>
                </a:cxn>
                <a:cxn ang="0">
                  <a:pos x="56" y="48"/>
                </a:cxn>
                <a:cxn ang="0">
                  <a:pos x="40" y="40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16" y="104"/>
                </a:cxn>
                <a:cxn ang="0">
                  <a:pos x="32" y="104"/>
                </a:cxn>
                <a:cxn ang="0">
                  <a:pos x="32" y="112"/>
                </a:cxn>
                <a:cxn ang="0">
                  <a:pos x="56" y="112"/>
                </a:cxn>
                <a:cxn ang="0">
                  <a:pos x="64" y="112"/>
                </a:cxn>
                <a:cxn ang="0">
                  <a:pos x="72" y="128"/>
                </a:cxn>
                <a:cxn ang="0">
                  <a:pos x="80" y="120"/>
                </a:cxn>
                <a:cxn ang="0">
                  <a:pos x="96" y="112"/>
                </a:cxn>
                <a:cxn ang="0">
                  <a:pos x="96" y="96"/>
                </a:cxn>
                <a:cxn ang="0">
                  <a:pos x="96" y="88"/>
                </a:cxn>
                <a:cxn ang="0">
                  <a:pos x="104" y="80"/>
                </a:cxn>
                <a:cxn ang="0">
                  <a:pos x="120" y="48"/>
                </a:cxn>
                <a:cxn ang="0">
                  <a:pos x="128" y="48"/>
                </a:cxn>
                <a:cxn ang="0">
                  <a:pos x="112" y="32"/>
                </a:cxn>
                <a:cxn ang="0">
                  <a:pos x="120" y="24"/>
                </a:cxn>
                <a:cxn ang="0">
                  <a:pos x="112" y="16"/>
                </a:cxn>
                <a:cxn ang="0">
                  <a:pos x="112" y="0"/>
                </a:cxn>
                <a:cxn ang="0">
                  <a:pos x="96" y="0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4" name="Freeform 780"/>
            <p:cNvSpPr>
              <a:spLocks/>
            </p:cNvSpPr>
            <p:nvPr/>
          </p:nvSpPr>
          <p:spPr bwMode="auto">
            <a:xfrm>
              <a:off x="5353045" y="2277990"/>
              <a:ext cx="198560" cy="113983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32"/>
                </a:cxn>
                <a:cxn ang="0">
                  <a:pos x="128" y="24"/>
                </a:cxn>
                <a:cxn ang="0">
                  <a:pos x="104" y="16"/>
                </a:cxn>
                <a:cxn ang="0">
                  <a:pos x="104" y="8"/>
                </a:cxn>
                <a:cxn ang="0">
                  <a:pos x="96" y="0"/>
                </a:cxn>
                <a:cxn ang="0">
                  <a:pos x="72" y="24"/>
                </a:cxn>
                <a:cxn ang="0">
                  <a:pos x="72" y="32"/>
                </a:cxn>
                <a:cxn ang="0">
                  <a:pos x="64" y="32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40" y="56"/>
                </a:cxn>
                <a:cxn ang="0">
                  <a:pos x="24" y="56"/>
                </a:cxn>
                <a:cxn ang="0">
                  <a:pos x="16" y="80"/>
                </a:cxn>
                <a:cxn ang="0">
                  <a:pos x="0" y="72"/>
                </a:cxn>
                <a:cxn ang="0">
                  <a:pos x="8" y="88"/>
                </a:cxn>
                <a:cxn ang="0">
                  <a:pos x="24" y="88"/>
                </a:cxn>
                <a:cxn ang="0">
                  <a:pos x="32" y="80"/>
                </a:cxn>
                <a:cxn ang="0">
                  <a:pos x="48" y="88"/>
                </a:cxn>
                <a:cxn ang="0">
                  <a:pos x="64" y="80"/>
                </a:cxn>
                <a:cxn ang="0">
                  <a:pos x="80" y="40"/>
                </a:cxn>
                <a:cxn ang="0">
                  <a:pos x="88" y="40"/>
                </a:cxn>
                <a:cxn ang="0">
                  <a:pos x="104" y="40"/>
                </a:cxn>
                <a:cxn ang="0">
                  <a:pos x="120" y="32"/>
                </a:cxn>
              </a:cxnLst>
              <a:rect l="0" t="0" r="r" b="b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5" name="Freeform 781"/>
            <p:cNvSpPr>
              <a:spLocks/>
            </p:cNvSpPr>
            <p:nvPr/>
          </p:nvSpPr>
          <p:spPr bwMode="auto">
            <a:xfrm>
              <a:off x="5439627" y="2319177"/>
              <a:ext cx="26552" cy="105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6" name="Freeform 782"/>
            <p:cNvSpPr>
              <a:spLocks/>
            </p:cNvSpPr>
            <p:nvPr/>
          </p:nvSpPr>
          <p:spPr bwMode="auto">
            <a:xfrm>
              <a:off x="4954771" y="1864204"/>
              <a:ext cx="185861" cy="362063"/>
            </a:xfrm>
            <a:custGeom>
              <a:avLst/>
              <a:gdLst/>
              <a:ahLst/>
              <a:cxnLst>
                <a:cxn ang="0">
                  <a:pos x="112" y="240"/>
                </a:cxn>
                <a:cxn ang="0">
                  <a:pos x="104" y="208"/>
                </a:cxn>
                <a:cxn ang="0">
                  <a:pos x="88" y="200"/>
                </a:cxn>
                <a:cxn ang="0">
                  <a:pos x="96" y="176"/>
                </a:cxn>
                <a:cxn ang="0">
                  <a:pos x="80" y="144"/>
                </a:cxn>
                <a:cxn ang="0">
                  <a:pos x="80" y="128"/>
                </a:cxn>
                <a:cxn ang="0">
                  <a:pos x="104" y="112"/>
                </a:cxn>
                <a:cxn ang="0">
                  <a:pos x="120" y="96"/>
                </a:cxn>
                <a:cxn ang="0">
                  <a:pos x="104" y="96"/>
                </a:cxn>
                <a:cxn ang="0">
                  <a:pos x="88" y="88"/>
                </a:cxn>
                <a:cxn ang="0">
                  <a:pos x="88" y="72"/>
                </a:cxn>
                <a:cxn ang="0">
                  <a:pos x="80" y="72"/>
                </a:cxn>
                <a:cxn ang="0">
                  <a:pos x="80" y="56"/>
                </a:cxn>
                <a:cxn ang="0">
                  <a:pos x="64" y="64"/>
                </a:cxn>
                <a:cxn ang="0">
                  <a:pos x="72" y="16"/>
                </a:cxn>
                <a:cxn ang="0">
                  <a:pos x="64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24" y="24"/>
                </a:cxn>
                <a:cxn ang="0">
                  <a:pos x="16" y="64"/>
                </a:cxn>
                <a:cxn ang="0">
                  <a:pos x="8" y="64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0" y="104"/>
                </a:cxn>
                <a:cxn ang="0">
                  <a:pos x="16" y="120"/>
                </a:cxn>
                <a:cxn ang="0">
                  <a:pos x="24" y="136"/>
                </a:cxn>
                <a:cxn ang="0">
                  <a:pos x="32" y="136"/>
                </a:cxn>
                <a:cxn ang="0">
                  <a:pos x="40" y="160"/>
                </a:cxn>
                <a:cxn ang="0">
                  <a:pos x="32" y="176"/>
                </a:cxn>
                <a:cxn ang="0">
                  <a:pos x="56" y="184"/>
                </a:cxn>
                <a:cxn ang="0">
                  <a:pos x="72" y="168"/>
                </a:cxn>
                <a:cxn ang="0">
                  <a:pos x="80" y="176"/>
                </a:cxn>
                <a:cxn ang="0">
                  <a:pos x="104" y="232"/>
                </a:cxn>
                <a:cxn ang="0">
                  <a:pos x="96" y="240"/>
                </a:cxn>
                <a:cxn ang="0">
                  <a:pos x="104" y="256"/>
                </a:cxn>
                <a:cxn ang="0">
                  <a:pos x="96" y="280"/>
                </a:cxn>
                <a:cxn ang="0">
                  <a:pos x="112" y="240"/>
                </a:cxn>
              </a:cxnLst>
              <a:rect l="0" t="0" r="r" b="b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7" name="Freeform 783"/>
            <p:cNvSpPr>
              <a:spLocks/>
            </p:cNvSpPr>
            <p:nvPr/>
          </p:nvSpPr>
          <p:spPr bwMode="auto">
            <a:xfrm>
              <a:off x="5079449" y="2009795"/>
              <a:ext cx="161618" cy="289267"/>
            </a:xfrm>
            <a:custGeom>
              <a:avLst/>
              <a:gdLst/>
              <a:ahLst/>
              <a:cxnLst>
                <a:cxn ang="0">
                  <a:pos x="48" y="208"/>
                </a:cxn>
                <a:cxn ang="0">
                  <a:pos x="56" y="216"/>
                </a:cxn>
                <a:cxn ang="0">
                  <a:pos x="56" y="224"/>
                </a:cxn>
                <a:cxn ang="0">
                  <a:pos x="64" y="224"/>
                </a:cxn>
                <a:cxn ang="0">
                  <a:pos x="72" y="216"/>
                </a:cxn>
                <a:cxn ang="0">
                  <a:pos x="64" y="208"/>
                </a:cxn>
                <a:cxn ang="0">
                  <a:pos x="48" y="200"/>
                </a:cxn>
                <a:cxn ang="0">
                  <a:pos x="40" y="168"/>
                </a:cxn>
                <a:cxn ang="0">
                  <a:pos x="32" y="168"/>
                </a:cxn>
                <a:cxn ang="0">
                  <a:pos x="32" y="152"/>
                </a:cxn>
                <a:cxn ang="0">
                  <a:pos x="40" y="128"/>
                </a:cxn>
                <a:cxn ang="0">
                  <a:pos x="32" y="112"/>
                </a:cxn>
                <a:cxn ang="0">
                  <a:pos x="48" y="112"/>
                </a:cxn>
                <a:cxn ang="0">
                  <a:pos x="48" y="120"/>
                </a:cxn>
                <a:cxn ang="0">
                  <a:pos x="64" y="120"/>
                </a:cxn>
                <a:cxn ang="0">
                  <a:pos x="72" y="128"/>
                </a:cxn>
                <a:cxn ang="0">
                  <a:pos x="64" y="112"/>
                </a:cxn>
                <a:cxn ang="0">
                  <a:pos x="72" y="96"/>
                </a:cxn>
                <a:cxn ang="0">
                  <a:pos x="104" y="96"/>
                </a:cxn>
                <a:cxn ang="0">
                  <a:pos x="104" y="80"/>
                </a:cxn>
                <a:cxn ang="0">
                  <a:pos x="96" y="64"/>
                </a:cxn>
                <a:cxn ang="0">
                  <a:pos x="88" y="48"/>
                </a:cxn>
                <a:cxn ang="0">
                  <a:pos x="72" y="32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40" y="40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64"/>
                </a:cxn>
                <a:cxn ang="0">
                  <a:pos x="8" y="88"/>
                </a:cxn>
                <a:cxn ang="0">
                  <a:pos x="24" y="96"/>
                </a:cxn>
                <a:cxn ang="0">
                  <a:pos x="32" y="128"/>
                </a:cxn>
                <a:cxn ang="0">
                  <a:pos x="16" y="168"/>
                </a:cxn>
                <a:cxn ang="0">
                  <a:pos x="16" y="176"/>
                </a:cxn>
                <a:cxn ang="0">
                  <a:pos x="24" y="192"/>
                </a:cxn>
                <a:cxn ang="0">
                  <a:pos x="24" y="184"/>
                </a:cxn>
                <a:cxn ang="0">
                  <a:pos x="48" y="216"/>
                </a:cxn>
                <a:cxn ang="0">
                  <a:pos x="48" y="208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8" name="Freeform 784"/>
            <p:cNvSpPr>
              <a:spLocks/>
            </p:cNvSpPr>
            <p:nvPr/>
          </p:nvSpPr>
          <p:spPr bwMode="auto">
            <a:xfrm>
              <a:off x="5154486" y="2277990"/>
              <a:ext cx="86581" cy="10344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40" y="32"/>
                </a:cxn>
                <a:cxn ang="0">
                  <a:pos x="40" y="56"/>
                </a:cxn>
                <a:cxn ang="0">
                  <a:pos x="56" y="80"/>
                </a:cxn>
                <a:cxn ang="0">
                  <a:pos x="40" y="80"/>
                </a:cxn>
                <a:cxn ang="0">
                  <a:pos x="16" y="56"/>
                </a:cxn>
                <a:cxn ang="0">
                  <a:pos x="0" y="40"/>
                </a:cxn>
                <a:cxn ang="0">
                  <a:pos x="0" y="8"/>
                </a:cxn>
              </a:cxnLst>
              <a:rect l="0" t="0" r="r" b="b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9" name="Freeform 785"/>
            <p:cNvSpPr>
              <a:spLocks/>
            </p:cNvSpPr>
            <p:nvPr/>
          </p:nvSpPr>
          <p:spPr bwMode="auto">
            <a:xfrm>
              <a:off x="5154486" y="1958072"/>
              <a:ext cx="174317" cy="2777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32"/>
                </a:cxn>
                <a:cxn ang="0">
                  <a:pos x="32" y="40"/>
                </a:cxn>
                <a:cxn ang="0">
                  <a:pos x="40" y="48"/>
                </a:cxn>
                <a:cxn ang="0">
                  <a:pos x="32" y="56"/>
                </a:cxn>
                <a:cxn ang="0">
                  <a:pos x="64" y="88"/>
                </a:cxn>
                <a:cxn ang="0">
                  <a:pos x="64" y="96"/>
                </a:cxn>
                <a:cxn ang="0">
                  <a:pos x="80" y="112"/>
                </a:cxn>
                <a:cxn ang="0">
                  <a:pos x="88" y="128"/>
                </a:cxn>
                <a:cxn ang="0">
                  <a:pos x="88" y="160"/>
                </a:cxn>
                <a:cxn ang="0">
                  <a:pos x="72" y="176"/>
                </a:cxn>
                <a:cxn ang="0">
                  <a:pos x="64" y="184"/>
                </a:cxn>
                <a:cxn ang="0">
                  <a:pos x="48" y="192"/>
                </a:cxn>
                <a:cxn ang="0">
                  <a:pos x="56" y="200"/>
                </a:cxn>
                <a:cxn ang="0">
                  <a:pos x="56" y="216"/>
                </a:cxn>
                <a:cxn ang="0">
                  <a:pos x="80" y="208"/>
                </a:cxn>
                <a:cxn ang="0">
                  <a:pos x="80" y="192"/>
                </a:cxn>
                <a:cxn ang="0">
                  <a:pos x="88" y="192"/>
                </a:cxn>
                <a:cxn ang="0">
                  <a:pos x="112" y="176"/>
                </a:cxn>
                <a:cxn ang="0">
                  <a:pos x="112" y="144"/>
                </a:cxn>
                <a:cxn ang="0">
                  <a:pos x="104" y="120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56" y="48"/>
                </a:cxn>
                <a:cxn ang="0">
                  <a:pos x="64" y="32"/>
                </a:cxn>
                <a:cxn ang="0">
                  <a:pos x="80" y="24"/>
                </a:cxn>
                <a:cxn ang="0">
                  <a:pos x="64" y="16"/>
                </a:cxn>
                <a:cxn ang="0">
                  <a:pos x="56" y="8"/>
                </a:cxn>
                <a:cxn ang="0">
                  <a:pos x="40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0" name="Freeform 786"/>
            <p:cNvSpPr>
              <a:spLocks/>
            </p:cNvSpPr>
            <p:nvPr/>
          </p:nvSpPr>
          <p:spPr bwMode="auto">
            <a:xfrm>
              <a:off x="5178728" y="2122820"/>
              <a:ext cx="111979" cy="8237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72" y="0"/>
                </a:cxn>
                <a:cxn ang="0">
                  <a:pos x="72" y="32"/>
                </a:cxn>
                <a:cxn ang="0">
                  <a:pos x="56" y="48"/>
                </a:cxn>
                <a:cxn ang="0">
                  <a:pos x="48" y="56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8" y="40"/>
                </a:cxn>
                <a:cxn ang="0">
                  <a:pos x="0" y="24"/>
                </a:cxn>
              </a:cxnLst>
              <a:rect l="0" t="0" r="r" b="b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1" name="Freeform 787"/>
            <p:cNvSpPr>
              <a:spLocks/>
            </p:cNvSpPr>
            <p:nvPr/>
          </p:nvSpPr>
          <p:spPr bwMode="auto">
            <a:xfrm>
              <a:off x="5116390" y="1967650"/>
              <a:ext cx="174317" cy="166664"/>
            </a:xfrm>
            <a:custGeom>
              <a:avLst/>
              <a:gdLst/>
              <a:ahLst/>
              <a:cxnLst>
                <a:cxn ang="0">
                  <a:pos x="112" y="120"/>
                </a:cxn>
                <a:cxn ang="0">
                  <a:pos x="104" y="104"/>
                </a:cxn>
                <a:cxn ang="0">
                  <a:pos x="88" y="88"/>
                </a:cxn>
                <a:cxn ang="0">
                  <a:pos x="88" y="80"/>
                </a:cxn>
                <a:cxn ang="0">
                  <a:pos x="56" y="48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40" y="2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16" y="72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8" y="64"/>
                </a:cxn>
                <a:cxn ang="0">
                  <a:pos x="64" y="80"/>
                </a:cxn>
                <a:cxn ang="0">
                  <a:pos x="72" y="96"/>
                </a:cxn>
                <a:cxn ang="0">
                  <a:pos x="80" y="112"/>
                </a:cxn>
                <a:cxn ang="0">
                  <a:pos x="80" y="128"/>
                </a:cxn>
                <a:cxn ang="0">
                  <a:pos x="88" y="128"/>
                </a:cxn>
                <a:cxn ang="0">
                  <a:pos x="96" y="128"/>
                </a:cxn>
                <a:cxn ang="0">
                  <a:pos x="112" y="120"/>
                </a:cxn>
              </a:cxnLst>
              <a:rect l="0" t="0" r="r" b="b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2" name="Freeform 788"/>
            <p:cNvSpPr>
              <a:spLocks/>
            </p:cNvSpPr>
            <p:nvPr/>
          </p:nvSpPr>
          <p:spPr bwMode="auto">
            <a:xfrm>
              <a:off x="4506857" y="1369001"/>
              <a:ext cx="1070145" cy="640794"/>
            </a:xfrm>
            <a:custGeom>
              <a:avLst/>
              <a:gdLst/>
              <a:ahLst/>
              <a:cxnLst>
                <a:cxn ang="0">
                  <a:pos x="136" y="80"/>
                </a:cxn>
                <a:cxn ang="0">
                  <a:pos x="176" y="120"/>
                </a:cxn>
                <a:cxn ang="0">
                  <a:pos x="312" y="160"/>
                </a:cxn>
                <a:cxn ang="0">
                  <a:pos x="424" y="160"/>
                </a:cxn>
                <a:cxn ang="0">
                  <a:pos x="440" y="128"/>
                </a:cxn>
                <a:cxn ang="0">
                  <a:pos x="472" y="112"/>
                </a:cxn>
                <a:cxn ang="0">
                  <a:pos x="496" y="88"/>
                </a:cxn>
                <a:cxn ang="0">
                  <a:pos x="456" y="88"/>
                </a:cxn>
                <a:cxn ang="0">
                  <a:pos x="464" y="56"/>
                </a:cxn>
                <a:cxn ang="0">
                  <a:pos x="480" y="24"/>
                </a:cxn>
                <a:cxn ang="0">
                  <a:pos x="496" y="0"/>
                </a:cxn>
                <a:cxn ang="0">
                  <a:pos x="576" y="56"/>
                </a:cxn>
                <a:cxn ang="0">
                  <a:pos x="640" y="88"/>
                </a:cxn>
                <a:cxn ang="0">
                  <a:pos x="680" y="88"/>
                </a:cxn>
                <a:cxn ang="0">
                  <a:pos x="672" y="120"/>
                </a:cxn>
                <a:cxn ang="0">
                  <a:pos x="680" y="160"/>
                </a:cxn>
                <a:cxn ang="0">
                  <a:pos x="656" y="176"/>
                </a:cxn>
                <a:cxn ang="0">
                  <a:pos x="616" y="208"/>
                </a:cxn>
                <a:cxn ang="0">
                  <a:pos x="592" y="216"/>
                </a:cxn>
                <a:cxn ang="0">
                  <a:pos x="584" y="192"/>
                </a:cxn>
                <a:cxn ang="0">
                  <a:pos x="560" y="208"/>
                </a:cxn>
                <a:cxn ang="0">
                  <a:pos x="544" y="224"/>
                </a:cxn>
                <a:cxn ang="0">
                  <a:pos x="592" y="232"/>
                </a:cxn>
                <a:cxn ang="0">
                  <a:pos x="608" y="248"/>
                </a:cxn>
                <a:cxn ang="0">
                  <a:pos x="608" y="288"/>
                </a:cxn>
                <a:cxn ang="0">
                  <a:pos x="632" y="328"/>
                </a:cxn>
                <a:cxn ang="0">
                  <a:pos x="648" y="352"/>
                </a:cxn>
                <a:cxn ang="0">
                  <a:pos x="632" y="400"/>
                </a:cxn>
                <a:cxn ang="0">
                  <a:pos x="616" y="432"/>
                </a:cxn>
                <a:cxn ang="0">
                  <a:pos x="576" y="464"/>
                </a:cxn>
                <a:cxn ang="0">
                  <a:pos x="568" y="472"/>
                </a:cxn>
                <a:cxn ang="0">
                  <a:pos x="528" y="488"/>
                </a:cxn>
                <a:cxn ang="0">
                  <a:pos x="520" y="480"/>
                </a:cxn>
                <a:cxn ang="0">
                  <a:pos x="472" y="464"/>
                </a:cxn>
                <a:cxn ang="0">
                  <a:pos x="416" y="464"/>
                </a:cxn>
                <a:cxn ang="0">
                  <a:pos x="408" y="488"/>
                </a:cxn>
                <a:cxn ang="0">
                  <a:pos x="376" y="472"/>
                </a:cxn>
                <a:cxn ang="0">
                  <a:pos x="368" y="440"/>
                </a:cxn>
                <a:cxn ang="0">
                  <a:pos x="352" y="384"/>
                </a:cxn>
                <a:cxn ang="0">
                  <a:pos x="296" y="360"/>
                </a:cxn>
                <a:cxn ang="0">
                  <a:pos x="240" y="376"/>
                </a:cxn>
                <a:cxn ang="0">
                  <a:pos x="216" y="384"/>
                </a:cxn>
                <a:cxn ang="0">
                  <a:pos x="152" y="368"/>
                </a:cxn>
                <a:cxn ang="0">
                  <a:pos x="96" y="336"/>
                </a:cxn>
                <a:cxn ang="0">
                  <a:pos x="96" y="312"/>
                </a:cxn>
                <a:cxn ang="0">
                  <a:pos x="96" y="272"/>
                </a:cxn>
                <a:cxn ang="0">
                  <a:pos x="40" y="264"/>
                </a:cxn>
                <a:cxn ang="0">
                  <a:pos x="16" y="240"/>
                </a:cxn>
                <a:cxn ang="0">
                  <a:pos x="0" y="216"/>
                </a:cxn>
                <a:cxn ang="0">
                  <a:pos x="8" y="192"/>
                </a:cxn>
                <a:cxn ang="0">
                  <a:pos x="48" y="184"/>
                </a:cxn>
                <a:cxn ang="0">
                  <a:pos x="64" y="152"/>
                </a:cxn>
                <a:cxn ang="0">
                  <a:pos x="72" y="96"/>
                </a:cxn>
                <a:cxn ang="0">
                  <a:pos x="104" y="80"/>
                </a:cxn>
              </a:cxnLst>
              <a:rect l="0" t="0" r="r" b="b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3" name="Freeform 789"/>
            <p:cNvSpPr>
              <a:spLocks/>
            </p:cNvSpPr>
            <p:nvPr/>
          </p:nvSpPr>
          <p:spPr bwMode="auto">
            <a:xfrm>
              <a:off x="4855492" y="1895812"/>
              <a:ext cx="99280" cy="10248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16"/>
                </a:cxn>
                <a:cxn ang="0">
                  <a:pos x="56" y="16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64" y="64"/>
                </a:cxn>
                <a:cxn ang="0">
                  <a:pos x="64" y="80"/>
                </a:cxn>
                <a:cxn ang="0">
                  <a:pos x="48" y="56"/>
                </a:cxn>
                <a:cxn ang="0">
                  <a:pos x="40" y="72"/>
                </a:cxn>
                <a:cxn ang="0">
                  <a:pos x="16" y="72"/>
                </a:cxn>
                <a:cxn ang="0">
                  <a:pos x="8" y="32"/>
                </a:cxn>
              </a:cxnLst>
              <a:rect l="0" t="0" r="r" b="b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4" name="Freeform 790"/>
            <p:cNvSpPr>
              <a:spLocks/>
            </p:cNvSpPr>
            <p:nvPr/>
          </p:nvSpPr>
          <p:spPr bwMode="auto">
            <a:xfrm>
              <a:off x="4868190" y="1854625"/>
              <a:ext cx="61184" cy="30651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2" y="8"/>
                </a:cxn>
              </a:cxnLst>
              <a:rect l="0" t="0" r="r" b="b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5" name="Freeform 791"/>
            <p:cNvSpPr>
              <a:spLocks/>
            </p:cNvSpPr>
            <p:nvPr/>
          </p:nvSpPr>
          <p:spPr bwMode="auto">
            <a:xfrm>
              <a:off x="4457217" y="1709992"/>
              <a:ext cx="572591" cy="547884"/>
            </a:xfrm>
            <a:custGeom>
              <a:avLst/>
              <a:gdLst/>
              <a:ahLst/>
              <a:cxnLst>
                <a:cxn ang="0">
                  <a:pos x="264" y="128"/>
                </a:cxn>
                <a:cxn ang="0">
                  <a:pos x="272" y="136"/>
                </a:cxn>
                <a:cxn ang="0">
                  <a:pos x="304" y="128"/>
                </a:cxn>
                <a:cxn ang="0">
                  <a:pos x="312" y="112"/>
                </a:cxn>
                <a:cxn ang="0">
                  <a:pos x="344" y="96"/>
                </a:cxn>
                <a:cxn ang="0">
                  <a:pos x="368" y="128"/>
                </a:cxn>
                <a:cxn ang="0">
                  <a:pos x="344" y="144"/>
                </a:cxn>
                <a:cxn ang="0">
                  <a:pos x="328" y="184"/>
                </a:cxn>
                <a:cxn ang="0">
                  <a:pos x="320" y="208"/>
                </a:cxn>
                <a:cxn ang="0">
                  <a:pos x="312" y="192"/>
                </a:cxn>
                <a:cxn ang="0">
                  <a:pos x="296" y="176"/>
                </a:cxn>
                <a:cxn ang="0">
                  <a:pos x="280" y="160"/>
                </a:cxn>
                <a:cxn ang="0">
                  <a:pos x="264" y="144"/>
                </a:cxn>
                <a:cxn ang="0">
                  <a:pos x="256" y="152"/>
                </a:cxn>
                <a:cxn ang="0">
                  <a:pos x="256" y="168"/>
                </a:cxn>
                <a:cxn ang="0">
                  <a:pos x="272" y="216"/>
                </a:cxn>
                <a:cxn ang="0">
                  <a:pos x="264" y="216"/>
                </a:cxn>
                <a:cxn ang="0">
                  <a:pos x="248" y="240"/>
                </a:cxn>
                <a:cxn ang="0">
                  <a:pos x="224" y="264"/>
                </a:cxn>
                <a:cxn ang="0">
                  <a:pos x="192" y="296"/>
                </a:cxn>
                <a:cxn ang="0">
                  <a:pos x="184" y="304"/>
                </a:cxn>
                <a:cxn ang="0">
                  <a:pos x="168" y="312"/>
                </a:cxn>
                <a:cxn ang="0">
                  <a:pos x="168" y="368"/>
                </a:cxn>
                <a:cxn ang="0">
                  <a:pos x="160" y="400"/>
                </a:cxn>
                <a:cxn ang="0">
                  <a:pos x="144" y="424"/>
                </a:cxn>
                <a:cxn ang="0">
                  <a:pos x="96" y="320"/>
                </a:cxn>
                <a:cxn ang="0">
                  <a:pos x="64" y="208"/>
                </a:cxn>
                <a:cxn ang="0">
                  <a:pos x="56" y="224"/>
                </a:cxn>
                <a:cxn ang="0">
                  <a:pos x="40" y="232"/>
                </a:cxn>
                <a:cxn ang="0">
                  <a:pos x="32" y="200"/>
                </a:cxn>
                <a:cxn ang="0">
                  <a:pos x="16" y="200"/>
                </a:cxn>
                <a:cxn ang="0">
                  <a:pos x="8" y="176"/>
                </a:cxn>
                <a:cxn ang="0">
                  <a:pos x="32" y="168"/>
                </a:cxn>
                <a:cxn ang="0">
                  <a:pos x="24" y="152"/>
                </a:cxn>
                <a:cxn ang="0">
                  <a:pos x="16" y="136"/>
                </a:cxn>
                <a:cxn ang="0">
                  <a:pos x="24" y="120"/>
                </a:cxn>
                <a:cxn ang="0">
                  <a:pos x="40" y="120"/>
                </a:cxn>
                <a:cxn ang="0">
                  <a:pos x="64" y="56"/>
                </a:cxn>
                <a:cxn ang="0">
                  <a:pos x="56" y="40"/>
                </a:cxn>
                <a:cxn ang="0">
                  <a:pos x="48" y="16"/>
                </a:cxn>
                <a:cxn ang="0">
                  <a:pos x="88" y="16"/>
                </a:cxn>
                <a:cxn ang="0">
                  <a:pos x="112" y="0"/>
                </a:cxn>
                <a:cxn ang="0">
                  <a:pos x="128" y="16"/>
                </a:cxn>
                <a:cxn ang="0">
                  <a:pos x="128" y="48"/>
                </a:cxn>
                <a:cxn ang="0">
                  <a:pos x="112" y="56"/>
                </a:cxn>
                <a:cxn ang="0">
                  <a:pos x="152" y="88"/>
                </a:cxn>
                <a:cxn ang="0">
                  <a:pos x="184" y="128"/>
                </a:cxn>
                <a:cxn ang="0">
                  <a:pos x="216" y="136"/>
                </a:cxn>
                <a:cxn ang="0">
                  <a:pos x="256" y="144"/>
                </a:cxn>
                <a:cxn ang="0">
                  <a:pos x="248" y="120"/>
                </a:cxn>
              </a:cxnLst>
              <a:rect l="0" t="0" r="r" b="b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6" name="Freeform 792"/>
            <p:cNvSpPr>
              <a:spLocks/>
            </p:cNvSpPr>
            <p:nvPr/>
          </p:nvSpPr>
          <p:spPr bwMode="auto">
            <a:xfrm>
              <a:off x="4680020" y="1823974"/>
              <a:ext cx="175471" cy="71838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32"/>
                </a:cxn>
                <a:cxn ang="0">
                  <a:pos x="80" y="32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40" y="40"/>
                </a:cxn>
                <a:cxn ang="0">
                  <a:pos x="56" y="40"/>
                </a:cxn>
                <a:cxn ang="0">
                  <a:pos x="72" y="48"/>
                </a:cxn>
                <a:cxn ang="0">
                  <a:pos x="96" y="56"/>
                </a:cxn>
                <a:cxn ang="0">
                  <a:pos x="112" y="56"/>
                </a:cxn>
                <a:cxn ang="0">
                  <a:pos x="104" y="48"/>
                </a:cxn>
              </a:cxnLst>
              <a:rect l="0" t="0" r="r" b="b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7" name="Freeform 794"/>
            <p:cNvSpPr>
              <a:spLocks/>
            </p:cNvSpPr>
            <p:nvPr/>
          </p:nvSpPr>
          <p:spPr bwMode="auto">
            <a:xfrm>
              <a:off x="4295599" y="1688919"/>
              <a:ext cx="310538" cy="258617"/>
            </a:xfrm>
            <a:custGeom>
              <a:avLst/>
              <a:gdLst/>
              <a:ahLst/>
              <a:cxnLst>
                <a:cxn ang="0">
                  <a:pos x="112" y="192"/>
                </a:cxn>
                <a:cxn ang="0">
                  <a:pos x="136" y="192"/>
                </a:cxn>
                <a:cxn ang="0">
                  <a:pos x="136" y="184"/>
                </a:cxn>
                <a:cxn ang="0">
                  <a:pos x="136" y="168"/>
                </a:cxn>
                <a:cxn ang="0">
                  <a:pos x="128" y="168"/>
                </a:cxn>
                <a:cxn ang="0">
                  <a:pos x="128" y="160"/>
                </a:cxn>
                <a:cxn ang="0">
                  <a:pos x="120" y="152"/>
                </a:cxn>
                <a:cxn ang="0">
                  <a:pos x="120" y="144"/>
                </a:cxn>
                <a:cxn ang="0">
                  <a:pos x="128" y="136"/>
                </a:cxn>
                <a:cxn ang="0">
                  <a:pos x="136" y="136"/>
                </a:cxn>
                <a:cxn ang="0">
                  <a:pos x="144" y="136"/>
                </a:cxn>
                <a:cxn ang="0">
                  <a:pos x="176" y="88"/>
                </a:cxn>
                <a:cxn ang="0">
                  <a:pos x="168" y="72"/>
                </a:cxn>
                <a:cxn ang="0">
                  <a:pos x="176" y="72"/>
                </a:cxn>
                <a:cxn ang="0">
                  <a:pos x="160" y="56"/>
                </a:cxn>
                <a:cxn ang="0">
                  <a:pos x="160" y="40"/>
                </a:cxn>
                <a:cxn ang="0">
                  <a:pos x="152" y="32"/>
                </a:cxn>
                <a:cxn ang="0">
                  <a:pos x="176" y="32"/>
                </a:cxn>
                <a:cxn ang="0">
                  <a:pos x="192" y="32"/>
                </a:cxn>
                <a:cxn ang="0">
                  <a:pos x="200" y="24"/>
                </a:cxn>
                <a:cxn ang="0">
                  <a:pos x="176" y="16"/>
                </a:cxn>
                <a:cxn ang="0">
                  <a:pos x="168" y="0"/>
                </a:cxn>
                <a:cxn ang="0">
                  <a:pos x="152" y="0"/>
                </a:cxn>
                <a:cxn ang="0">
                  <a:pos x="144" y="0"/>
                </a:cxn>
                <a:cxn ang="0">
                  <a:pos x="136" y="0"/>
                </a:cxn>
                <a:cxn ang="0">
                  <a:pos x="120" y="8"/>
                </a:cxn>
                <a:cxn ang="0">
                  <a:pos x="120" y="32"/>
                </a:cxn>
                <a:cxn ang="0">
                  <a:pos x="120" y="40"/>
                </a:cxn>
                <a:cxn ang="0">
                  <a:pos x="104" y="40"/>
                </a:cxn>
                <a:cxn ang="0">
                  <a:pos x="112" y="48"/>
                </a:cxn>
                <a:cxn ang="0">
                  <a:pos x="104" y="56"/>
                </a:cxn>
                <a:cxn ang="0">
                  <a:pos x="104" y="80"/>
                </a:cxn>
                <a:cxn ang="0">
                  <a:pos x="72" y="88"/>
                </a:cxn>
                <a:cxn ang="0">
                  <a:pos x="72" y="104"/>
                </a:cxn>
                <a:cxn ang="0">
                  <a:pos x="16" y="112"/>
                </a:cxn>
                <a:cxn ang="0">
                  <a:pos x="0" y="104"/>
                </a:cxn>
                <a:cxn ang="0">
                  <a:pos x="16" y="128"/>
                </a:cxn>
                <a:cxn ang="0">
                  <a:pos x="24" y="128"/>
                </a:cxn>
                <a:cxn ang="0">
                  <a:pos x="32" y="144"/>
                </a:cxn>
                <a:cxn ang="0">
                  <a:pos x="32" y="152"/>
                </a:cxn>
                <a:cxn ang="0">
                  <a:pos x="16" y="160"/>
                </a:cxn>
                <a:cxn ang="0">
                  <a:pos x="16" y="176"/>
                </a:cxn>
                <a:cxn ang="0">
                  <a:pos x="48" y="176"/>
                </a:cxn>
                <a:cxn ang="0">
                  <a:pos x="56" y="176"/>
                </a:cxn>
                <a:cxn ang="0">
                  <a:pos x="80" y="176"/>
                </a:cxn>
                <a:cxn ang="0">
                  <a:pos x="96" y="200"/>
                </a:cxn>
                <a:cxn ang="0">
                  <a:pos x="104" y="200"/>
                </a:cxn>
                <a:cxn ang="0">
                  <a:pos x="112" y="192"/>
                </a:cxn>
              </a:cxnLst>
              <a:rect l="0" t="0" r="r" b="b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8" name="Line 984"/>
            <p:cNvSpPr>
              <a:spLocks noChangeShapeType="1"/>
            </p:cNvSpPr>
            <p:nvPr/>
          </p:nvSpPr>
          <p:spPr bwMode="auto">
            <a:xfrm>
              <a:off x="4991713" y="2164965"/>
              <a:ext cx="2309" cy="20115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9" name="Line 985"/>
            <p:cNvSpPr>
              <a:spLocks noChangeShapeType="1"/>
            </p:cNvSpPr>
            <p:nvPr/>
          </p:nvSpPr>
          <p:spPr bwMode="auto">
            <a:xfrm>
              <a:off x="5066750" y="237185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0" name="Freeform 986"/>
            <p:cNvSpPr>
              <a:spLocks/>
            </p:cNvSpPr>
            <p:nvPr/>
          </p:nvSpPr>
          <p:spPr bwMode="auto">
            <a:xfrm>
              <a:off x="5092147" y="2381437"/>
              <a:ext cx="11544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1" name="Freeform 987"/>
            <p:cNvSpPr>
              <a:spLocks/>
            </p:cNvSpPr>
            <p:nvPr/>
          </p:nvSpPr>
          <p:spPr bwMode="auto">
            <a:xfrm>
              <a:off x="5129088" y="2433160"/>
              <a:ext cx="11544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2" name="Freeform 988"/>
            <p:cNvSpPr>
              <a:spLocks/>
            </p:cNvSpPr>
            <p:nvPr/>
          </p:nvSpPr>
          <p:spPr bwMode="auto">
            <a:xfrm>
              <a:off x="4719270" y="2215731"/>
              <a:ext cx="48486" cy="727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56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32" y="32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32"/>
                </a:cxn>
              </a:cxnLst>
              <a:rect l="0" t="0" r="r" b="b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3" name="Freeform 989"/>
            <p:cNvSpPr>
              <a:spLocks/>
            </p:cNvSpPr>
            <p:nvPr/>
          </p:nvSpPr>
          <p:spPr bwMode="auto">
            <a:xfrm>
              <a:off x="5290707" y="2020331"/>
              <a:ext cx="50794" cy="306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4" name="Freeform 990"/>
            <p:cNvSpPr>
              <a:spLocks/>
            </p:cNvSpPr>
            <p:nvPr/>
          </p:nvSpPr>
          <p:spPr bwMode="auto">
            <a:xfrm>
              <a:off x="5514664" y="1916885"/>
              <a:ext cx="25397" cy="6130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16" y="0"/>
                </a:cxn>
                <a:cxn ang="0">
                  <a:pos x="8" y="8"/>
                </a:cxn>
                <a:cxn ang="0">
                  <a:pos x="0" y="24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5" name="Freeform 991"/>
            <p:cNvSpPr>
              <a:spLocks/>
            </p:cNvSpPr>
            <p:nvPr/>
          </p:nvSpPr>
          <p:spPr bwMode="auto">
            <a:xfrm>
              <a:off x="5639341" y="1751179"/>
              <a:ext cx="49640" cy="517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16" y="16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32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6" name="Freeform 992"/>
            <p:cNvSpPr>
              <a:spLocks/>
            </p:cNvSpPr>
            <p:nvPr/>
          </p:nvSpPr>
          <p:spPr bwMode="auto">
            <a:xfrm>
              <a:off x="5688981" y="1740642"/>
              <a:ext cx="49640" cy="3160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7" name="Line 995"/>
            <p:cNvSpPr>
              <a:spLocks noChangeShapeType="1"/>
            </p:cNvSpPr>
            <p:nvPr/>
          </p:nvSpPr>
          <p:spPr bwMode="auto">
            <a:xfrm flipV="1">
              <a:off x="5652040" y="1895812"/>
              <a:ext cx="12699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8" name="Line 996"/>
            <p:cNvSpPr>
              <a:spLocks noChangeShapeType="1"/>
            </p:cNvSpPr>
            <p:nvPr/>
          </p:nvSpPr>
          <p:spPr bwMode="auto">
            <a:xfrm flipV="1">
              <a:off x="5676282" y="1864204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9" name="Freeform 1034"/>
            <p:cNvSpPr>
              <a:spLocks/>
            </p:cNvSpPr>
            <p:nvPr/>
          </p:nvSpPr>
          <p:spPr bwMode="auto">
            <a:xfrm>
              <a:off x="5353045" y="2618981"/>
              <a:ext cx="809247" cy="557462"/>
            </a:xfrm>
            <a:custGeom>
              <a:avLst/>
              <a:gdLst/>
              <a:ahLst/>
              <a:cxnLst>
                <a:cxn ang="0">
                  <a:pos x="8" y="368"/>
                </a:cxn>
                <a:cxn ang="0">
                  <a:pos x="64" y="352"/>
                </a:cxn>
                <a:cxn ang="0">
                  <a:pos x="112" y="336"/>
                </a:cxn>
                <a:cxn ang="0">
                  <a:pos x="216" y="320"/>
                </a:cxn>
                <a:cxn ang="0">
                  <a:pos x="248" y="344"/>
                </a:cxn>
                <a:cxn ang="0">
                  <a:pos x="288" y="336"/>
                </a:cxn>
                <a:cxn ang="0">
                  <a:pos x="264" y="376"/>
                </a:cxn>
                <a:cxn ang="0">
                  <a:pos x="288" y="360"/>
                </a:cxn>
                <a:cxn ang="0">
                  <a:pos x="280" y="376"/>
                </a:cxn>
                <a:cxn ang="0">
                  <a:pos x="288" y="384"/>
                </a:cxn>
                <a:cxn ang="0">
                  <a:pos x="288" y="400"/>
                </a:cxn>
                <a:cxn ang="0">
                  <a:pos x="312" y="424"/>
                </a:cxn>
                <a:cxn ang="0">
                  <a:pos x="344" y="408"/>
                </a:cxn>
                <a:cxn ang="0">
                  <a:pos x="352" y="416"/>
                </a:cxn>
                <a:cxn ang="0">
                  <a:pos x="352" y="432"/>
                </a:cxn>
                <a:cxn ang="0">
                  <a:pos x="408" y="408"/>
                </a:cxn>
                <a:cxn ang="0">
                  <a:pos x="496" y="312"/>
                </a:cxn>
                <a:cxn ang="0">
                  <a:pos x="520" y="232"/>
                </a:cxn>
                <a:cxn ang="0">
                  <a:pos x="504" y="192"/>
                </a:cxn>
                <a:cxn ang="0">
                  <a:pos x="496" y="176"/>
                </a:cxn>
                <a:cxn ang="0">
                  <a:pos x="472" y="136"/>
                </a:cxn>
                <a:cxn ang="0">
                  <a:pos x="464" y="104"/>
                </a:cxn>
                <a:cxn ang="0">
                  <a:pos x="456" y="64"/>
                </a:cxn>
                <a:cxn ang="0">
                  <a:pos x="440" y="56"/>
                </a:cxn>
                <a:cxn ang="0">
                  <a:pos x="424" y="0"/>
                </a:cxn>
                <a:cxn ang="0">
                  <a:pos x="408" y="80"/>
                </a:cxn>
                <a:cxn ang="0">
                  <a:pos x="384" y="104"/>
                </a:cxn>
                <a:cxn ang="0">
                  <a:pos x="368" y="96"/>
                </a:cxn>
                <a:cxn ang="0">
                  <a:pos x="336" y="80"/>
                </a:cxn>
                <a:cxn ang="0">
                  <a:pos x="328" y="64"/>
                </a:cxn>
                <a:cxn ang="0">
                  <a:pos x="336" y="40"/>
                </a:cxn>
                <a:cxn ang="0">
                  <a:pos x="352" y="24"/>
                </a:cxn>
                <a:cxn ang="0">
                  <a:pos x="336" y="32"/>
                </a:cxn>
                <a:cxn ang="0">
                  <a:pos x="328" y="24"/>
                </a:cxn>
                <a:cxn ang="0">
                  <a:pos x="296" y="16"/>
                </a:cxn>
                <a:cxn ang="0">
                  <a:pos x="272" y="24"/>
                </a:cxn>
                <a:cxn ang="0">
                  <a:pos x="264" y="48"/>
                </a:cxn>
                <a:cxn ang="0">
                  <a:pos x="248" y="56"/>
                </a:cxn>
                <a:cxn ang="0">
                  <a:pos x="248" y="72"/>
                </a:cxn>
                <a:cxn ang="0">
                  <a:pos x="232" y="72"/>
                </a:cxn>
                <a:cxn ang="0">
                  <a:pos x="224" y="48"/>
                </a:cxn>
                <a:cxn ang="0">
                  <a:pos x="200" y="64"/>
                </a:cxn>
                <a:cxn ang="0">
                  <a:pos x="176" y="88"/>
                </a:cxn>
                <a:cxn ang="0">
                  <a:pos x="168" y="88"/>
                </a:cxn>
                <a:cxn ang="0">
                  <a:pos x="160" y="104"/>
                </a:cxn>
                <a:cxn ang="0">
                  <a:pos x="144" y="104"/>
                </a:cxn>
                <a:cxn ang="0">
                  <a:pos x="120" y="136"/>
                </a:cxn>
                <a:cxn ang="0">
                  <a:pos x="32" y="176"/>
                </a:cxn>
                <a:cxn ang="0">
                  <a:pos x="24" y="184"/>
                </a:cxn>
                <a:cxn ang="0">
                  <a:pos x="16" y="200"/>
                </a:cxn>
                <a:cxn ang="0">
                  <a:pos x="8" y="224"/>
                </a:cxn>
                <a:cxn ang="0">
                  <a:pos x="8" y="232"/>
                </a:cxn>
                <a:cxn ang="0">
                  <a:pos x="16" y="320"/>
                </a:cxn>
                <a:cxn ang="0">
                  <a:pos x="0" y="344"/>
                </a:cxn>
              </a:cxnLst>
              <a:rect l="0" t="0" r="r" b="b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0" name="Freeform 1035"/>
            <p:cNvSpPr>
              <a:spLocks/>
            </p:cNvSpPr>
            <p:nvPr/>
          </p:nvSpPr>
          <p:spPr bwMode="auto">
            <a:xfrm>
              <a:off x="5751320" y="3104605"/>
              <a:ext cx="25397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1" name="Freeform 1036"/>
            <p:cNvSpPr>
              <a:spLocks/>
            </p:cNvSpPr>
            <p:nvPr/>
          </p:nvSpPr>
          <p:spPr bwMode="auto">
            <a:xfrm>
              <a:off x="5837901" y="3208052"/>
              <a:ext cx="75037" cy="517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24" y="32"/>
                </a:cxn>
                <a:cxn ang="0">
                  <a:pos x="48" y="0"/>
                </a:cxn>
                <a:cxn ang="0">
                  <a:pos x="24" y="8"/>
                </a:cxn>
                <a:cxn ang="0">
                  <a:pos x="8" y="0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2" name="Freeform 1037"/>
            <p:cNvSpPr>
              <a:spLocks/>
            </p:cNvSpPr>
            <p:nvPr/>
          </p:nvSpPr>
          <p:spPr bwMode="auto">
            <a:xfrm>
              <a:off x="5054051" y="2299063"/>
              <a:ext cx="223957" cy="2270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32"/>
                </a:cxn>
                <a:cxn ang="0">
                  <a:pos x="32" y="48"/>
                </a:cxn>
                <a:cxn ang="0">
                  <a:pos x="48" y="56"/>
                </a:cxn>
                <a:cxn ang="0">
                  <a:pos x="48" y="80"/>
                </a:cxn>
                <a:cxn ang="0">
                  <a:pos x="64" y="96"/>
                </a:cxn>
                <a:cxn ang="0">
                  <a:pos x="72" y="120"/>
                </a:cxn>
                <a:cxn ang="0">
                  <a:pos x="80" y="136"/>
                </a:cxn>
                <a:cxn ang="0">
                  <a:pos x="120" y="168"/>
                </a:cxn>
                <a:cxn ang="0">
                  <a:pos x="120" y="176"/>
                </a:cxn>
                <a:cxn ang="0">
                  <a:pos x="128" y="168"/>
                </a:cxn>
                <a:cxn ang="0">
                  <a:pos x="136" y="176"/>
                </a:cxn>
                <a:cxn ang="0">
                  <a:pos x="144" y="136"/>
                </a:cxn>
                <a:cxn ang="0">
                  <a:pos x="136" y="120"/>
                </a:cxn>
                <a:cxn ang="0">
                  <a:pos x="128" y="120"/>
                </a:cxn>
                <a:cxn ang="0">
                  <a:pos x="120" y="104"/>
                </a:cxn>
                <a:cxn ang="0">
                  <a:pos x="112" y="104"/>
                </a:cxn>
                <a:cxn ang="0">
                  <a:pos x="104" y="96"/>
                </a:cxn>
                <a:cxn ang="0">
                  <a:pos x="112" y="88"/>
                </a:cxn>
                <a:cxn ang="0">
                  <a:pos x="104" y="80"/>
                </a:cxn>
                <a:cxn ang="0">
                  <a:pos x="104" y="72"/>
                </a:cxn>
                <a:cxn ang="0">
                  <a:pos x="80" y="56"/>
                </a:cxn>
                <a:cxn ang="0">
                  <a:pos x="72" y="56"/>
                </a:cxn>
                <a:cxn ang="0">
                  <a:pos x="24" y="8"/>
                </a:cxn>
                <a:cxn ang="0">
                  <a:pos x="0" y="0"/>
                </a:cxn>
              </a:cxnLst>
              <a:rect l="0" t="0" r="r" b="b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3" name="Freeform 1038"/>
            <p:cNvSpPr>
              <a:spLocks/>
            </p:cNvSpPr>
            <p:nvPr/>
          </p:nvSpPr>
          <p:spPr bwMode="auto">
            <a:xfrm>
              <a:off x="5253766" y="2526070"/>
              <a:ext cx="185861" cy="517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24"/>
                </a:cxn>
                <a:cxn ang="0">
                  <a:pos x="56" y="24"/>
                </a:cxn>
                <a:cxn ang="0">
                  <a:pos x="96" y="40"/>
                </a:cxn>
                <a:cxn ang="0">
                  <a:pos x="104" y="32"/>
                </a:cxn>
                <a:cxn ang="0">
                  <a:pos x="120" y="40"/>
                </a:cxn>
                <a:cxn ang="0">
                  <a:pos x="120" y="24"/>
                </a:cxn>
                <a:cxn ang="0">
                  <a:pos x="104" y="24"/>
                </a:cxn>
                <a:cxn ang="0">
                  <a:pos x="96" y="16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48" y="16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4" name="Freeform 1039"/>
            <p:cNvSpPr>
              <a:spLocks/>
            </p:cNvSpPr>
            <p:nvPr/>
          </p:nvSpPr>
          <p:spPr bwMode="auto">
            <a:xfrm>
              <a:off x="5439627" y="2567257"/>
              <a:ext cx="26552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5" name="Freeform 1040"/>
            <p:cNvSpPr>
              <a:spLocks/>
            </p:cNvSpPr>
            <p:nvPr/>
          </p:nvSpPr>
          <p:spPr bwMode="auto">
            <a:xfrm>
              <a:off x="5477723" y="2567257"/>
              <a:ext cx="161618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48" y="8"/>
                </a:cxn>
                <a:cxn ang="0">
                  <a:pos x="80" y="16"/>
                </a:cxn>
                <a:cxn ang="0">
                  <a:pos x="104" y="8"/>
                </a:cxn>
                <a:cxn ang="0">
                  <a:pos x="88" y="0"/>
                </a:cxn>
                <a:cxn ang="0">
                  <a:pos x="80" y="8"/>
                </a:cxn>
                <a:cxn ang="0">
                  <a:pos x="56" y="0"/>
                </a:cxn>
                <a:cxn ang="0">
                  <a:pos x="48" y="8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6" name="Freeform 1041"/>
            <p:cNvSpPr>
              <a:spLocks/>
            </p:cNvSpPr>
            <p:nvPr/>
          </p:nvSpPr>
          <p:spPr bwMode="auto">
            <a:xfrm>
              <a:off x="5652040" y="2567257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7" name="Freeform 1042"/>
            <p:cNvSpPr>
              <a:spLocks/>
            </p:cNvSpPr>
            <p:nvPr/>
          </p:nvSpPr>
          <p:spPr bwMode="auto">
            <a:xfrm>
              <a:off x="5676282" y="2556721"/>
              <a:ext cx="25397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8" name="Freeform 1043"/>
            <p:cNvSpPr>
              <a:spLocks/>
            </p:cNvSpPr>
            <p:nvPr/>
          </p:nvSpPr>
          <p:spPr bwMode="auto">
            <a:xfrm>
              <a:off x="5540061" y="2597908"/>
              <a:ext cx="36941" cy="114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9" name="Freeform 1044"/>
            <p:cNvSpPr>
              <a:spLocks/>
            </p:cNvSpPr>
            <p:nvPr/>
          </p:nvSpPr>
          <p:spPr bwMode="auto">
            <a:xfrm>
              <a:off x="5789415" y="2546185"/>
              <a:ext cx="11544" cy="210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0" name="Freeform 1045"/>
            <p:cNvSpPr>
              <a:spLocks/>
            </p:cNvSpPr>
            <p:nvPr/>
          </p:nvSpPr>
          <p:spPr bwMode="auto">
            <a:xfrm>
              <a:off x="5850599" y="2515534"/>
              <a:ext cx="12699" cy="3065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24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1" name="Freeform 1046"/>
            <p:cNvSpPr>
              <a:spLocks/>
            </p:cNvSpPr>
            <p:nvPr/>
          </p:nvSpPr>
          <p:spPr bwMode="auto">
            <a:xfrm>
              <a:off x="5253766" y="2442738"/>
              <a:ext cx="36941" cy="316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2" name="Freeform 1047"/>
            <p:cNvSpPr>
              <a:spLocks/>
            </p:cNvSpPr>
            <p:nvPr/>
          </p:nvSpPr>
          <p:spPr bwMode="auto">
            <a:xfrm>
              <a:off x="5302251" y="2463811"/>
              <a:ext cx="13853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3" name="Line 1049"/>
            <p:cNvSpPr>
              <a:spLocks noChangeShapeType="1"/>
            </p:cNvSpPr>
            <p:nvPr/>
          </p:nvSpPr>
          <p:spPr bwMode="auto">
            <a:xfrm>
              <a:off x="5415384" y="2556721"/>
              <a:ext cx="24243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4" name="Freeform 1050"/>
            <p:cNvSpPr>
              <a:spLocks/>
            </p:cNvSpPr>
            <p:nvPr/>
          </p:nvSpPr>
          <p:spPr bwMode="auto">
            <a:xfrm>
              <a:off x="5540061" y="2381437"/>
              <a:ext cx="136221" cy="14463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72"/>
                </a:cxn>
                <a:cxn ang="0">
                  <a:pos x="8" y="72"/>
                </a:cxn>
                <a:cxn ang="0">
                  <a:pos x="8" y="80"/>
                </a:cxn>
                <a:cxn ang="0">
                  <a:pos x="8" y="104"/>
                </a:cxn>
                <a:cxn ang="0">
                  <a:pos x="16" y="104"/>
                </a:cxn>
                <a:cxn ang="0">
                  <a:pos x="16" y="72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24" y="72"/>
                </a:cxn>
                <a:cxn ang="0">
                  <a:pos x="40" y="88"/>
                </a:cxn>
                <a:cxn ang="0">
                  <a:pos x="40" y="96"/>
                </a:cxn>
                <a:cxn ang="0">
                  <a:pos x="48" y="96"/>
                </a:cxn>
                <a:cxn ang="0">
                  <a:pos x="48" y="104"/>
                </a:cxn>
                <a:cxn ang="0">
                  <a:pos x="48" y="112"/>
                </a:cxn>
                <a:cxn ang="0">
                  <a:pos x="56" y="104"/>
                </a:cxn>
                <a:cxn ang="0">
                  <a:pos x="56" y="96"/>
                </a:cxn>
                <a:cxn ang="0">
                  <a:pos x="40" y="72"/>
                </a:cxn>
                <a:cxn ang="0">
                  <a:pos x="48" y="72"/>
                </a:cxn>
                <a:cxn ang="0">
                  <a:pos x="40" y="48"/>
                </a:cxn>
                <a:cxn ang="0">
                  <a:pos x="56" y="40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24" y="16"/>
                </a:cxn>
                <a:cxn ang="0">
                  <a:pos x="64" y="16"/>
                </a:cxn>
                <a:cxn ang="0">
                  <a:pos x="80" y="16"/>
                </a:cxn>
                <a:cxn ang="0">
                  <a:pos x="88" y="0"/>
                </a:cxn>
                <a:cxn ang="0">
                  <a:pos x="80" y="0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32"/>
                </a:cxn>
                <a:cxn ang="0">
                  <a:pos x="0" y="64"/>
                </a:cxn>
              </a:cxnLst>
              <a:rect l="0" t="0" r="r" b="b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5" name="Freeform 1051"/>
            <p:cNvSpPr>
              <a:spLocks/>
            </p:cNvSpPr>
            <p:nvPr/>
          </p:nvSpPr>
          <p:spPr bwMode="auto">
            <a:xfrm>
              <a:off x="5713224" y="2371858"/>
              <a:ext cx="38096" cy="6130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32"/>
                </a:cxn>
                <a:cxn ang="0">
                  <a:pos x="16" y="48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6" name="Freeform 1052"/>
            <p:cNvSpPr>
              <a:spLocks/>
            </p:cNvSpPr>
            <p:nvPr/>
          </p:nvSpPr>
          <p:spPr bwMode="auto">
            <a:xfrm>
              <a:off x="5688981" y="2474347"/>
              <a:ext cx="24243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7" name="Freeform 1053"/>
            <p:cNvSpPr>
              <a:spLocks/>
            </p:cNvSpPr>
            <p:nvPr/>
          </p:nvSpPr>
          <p:spPr bwMode="auto">
            <a:xfrm>
              <a:off x="5725922" y="2463811"/>
              <a:ext cx="63493" cy="210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8" name="Freeform 1054"/>
            <p:cNvSpPr>
              <a:spLocks/>
            </p:cNvSpPr>
            <p:nvPr/>
          </p:nvSpPr>
          <p:spPr bwMode="auto">
            <a:xfrm>
              <a:off x="5713224" y="2433160"/>
              <a:ext cx="25397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9" name="Freeform 1055"/>
            <p:cNvSpPr>
              <a:spLocks/>
            </p:cNvSpPr>
            <p:nvPr/>
          </p:nvSpPr>
          <p:spPr bwMode="auto">
            <a:xfrm>
              <a:off x="5776717" y="2412088"/>
              <a:ext cx="24243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0" name="Freeform 1056"/>
            <p:cNvSpPr>
              <a:spLocks/>
            </p:cNvSpPr>
            <p:nvPr/>
          </p:nvSpPr>
          <p:spPr bwMode="auto">
            <a:xfrm>
              <a:off x="5887541" y="2422624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1" name="Freeform 1057"/>
            <p:cNvSpPr>
              <a:spLocks/>
            </p:cNvSpPr>
            <p:nvPr/>
          </p:nvSpPr>
          <p:spPr bwMode="auto">
            <a:xfrm>
              <a:off x="5540061" y="2050982"/>
              <a:ext cx="99280" cy="1034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56"/>
                </a:cxn>
                <a:cxn ang="0">
                  <a:pos x="16" y="56"/>
                </a:cxn>
                <a:cxn ang="0">
                  <a:pos x="16" y="72"/>
                </a:cxn>
                <a:cxn ang="0">
                  <a:pos x="24" y="72"/>
                </a:cxn>
                <a:cxn ang="0">
                  <a:pos x="40" y="80"/>
                </a:cxn>
                <a:cxn ang="0">
                  <a:pos x="40" y="72"/>
                </a:cxn>
                <a:cxn ang="0">
                  <a:pos x="48" y="80"/>
                </a:cxn>
                <a:cxn ang="0">
                  <a:pos x="64" y="80"/>
                </a:cxn>
                <a:cxn ang="0">
                  <a:pos x="56" y="72"/>
                </a:cxn>
                <a:cxn ang="0">
                  <a:pos x="40" y="64"/>
                </a:cxn>
                <a:cxn ang="0">
                  <a:pos x="32" y="72"/>
                </a:cxn>
                <a:cxn ang="0">
                  <a:pos x="32" y="64"/>
                </a:cxn>
                <a:cxn ang="0">
                  <a:pos x="24" y="48"/>
                </a:cxn>
                <a:cxn ang="0">
                  <a:pos x="32" y="24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2" name="Freeform 1058"/>
            <p:cNvSpPr>
              <a:spLocks/>
            </p:cNvSpPr>
            <p:nvPr/>
          </p:nvSpPr>
          <p:spPr bwMode="auto">
            <a:xfrm>
              <a:off x="5503120" y="2195616"/>
              <a:ext cx="48486" cy="5172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0" y="40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3" name="Freeform 1059"/>
            <p:cNvSpPr>
              <a:spLocks/>
            </p:cNvSpPr>
            <p:nvPr/>
          </p:nvSpPr>
          <p:spPr bwMode="auto">
            <a:xfrm>
              <a:off x="5551605" y="2143893"/>
              <a:ext cx="25397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4" name="Freeform 1060"/>
            <p:cNvSpPr>
              <a:spLocks/>
            </p:cNvSpPr>
            <p:nvPr/>
          </p:nvSpPr>
          <p:spPr bwMode="auto">
            <a:xfrm>
              <a:off x="5639341" y="2164965"/>
              <a:ext cx="25397" cy="50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5" name="Freeform 1061"/>
            <p:cNvSpPr>
              <a:spLocks/>
            </p:cNvSpPr>
            <p:nvPr/>
          </p:nvSpPr>
          <p:spPr bwMode="auto">
            <a:xfrm>
              <a:off x="5588547" y="2174544"/>
              <a:ext cx="63493" cy="6130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16" y="48"/>
                </a:cxn>
                <a:cxn ang="0">
                  <a:pos x="24" y="40"/>
                </a:cxn>
                <a:cxn ang="0">
                  <a:pos x="24" y="32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32" y="40"/>
                </a:cxn>
                <a:cxn ang="0">
                  <a:pos x="40" y="40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32" y="16"/>
                </a:cxn>
                <a:cxn ang="0">
                  <a:pos x="24" y="24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6" name="Freeform 1062"/>
            <p:cNvSpPr>
              <a:spLocks/>
            </p:cNvSpPr>
            <p:nvPr/>
          </p:nvSpPr>
          <p:spPr bwMode="auto">
            <a:xfrm>
              <a:off x="5601245" y="2215731"/>
              <a:ext cx="100434" cy="8333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8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24" y="32"/>
                </a:cxn>
                <a:cxn ang="0">
                  <a:pos x="32" y="40"/>
                </a:cxn>
                <a:cxn ang="0">
                  <a:pos x="24" y="56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56" y="56"/>
                </a:cxn>
                <a:cxn ang="0">
                  <a:pos x="64" y="40"/>
                </a:cxn>
                <a:cxn ang="0">
                  <a:pos x="56" y="16"/>
                </a:cxn>
                <a:cxn ang="0">
                  <a:pos x="40" y="0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32" y="24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0" y="32"/>
                </a:cxn>
                <a:cxn ang="0">
                  <a:pos x="0" y="40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7" name="Freeform 1063"/>
            <p:cNvSpPr>
              <a:spLocks/>
            </p:cNvSpPr>
            <p:nvPr/>
          </p:nvSpPr>
          <p:spPr bwMode="auto">
            <a:xfrm>
              <a:off x="6149594" y="2495420"/>
              <a:ext cx="87736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32"/>
                </a:cxn>
                <a:cxn ang="0">
                  <a:pos x="32" y="32"/>
                </a:cxn>
                <a:cxn ang="0">
                  <a:pos x="48" y="16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8" name="Freeform 1064"/>
            <p:cNvSpPr>
              <a:spLocks/>
            </p:cNvSpPr>
            <p:nvPr/>
          </p:nvSpPr>
          <p:spPr bwMode="auto">
            <a:xfrm>
              <a:off x="6210778" y="2463811"/>
              <a:ext cx="39250" cy="42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24" y="32"/>
                </a:cxn>
                <a:cxn ang="0">
                  <a:pos x="24" y="16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9" name="Freeform 1065"/>
            <p:cNvSpPr>
              <a:spLocks/>
            </p:cNvSpPr>
            <p:nvPr/>
          </p:nvSpPr>
          <p:spPr bwMode="auto">
            <a:xfrm>
              <a:off x="6286969" y="2515534"/>
              <a:ext cx="24243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0" name="Line 1070"/>
            <p:cNvSpPr>
              <a:spLocks noChangeShapeType="1"/>
            </p:cNvSpPr>
            <p:nvPr/>
          </p:nvSpPr>
          <p:spPr bwMode="auto">
            <a:xfrm>
              <a:off x="5664738" y="2453275"/>
              <a:ext cx="11544" cy="191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1" name="Freeform 1072"/>
            <p:cNvSpPr>
              <a:spLocks/>
            </p:cNvSpPr>
            <p:nvPr/>
          </p:nvSpPr>
          <p:spPr bwMode="auto">
            <a:xfrm>
              <a:off x="5762864" y="2629517"/>
              <a:ext cx="26552" cy="201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2" name="Freeform 1073"/>
            <p:cNvSpPr>
              <a:spLocks/>
            </p:cNvSpPr>
            <p:nvPr/>
          </p:nvSpPr>
          <p:spPr bwMode="auto">
            <a:xfrm>
              <a:off x="5627797" y="2577794"/>
              <a:ext cx="85427" cy="3160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56" y="0"/>
                </a:cxn>
                <a:cxn ang="0">
                  <a:pos x="24" y="0"/>
                </a:cxn>
                <a:cxn ang="0">
                  <a:pos x="8" y="16"/>
                </a:cxn>
                <a:cxn ang="0">
                  <a:pos x="0" y="24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3" name="Rectangle 1080"/>
            <p:cNvSpPr>
              <a:spLocks noChangeArrowheads="1"/>
            </p:cNvSpPr>
            <p:nvPr/>
          </p:nvSpPr>
          <p:spPr bwMode="auto">
            <a:xfrm>
              <a:off x="5389987" y="1967650"/>
              <a:ext cx="12699" cy="10536"/>
            </a:xfrm>
            <a:prstGeom prst="rect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4" name="Line 1082"/>
            <p:cNvSpPr>
              <a:spLocks noChangeShapeType="1"/>
            </p:cNvSpPr>
            <p:nvPr/>
          </p:nvSpPr>
          <p:spPr bwMode="auto">
            <a:xfrm>
              <a:off x="5389987" y="1978187"/>
              <a:ext cx="12699" cy="191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grpSp>
          <p:nvGrpSpPr>
            <p:cNvPr id="4" name="Group 748"/>
            <p:cNvGrpSpPr>
              <a:grpSpLocks/>
            </p:cNvGrpSpPr>
            <p:nvPr/>
          </p:nvGrpSpPr>
          <p:grpSpPr bwMode="auto">
            <a:xfrm>
              <a:off x="3611031" y="1204252"/>
              <a:ext cx="1406080" cy="350569"/>
              <a:chOff x="3484" y="1696"/>
              <a:chExt cx="904" cy="272"/>
            </a:xfrm>
            <a:grpFill/>
          </p:grpSpPr>
          <p:sp>
            <p:nvSpPr>
              <p:cNvPr id="186" name="Freeform 749"/>
              <p:cNvSpPr>
                <a:spLocks/>
              </p:cNvSpPr>
              <p:nvPr/>
            </p:nvSpPr>
            <p:spPr bwMode="auto">
              <a:xfrm>
                <a:off x="3852" y="1928"/>
                <a:ext cx="40" cy="4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40"/>
                  </a:cxn>
                  <a:cxn ang="0">
                    <a:pos x="32" y="40"/>
                  </a:cxn>
                  <a:cxn ang="0">
                    <a:pos x="32" y="32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24" y="8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24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87" name="Freeform 750"/>
              <p:cNvSpPr>
                <a:spLocks/>
              </p:cNvSpPr>
              <p:nvPr/>
            </p:nvSpPr>
            <p:spPr bwMode="auto">
              <a:xfrm>
                <a:off x="4028" y="1928"/>
                <a:ext cx="64" cy="2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24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16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88" name="Freeform 751"/>
              <p:cNvSpPr>
                <a:spLocks/>
              </p:cNvSpPr>
              <p:nvPr/>
            </p:nvSpPr>
            <p:spPr bwMode="auto">
              <a:xfrm>
                <a:off x="4348" y="1792"/>
                <a:ext cx="40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8" y="64"/>
                  </a:cxn>
                  <a:cxn ang="0">
                    <a:pos x="24" y="64"/>
                  </a:cxn>
                  <a:cxn ang="0">
                    <a:pos x="24" y="56"/>
                  </a:cxn>
                  <a:cxn ang="0">
                    <a:pos x="40" y="48"/>
                  </a:cxn>
                  <a:cxn ang="0">
                    <a:pos x="40" y="24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32" y="24"/>
                  </a:cxn>
                  <a:cxn ang="0">
                    <a:pos x="16" y="56"/>
                  </a:cxn>
                  <a:cxn ang="0">
                    <a:pos x="0" y="64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89" name="Freeform 752"/>
              <p:cNvSpPr>
                <a:spLocks/>
              </p:cNvSpPr>
              <p:nvPr/>
            </p:nvSpPr>
            <p:spPr bwMode="auto">
              <a:xfrm>
                <a:off x="3484" y="1712"/>
                <a:ext cx="32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24"/>
                  </a:cxn>
                  <a:cxn ang="0">
                    <a:pos x="32" y="16"/>
                  </a:cxn>
                  <a:cxn ang="0">
                    <a:pos x="24" y="8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0" name="Freeform 753"/>
              <p:cNvSpPr>
                <a:spLocks/>
              </p:cNvSpPr>
              <p:nvPr/>
            </p:nvSpPr>
            <p:spPr bwMode="auto">
              <a:xfrm>
                <a:off x="3524" y="1696"/>
                <a:ext cx="24" cy="24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16" y="16"/>
                  </a:cxn>
                  <a:cxn ang="0">
                    <a:pos x="16" y="24"/>
                  </a:cxn>
                  <a:cxn ang="0">
                    <a:pos x="24" y="24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16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</p:grpSp>
        <p:grpSp>
          <p:nvGrpSpPr>
            <p:cNvPr id="5" name="Group 754"/>
            <p:cNvGrpSpPr>
              <a:grpSpLocks/>
            </p:cNvGrpSpPr>
            <p:nvPr/>
          </p:nvGrpSpPr>
          <p:grpSpPr bwMode="auto">
            <a:xfrm>
              <a:off x="3337433" y="2134314"/>
              <a:ext cx="460613" cy="556504"/>
              <a:chOff x="3308" y="2416"/>
              <a:chExt cx="296" cy="432"/>
            </a:xfrm>
            <a:grpFill/>
          </p:grpSpPr>
          <p:sp>
            <p:nvSpPr>
              <p:cNvPr id="192" name="Freeform 755"/>
              <p:cNvSpPr>
                <a:spLocks/>
              </p:cNvSpPr>
              <p:nvPr/>
            </p:nvSpPr>
            <p:spPr bwMode="auto">
              <a:xfrm>
                <a:off x="3308" y="2416"/>
                <a:ext cx="3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4"/>
                  </a:cxn>
                  <a:cxn ang="0">
                    <a:pos x="32" y="16"/>
                  </a:cxn>
                  <a:cxn ang="0">
                    <a:pos x="32" y="8"/>
                  </a:cxn>
                  <a:cxn ang="0">
                    <a:pos x="16" y="8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3" name="Freeform 756"/>
              <p:cNvSpPr>
                <a:spLocks/>
              </p:cNvSpPr>
              <p:nvPr/>
            </p:nvSpPr>
            <p:spPr bwMode="auto">
              <a:xfrm>
                <a:off x="3556" y="2624"/>
                <a:ext cx="40" cy="4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24" y="48"/>
                  </a:cxn>
                  <a:cxn ang="0">
                    <a:pos x="32" y="40"/>
                  </a:cxn>
                  <a:cxn ang="0">
                    <a:pos x="24" y="40"/>
                  </a:cxn>
                  <a:cxn ang="0">
                    <a:pos x="40" y="16"/>
                  </a:cxn>
                  <a:cxn ang="0">
                    <a:pos x="32" y="8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40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4" name="Freeform 757"/>
              <p:cNvSpPr>
                <a:spLocks/>
              </p:cNvSpPr>
              <p:nvPr/>
            </p:nvSpPr>
            <p:spPr bwMode="auto">
              <a:xfrm>
                <a:off x="3524" y="2680"/>
                <a:ext cx="24" cy="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6" y="64"/>
                  </a:cxn>
                  <a:cxn ang="0">
                    <a:pos x="16" y="80"/>
                  </a:cxn>
                  <a:cxn ang="0">
                    <a:pos x="24" y="80"/>
                  </a:cxn>
                  <a:cxn ang="0">
                    <a:pos x="24" y="56"/>
                  </a:cxn>
                  <a:cxn ang="0">
                    <a:pos x="8" y="48"/>
                  </a:cxn>
                  <a:cxn ang="0">
                    <a:pos x="16" y="4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40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5" name="Freeform 758"/>
              <p:cNvSpPr>
                <a:spLocks/>
              </p:cNvSpPr>
              <p:nvPr/>
            </p:nvSpPr>
            <p:spPr bwMode="auto">
              <a:xfrm>
                <a:off x="3588" y="2776"/>
                <a:ext cx="16" cy="72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6"/>
                  </a:cxn>
                  <a:cxn ang="0">
                    <a:pos x="16" y="72"/>
                  </a:cxn>
                  <a:cxn ang="0">
                    <a:pos x="8" y="48"/>
                  </a:cxn>
                  <a:cxn ang="0">
                    <a:pos x="16" y="32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8" y="32"/>
                  </a:cxn>
                  <a:cxn ang="0">
                    <a:pos x="0" y="40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</p:grpSp>
        <p:sp>
          <p:nvSpPr>
            <p:cNvPr id="196" name="Freeform 759"/>
            <p:cNvSpPr>
              <a:spLocks/>
            </p:cNvSpPr>
            <p:nvPr/>
          </p:nvSpPr>
          <p:spPr bwMode="auto">
            <a:xfrm>
              <a:off x="2764842" y="2164965"/>
              <a:ext cx="148920" cy="103447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88" y="72"/>
                </a:cxn>
                <a:cxn ang="0">
                  <a:pos x="88" y="64"/>
                </a:cxn>
                <a:cxn ang="0">
                  <a:pos x="96" y="64"/>
                </a:cxn>
                <a:cxn ang="0">
                  <a:pos x="88" y="48"/>
                </a:cxn>
                <a:cxn ang="0">
                  <a:pos x="88" y="32"/>
                </a:cxn>
                <a:cxn ang="0">
                  <a:pos x="72" y="0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6" y="48"/>
                </a:cxn>
                <a:cxn ang="0">
                  <a:pos x="32" y="40"/>
                </a:cxn>
                <a:cxn ang="0">
                  <a:pos x="48" y="40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64" y="64"/>
                </a:cxn>
                <a:cxn ang="0">
                  <a:pos x="72" y="80"/>
                </a:cxn>
                <a:cxn ang="0">
                  <a:pos x="80" y="80"/>
                </a:cxn>
              </a:cxnLst>
              <a:rect l="0" t="0" r="r" b="b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7" name="Freeform 760"/>
            <p:cNvSpPr>
              <a:spLocks/>
            </p:cNvSpPr>
            <p:nvPr/>
          </p:nvSpPr>
          <p:spPr bwMode="auto">
            <a:xfrm>
              <a:off x="3324735" y="2308640"/>
              <a:ext cx="398274" cy="362063"/>
            </a:xfrm>
            <a:custGeom>
              <a:avLst/>
              <a:gdLst/>
              <a:ahLst/>
              <a:cxnLst>
                <a:cxn ang="0">
                  <a:pos x="144" y="8"/>
                </a:cxn>
                <a:cxn ang="0">
                  <a:pos x="136" y="16"/>
                </a:cxn>
                <a:cxn ang="0">
                  <a:pos x="112" y="8"/>
                </a:cxn>
                <a:cxn ang="0">
                  <a:pos x="104" y="0"/>
                </a:cxn>
                <a:cxn ang="0">
                  <a:pos x="96" y="0"/>
                </a:cxn>
                <a:cxn ang="0">
                  <a:pos x="88" y="24"/>
                </a:cxn>
                <a:cxn ang="0">
                  <a:pos x="80" y="48"/>
                </a:cxn>
                <a:cxn ang="0">
                  <a:pos x="72" y="88"/>
                </a:cxn>
                <a:cxn ang="0">
                  <a:pos x="56" y="112"/>
                </a:cxn>
                <a:cxn ang="0">
                  <a:pos x="48" y="136"/>
                </a:cxn>
                <a:cxn ang="0">
                  <a:pos x="32" y="152"/>
                </a:cxn>
                <a:cxn ang="0">
                  <a:pos x="24" y="144"/>
                </a:cxn>
                <a:cxn ang="0">
                  <a:pos x="16" y="152"/>
                </a:cxn>
                <a:cxn ang="0">
                  <a:pos x="8" y="152"/>
                </a:cxn>
                <a:cxn ang="0">
                  <a:pos x="0" y="152"/>
                </a:cxn>
                <a:cxn ang="0">
                  <a:pos x="0" y="168"/>
                </a:cxn>
                <a:cxn ang="0">
                  <a:pos x="0" y="176"/>
                </a:cxn>
                <a:cxn ang="0">
                  <a:pos x="16" y="168"/>
                </a:cxn>
                <a:cxn ang="0">
                  <a:pos x="48" y="168"/>
                </a:cxn>
                <a:cxn ang="0">
                  <a:pos x="56" y="168"/>
                </a:cxn>
                <a:cxn ang="0">
                  <a:pos x="64" y="192"/>
                </a:cxn>
                <a:cxn ang="0">
                  <a:pos x="72" y="200"/>
                </a:cxn>
                <a:cxn ang="0">
                  <a:pos x="96" y="200"/>
                </a:cxn>
                <a:cxn ang="0">
                  <a:pos x="96" y="184"/>
                </a:cxn>
                <a:cxn ang="0">
                  <a:pos x="112" y="184"/>
                </a:cxn>
                <a:cxn ang="0">
                  <a:pos x="128" y="192"/>
                </a:cxn>
                <a:cxn ang="0">
                  <a:pos x="128" y="224"/>
                </a:cxn>
                <a:cxn ang="0">
                  <a:pos x="136" y="240"/>
                </a:cxn>
                <a:cxn ang="0">
                  <a:pos x="128" y="248"/>
                </a:cxn>
                <a:cxn ang="0">
                  <a:pos x="160" y="240"/>
                </a:cxn>
                <a:cxn ang="0">
                  <a:pos x="184" y="256"/>
                </a:cxn>
                <a:cxn ang="0">
                  <a:pos x="192" y="256"/>
                </a:cxn>
                <a:cxn ang="0">
                  <a:pos x="216" y="272"/>
                </a:cxn>
                <a:cxn ang="0">
                  <a:pos x="232" y="280"/>
                </a:cxn>
                <a:cxn ang="0">
                  <a:pos x="232" y="264"/>
                </a:cxn>
                <a:cxn ang="0">
                  <a:pos x="224" y="264"/>
                </a:cxn>
                <a:cxn ang="0">
                  <a:pos x="216" y="256"/>
                </a:cxn>
                <a:cxn ang="0">
                  <a:pos x="224" y="216"/>
                </a:cxn>
                <a:cxn ang="0">
                  <a:pos x="224" y="208"/>
                </a:cxn>
                <a:cxn ang="0">
                  <a:pos x="240" y="200"/>
                </a:cxn>
                <a:cxn ang="0">
                  <a:pos x="248" y="200"/>
                </a:cxn>
                <a:cxn ang="0">
                  <a:pos x="232" y="176"/>
                </a:cxn>
                <a:cxn ang="0">
                  <a:pos x="232" y="144"/>
                </a:cxn>
                <a:cxn ang="0">
                  <a:pos x="232" y="128"/>
                </a:cxn>
                <a:cxn ang="0">
                  <a:pos x="224" y="120"/>
                </a:cxn>
                <a:cxn ang="0">
                  <a:pos x="224" y="112"/>
                </a:cxn>
                <a:cxn ang="0">
                  <a:pos x="232" y="96"/>
                </a:cxn>
                <a:cxn ang="0">
                  <a:pos x="240" y="72"/>
                </a:cxn>
                <a:cxn ang="0">
                  <a:pos x="248" y="56"/>
                </a:cxn>
                <a:cxn ang="0">
                  <a:pos x="256" y="48"/>
                </a:cxn>
                <a:cxn ang="0">
                  <a:pos x="248" y="40"/>
                </a:cxn>
                <a:cxn ang="0">
                  <a:pos x="248" y="24"/>
                </a:cxn>
                <a:cxn ang="0">
                  <a:pos x="232" y="8"/>
                </a:cxn>
                <a:cxn ang="0">
                  <a:pos x="216" y="8"/>
                </a:cxn>
                <a:cxn ang="0">
                  <a:pos x="208" y="0"/>
                </a:cxn>
                <a:cxn ang="0">
                  <a:pos x="144" y="8"/>
                </a:cxn>
              </a:cxnLst>
              <a:rect l="0" t="0" r="r" b="b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8" name="Freeform 761"/>
            <p:cNvSpPr>
              <a:spLocks/>
            </p:cNvSpPr>
            <p:nvPr/>
          </p:nvSpPr>
          <p:spPr bwMode="auto">
            <a:xfrm>
              <a:off x="3374375" y="2195616"/>
              <a:ext cx="273597" cy="15421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80"/>
                </a:cxn>
                <a:cxn ang="0">
                  <a:pos x="8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80" y="24"/>
                </a:cxn>
                <a:cxn ang="0">
                  <a:pos x="96" y="8"/>
                </a:cxn>
                <a:cxn ang="0">
                  <a:pos x="104" y="0"/>
                </a:cxn>
                <a:cxn ang="0">
                  <a:pos x="120" y="16"/>
                </a:cxn>
                <a:cxn ang="0">
                  <a:pos x="120" y="32"/>
                </a:cxn>
                <a:cxn ang="0">
                  <a:pos x="136" y="40"/>
                </a:cxn>
                <a:cxn ang="0">
                  <a:pos x="176" y="88"/>
                </a:cxn>
                <a:cxn ang="0">
                  <a:pos x="112" y="96"/>
                </a:cxn>
                <a:cxn ang="0">
                  <a:pos x="104" y="104"/>
                </a:cxn>
                <a:cxn ang="0">
                  <a:pos x="80" y="96"/>
                </a:cxn>
                <a:cxn ang="0">
                  <a:pos x="72" y="88"/>
                </a:cxn>
                <a:cxn ang="0">
                  <a:pos x="64" y="88"/>
                </a:cxn>
                <a:cxn ang="0">
                  <a:pos x="56" y="112"/>
                </a:cxn>
                <a:cxn ang="0">
                  <a:pos x="40" y="112"/>
                </a:cxn>
                <a:cxn ang="0">
                  <a:pos x="32" y="112"/>
                </a:cxn>
                <a:cxn ang="0">
                  <a:pos x="24" y="112"/>
                </a:cxn>
                <a:cxn ang="0">
                  <a:pos x="16" y="120"/>
                </a:cxn>
                <a:cxn ang="0">
                  <a:pos x="0" y="96"/>
                </a:cxn>
              </a:cxnLst>
              <a:rect l="0" t="0" r="r" b="b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9" name="Freeform 762"/>
            <p:cNvSpPr>
              <a:spLocks/>
            </p:cNvSpPr>
            <p:nvPr/>
          </p:nvSpPr>
          <p:spPr bwMode="auto">
            <a:xfrm>
              <a:off x="3761105" y="2122820"/>
              <a:ext cx="296685" cy="216471"/>
            </a:xfrm>
            <a:custGeom>
              <a:avLst/>
              <a:gdLst/>
              <a:ahLst/>
              <a:cxnLst>
                <a:cxn ang="0">
                  <a:pos x="120" y="40"/>
                </a:cxn>
                <a:cxn ang="0">
                  <a:pos x="112" y="56"/>
                </a:cxn>
                <a:cxn ang="0">
                  <a:pos x="128" y="56"/>
                </a:cxn>
                <a:cxn ang="0">
                  <a:pos x="128" y="64"/>
                </a:cxn>
                <a:cxn ang="0">
                  <a:pos x="144" y="88"/>
                </a:cxn>
                <a:cxn ang="0">
                  <a:pos x="184" y="104"/>
                </a:cxn>
                <a:cxn ang="0">
                  <a:pos x="192" y="104"/>
                </a:cxn>
                <a:cxn ang="0">
                  <a:pos x="160" y="144"/>
                </a:cxn>
                <a:cxn ang="0">
                  <a:pos x="136" y="152"/>
                </a:cxn>
                <a:cxn ang="0">
                  <a:pos x="112" y="160"/>
                </a:cxn>
                <a:cxn ang="0">
                  <a:pos x="104" y="160"/>
                </a:cxn>
                <a:cxn ang="0">
                  <a:pos x="80" y="168"/>
                </a:cxn>
                <a:cxn ang="0">
                  <a:pos x="64" y="168"/>
                </a:cxn>
                <a:cxn ang="0">
                  <a:pos x="48" y="152"/>
                </a:cxn>
                <a:cxn ang="0">
                  <a:pos x="32" y="152"/>
                </a:cxn>
                <a:cxn ang="0">
                  <a:pos x="32" y="144"/>
                </a:cxn>
                <a:cxn ang="0">
                  <a:pos x="24" y="136"/>
                </a:cxn>
                <a:cxn ang="0">
                  <a:pos x="8" y="112"/>
                </a:cxn>
                <a:cxn ang="0">
                  <a:pos x="0" y="104"/>
                </a:cxn>
                <a:cxn ang="0">
                  <a:pos x="0" y="96"/>
                </a:cxn>
                <a:cxn ang="0">
                  <a:pos x="8" y="96"/>
                </a:cxn>
                <a:cxn ang="0">
                  <a:pos x="16" y="64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120" y="40"/>
                </a:cxn>
              </a:cxnLst>
              <a:rect l="0" t="0" r="r" b="b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0" name="Freeform 763"/>
            <p:cNvSpPr>
              <a:spLocks/>
            </p:cNvSpPr>
            <p:nvPr/>
          </p:nvSpPr>
          <p:spPr bwMode="auto">
            <a:xfrm>
              <a:off x="3822288" y="2061518"/>
              <a:ext cx="137376" cy="113025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88" y="80"/>
                </a:cxn>
                <a:cxn ang="0">
                  <a:pos x="64" y="48"/>
                </a:cxn>
                <a:cxn ang="0">
                  <a:pos x="40" y="32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16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48"/>
                </a:cxn>
                <a:cxn ang="0">
                  <a:pos x="48" y="56"/>
                </a:cxn>
                <a:cxn ang="0">
                  <a:pos x="80" y="88"/>
                </a:cxn>
              </a:cxnLst>
              <a:rect l="0" t="0" r="r" b="b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1" name="Freeform 764"/>
            <p:cNvSpPr>
              <a:spLocks/>
            </p:cNvSpPr>
            <p:nvPr/>
          </p:nvSpPr>
          <p:spPr bwMode="auto">
            <a:xfrm>
              <a:off x="3523295" y="1958072"/>
              <a:ext cx="335936" cy="381220"/>
            </a:xfrm>
            <a:custGeom>
              <a:avLst/>
              <a:gdLst/>
              <a:ahLst/>
              <a:cxnLst>
                <a:cxn ang="0">
                  <a:pos x="192" y="136"/>
                </a:cxn>
                <a:cxn ang="0">
                  <a:pos x="200" y="96"/>
                </a:cxn>
                <a:cxn ang="0">
                  <a:pos x="216" y="88"/>
                </a:cxn>
                <a:cxn ang="0">
                  <a:pos x="216" y="80"/>
                </a:cxn>
                <a:cxn ang="0">
                  <a:pos x="208" y="72"/>
                </a:cxn>
                <a:cxn ang="0">
                  <a:pos x="192" y="16"/>
                </a:cxn>
                <a:cxn ang="0">
                  <a:pos x="176" y="8"/>
                </a:cxn>
                <a:cxn ang="0">
                  <a:pos x="176" y="0"/>
                </a:cxn>
                <a:cxn ang="0">
                  <a:pos x="160" y="16"/>
                </a:cxn>
                <a:cxn ang="0">
                  <a:pos x="144" y="16"/>
                </a:cxn>
                <a:cxn ang="0">
                  <a:pos x="40" y="16"/>
                </a:cxn>
                <a:cxn ang="0">
                  <a:pos x="40" y="48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24" y="104"/>
                </a:cxn>
                <a:cxn ang="0">
                  <a:pos x="24" y="112"/>
                </a:cxn>
                <a:cxn ang="0">
                  <a:pos x="16" y="112"/>
                </a:cxn>
                <a:cxn ang="0">
                  <a:pos x="0" y="152"/>
                </a:cxn>
                <a:cxn ang="0">
                  <a:pos x="16" y="176"/>
                </a:cxn>
                <a:cxn ang="0">
                  <a:pos x="8" y="184"/>
                </a:cxn>
                <a:cxn ang="0">
                  <a:pos x="24" y="200"/>
                </a:cxn>
                <a:cxn ang="0">
                  <a:pos x="24" y="216"/>
                </a:cxn>
                <a:cxn ang="0">
                  <a:pos x="40" y="224"/>
                </a:cxn>
                <a:cxn ang="0">
                  <a:pos x="80" y="272"/>
                </a:cxn>
                <a:cxn ang="0">
                  <a:pos x="88" y="280"/>
                </a:cxn>
                <a:cxn ang="0">
                  <a:pos x="104" y="280"/>
                </a:cxn>
                <a:cxn ang="0">
                  <a:pos x="120" y="296"/>
                </a:cxn>
                <a:cxn ang="0">
                  <a:pos x="136" y="296"/>
                </a:cxn>
                <a:cxn ang="0">
                  <a:pos x="160" y="288"/>
                </a:cxn>
                <a:cxn ang="0">
                  <a:pos x="168" y="280"/>
                </a:cxn>
                <a:cxn ang="0">
                  <a:pos x="184" y="280"/>
                </a:cxn>
                <a:cxn ang="0">
                  <a:pos x="184" y="272"/>
                </a:cxn>
                <a:cxn ang="0">
                  <a:pos x="176" y="264"/>
                </a:cxn>
                <a:cxn ang="0">
                  <a:pos x="160" y="240"/>
                </a:cxn>
                <a:cxn ang="0">
                  <a:pos x="152" y="232"/>
                </a:cxn>
                <a:cxn ang="0">
                  <a:pos x="152" y="224"/>
                </a:cxn>
                <a:cxn ang="0">
                  <a:pos x="160" y="224"/>
                </a:cxn>
                <a:cxn ang="0">
                  <a:pos x="168" y="192"/>
                </a:cxn>
                <a:cxn ang="0">
                  <a:pos x="192" y="152"/>
                </a:cxn>
                <a:cxn ang="0">
                  <a:pos x="192" y="136"/>
                </a:cxn>
              </a:cxnLst>
              <a:rect l="0" t="0" r="r" b="b"/>
              <a:pathLst>
                <a:path w="216" h="296">
                  <a:moveTo>
                    <a:pt x="192" y="136"/>
                  </a:moveTo>
                  <a:lnTo>
                    <a:pt x="200" y="96"/>
                  </a:lnTo>
                  <a:lnTo>
                    <a:pt x="216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40" y="16"/>
                  </a:lnTo>
                  <a:lnTo>
                    <a:pt x="40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0" y="152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40" y="224"/>
                  </a:lnTo>
                  <a:lnTo>
                    <a:pt x="80" y="272"/>
                  </a:lnTo>
                  <a:lnTo>
                    <a:pt x="88" y="280"/>
                  </a:lnTo>
                  <a:lnTo>
                    <a:pt x="104" y="280"/>
                  </a:lnTo>
                  <a:lnTo>
                    <a:pt x="120" y="296"/>
                  </a:lnTo>
                  <a:lnTo>
                    <a:pt x="136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76" y="264"/>
                  </a:lnTo>
                  <a:lnTo>
                    <a:pt x="160" y="240"/>
                  </a:lnTo>
                  <a:lnTo>
                    <a:pt x="152" y="232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68" y="192"/>
                  </a:lnTo>
                  <a:lnTo>
                    <a:pt x="192" y="152"/>
                  </a:lnTo>
                  <a:lnTo>
                    <a:pt x="192" y="13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2" name="Freeform 765"/>
            <p:cNvSpPr>
              <a:spLocks/>
            </p:cNvSpPr>
            <p:nvPr/>
          </p:nvSpPr>
          <p:spPr bwMode="auto">
            <a:xfrm>
              <a:off x="2963402" y="2112284"/>
              <a:ext cx="161619" cy="113983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88" y="40"/>
                </a:cxn>
                <a:cxn ang="0">
                  <a:pos x="72" y="16"/>
                </a:cxn>
                <a:cxn ang="0">
                  <a:pos x="72" y="0"/>
                </a:cxn>
                <a:cxn ang="0">
                  <a:pos x="56" y="8"/>
                </a:cxn>
                <a:cxn ang="0">
                  <a:pos x="32" y="24"/>
                </a:cxn>
                <a:cxn ang="0">
                  <a:pos x="16" y="32"/>
                </a:cxn>
                <a:cxn ang="0">
                  <a:pos x="0" y="56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24" y="80"/>
                </a:cxn>
                <a:cxn ang="0">
                  <a:pos x="32" y="88"/>
                </a:cxn>
                <a:cxn ang="0">
                  <a:pos x="32" y="64"/>
                </a:cxn>
                <a:cxn ang="0">
                  <a:pos x="64" y="64"/>
                </a:cxn>
                <a:cxn ang="0">
                  <a:pos x="80" y="64"/>
                </a:cxn>
                <a:cxn ang="0">
                  <a:pos x="88" y="56"/>
                </a:cxn>
                <a:cxn ang="0">
                  <a:pos x="96" y="56"/>
                </a:cxn>
                <a:cxn ang="0">
                  <a:pos x="104" y="48"/>
                </a:cxn>
                <a:cxn ang="0">
                  <a:pos x="96" y="40"/>
                </a:cxn>
              </a:cxnLst>
              <a:rect l="0" t="0" r="r" b="b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3" name="Freeform 766"/>
            <p:cNvSpPr>
              <a:spLocks/>
            </p:cNvSpPr>
            <p:nvPr/>
          </p:nvSpPr>
          <p:spPr bwMode="auto">
            <a:xfrm>
              <a:off x="3075381" y="1947535"/>
              <a:ext cx="323237" cy="237544"/>
            </a:xfrm>
            <a:custGeom>
              <a:avLst/>
              <a:gdLst/>
              <a:ahLst/>
              <a:cxnLst>
                <a:cxn ang="0">
                  <a:pos x="176" y="152"/>
                </a:cxn>
                <a:cxn ang="0">
                  <a:pos x="176" y="144"/>
                </a:cxn>
                <a:cxn ang="0">
                  <a:pos x="200" y="96"/>
                </a:cxn>
                <a:cxn ang="0">
                  <a:pos x="208" y="48"/>
                </a:cxn>
                <a:cxn ang="0">
                  <a:pos x="200" y="48"/>
                </a:cxn>
                <a:cxn ang="0">
                  <a:pos x="192" y="32"/>
                </a:cxn>
                <a:cxn ang="0">
                  <a:pos x="192" y="8"/>
                </a:cxn>
                <a:cxn ang="0">
                  <a:pos x="184" y="0"/>
                </a:cxn>
                <a:cxn ang="0">
                  <a:pos x="152" y="0"/>
                </a:cxn>
                <a:cxn ang="0">
                  <a:pos x="72" y="64"/>
                </a:cxn>
                <a:cxn ang="0">
                  <a:pos x="56" y="72"/>
                </a:cxn>
                <a:cxn ang="0">
                  <a:pos x="56" y="112"/>
                </a:cxn>
                <a:cxn ang="0">
                  <a:pos x="48" y="120"/>
                </a:cxn>
                <a:cxn ang="0">
                  <a:pos x="0" y="128"/>
                </a:cxn>
                <a:cxn ang="0">
                  <a:pos x="0" y="144"/>
                </a:cxn>
                <a:cxn ang="0">
                  <a:pos x="16" y="168"/>
                </a:cxn>
                <a:cxn ang="0">
                  <a:pos x="24" y="168"/>
                </a:cxn>
                <a:cxn ang="0">
                  <a:pos x="32" y="176"/>
                </a:cxn>
                <a:cxn ang="0">
                  <a:pos x="40" y="168"/>
                </a:cxn>
                <a:cxn ang="0">
                  <a:pos x="48" y="184"/>
                </a:cxn>
                <a:cxn ang="0">
                  <a:pos x="48" y="168"/>
                </a:cxn>
                <a:cxn ang="0">
                  <a:pos x="56" y="152"/>
                </a:cxn>
                <a:cxn ang="0">
                  <a:pos x="72" y="152"/>
                </a:cxn>
                <a:cxn ang="0">
                  <a:pos x="88" y="160"/>
                </a:cxn>
                <a:cxn ang="0">
                  <a:pos x="104" y="160"/>
                </a:cxn>
                <a:cxn ang="0">
                  <a:pos x="120" y="168"/>
                </a:cxn>
                <a:cxn ang="0">
                  <a:pos x="136" y="160"/>
                </a:cxn>
                <a:cxn ang="0">
                  <a:pos x="160" y="160"/>
                </a:cxn>
                <a:cxn ang="0">
                  <a:pos x="168" y="152"/>
                </a:cxn>
                <a:cxn ang="0">
                  <a:pos x="176" y="152"/>
                </a:cxn>
              </a:cxnLst>
              <a:rect l="0" t="0" r="r" b="b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4" name="Freeform 767"/>
            <p:cNvSpPr>
              <a:spLocks/>
            </p:cNvSpPr>
            <p:nvPr/>
          </p:nvSpPr>
          <p:spPr bwMode="auto">
            <a:xfrm>
              <a:off x="2827181" y="1916885"/>
              <a:ext cx="335936" cy="288309"/>
            </a:xfrm>
            <a:custGeom>
              <a:avLst/>
              <a:gdLst/>
              <a:ahLst/>
              <a:cxnLst>
                <a:cxn ang="0">
                  <a:pos x="160" y="152"/>
                </a:cxn>
                <a:cxn ang="0">
                  <a:pos x="208" y="144"/>
                </a:cxn>
                <a:cxn ang="0">
                  <a:pos x="216" y="136"/>
                </a:cxn>
                <a:cxn ang="0">
                  <a:pos x="216" y="96"/>
                </a:cxn>
                <a:cxn ang="0">
                  <a:pos x="200" y="96"/>
                </a:cxn>
                <a:cxn ang="0">
                  <a:pos x="200" y="80"/>
                </a:cxn>
                <a:cxn ang="0">
                  <a:pos x="184" y="72"/>
                </a:cxn>
                <a:cxn ang="0">
                  <a:pos x="168" y="64"/>
                </a:cxn>
                <a:cxn ang="0">
                  <a:pos x="96" y="0"/>
                </a:cxn>
                <a:cxn ang="0">
                  <a:pos x="72" y="0"/>
                </a:cxn>
                <a:cxn ang="0">
                  <a:pos x="88" y="144"/>
                </a:cxn>
                <a:cxn ang="0">
                  <a:pos x="24" y="144"/>
                </a:cxn>
                <a:cxn ang="0">
                  <a:pos x="16" y="152"/>
                </a:cxn>
                <a:cxn ang="0">
                  <a:pos x="8" y="144"/>
                </a:cxn>
                <a:cxn ang="0">
                  <a:pos x="0" y="160"/>
                </a:cxn>
                <a:cxn ang="0">
                  <a:pos x="8" y="192"/>
                </a:cxn>
                <a:cxn ang="0">
                  <a:pos x="16" y="200"/>
                </a:cxn>
                <a:cxn ang="0">
                  <a:pos x="32" y="192"/>
                </a:cxn>
                <a:cxn ang="0">
                  <a:pos x="48" y="224"/>
                </a:cxn>
                <a:cxn ang="0">
                  <a:pos x="56" y="224"/>
                </a:cxn>
                <a:cxn ang="0">
                  <a:pos x="64" y="224"/>
                </a:cxn>
                <a:cxn ang="0">
                  <a:pos x="72" y="224"/>
                </a:cxn>
                <a:cxn ang="0">
                  <a:pos x="80" y="224"/>
                </a:cxn>
                <a:cxn ang="0">
                  <a:pos x="88" y="224"/>
                </a:cxn>
                <a:cxn ang="0">
                  <a:pos x="88" y="208"/>
                </a:cxn>
                <a:cxn ang="0">
                  <a:pos x="104" y="184"/>
                </a:cxn>
                <a:cxn ang="0">
                  <a:pos x="120" y="176"/>
                </a:cxn>
                <a:cxn ang="0">
                  <a:pos x="144" y="160"/>
                </a:cxn>
                <a:cxn ang="0">
                  <a:pos x="160" y="152"/>
                </a:cxn>
              </a:cxnLst>
              <a:rect l="0" t="0" r="r" b="b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5" name="Freeform 768"/>
            <p:cNvSpPr>
              <a:spLocks/>
            </p:cNvSpPr>
            <p:nvPr/>
          </p:nvSpPr>
          <p:spPr bwMode="auto">
            <a:xfrm>
              <a:off x="3262396" y="1760757"/>
              <a:ext cx="323237" cy="270110"/>
            </a:xfrm>
            <a:custGeom>
              <a:avLst/>
              <a:gdLst/>
              <a:ahLst/>
              <a:cxnLst>
                <a:cxn ang="0">
                  <a:pos x="208" y="168"/>
                </a:cxn>
                <a:cxn ang="0">
                  <a:pos x="200" y="72"/>
                </a:cxn>
                <a:cxn ang="0">
                  <a:pos x="200" y="48"/>
                </a:cxn>
                <a:cxn ang="0">
                  <a:pos x="200" y="24"/>
                </a:cxn>
                <a:cxn ang="0">
                  <a:pos x="176" y="16"/>
                </a:cxn>
                <a:cxn ang="0">
                  <a:pos x="176" y="8"/>
                </a:cxn>
                <a:cxn ang="0">
                  <a:pos x="160" y="8"/>
                </a:cxn>
                <a:cxn ang="0">
                  <a:pos x="136" y="16"/>
                </a:cxn>
                <a:cxn ang="0">
                  <a:pos x="136" y="40"/>
                </a:cxn>
                <a:cxn ang="0">
                  <a:pos x="128" y="48"/>
                </a:cxn>
                <a:cxn ang="0">
                  <a:pos x="120" y="40"/>
                </a:cxn>
                <a:cxn ang="0">
                  <a:pos x="104" y="32"/>
                </a:cxn>
                <a:cxn ang="0">
                  <a:pos x="80" y="24"/>
                </a:cxn>
                <a:cxn ang="0">
                  <a:pos x="80" y="16"/>
                </a:cxn>
                <a:cxn ang="0">
                  <a:pos x="64" y="8"/>
                </a:cxn>
                <a:cxn ang="0">
                  <a:pos x="40" y="8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8" y="56"/>
                </a:cxn>
                <a:cxn ang="0">
                  <a:pos x="8" y="80"/>
                </a:cxn>
                <a:cxn ang="0">
                  <a:pos x="8" y="96"/>
                </a:cxn>
                <a:cxn ang="0">
                  <a:pos x="0" y="104"/>
                </a:cxn>
                <a:cxn ang="0">
                  <a:pos x="16" y="128"/>
                </a:cxn>
                <a:cxn ang="0">
                  <a:pos x="24" y="128"/>
                </a:cxn>
                <a:cxn ang="0">
                  <a:pos x="32" y="144"/>
                </a:cxn>
                <a:cxn ang="0">
                  <a:pos x="64" y="144"/>
                </a:cxn>
                <a:cxn ang="0">
                  <a:pos x="72" y="152"/>
                </a:cxn>
                <a:cxn ang="0">
                  <a:pos x="96" y="152"/>
                </a:cxn>
                <a:cxn ang="0">
                  <a:pos x="192" y="208"/>
                </a:cxn>
                <a:cxn ang="0">
                  <a:pos x="192" y="200"/>
                </a:cxn>
                <a:cxn ang="0">
                  <a:pos x="208" y="200"/>
                </a:cxn>
                <a:cxn ang="0">
                  <a:pos x="208" y="168"/>
                </a:cxn>
              </a:cxnLst>
              <a:rect l="0" t="0" r="r" b="b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6" name="Freeform 769"/>
            <p:cNvSpPr>
              <a:spLocks/>
            </p:cNvSpPr>
            <p:nvPr/>
          </p:nvSpPr>
          <p:spPr bwMode="auto">
            <a:xfrm>
              <a:off x="2902218" y="1688919"/>
              <a:ext cx="410973" cy="351527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192" y="0"/>
                </a:cxn>
                <a:cxn ang="0">
                  <a:pos x="184" y="0"/>
                </a:cxn>
                <a:cxn ang="0">
                  <a:pos x="168" y="0"/>
                </a:cxn>
                <a:cxn ang="0">
                  <a:pos x="128" y="8"/>
                </a:cxn>
                <a:cxn ang="0">
                  <a:pos x="88" y="24"/>
                </a:cxn>
                <a:cxn ang="0">
                  <a:pos x="96" y="32"/>
                </a:cxn>
                <a:cxn ang="0">
                  <a:pos x="96" y="72"/>
                </a:cxn>
                <a:cxn ang="0">
                  <a:pos x="64" y="80"/>
                </a:cxn>
                <a:cxn ang="0">
                  <a:pos x="64" y="88"/>
                </a:cxn>
                <a:cxn ang="0">
                  <a:pos x="48" y="104"/>
                </a:cxn>
                <a:cxn ang="0">
                  <a:pos x="8" y="112"/>
                </a:cxn>
                <a:cxn ang="0">
                  <a:pos x="0" y="120"/>
                </a:cxn>
                <a:cxn ang="0">
                  <a:pos x="0" y="136"/>
                </a:cxn>
                <a:cxn ang="0">
                  <a:pos x="0" y="144"/>
                </a:cxn>
                <a:cxn ang="0">
                  <a:pos x="48" y="176"/>
                </a:cxn>
                <a:cxn ang="0">
                  <a:pos x="120" y="240"/>
                </a:cxn>
                <a:cxn ang="0">
                  <a:pos x="136" y="248"/>
                </a:cxn>
                <a:cxn ang="0">
                  <a:pos x="152" y="256"/>
                </a:cxn>
                <a:cxn ang="0">
                  <a:pos x="152" y="272"/>
                </a:cxn>
                <a:cxn ang="0">
                  <a:pos x="168" y="272"/>
                </a:cxn>
                <a:cxn ang="0">
                  <a:pos x="184" y="264"/>
                </a:cxn>
                <a:cxn ang="0">
                  <a:pos x="264" y="200"/>
                </a:cxn>
                <a:cxn ang="0">
                  <a:pos x="256" y="184"/>
                </a:cxn>
                <a:cxn ang="0">
                  <a:pos x="248" y="184"/>
                </a:cxn>
                <a:cxn ang="0">
                  <a:pos x="232" y="160"/>
                </a:cxn>
                <a:cxn ang="0">
                  <a:pos x="240" y="152"/>
                </a:cxn>
                <a:cxn ang="0">
                  <a:pos x="240" y="136"/>
                </a:cxn>
                <a:cxn ang="0">
                  <a:pos x="240" y="112"/>
                </a:cxn>
                <a:cxn ang="0">
                  <a:pos x="232" y="104"/>
                </a:cxn>
                <a:cxn ang="0">
                  <a:pos x="232" y="96"/>
                </a:cxn>
                <a:cxn ang="0">
                  <a:pos x="232" y="72"/>
                </a:cxn>
                <a:cxn ang="0">
                  <a:pos x="216" y="64"/>
                </a:cxn>
                <a:cxn ang="0">
                  <a:pos x="208" y="48"/>
                </a:cxn>
                <a:cxn ang="0">
                  <a:pos x="224" y="32"/>
                </a:cxn>
                <a:cxn ang="0">
                  <a:pos x="224" y="8"/>
                </a:cxn>
                <a:cxn ang="0">
                  <a:pos x="224" y="0"/>
                </a:cxn>
                <a:cxn ang="0">
                  <a:pos x="216" y="0"/>
                </a:cxn>
              </a:cxnLst>
              <a:rect l="0" t="0" r="r" b="b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7" name="Freeform 770"/>
            <p:cNvSpPr>
              <a:spLocks/>
            </p:cNvSpPr>
            <p:nvPr/>
          </p:nvSpPr>
          <p:spPr bwMode="auto">
            <a:xfrm>
              <a:off x="3350132" y="1958072"/>
              <a:ext cx="211259" cy="310340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24" y="88"/>
                </a:cxn>
                <a:cxn ang="0">
                  <a:pos x="0" y="136"/>
                </a:cxn>
                <a:cxn ang="0">
                  <a:pos x="0" y="144"/>
                </a:cxn>
                <a:cxn ang="0">
                  <a:pos x="8" y="152"/>
                </a:cxn>
                <a:cxn ang="0">
                  <a:pos x="16" y="160"/>
                </a:cxn>
                <a:cxn ang="0">
                  <a:pos x="16" y="184"/>
                </a:cxn>
                <a:cxn ang="0">
                  <a:pos x="24" y="200"/>
                </a:cxn>
                <a:cxn ang="0">
                  <a:pos x="8" y="200"/>
                </a:cxn>
                <a:cxn ang="0">
                  <a:pos x="8" y="208"/>
                </a:cxn>
                <a:cxn ang="0">
                  <a:pos x="16" y="216"/>
                </a:cxn>
                <a:cxn ang="0">
                  <a:pos x="24" y="240"/>
                </a:cxn>
                <a:cxn ang="0">
                  <a:pos x="64" y="232"/>
                </a:cxn>
                <a:cxn ang="0">
                  <a:pos x="72" y="224"/>
                </a:cxn>
                <a:cxn ang="0">
                  <a:pos x="72" y="216"/>
                </a:cxn>
                <a:cxn ang="0">
                  <a:pos x="96" y="208"/>
                </a:cxn>
                <a:cxn ang="0">
                  <a:pos x="112" y="192"/>
                </a:cxn>
                <a:cxn ang="0">
                  <a:pos x="120" y="184"/>
                </a:cxn>
                <a:cxn ang="0">
                  <a:pos x="128" y="176"/>
                </a:cxn>
                <a:cxn ang="0">
                  <a:pos x="112" y="152"/>
                </a:cxn>
                <a:cxn ang="0">
                  <a:pos x="128" y="112"/>
                </a:cxn>
                <a:cxn ang="0">
                  <a:pos x="136" y="112"/>
                </a:cxn>
                <a:cxn ang="0">
                  <a:pos x="136" y="104"/>
                </a:cxn>
                <a:cxn ang="0">
                  <a:pos x="136" y="56"/>
                </a:cxn>
                <a:cxn ang="0">
                  <a:pos x="40" y="0"/>
                </a:cxn>
                <a:cxn ang="0">
                  <a:pos x="16" y="0"/>
                </a:cxn>
                <a:cxn ang="0">
                  <a:pos x="16" y="24"/>
                </a:cxn>
              </a:cxnLst>
              <a:rect l="0" t="0" r="r" b="b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8" name="Freeform 771"/>
            <p:cNvSpPr>
              <a:spLocks/>
            </p:cNvSpPr>
            <p:nvPr/>
          </p:nvSpPr>
          <p:spPr bwMode="auto">
            <a:xfrm>
              <a:off x="3946965" y="2061518"/>
              <a:ext cx="211259" cy="10344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16"/>
                </a:cxn>
                <a:cxn ang="0">
                  <a:pos x="40" y="48"/>
                </a:cxn>
                <a:cxn ang="0">
                  <a:pos x="88" y="8"/>
                </a:cxn>
                <a:cxn ang="0">
                  <a:pos x="128" y="0"/>
                </a:cxn>
                <a:cxn ang="0">
                  <a:pos x="136" y="16"/>
                </a:cxn>
                <a:cxn ang="0">
                  <a:pos x="136" y="24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96" y="48"/>
                </a:cxn>
                <a:cxn ang="0">
                  <a:pos x="64" y="72"/>
                </a:cxn>
                <a:cxn ang="0">
                  <a:pos x="40" y="72"/>
                </a:cxn>
                <a:cxn ang="0">
                  <a:pos x="32" y="80"/>
                </a:cxn>
                <a:cxn ang="0">
                  <a:pos x="16" y="80"/>
                </a:cxn>
                <a:cxn ang="0">
                  <a:pos x="0" y="24"/>
                </a:cxn>
              </a:cxnLst>
              <a:rect l="0" t="0" r="r" b="b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9" name="Freeform 772"/>
            <p:cNvSpPr>
              <a:spLocks/>
            </p:cNvSpPr>
            <p:nvPr/>
          </p:nvSpPr>
          <p:spPr bwMode="auto">
            <a:xfrm>
              <a:off x="4145525" y="1927421"/>
              <a:ext cx="150074" cy="154212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32" y="120"/>
                </a:cxn>
                <a:cxn ang="0">
                  <a:pos x="40" y="104"/>
                </a:cxn>
                <a:cxn ang="0">
                  <a:pos x="56" y="104"/>
                </a:cxn>
                <a:cxn ang="0">
                  <a:pos x="64" y="88"/>
                </a:cxn>
                <a:cxn ang="0">
                  <a:pos x="72" y="88"/>
                </a:cxn>
                <a:cxn ang="0">
                  <a:pos x="72" y="72"/>
                </a:cxn>
                <a:cxn ang="0">
                  <a:pos x="88" y="48"/>
                </a:cxn>
                <a:cxn ang="0">
                  <a:pos x="96" y="32"/>
                </a:cxn>
                <a:cxn ang="0">
                  <a:pos x="80" y="16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8" y="32"/>
                </a:cxn>
                <a:cxn ang="0">
                  <a:pos x="48" y="48"/>
                </a:cxn>
                <a:cxn ang="0">
                  <a:pos x="32" y="80"/>
                </a:cxn>
                <a:cxn ang="0">
                  <a:pos x="0" y="104"/>
                </a:cxn>
                <a:cxn ang="0">
                  <a:pos x="8" y="120"/>
                </a:cxn>
                <a:cxn ang="0">
                  <a:pos x="24" y="120"/>
                </a:cxn>
              </a:cxnLst>
              <a:rect l="0" t="0" r="r" b="b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0" name="Freeform 773"/>
            <p:cNvSpPr>
              <a:spLocks/>
            </p:cNvSpPr>
            <p:nvPr/>
          </p:nvSpPr>
          <p:spPr bwMode="auto">
            <a:xfrm>
              <a:off x="3772649" y="1782787"/>
              <a:ext cx="449068" cy="340033"/>
            </a:xfrm>
            <a:custGeom>
              <a:avLst/>
              <a:gdLst/>
              <a:ahLst/>
              <a:cxnLst>
                <a:cxn ang="0">
                  <a:pos x="128" y="48"/>
                </a:cxn>
                <a:cxn ang="0">
                  <a:pos x="136" y="48"/>
                </a:cxn>
                <a:cxn ang="0">
                  <a:pos x="152" y="48"/>
                </a:cxn>
                <a:cxn ang="0">
                  <a:pos x="176" y="56"/>
                </a:cxn>
                <a:cxn ang="0">
                  <a:pos x="200" y="80"/>
                </a:cxn>
                <a:cxn ang="0">
                  <a:pos x="208" y="104"/>
                </a:cxn>
                <a:cxn ang="0">
                  <a:pos x="216" y="120"/>
                </a:cxn>
                <a:cxn ang="0">
                  <a:pos x="216" y="128"/>
                </a:cxn>
                <a:cxn ang="0">
                  <a:pos x="216" y="136"/>
                </a:cxn>
                <a:cxn ang="0">
                  <a:pos x="224" y="136"/>
                </a:cxn>
                <a:cxn ang="0">
                  <a:pos x="232" y="136"/>
                </a:cxn>
                <a:cxn ang="0">
                  <a:pos x="240" y="136"/>
                </a:cxn>
                <a:cxn ang="0">
                  <a:pos x="248" y="136"/>
                </a:cxn>
                <a:cxn ang="0">
                  <a:pos x="256" y="136"/>
                </a:cxn>
                <a:cxn ang="0">
                  <a:pos x="264" y="136"/>
                </a:cxn>
                <a:cxn ang="0">
                  <a:pos x="264" y="128"/>
                </a:cxn>
                <a:cxn ang="0">
                  <a:pos x="272" y="128"/>
                </a:cxn>
                <a:cxn ang="0">
                  <a:pos x="280" y="136"/>
                </a:cxn>
                <a:cxn ang="0">
                  <a:pos x="288" y="144"/>
                </a:cxn>
                <a:cxn ang="0">
                  <a:pos x="288" y="160"/>
                </a:cxn>
                <a:cxn ang="0">
                  <a:pos x="272" y="192"/>
                </a:cxn>
                <a:cxn ang="0">
                  <a:pos x="240" y="216"/>
                </a:cxn>
                <a:cxn ang="0">
                  <a:pos x="200" y="224"/>
                </a:cxn>
                <a:cxn ang="0">
                  <a:pos x="152" y="264"/>
                </a:cxn>
                <a:cxn ang="0">
                  <a:pos x="128" y="232"/>
                </a:cxn>
                <a:cxn ang="0">
                  <a:pos x="112" y="240"/>
                </a:cxn>
                <a:cxn ang="0">
                  <a:pos x="112" y="232"/>
                </a:cxn>
                <a:cxn ang="0">
                  <a:pos x="88" y="192"/>
                </a:cxn>
                <a:cxn ang="0">
                  <a:pos x="72" y="184"/>
                </a:cxn>
                <a:cxn ang="0">
                  <a:pos x="64" y="168"/>
                </a:cxn>
                <a:cxn ang="0">
                  <a:pos x="64" y="144"/>
                </a:cxn>
                <a:cxn ang="0">
                  <a:pos x="56" y="128"/>
                </a:cxn>
                <a:cxn ang="0">
                  <a:pos x="40" y="120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40"/>
                </a:cxn>
                <a:cxn ang="0">
                  <a:pos x="16" y="40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40" y="24"/>
                </a:cxn>
                <a:cxn ang="0">
                  <a:pos x="24" y="8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104" y="24"/>
                </a:cxn>
                <a:cxn ang="0">
                  <a:pos x="112" y="24"/>
                </a:cxn>
                <a:cxn ang="0">
                  <a:pos x="112" y="40"/>
                </a:cxn>
                <a:cxn ang="0">
                  <a:pos x="128" y="48"/>
                </a:cxn>
              </a:cxnLst>
              <a:rect l="0" t="0" r="r" b="b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1" name="Freeform 774"/>
            <p:cNvSpPr>
              <a:spLocks/>
            </p:cNvSpPr>
            <p:nvPr/>
          </p:nvSpPr>
          <p:spPr bwMode="auto">
            <a:xfrm>
              <a:off x="4097040" y="1906348"/>
              <a:ext cx="24243" cy="306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0" y="8"/>
                </a:cxn>
              </a:cxnLst>
              <a:rect l="0" t="0" r="r" b="b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2" name="Freeform 775"/>
            <p:cNvSpPr>
              <a:spLocks/>
            </p:cNvSpPr>
            <p:nvPr/>
          </p:nvSpPr>
          <p:spPr bwMode="auto">
            <a:xfrm>
              <a:off x="4108584" y="1906348"/>
              <a:ext cx="113133" cy="51723"/>
            </a:xfrm>
            <a:custGeom>
              <a:avLst/>
              <a:gdLst/>
              <a:ahLst/>
              <a:cxnLst>
                <a:cxn ang="0">
                  <a:pos x="72" y="8"/>
                </a:cxn>
                <a:cxn ang="0">
                  <a:pos x="72" y="16"/>
                </a:cxn>
                <a:cxn ang="0">
                  <a:pos x="64" y="24"/>
                </a:cxn>
                <a:cxn ang="0">
                  <a:pos x="64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40" y="40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4" y="24"/>
                </a:cxn>
                <a:cxn ang="0">
                  <a:pos x="40" y="24"/>
                </a:cxn>
                <a:cxn ang="0">
                  <a:pos x="64" y="0"/>
                </a:cxn>
                <a:cxn ang="0">
                  <a:pos x="72" y="8"/>
                </a:cxn>
              </a:cxnLst>
              <a:rect l="0" t="0" r="r" b="b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3" name="Freeform 776"/>
            <p:cNvSpPr>
              <a:spLocks/>
            </p:cNvSpPr>
            <p:nvPr/>
          </p:nvSpPr>
          <p:spPr bwMode="auto">
            <a:xfrm>
              <a:off x="4207864" y="1895812"/>
              <a:ext cx="13853" cy="2107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4" name="Freeform 793"/>
            <p:cNvSpPr>
              <a:spLocks/>
            </p:cNvSpPr>
            <p:nvPr/>
          </p:nvSpPr>
          <p:spPr bwMode="auto">
            <a:xfrm>
              <a:off x="3935422" y="1626659"/>
              <a:ext cx="409818" cy="290225"/>
            </a:xfrm>
            <a:custGeom>
              <a:avLst/>
              <a:gdLst/>
              <a:ahLst/>
              <a:cxnLst>
                <a:cxn ang="0">
                  <a:pos x="192" y="216"/>
                </a:cxn>
                <a:cxn ang="0">
                  <a:pos x="184" y="200"/>
                </a:cxn>
                <a:cxn ang="0">
                  <a:pos x="160" y="208"/>
                </a:cxn>
                <a:cxn ang="0">
                  <a:pos x="144" y="208"/>
                </a:cxn>
                <a:cxn ang="0">
                  <a:pos x="112" y="184"/>
                </a:cxn>
                <a:cxn ang="0">
                  <a:pos x="96" y="152"/>
                </a:cxn>
                <a:cxn ang="0">
                  <a:pos x="80" y="144"/>
                </a:cxn>
                <a:cxn ang="0">
                  <a:pos x="72" y="152"/>
                </a:cxn>
                <a:cxn ang="0">
                  <a:pos x="56" y="136"/>
                </a:cxn>
                <a:cxn ang="0">
                  <a:pos x="56" y="112"/>
                </a:cxn>
                <a:cxn ang="0">
                  <a:pos x="32" y="104"/>
                </a:cxn>
                <a:cxn ang="0">
                  <a:pos x="24" y="88"/>
                </a:cxn>
                <a:cxn ang="0">
                  <a:pos x="32" y="72"/>
                </a:cxn>
                <a:cxn ang="0">
                  <a:pos x="16" y="4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8" y="8"/>
                </a:cxn>
                <a:cxn ang="0">
                  <a:pos x="48" y="16"/>
                </a:cxn>
                <a:cxn ang="0">
                  <a:pos x="64" y="24"/>
                </a:cxn>
                <a:cxn ang="0">
                  <a:pos x="64" y="40"/>
                </a:cxn>
                <a:cxn ang="0">
                  <a:pos x="96" y="56"/>
                </a:cxn>
                <a:cxn ang="0">
                  <a:pos x="128" y="48"/>
                </a:cxn>
                <a:cxn ang="0">
                  <a:pos x="128" y="40"/>
                </a:cxn>
                <a:cxn ang="0">
                  <a:pos x="144" y="32"/>
                </a:cxn>
                <a:cxn ang="0">
                  <a:pos x="160" y="24"/>
                </a:cxn>
                <a:cxn ang="0">
                  <a:pos x="224" y="56"/>
                </a:cxn>
                <a:cxn ang="0">
                  <a:pos x="224" y="64"/>
                </a:cxn>
                <a:cxn ang="0">
                  <a:pos x="224" y="80"/>
                </a:cxn>
                <a:cxn ang="0">
                  <a:pos x="216" y="88"/>
                </a:cxn>
                <a:cxn ang="0">
                  <a:pos x="216" y="96"/>
                </a:cxn>
                <a:cxn ang="0">
                  <a:pos x="224" y="128"/>
                </a:cxn>
                <a:cxn ang="0">
                  <a:pos x="240" y="128"/>
                </a:cxn>
                <a:cxn ang="0">
                  <a:pos x="240" y="136"/>
                </a:cxn>
                <a:cxn ang="0">
                  <a:pos x="232" y="152"/>
                </a:cxn>
                <a:cxn ang="0">
                  <a:pos x="248" y="176"/>
                </a:cxn>
                <a:cxn ang="0">
                  <a:pos x="256" y="176"/>
                </a:cxn>
                <a:cxn ang="0">
                  <a:pos x="264" y="192"/>
                </a:cxn>
                <a:cxn ang="0">
                  <a:pos x="264" y="200"/>
                </a:cxn>
                <a:cxn ang="0">
                  <a:pos x="248" y="208"/>
                </a:cxn>
                <a:cxn ang="0">
                  <a:pos x="248" y="224"/>
                </a:cxn>
                <a:cxn ang="0">
                  <a:pos x="192" y="216"/>
                </a:cxn>
              </a:cxnLst>
              <a:rect l="0" t="0" r="r" b="b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5" name="Freeform 795"/>
            <p:cNvSpPr>
              <a:spLocks/>
            </p:cNvSpPr>
            <p:nvPr/>
          </p:nvSpPr>
          <p:spPr bwMode="auto">
            <a:xfrm>
              <a:off x="4270202" y="1658268"/>
              <a:ext cx="262053" cy="175285"/>
            </a:xfrm>
            <a:custGeom>
              <a:avLst/>
              <a:gdLst/>
              <a:ahLst/>
              <a:cxnLst>
                <a:cxn ang="0">
                  <a:pos x="64" y="16"/>
                </a:cxn>
                <a:cxn ang="0">
                  <a:pos x="80" y="24"/>
                </a:cxn>
                <a:cxn ang="0">
                  <a:pos x="88" y="24"/>
                </a:cxn>
                <a:cxn ang="0">
                  <a:pos x="104" y="16"/>
                </a:cxn>
                <a:cxn ang="0">
                  <a:pos x="112" y="16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36" y="24"/>
                </a:cxn>
                <a:cxn ang="0">
                  <a:pos x="152" y="16"/>
                </a:cxn>
                <a:cxn ang="0">
                  <a:pos x="168" y="16"/>
                </a:cxn>
                <a:cxn ang="0">
                  <a:pos x="168" y="24"/>
                </a:cxn>
                <a:cxn ang="0">
                  <a:pos x="160" y="24"/>
                </a:cxn>
                <a:cxn ang="0">
                  <a:pos x="152" y="24"/>
                </a:cxn>
                <a:cxn ang="0">
                  <a:pos x="136" y="32"/>
                </a:cxn>
                <a:cxn ang="0">
                  <a:pos x="136" y="56"/>
                </a:cxn>
                <a:cxn ang="0">
                  <a:pos x="136" y="64"/>
                </a:cxn>
                <a:cxn ang="0">
                  <a:pos x="120" y="64"/>
                </a:cxn>
                <a:cxn ang="0">
                  <a:pos x="128" y="72"/>
                </a:cxn>
                <a:cxn ang="0">
                  <a:pos x="120" y="80"/>
                </a:cxn>
                <a:cxn ang="0">
                  <a:pos x="120" y="104"/>
                </a:cxn>
                <a:cxn ang="0">
                  <a:pos x="88" y="112"/>
                </a:cxn>
                <a:cxn ang="0">
                  <a:pos x="88" y="128"/>
                </a:cxn>
                <a:cxn ang="0">
                  <a:pos x="32" y="136"/>
                </a:cxn>
                <a:cxn ang="0">
                  <a:pos x="16" y="128"/>
                </a:cxn>
                <a:cxn ang="0">
                  <a:pos x="24" y="112"/>
                </a:cxn>
                <a:cxn ang="0">
                  <a:pos x="24" y="104"/>
                </a:cxn>
                <a:cxn ang="0">
                  <a:pos x="8" y="104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8" y="56"/>
                </a:cxn>
                <a:cxn ang="0">
                  <a:pos x="8" y="40"/>
                </a:cxn>
                <a:cxn ang="0">
                  <a:pos x="24" y="48"/>
                </a:cxn>
                <a:cxn ang="0">
                  <a:pos x="32" y="40"/>
                </a:cxn>
                <a:cxn ang="0">
                  <a:pos x="48" y="32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</a:cxnLst>
              <a:rect l="0" t="0" r="r" b="b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6" name="Freeform 798"/>
            <p:cNvSpPr>
              <a:spLocks/>
            </p:cNvSpPr>
            <p:nvPr/>
          </p:nvSpPr>
          <p:spPr bwMode="auto">
            <a:xfrm>
              <a:off x="4693874" y="1399652"/>
              <a:ext cx="596834" cy="196357"/>
            </a:xfrm>
            <a:custGeom>
              <a:avLst/>
              <a:gdLst/>
              <a:ahLst/>
              <a:cxnLst>
                <a:cxn ang="0">
                  <a:pos x="320" y="40"/>
                </a:cxn>
                <a:cxn ang="0">
                  <a:pos x="336" y="64"/>
                </a:cxn>
                <a:cxn ang="0">
                  <a:pos x="352" y="64"/>
                </a:cxn>
                <a:cxn ang="0">
                  <a:pos x="368" y="56"/>
                </a:cxn>
                <a:cxn ang="0">
                  <a:pos x="376" y="64"/>
                </a:cxn>
                <a:cxn ang="0">
                  <a:pos x="384" y="80"/>
                </a:cxn>
                <a:cxn ang="0">
                  <a:pos x="360" y="80"/>
                </a:cxn>
                <a:cxn ang="0">
                  <a:pos x="352" y="88"/>
                </a:cxn>
                <a:cxn ang="0">
                  <a:pos x="344" y="96"/>
                </a:cxn>
                <a:cxn ang="0">
                  <a:pos x="336" y="104"/>
                </a:cxn>
                <a:cxn ang="0">
                  <a:pos x="320" y="104"/>
                </a:cxn>
                <a:cxn ang="0">
                  <a:pos x="312" y="112"/>
                </a:cxn>
                <a:cxn ang="0">
                  <a:pos x="320" y="120"/>
                </a:cxn>
                <a:cxn ang="0">
                  <a:pos x="304" y="136"/>
                </a:cxn>
                <a:cxn ang="0">
                  <a:pos x="280" y="144"/>
                </a:cxn>
                <a:cxn ang="0">
                  <a:pos x="248" y="152"/>
                </a:cxn>
                <a:cxn ang="0">
                  <a:pos x="192" y="136"/>
                </a:cxn>
                <a:cxn ang="0">
                  <a:pos x="144" y="136"/>
                </a:cxn>
                <a:cxn ang="0">
                  <a:pos x="112" y="112"/>
                </a:cxn>
                <a:cxn ang="0">
                  <a:pos x="56" y="96"/>
                </a:cxn>
                <a:cxn ang="0">
                  <a:pos x="48" y="72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0" y="40"/>
                </a:cxn>
                <a:cxn ang="0">
                  <a:pos x="40" y="16"/>
                </a:cxn>
                <a:cxn ang="0">
                  <a:pos x="64" y="24"/>
                </a:cxn>
                <a:cxn ang="0">
                  <a:pos x="80" y="32"/>
                </a:cxn>
                <a:cxn ang="0">
                  <a:pos x="112" y="32"/>
                </a:cxn>
                <a:cxn ang="0">
                  <a:pos x="112" y="16"/>
                </a:cxn>
                <a:cxn ang="0">
                  <a:pos x="104" y="8"/>
                </a:cxn>
                <a:cxn ang="0">
                  <a:pos x="112" y="0"/>
                </a:cxn>
                <a:cxn ang="0">
                  <a:pos x="144" y="8"/>
                </a:cxn>
                <a:cxn ang="0">
                  <a:pos x="168" y="24"/>
                </a:cxn>
                <a:cxn ang="0">
                  <a:pos x="200" y="24"/>
                </a:cxn>
                <a:cxn ang="0">
                  <a:pos x="256" y="40"/>
                </a:cxn>
                <a:cxn ang="0">
                  <a:pos x="288" y="32"/>
                </a:cxn>
                <a:cxn ang="0">
                  <a:pos x="304" y="24"/>
                </a:cxn>
                <a:cxn ang="0">
                  <a:pos x="328" y="32"/>
                </a:cxn>
                <a:cxn ang="0">
                  <a:pos x="320" y="40"/>
                </a:cxn>
              </a:cxnLst>
              <a:rect l="0" t="0" r="r" b="b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7" name="Freeform 799"/>
            <p:cNvSpPr>
              <a:spLocks/>
            </p:cNvSpPr>
            <p:nvPr/>
          </p:nvSpPr>
          <p:spPr bwMode="auto">
            <a:xfrm>
              <a:off x="3585633" y="1585472"/>
              <a:ext cx="374031" cy="124519"/>
            </a:xfrm>
            <a:custGeom>
              <a:avLst/>
              <a:gdLst/>
              <a:ahLst/>
              <a:cxnLst>
                <a:cxn ang="0">
                  <a:pos x="208" y="16"/>
                </a:cxn>
                <a:cxn ang="0">
                  <a:pos x="208" y="8"/>
                </a:cxn>
                <a:cxn ang="0">
                  <a:pos x="192" y="8"/>
                </a:cxn>
                <a:cxn ang="0">
                  <a:pos x="168" y="16"/>
                </a:cxn>
                <a:cxn ang="0">
                  <a:pos x="136" y="16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64" y="16"/>
                </a:cxn>
                <a:cxn ang="0">
                  <a:pos x="48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40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16" y="64"/>
                </a:cxn>
                <a:cxn ang="0">
                  <a:pos x="16" y="72"/>
                </a:cxn>
                <a:cxn ang="0">
                  <a:pos x="24" y="72"/>
                </a:cxn>
                <a:cxn ang="0">
                  <a:pos x="16" y="80"/>
                </a:cxn>
                <a:cxn ang="0">
                  <a:pos x="32" y="80"/>
                </a:cxn>
                <a:cxn ang="0">
                  <a:pos x="24" y="80"/>
                </a:cxn>
                <a:cxn ang="0">
                  <a:pos x="48" y="88"/>
                </a:cxn>
                <a:cxn ang="0">
                  <a:pos x="56" y="88"/>
                </a:cxn>
                <a:cxn ang="0">
                  <a:pos x="64" y="80"/>
                </a:cxn>
                <a:cxn ang="0">
                  <a:pos x="72" y="80"/>
                </a:cxn>
                <a:cxn ang="0">
                  <a:pos x="88" y="96"/>
                </a:cxn>
                <a:cxn ang="0">
                  <a:pos x="96" y="88"/>
                </a:cxn>
                <a:cxn ang="0">
                  <a:pos x="112" y="80"/>
                </a:cxn>
                <a:cxn ang="0">
                  <a:pos x="120" y="88"/>
                </a:cxn>
                <a:cxn ang="0">
                  <a:pos x="128" y="80"/>
                </a:cxn>
                <a:cxn ang="0">
                  <a:pos x="128" y="96"/>
                </a:cxn>
                <a:cxn ang="0">
                  <a:pos x="136" y="88"/>
                </a:cxn>
                <a:cxn ang="0">
                  <a:pos x="136" y="80"/>
                </a:cxn>
                <a:cxn ang="0">
                  <a:pos x="160" y="80"/>
                </a:cxn>
                <a:cxn ang="0">
                  <a:pos x="168" y="80"/>
                </a:cxn>
                <a:cxn ang="0">
                  <a:pos x="184" y="80"/>
                </a:cxn>
                <a:cxn ang="0">
                  <a:pos x="208" y="72"/>
                </a:cxn>
                <a:cxn ang="0">
                  <a:pos x="216" y="72"/>
                </a:cxn>
                <a:cxn ang="0">
                  <a:pos x="240" y="72"/>
                </a:cxn>
                <a:cxn ang="0">
                  <a:pos x="224" y="40"/>
                </a:cxn>
                <a:cxn ang="0">
                  <a:pos x="232" y="32"/>
                </a:cxn>
                <a:cxn ang="0">
                  <a:pos x="216" y="32"/>
                </a:cxn>
                <a:cxn ang="0">
                  <a:pos x="208" y="16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8" name="Freeform 800"/>
            <p:cNvSpPr>
              <a:spLocks/>
            </p:cNvSpPr>
            <p:nvPr/>
          </p:nvSpPr>
          <p:spPr bwMode="auto">
            <a:xfrm>
              <a:off x="3785347" y="1679341"/>
              <a:ext cx="123523" cy="10344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6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48"/>
                </a:cxn>
                <a:cxn ang="0">
                  <a:pos x="8" y="48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40" y="64"/>
                </a:cxn>
                <a:cxn ang="0">
                  <a:pos x="64" y="48"/>
                </a:cxn>
                <a:cxn ang="0">
                  <a:pos x="64" y="16"/>
                </a:cxn>
                <a:cxn ang="0">
                  <a:pos x="80" y="0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9" name="Freeform 801"/>
            <p:cNvSpPr>
              <a:spLocks/>
            </p:cNvSpPr>
            <p:nvPr/>
          </p:nvSpPr>
          <p:spPr bwMode="auto">
            <a:xfrm>
              <a:off x="3772649" y="1760757"/>
              <a:ext cx="86581" cy="72796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16"/>
                </a:cxn>
                <a:cxn ang="0">
                  <a:pos x="48" y="0"/>
                </a:cxn>
                <a:cxn ang="0">
                  <a:pos x="56" y="16"/>
                </a:cxn>
                <a:cxn ang="0">
                  <a:pos x="24" y="24"/>
                </a:cxn>
                <a:cxn ang="0">
                  <a:pos x="40" y="40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8" y="8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0" name="Freeform 802"/>
            <p:cNvSpPr>
              <a:spLocks/>
            </p:cNvSpPr>
            <p:nvPr/>
          </p:nvSpPr>
          <p:spPr bwMode="auto">
            <a:xfrm>
              <a:off x="3847686" y="1679341"/>
              <a:ext cx="198560" cy="16474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8" y="32"/>
                </a:cxn>
                <a:cxn ang="0">
                  <a:pos x="80" y="48"/>
                </a:cxn>
                <a:cxn ang="0">
                  <a:pos x="88" y="64"/>
                </a:cxn>
                <a:cxn ang="0">
                  <a:pos x="112" y="72"/>
                </a:cxn>
                <a:cxn ang="0">
                  <a:pos x="112" y="96"/>
                </a:cxn>
                <a:cxn ang="0">
                  <a:pos x="128" y="112"/>
                </a:cxn>
                <a:cxn ang="0">
                  <a:pos x="112" y="112"/>
                </a:cxn>
                <a:cxn ang="0">
                  <a:pos x="104" y="128"/>
                </a:cxn>
                <a:cxn ang="0">
                  <a:pos x="88" y="120"/>
                </a:cxn>
                <a:cxn ang="0">
                  <a:pos x="80" y="128"/>
                </a:cxn>
                <a:cxn ang="0">
                  <a:pos x="64" y="120"/>
                </a:cxn>
                <a:cxn ang="0">
                  <a:pos x="64" y="104"/>
                </a:cxn>
                <a:cxn ang="0">
                  <a:pos x="56" y="104"/>
                </a:cxn>
                <a:cxn ang="0">
                  <a:pos x="24" y="88"/>
                </a:cxn>
                <a:cxn ang="0">
                  <a:pos x="8" y="80"/>
                </a:cxn>
                <a:cxn ang="0">
                  <a:pos x="0" y="64"/>
                </a:cxn>
                <a:cxn ang="0">
                  <a:pos x="24" y="48"/>
                </a:cxn>
                <a:cxn ang="0">
                  <a:pos x="24" y="16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72" y="0"/>
                </a:cxn>
              </a:cxnLst>
              <a:rect l="0" t="0" r="r" b="b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1" name="Freeform 803"/>
            <p:cNvSpPr>
              <a:spLocks/>
            </p:cNvSpPr>
            <p:nvPr/>
          </p:nvSpPr>
          <p:spPr bwMode="auto">
            <a:xfrm>
              <a:off x="3772649" y="1740642"/>
              <a:ext cx="25397" cy="201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2" name="Freeform 804"/>
            <p:cNvSpPr>
              <a:spLocks/>
            </p:cNvSpPr>
            <p:nvPr/>
          </p:nvSpPr>
          <p:spPr bwMode="auto">
            <a:xfrm>
              <a:off x="3761105" y="1760757"/>
              <a:ext cx="24243" cy="72796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8" y="16"/>
                </a:cxn>
                <a:cxn ang="0">
                  <a:pos x="16" y="32"/>
                </a:cxn>
                <a:cxn ang="0">
                  <a:pos x="8" y="56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8"/>
                </a:cxn>
              </a:cxnLst>
              <a:rect l="0" t="0" r="r" b="b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3" name="Freeform 805"/>
            <p:cNvSpPr>
              <a:spLocks/>
            </p:cNvSpPr>
            <p:nvPr/>
          </p:nvSpPr>
          <p:spPr bwMode="auto">
            <a:xfrm>
              <a:off x="3572935" y="1792365"/>
              <a:ext cx="225111" cy="185821"/>
            </a:xfrm>
            <a:custGeom>
              <a:avLst/>
              <a:gdLst/>
              <a:ahLst/>
              <a:cxnLst>
                <a:cxn ang="0">
                  <a:pos x="120" y="8"/>
                </a:cxn>
                <a:cxn ang="0">
                  <a:pos x="104" y="8"/>
                </a:cxn>
                <a:cxn ang="0">
                  <a:pos x="96" y="8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0" y="0"/>
                </a:cxn>
                <a:cxn ang="0">
                  <a:pos x="56" y="8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48"/>
                </a:cxn>
                <a:cxn ang="0">
                  <a:pos x="8" y="144"/>
                </a:cxn>
                <a:cxn ang="0">
                  <a:pos x="112" y="144"/>
                </a:cxn>
                <a:cxn ang="0">
                  <a:pos x="128" y="144"/>
                </a:cxn>
                <a:cxn ang="0">
                  <a:pos x="144" y="128"/>
                </a:cxn>
                <a:cxn ang="0">
                  <a:pos x="144" y="112"/>
                </a:cxn>
                <a:cxn ang="0">
                  <a:pos x="104" y="40"/>
                </a:cxn>
                <a:cxn ang="0">
                  <a:pos x="96" y="24"/>
                </a:cxn>
                <a:cxn ang="0">
                  <a:pos x="112" y="48"/>
                </a:cxn>
                <a:cxn ang="0">
                  <a:pos x="120" y="56"/>
                </a:cxn>
                <a:cxn ang="0">
                  <a:pos x="128" y="32"/>
                </a:cxn>
                <a:cxn ang="0">
                  <a:pos x="120" y="8"/>
                </a:cxn>
              </a:cxnLst>
              <a:rect l="0" t="0" r="r" b="b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4" name="Freeform 806"/>
            <p:cNvSpPr>
              <a:spLocks/>
            </p:cNvSpPr>
            <p:nvPr/>
          </p:nvSpPr>
          <p:spPr bwMode="auto">
            <a:xfrm>
              <a:off x="3686068" y="2329713"/>
              <a:ext cx="111979" cy="10344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16" y="24"/>
                </a:cxn>
                <a:cxn ang="0">
                  <a:pos x="24" y="32"/>
                </a:cxn>
                <a:cxn ang="0">
                  <a:pos x="16" y="40"/>
                </a:cxn>
                <a:cxn ang="0">
                  <a:pos x="8" y="56"/>
                </a:cxn>
                <a:cxn ang="0">
                  <a:pos x="0" y="80"/>
                </a:cxn>
                <a:cxn ang="0">
                  <a:pos x="8" y="80"/>
                </a:cxn>
                <a:cxn ang="0">
                  <a:pos x="32" y="80"/>
                </a:cxn>
                <a:cxn ang="0">
                  <a:pos x="56" y="80"/>
                </a:cxn>
                <a:cxn ang="0">
                  <a:pos x="56" y="56"/>
                </a:cxn>
                <a:cxn ang="0">
                  <a:pos x="72" y="32"/>
                </a:cxn>
                <a:cxn ang="0">
                  <a:pos x="64" y="0"/>
                </a:cxn>
                <a:cxn ang="0">
                  <a:pos x="56" y="0"/>
                </a:cxn>
              </a:cxnLst>
              <a:rect l="0" t="0" r="r" b="b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5" name="Freeform 807"/>
            <p:cNvSpPr>
              <a:spLocks/>
            </p:cNvSpPr>
            <p:nvPr/>
          </p:nvSpPr>
          <p:spPr bwMode="auto">
            <a:xfrm>
              <a:off x="3772649" y="2319177"/>
              <a:ext cx="162773" cy="186778"/>
            </a:xfrm>
            <a:custGeom>
              <a:avLst/>
              <a:gdLst/>
              <a:ahLst/>
              <a:cxnLst>
                <a:cxn ang="0">
                  <a:pos x="56" y="128"/>
                </a:cxn>
                <a:cxn ang="0">
                  <a:pos x="48" y="112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56" y="16"/>
                </a:cxn>
                <a:cxn ang="0">
                  <a:pos x="72" y="16"/>
                </a:cxn>
                <a:cxn ang="0">
                  <a:pos x="96" y="8"/>
                </a:cxn>
                <a:cxn ang="0">
                  <a:pos x="104" y="8"/>
                </a:cxn>
                <a:cxn ang="0">
                  <a:pos x="96" y="32"/>
                </a:cxn>
                <a:cxn ang="0">
                  <a:pos x="96" y="80"/>
                </a:cxn>
                <a:cxn ang="0">
                  <a:pos x="104" y="96"/>
                </a:cxn>
                <a:cxn ang="0">
                  <a:pos x="88" y="112"/>
                </a:cxn>
                <a:cxn ang="0">
                  <a:pos x="88" y="104"/>
                </a:cxn>
                <a:cxn ang="0">
                  <a:pos x="88" y="120"/>
                </a:cxn>
                <a:cxn ang="0">
                  <a:pos x="72" y="144"/>
                </a:cxn>
                <a:cxn ang="0">
                  <a:pos x="56" y="128"/>
                </a:cxn>
              </a:cxnLst>
              <a:rect l="0" t="0" r="r" b="b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6" name="Freeform 808"/>
            <p:cNvSpPr>
              <a:spLocks/>
            </p:cNvSpPr>
            <p:nvPr/>
          </p:nvSpPr>
          <p:spPr bwMode="auto">
            <a:xfrm>
              <a:off x="3686068" y="2433160"/>
              <a:ext cx="222803" cy="20689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32"/>
                </a:cxn>
                <a:cxn ang="0">
                  <a:pos x="0" y="48"/>
                </a:cxn>
                <a:cxn ang="0">
                  <a:pos x="0" y="80"/>
                </a:cxn>
                <a:cxn ang="0">
                  <a:pos x="16" y="104"/>
                </a:cxn>
                <a:cxn ang="0">
                  <a:pos x="16" y="112"/>
                </a:cxn>
                <a:cxn ang="0">
                  <a:pos x="24" y="112"/>
                </a:cxn>
                <a:cxn ang="0">
                  <a:pos x="48" y="128"/>
                </a:cxn>
                <a:cxn ang="0">
                  <a:pos x="56" y="128"/>
                </a:cxn>
                <a:cxn ang="0">
                  <a:pos x="64" y="136"/>
                </a:cxn>
                <a:cxn ang="0">
                  <a:pos x="72" y="160"/>
                </a:cxn>
                <a:cxn ang="0">
                  <a:pos x="88" y="160"/>
                </a:cxn>
                <a:cxn ang="0">
                  <a:pos x="128" y="152"/>
                </a:cxn>
                <a:cxn ang="0">
                  <a:pos x="144" y="144"/>
                </a:cxn>
                <a:cxn ang="0">
                  <a:pos x="136" y="136"/>
                </a:cxn>
                <a:cxn ang="0">
                  <a:pos x="128" y="120"/>
                </a:cxn>
                <a:cxn ang="0">
                  <a:pos x="136" y="88"/>
                </a:cxn>
                <a:cxn ang="0">
                  <a:pos x="120" y="72"/>
                </a:cxn>
                <a:cxn ang="0">
                  <a:pos x="128" y="56"/>
                </a:cxn>
                <a:cxn ang="0">
                  <a:pos x="112" y="40"/>
                </a:cxn>
                <a:cxn ang="0">
                  <a:pos x="104" y="24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32" y="0"/>
                </a:cxn>
                <a:cxn ang="0">
                  <a:pos x="8" y="0"/>
                </a:cxn>
              </a:cxnLst>
              <a:rect l="0" t="0" r="r" b="b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7" name="Freeform 809"/>
            <p:cNvSpPr>
              <a:spLocks/>
            </p:cNvSpPr>
            <p:nvPr/>
          </p:nvSpPr>
          <p:spPr bwMode="auto">
            <a:xfrm>
              <a:off x="3523295" y="2567257"/>
              <a:ext cx="249354" cy="196357"/>
            </a:xfrm>
            <a:custGeom>
              <a:avLst/>
              <a:gdLst/>
              <a:ahLst/>
              <a:cxnLst>
                <a:cxn ang="0">
                  <a:pos x="96" y="120"/>
                </a:cxn>
                <a:cxn ang="0">
                  <a:pos x="88" y="128"/>
                </a:cxn>
                <a:cxn ang="0">
                  <a:pos x="64" y="152"/>
                </a:cxn>
                <a:cxn ang="0">
                  <a:pos x="40" y="152"/>
                </a:cxn>
                <a:cxn ang="0">
                  <a:pos x="24" y="144"/>
                </a:cxn>
                <a:cxn ang="0">
                  <a:pos x="16" y="144"/>
                </a:cxn>
                <a:cxn ang="0">
                  <a:pos x="0" y="128"/>
                </a:cxn>
                <a:cxn ang="0">
                  <a:pos x="0" y="80"/>
                </a:cxn>
                <a:cxn ang="0">
                  <a:pos x="32" y="72"/>
                </a:cxn>
                <a:cxn ang="0">
                  <a:pos x="24" y="72"/>
                </a:cxn>
                <a:cxn ang="0">
                  <a:pos x="32" y="40"/>
                </a:cxn>
                <a:cxn ang="0">
                  <a:pos x="56" y="56"/>
                </a:cxn>
                <a:cxn ang="0">
                  <a:pos x="64" y="56"/>
                </a:cxn>
                <a:cxn ang="0">
                  <a:pos x="88" y="72"/>
                </a:cxn>
                <a:cxn ang="0">
                  <a:pos x="104" y="80"/>
                </a:cxn>
                <a:cxn ang="0">
                  <a:pos x="104" y="64"/>
                </a:cxn>
                <a:cxn ang="0">
                  <a:pos x="96" y="64"/>
                </a:cxn>
                <a:cxn ang="0">
                  <a:pos x="88" y="56"/>
                </a:cxn>
                <a:cxn ang="0">
                  <a:pos x="96" y="16"/>
                </a:cxn>
                <a:cxn ang="0">
                  <a:pos x="96" y="8"/>
                </a:cxn>
                <a:cxn ang="0">
                  <a:pos x="112" y="0"/>
                </a:cxn>
                <a:cxn ang="0">
                  <a:pos x="120" y="0"/>
                </a:cxn>
                <a:cxn ang="0">
                  <a:pos x="120" y="8"/>
                </a:cxn>
                <a:cxn ang="0">
                  <a:pos x="128" y="8"/>
                </a:cxn>
                <a:cxn ang="0">
                  <a:pos x="152" y="24"/>
                </a:cxn>
                <a:cxn ang="0">
                  <a:pos x="160" y="40"/>
                </a:cxn>
                <a:cxn ang="0">
                  <a:pos x="152" y="56"/>
                </a:cxn>
                <a:cxn ang="0">
                  <a:pos x="152" y="64"/>
                </a:cxn>
                <a:cxn ang="0">
                  <a:pos x="144" y="88"/>
                </a:cxn>
                <a:cxn ang="0">
                  <a:pos x="152" y="88"/>
                </a:cxn>
                <a:cxn ang="0">
                  <a:pos x="112" y="104"/>
                </a:cxn>
                <a:cxn ang="0">
                  <a:pos x="112" y="112"/>
                </a:cxn>
                <a:cxn ang="0">
                  <a:pos x="96" y="120"/>
                </a:cxn>
              </a:cxnLst>
              <a:rect l="0" t="0" r="r" b="b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8" name="Freeform 810"/>
            <p:cNvSpPr>
              <a:spLocks/>
            </p:cNvSpPr>
            <p:nvPr/>
          </p:nvSpPr>
          <p:spPr bwMode="auto">
            <a:xfrm>
              <a:off x="3697612" y="2618981"/>
              <a:ext cx="211259" cy="309382"/>
            </a:xfrm>
            <a:custGeom>
              <a:avLst/>
              <a:gdLst/>
              <a:ahLst/>
              <a:cxnLst>
                <a:cxn ang="0">
                  <a:pos x="16" y="240"/>
                </a:cxn>
                <a:cxn ang="0">
                  <a:pos x="24" y="240"/>
                </a:cxn>
                <a:cxn ang="0">
                  <a:pos x="24" y="232"/>
                </a:cxn>
                <a:cxn ang="0">
                  <a:pos x="24" y="224"/>
                </a:cxn>
                <a:cxn ang="0">
                  <a:pos x="56" y="208"/>
                </a:cxn>
                <a:cxn ang="0">
                  <a:pos x="64" y="176"/>
                </a:cxn>
                <a:cxn ang="0">
                  <a:pos x="56" y="152"/>
                </a:cxn>
                <a:cxn ang="0">
                  <a:pos x="56" y="144"/>
                </a:cxn>
                <a:cxn ang="0">
                  <a:pos x="88" y="104"/>
                </a:cxn>
                <a:cxn ang="0">
                  <a:pos x="112" y="96"/>
                </a:cxn>
                <a:cxn ang="0">
                  <a:pos x="136" y="72"/>
                </a:cxn>
                <a:cxn ang="0">
                  <a:pos x="136" y="0"/>
                </a:cxn>
                <a:cxn ang="0">
                  <a:pos x="120" y="8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56" y="24"/>
                </a:cxn>
                <a:cxn ang="0">
                  <a:pos x="56" y="40"/>
                </a:cxn>
                <a:cxn ang="0">
                  <a:pos x="72" y="64"/>
                </a:cxn>
                <a:cxn ang="0">
                  <a:pos x="72" y="80"/>
                </a:cxn>
                <a:cxn ang="0">
                  <a:pos x="64" y="96"/>
                </a:cxn>
                <a:cxn ang="0">
                  <a:pos x="48" y="80"/>
                </a:cxn>
                <a:cxn ang="0">
                  <a:pos x="56" y="56"/>
                </a:cxn>
                <a:cxn ang="0">
                  <a:pos x="40" y="56"/>
                </a:cxn>
                <a:cxn ang="0">
                  <a:pos x="40" y="48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0" y="80"/>
                </a:cxn>
                <a:cxn ang="0">
                  <a:pos x="8" y="80"/>
                </a:cxn>
                <a:cxn ang="0">
                  <a:pos x="32" y="88"/>
                </a:cxn>
                <a:cxn ang="0">
                  <a:pos x="32" y="104"/>
                </a:cxn>
                <a:cxn ang="0">
                  <a:pos x="32" y="144"/>
                </a:cxn>
                <a:cxn ang="0">
                  <a:pos x="8" y="184"/>
                </a:cxn>
                <a:cxn ang="0">
                  <a:pos x="16" y="232"/>
                </a:cxn>
                <a:cxn ang="0">
                  <a:pos x="16" y="240"/>
                </a:cxn>
              </a:cxnLst>
              <a:rect l="0" t="0" r="r" b="b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9" name="Freeform 811"/>
            <p:cNvSpPr>
              <a:spLocks/>
            </p:cNvSpPr>
            <p:nvPr/>
          </p:nvSpPr>
          <p:spPr bwMode="auto">
            <a:xfrm>
              <a:off x="3747251" y="2597908"/>
              <a:ext cx="63493" cy="14559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16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8" y="72"/>
                </a:cxn>
                <a:cxn ang="0">
                  <a:pos x="24" y="72"/>
                </a:cxn>
                <a:cxn ang="0">
                  <a:pos x="16" y="96"/>
                </a:cxn>
                <a:cxn ang="0">
                  <a:pos x="32" y="112"/>
                </a:cxn>
                <a:cxn ang="0">
                  <a:pos x="40" y="96"/>
                </a:cxn>
                <a:cxn ang="0">
                  <a:pos x="40" y="80"/>
                </a:cxn>
                <a:cxn ang="0">
                  <a:pos x="24" y="56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8" y="0"/>
                </a:cxn>
              </a:cxnLst>
              <a:rect l="0" t="0" r="r" b="b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0" name="Freeform 812"/>
            <p:cNvSpPr>
              <a:spLocks/>
            </p:cNvSpPr>
            <p:nvPr/>
          </p:nvSpPr>
          <p:spPr bwMode="auto">
            <a:xfrm>
              <a:off x="3585633" y="2711891"/>
              <a:ext cx="161619" cy="144634"/>
            </a:xfrm>
            <a:custGeom>
              <a:avLst/>
              <a:gdLst/>
              <a:ahLst/>
              <a:cxnLst>
                <a:cxn ang="0">
                  <a:pos x="56" y="104"/>
                </a:cxn>
                <a:cxn ang="0">
                  <a:pos x="40" y="96"/>
                </a:cxn>
                <a:cxn ang="0">
                  <a:pos x="32" y="80"/>
                </a:cxn>
                <a:cxn ang="0">
                  <a:pos x="16" y="64"/>
                </a:cxn>
                <a:cxn ang="0">
                  <a:pos x="0" y="40"/>
                </a:cxn>
                <a:cxn ang="0">
                  <a:pos x="24" y="40"/>
                </a:cxn>
                <a:cxn ang="0">
                  <a:pos x="48" y="16"/>
                </a:cxn>
                <a:cxn ang="0">
                  <a:pos x="56" y="8"/>
                </a:cxn>
                <a:cxn ang="0">
                  <a:pos x="72" y="0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104" y="16"/>
                </a:cxn>
                <a:cxn ang="0">
                  <a:pos x="104" y="32"/>
                </a:cxn>
                <a:cxn ang="0">
                  <a:pos x="104" y="72"/>
                </a:cxn>
                <a:cxn ang="0">
                  <a:pos x="80" y="112"/>
                </a:cxn>
                <a:cxn ang="0">
                  <a:pos x="72" y="104"/>
                </a:cxn>
                <a:cxn ang="0">
                  <a:pos x="56" y="104"/>
                </a:cxn>
              </a:cxnLst>
              <a:rect l="0" t="0" r="r" b="b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1" name="Freeform 813"/>
            <p:cNvSpPr>
              <a:spLocks/>
            </p:cNvSpPr>
            <p:nvPr/>
          </p:nvSpPr>
          <p:spPr bwMode="auto">
            <a:xfrm>
              <a:off x="3411316" y="2846946"/>
              <a:ext cx="323237" cy="24712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200" y="56"/>
                </a:cxn>
                <a:cxn ang="0">
                  <a:pos x="192" y="56"/>
                </a:cxn>
                <a:cxn ang="0">
                  <a:pos x="184" y="72"/>
                </a:cxn>
                <a:cxn ang="0">
                  <a:pos x="192" y="72"/>
                </a:cxn>
                <a:cxn ang="0">
                  <a:pos x="200" y="64"/>
                </a:cxn>
                <a:cxn ang="0">
                  <a:pos x="208" y="64"/>
                </a:cxn>
                <a:cxn ang="0">
                  <a:pos x="208" y="72"/>
                </a:cxn>
                <a:cxn ang="0">
                  <a:pos x="200" y="96"/>
                </a:cxn>
                <a:cxn ang="0">
                  <a:pos x="192" y="104"/>
                </a:cxn>
                <a:cxn ang="0">
                  <a:pos x="176" y="128"/>
                </a:cxn>
                <a:cxn ang="0">
                  <a:pos x="152" y="160"/>
                </a:cxn>
                <a:cxn ang="0">
                  <a:pos x="128" y="176"/>
                </a:cxn>
                <a:cxn ang="0">
                  <a:pos x="104" y="184"/>
                </a:cxn>
                <a:cxn ang="0">
                  <a:pos x="72" y="176"/>
                </a:cxn>
                <a:cxn ang="0">
                  <a:pos x="40" y="192"/>
                </a:cxn>
                <a:cxn ang="0">
                  <a:pos x="32" y="192"/>
                </a:cxn>
                <a:cxn ang="0">
                  <a:pos x="24" y="176"/>
                </a:cxn>
                <a:cxn ang="0">
                  <a:pos x="24" y="184"/>
                </a:cxn>
                <a:cxn ang="0">
                  <a:pos x="16" y="160"/>
                </a:cxn>
                <a:cxn ang="0">
                  <a:pos x="24" y="160"/>
                </a:cxn>
                <a:cxn ang="0">
                  <a:pos x="16" y="144"/>
                </a:cxn>
                <a:cxn ang="0">
                  <a:pos x="0" y="104"/>
                </a:cxn>
                <a:cxn ang="0">
                  <a:pos x="0" y="96"/>
                </a:cxn>
                <a:cxn ang="0">
                  <a:pos x="0" y="88"/>
                </a:cxn>
                <a:cxn ang="0">
                  <a:pos x="8" y="96"/>
                </a:cxn>
                <a:cxn ang="0">
                  <a:pos x="16" y="104"/>
                </a:cxn>
                <a:cxn ang="0">
                  <a:pos x="32" y="104"/>
                </a:cxn>
                <a:cxn ang="0">
                  <a:pos x="40" y="96"/>
                </a:cxn>
                <a:cxn ang="0">
                  <a:pos x="40" y="40"/>
                </a:cxn>
                <a:cxn ang="0">
                  <a:pos x="56" y="48"/>
                </a:cxn>
                <a:cxn ang="0">
                  <a:pos x="48" y="64"/>
                </a:cxn>
                <a:cxn ang="0">
                  <a:pos x="56" y="72"/>
                </a:cxn>
                <a:cxn ang="0">
                  <a:pos x="72" y="64"/>
                </a:cxn>
                <a:cxn ang="0">
                  <a:pos x="88" y="48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44" y="16"/>
                </a:cxn>
                <a:cxn ang="0">
                  <a:pos x="168" y="0"/>
                </a:cxn>
              </a:cxnLst>
              <a:rect l="0" t="0" r="r" b="b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2" name="Freeform 814"/>
            <p:cNvSpPr>
              <a:spLocks/>
            </p:cNvSpPr>
            <p:nvPr/>
          </p:nvSpPr>
          <p:spPr bwMode="auto">
            <a:xfrm>
              <a:off x="3313190" y="2743500"/>
              <a:ext cx="272443" cy="237544"/>
            </a:xfrm>
            <a:custGeom>
              <a:avLst/>
              <a:gdLst/>
              <a:ahLst/>
              <a:cxnLst>
                <a:cxn ang="0">
                  <a:pos x="104" y="120"/>
                </a:cxn>
                <a:cxn ang="0">
                  <a:pos x="104" y="80"/>
                </a:cxn>
                <a:cxn ang="0">
                  <a:pos x="120" y="72"/>
                </a:cxn>
                <a:cxn ang="0">
                  <a:pos x="120" y="24"/>
                </a:cxn>
                <a:cxn ang="0">
                  <a:pos x="152" y="16"/>
                </a:cxn>
                <a:cxn ang="0">
                  <a:pos x="152" y="24"/>
                </a:cxn>
                <a:cxn ang="0">
                  <a:pos x="160" y="16"/>
                </a:cxn>
                <a:cxn ang="0">
                  <a:pos x="176" y="16"/>
                </a:cxn>
                <a:cxn ang="0">
                  <a:pos x="160" y="8"/>
                </a:cxn>
                <a:cxn ang="0">
                  <a:pos x="152" y="8"/>
                </a:cxn>
                <a:cxn ang="0">
                  <a:pos x="128" y="16"/>
                </a:cxn>
                <a:cxn ang="0">
                  <a:pos x="96" y="16"/>
                </a:cxn>
                <a:cxn ang="0">
                  <a:pos x="88" y="8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40" y="80"/>
                </a:cxn>
                <a:cxn ang="0">
                  <a:pos x="40" y="104"/>
                </a:cxn>
                <a:cxn ang="0">
                  <a:pos x="48" y="160"/>
                </a:cxn>
                <a:cxn ang="0">
                  <a:pos x="64" y="176"/>
                </a:cxn>
                <a:cxn ang="0">
                  <a:pos x="64" y="168"/>
                </a:cxn>
                <a:cxn ang="0">
                  <a:pos x="72" y="176"/>
                </a:cxn>
                <a:cxn ang="0">
                  <a:pos x="80" y="184"/>
                </a:cxn>
                <a:cxn ang="0">
                  <a:pos x="96" y="184"/>
                </a:cxn>
                <a:cxn ang="0">
                  <a:pos x="104" y="176"/>
                </a:cxn>
                <a:cxn ang="0">
                  <a:pos x="104" y="120"/>
                </a:cxn>
              </a:cxnLst>
              <a:rect l="0" t="0" r="r" b="b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3" name="Freeform 815"/>
            <p:cNvSpPr>
              <a:spLocks/>
            </p:cNvSpPr>
            <p:nvPr/>
          </p:nvSpPr>
          <p:spPr bwMode="auto">
            <a:xfrm>
              <a:off x="3313190" y="2526070"/>
              <a:ext cx="259744" cy="2375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2" y="24"/>
                </a:cxn>
                <a:cxn ang="0">
                  <a:pos x="80" y="32"/>
                </a:cxn>
                <a:cxn ang="0">
                  <a:pos x="104" y="32"/>
                </a:cxn>
                <a:cxn ang="0">
                  <a:pos x="104" y="16"/>
                </a:cxn>
                <a:cxn ang="0">
                  <a:pos x="120" y="16"/>
                </a:cxn>
                <a:cxn ang="0">
                  <a:pos x="136" y="24"/>
                </a:cxn>
                <a:cxn ang="0">
                  <a:pos x="136" y="56"/>
                </a:cxn>
                <a:cxn ang="0">
                  <a:pos x="144" y="72"/>
                </a:cxn>
                <a:cxn ang="0">
                  <a:pos x="136" y="80"/>
                </a:cxn>
                <a:cxn ang="0">
                  <a:pos x="168" y="72"/>
                </a:cxn>
                <a:cxn ang="0">
                  <a:pos x="160" y="104"/>
                </a:cxn>
                <a:cxn ang="0">
                  <a:pos x="168" y="104"/>
                </a:cxn>
                <a:cxn ang="0">
                  <a:pos x="136" y="112"/>
                </a:cxn>
                <a:cxn ang="0">
                  <a:pos x="136" y="160"/>
                </a:cxn>
                <a:cxn ang="0">
                  <a:pos x="152" y="176"/>
                </a:cxn>
                <a:cxn ang="0">
                  <a:pos x="128" y="184"/>
                </a:cxn>
                <a:cxn ang="0">
                  <a:pos x="96" y="184"/>
                </a:cxn>
                <a:cxn ang="0">
                  <a:pos x="88" y="176"/>
                </a:cxn>
                <a:cxn ang="0">
                  <a:pos x="32" y="176"/>
                </a:cxn>
                <a:cxn ang="0">
                  <a:pos x="24" y="168"/>
                </a:cxn>
                <a:cxn ang="0">
                  <a:pos x="0" y="176"/>
                </a:cxn>
                <a:cxn ang="0">
                  <a:pos x="0" y="152"/>
                </a:cxn>
                <a:cxn ang="0">
                  <a:pos x="16" y="112"/>
                </a:cxn>
                <a:cxn ang="0">
                  <a:pos x="24" y="96"/>
                </a:cxn>
                <a:cxn ang="0">
                  <a:pos x="32" y="80"/>
                </a:cxn>
                <a:cxn ang="0">
                  <a:pos x="16" y="48"/>
                </a:cxn>
                <a:cxn ang="0">
                  <a:pos x="24" y="40"/>
                </a:cxn>
                <a:cxn ang="0">
                  <a:pos x="8" y="8"/>
                </a:cxn>
                <a:cxn ang="0">
                  <a:pos x="24" y="0"/>
                </a:cxn>
              </a:cxnLst>
              <a:rect l="0" t="0" r="r" b="b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4" name="Freeform 816"/>
            <p:cNvSpPr>
              <a:spLocks/>
            </p:cNvSpPr>
            <p:nvPr/>
          </p:nvSpPr>
          <p:spPr bwMode="auto">
            <a:xfrm>
              <a:off x="3324735" y="2495419"/>
              <a:ext cx="12699" cy="30651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</a:cxnLst>
              <a:rect l="0" t="0" r="r" b="b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5" name="Freeform 817"/>
            <p:cNvSpPr>
              <a:spLocks/>
            </p:cNvSpPr>
            <p:nvPr/>
          </p:nvSpPr>
          <p:spPr bwMode="auto">
            <a:xfrm>
              <a:off x="3249698" y="2154428"/>
              <a:ext cx="148920" cy="22700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8"/>
                </a:cxn>
                <a:cxn ang="0">
                  <a:pos x="72" y="24"/>
                </a:cxn>
                <a:cxn ang="0">
                  <a:pos x="64" y="32"/>
                </a:cxn>
                <a:cxn ang="0">
                  <a:pos x="56" y="64"/>
                </a:cxn>
                <a:cxn ang="0">
                  <a:pos x="48" y="72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24" y="96"/>
                </a:cxn>
                <a:cxn ang="0">
                  <a:pos x="16" y="96"/>
                </a:cxn>
                <a:cxn ang="0">
                  <a:pos x="0" y="128"/>
                </a:cxn>
                <a:cxn ang="0">
                  <a:pos x="0" y="136"/>
                </a:cxn>
                <a:cxn ang="0">
                  <a:pos x="8" y="136"/>
                </a:cxn>
                <a:cxn ang="0">
                  <a:pos x="16" y="152"/>
                </a:cxn>
                <a:cxn ang="0">
                  <a:pos x="16" y="168"/>
                </a:cxn>
                <a:cxn ang="0">
                  <a:pos x="32" y="168"/>
                </a:cxn>
                <a:cxn ang="0">
                  <a:pos x="64" y="168"/>
                </a:cxn>
                <a:cxn ang="0">
                  <a:pos x="96" y="176"/>
                </a:cxn>
                <a:cxn ang="0">
                  <a:pos x="96" y="152"/>
                </a:cxn>
                <a:cxn ang="0">
                  <a:pos x="80" y="128"/>
                </a:cxn>
                <a:cxn ang="0">
                  <a:pos x="80" y="112"/>
                </a:cxn>
                <a:cxn ang="0">
                  <a:pos x="88" y="88"/>
                </a:cxn>
                <a:cxn ang="0">
                  <a:pos x="80" y="64"/>
                </a:cxn>
                <a:cxn ang="0">
                  <a:pos x="72" y="56"/>
                </a:cxn>
                <a:cxn ang="0">
                  <a:pos x="72" y="48"/>
                </a:cxn>
                <a:cxn ang="0">
                  <a:pos x="88" y="48"/>
                </a:cxn>
                <a:cxn ang="0">
                  <a:pos x="80" y="32"/>
                </a:cxn>
                <a:cxn ang="0">
                  <a:pos x="80" y="8"/>
                </a:cxn>
                <a:cxn ang="0">
                  <a:pos x="72" y="0"/>
                </a:cxn>
              </a:cxnLst>
              <a:rect l="0" t="0" r="r" b="b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6" name="Freeform 818"/>
            <p:cNvSpPr>
              <a:spLocks/>
            </p:cNvSpPr>
            <p:nvPr/>
          </p:nvSpPr>
          <p:spPr bwMode="auto">
            <a:xfrm>
              <a:off x="3300492" y="2339292"/>
              <a:ext cx="161619" cy="166664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24" y="128"/>
                </a:cxn>
                <a:cxn ang="0">
                  <a:pos x="32" y="128"/>
                </a:cxn>
                <a:cxn ang="0">
                  <a:pos x="40" y="120"/>
                </a:cxn>
                <a:cxn ang="0">
                  <a:pos x="48" y="128"/>
                </a:cxn>
                <a:cxn ang="0">
                  <a:pos x="64" y="112"/>
                </a:cxn>
                <a:cxn ang="0">
                  <a:pos x="72" y="88"/>
                </a:cxn>
                <a:cxn ang="0">
                  <a:pos x="88" y="64"/>
                </a:cxn>
                <a:cxn ang="0">
                  <a:pos x="96" y="24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64" y="8"/>
                </a:cxn>
                <a:cxn ang="0">
                  <a:pos x="64" y="32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40" y="48"/>
                </a:cxn>
                <a:cxn ang="0">
                  <a:pos x="40" y="72"/>
                </a:cxn>
                <a:cxn ang="0">
                  <a:pos x="40" y="88"/>
                </a:cxn>
                <a:cxn ang="0">
                  <a:pos x="24" y="80"/>
                </a:cxn>
                <a:cxn ang="0">
                  <a:pos x="8" y="96"/>
                </a:cxn>
                <a:cxn ang="0">
                  <a:pos x="8" y="104"/>
                </a:cxn>
                <a:cxn ang="0">
                  <a:pos x="0" y="120"/>
                </a:cxn>
                <a:cxn ang="0">
                  <a:pos x="16" y="128"/>
                </a:cxn>
                <a:cxn ang="0">
                  <a:pos x="24" y="120"/>
                </a:cxn>
              </a:cxnLst>
              <a:rect l="0" t="0" r="r" b="b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7" name="Freeform 819"/>
            <p:cNvSpPr>
              <a:spLocks/>
            </p:cNvSpPr>
            <p:nvPr/>
          </p:nvSpPr>
          <p:spPr bwMode="auto">
            <a:xfrm>
              <a:off x="3249698" y="2371858"/>
              <a:ext cx="111979" cy="1235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24"/>
                </a:cxn>
                <a:cxn ang="0">
                  <a:pos x="72" y="48"/>
                </a:cxn>
                <a:cxn ang="0">
                  <a:pos x="72" y="64"/>
                </a:cxn>
                <a:cxn ang="0">
                  <a:pos x="56" y="56"/>
                </a:cxn>
                <a:cxn ang="0">
                  <a:pos x="40" y="72"/>
                </a:cxn>
                <a:cxn ang="0">
                  <a:pos x="40" y="80"/>
                </a:cxn>
                <a:cxn ang="0">
                  <a:pos x="32" y="96"/>
                </a:cxn>
                <a:cxn ang="0">
                  <a:pos x="16" y="72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72" y="0"/>
                </a:cxn>
              </a:cxnLst>
              <a:rect l="0" t="0" r="r" b="b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8" name="Freeform 820"/>
            <p:cNvSpPr>
              <a:spLocks/>
            </p:cNvSpPr>
            <p:nvPr/>
          </p:nvSpPr>
          <p:spPr bwMode="auto">
            <a:xfrm>
              <a:off x="3262396" y="2371858"/>
              <a:ext cx="38096" cy="20115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24" y="16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9" name="Freeform 821"/>
            <p:cNvSpPr>
              <a:spLocks/>
            </p:cNvSpPr>
            <p:nvPr/>
          </p:nvSpPr>
          <p:spPr bwMode="auto">
            <a:xfrm>
              <a:off x="3001498" y="2195616"/>
              <a:ext cx="99280" cy="123561"/>
            </a:xfrm>
            <a:custGeom>
              <a:avLst/>
              <a:gdLst/>
              <a:ahLst/>
              <a:cxnLst>
                <a:cxn ang="0">
                  <a:pos x="56" y="64"/>
                </a:cxn>
                <a:cxn ang="0">
                  <a:pos x="48" y="32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8" y="24"/>
                </a:cxn>
                <a:cxn ang="0">
                  <a:pos x="16" y="40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16" y="96"/>
                </a:cxn>
                <a:cxn ang="0">
                  <a:pos x="48" y="80"/>
                </a:cxn>
                <a:cxn ang="0">
                  <a:pos x="56" y="80"/>
                </a:cxn>
                <a:cxn ang="0">
                  <a:pos x="64" y="72"/>
                </a:cxn>
                <a:cxn ang="0">
                  <a:pos x="56" y="64"/>
                </a:cxn>
              </a:cxnLst>
              <a:rect l="0" t="0" r="r" b="b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0" name="Freeform 822"/>
            <p:cNvSpPr>
              <a:spLocks/>
            </p:cNvSpPr>
            <p:nvPr/>
          </p:nvSpPr>
          <p:spPr bwMode="auto">
            <a:xfrm>
              <a:off x="3063836" y="2195616"/>
              <a:ext cx="48486" cy="92910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40"/>
                </a:cxn>
                <a:cxn ang="0">
                  <a:pos x="32" y="72"/>
                </a:cxn>
                <a:cxn ang="0">
                  <a:pos x="24" y="72"/>
                </a:cxn>
                <a:cxn ang="0">
                  <a:pos x="16" y="64"/>
                </a:cxn>
              </a:cxnLst>
              <a:rect l="0" t="0" r="r" b="b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1" name="Freeform 823"/>
            <p:cNvSpPr>
              <a:spLocks/>
            </p:cNvSpPr>
            <p:nvPr/>
          </p:nvSpPr>
          <p:spPr bwMode="auto">
            <a:xfrm>
              <a:off x="3125021" y="2143892"/>
              <a:ext cx="236656" cy="185821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44" y="0"/>
                </a:cxn>
                <a:cxn ang="0">
                  <a:pos x="136" y="0"/>
                </a:cxn>
                <a:cxn ang="0">
                  <a:pos x="128" y="8"/>
                </a:cxn>
                <a:cxn ang="0">
                  <a:pos x="104" y="8"/>
                </a:cxn>
                <a:cxn ang="0">
                  <a:pos x="88" y="16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40" y="0"/>
                </a:cxn>
                <a:cxn ang="0">
                  <a:pos x="24" y="0"/>
                </a:cxn>
                <a:cxn ang="0">
                  <a:pos x="16" y="16"/>
                </a:cxn>
                <a:cxn ang="0">
                  <a:pos x="16" y="32"/>
                </a:cxn>
                <a:cxn ang="0">
                  <a:pos x="16" y="48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32" y="120"/>
                </a:cxn>
                <a:cxn ang="0">
                  <a:pos x="40" y="136"/>
                </a:cxn>
                <a:cxn ang="0">
                  <a:pos x="40" y="144"/>
                </a:cxn>
                <a:cxn ang="0">
                  <a:pos x="80" y="136"/>
                </a:cxn>
                <a:cxn ang="0">
                  <a:pos x="96" y="104"/>
                </a:cxn>
                <a:cxn ang="0">
                  <a:pos x="104" y="104"/>
                </a:cxn>
                <a:cxn ang="0">
                  <a:pos x="112" y="112"/>
                </a:cxn>
                <a:cxn ang="0">
                  <a:pos x="120" y="104"/>
                </a:cxn>
                <a:cxn ang="0">
                  <a:pos x="128" y="80"/>
                </a:cxn>
                <a:cxn ang="0">
                  <a:pos x="136" y="72"/>
                </a:cxn>
                <a:cxn ang="0">
                  <a:pos x="144" y="40"/>
                </a:cxn>
                <a:cxn ang="0">
                  <a:pos x="152" y="32"/>
                </a:cxn>
                <a:cxn ang="0">
                  <a:pos x="152" y="16"/>
                </a:cxn>
                <a:cxn ang="0">
                  <a:pos x="152" y="8"/>
                </a:cxn>
              </a:cxnLst>
              <a:rect l="0" t="0" r="r" b="b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2" name="Freeform 824"/>
            <p:cNvSpPr>
              <a:spLocks/>
            </p:cNvSpPr>
            <p:nvPr/>
          </p:nvSpPr>
          <p:spPr bwMode="auto">
            <a:xfrm>
              <a:off x="3088079" y="2164965"/>
              <a:ext cx="63493" cy="123561"/>
            </a:xfrm>
            <a:custGeom>
              <a:avLst/>
              <a:gdLst/>
              <a:ahLst/>
              <a:cxnLst>
                <a:cxn ang="0">
                  <a:pos x="8" y="64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40" y="16"/>
                </a:cxn>
                <a:cxn ang="0">
                  <a:pos x="40" y="32"/>
                </a:cxn>
                <a:cxn ang="0">
                  <a:pos x="24" y="64"/>
                </a:cxn>
                <a:cxn ang="0">
                  <a:pos x="24" y="96"/>
                </a:cxn>
                <a:cxn ang="0">
                  <a:pos x="16" y="96"/>
                </a:cxn>
                <a:cxn ang="0">
                  <a:pos x="8" y="64"/>
                </a:cxn>
              </a:cxnLst>
              <a:rect l="0" t="0" r="r" b="b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3" name="Freeform 825"/>
            <p:cNvSpPr>
              <a:spLocks/>
            </p:cNvSpPr>
            <p:nvPr/>
          </p:nvSpPr>
          <p:spPr bwMode="auto">
            <a:xfrm>
              <a:off x="2889519" y="2205194"/>
              <a:ext cx="137376" cy="124519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72" y="56"/>
                </a:cxn>
                <a:cxn ang="0">
                  <a:pos x="88" y="32"/>
                </a:cxn>
                <a:cxn ang="0">
                  <a:pos x="80" y="16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8" y="64"/>
                </a:cxn>
                <a:cxn ang="0">
                  <a:pos x="16" y="72"/>
                </a:cxn>
                <a:cxn ang="0">
                  <a:pos x="16" y="9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80" y="80"/>
                </a:cxn>
              </a:cxnLst>
              <a:rect l="0" t="0" r="r" b="b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4" name="Freeform 826"/>
            <p:cNvSpPr>
              <a:spLocks/>
            </p:cNvSpPr>
            <p:nvPr/>
          </p:nvSpPr>
          <p:spPr bwMode="auto">
            <a:xfrm>
              <a:off x="2827181" y="2247339"/>
              <a:ext cx="86581" cy="82374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48" y="32"/>
                </a:cxn>
                <a:cxn ang="0">
                  <a:pos x="56" y="40"/>
                </a:cxn>
                <a:cxn ang="0">
                  <a:pos x="56" y="64"/>
                </a:cxn>
                <a:cxn ang="0">
                  <a:pos x="48" y="56"/>
                </a:cxn>
                <a:cxn ang="0">
                  <a:pos x="0" y="24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16"/>
                </a:cxn>
                <a:cxn ang="0">
                  <a:pos x="40" y="16"/>
                </a:cxn>
              </a:cxnLst>
              <a:rect l="0" t="0" r="r" b="b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5" name="Freeform 827"/>
            <p:cNvSpPr>
              <a:spLocks/>
            </p:cNvSpPr>
            <p:nvPr/>
          </p:nvSpPr>
          <p:spPr bwMode="auto">
            <a:xfrm>
              <a:off x="2715202" y="2081633"/>
              <a:ext cx="124677" cy="83332"/>
            </a:xfrm>
            <a:custGeom>
              <a:avLst/>
              <a:gdLst/>
              <a:ahLst/>
              <a:cxnLst>
                <a:cxn ang="0">
                  <a:pos x="72" y="32"/>
                </a:cxn>
                <a:cxn ang="0">
                  <a:pos x="80" y="64"/>
                </a:cxn>
                <a:cxn ang="0">
                  <a:pos x="48" y="64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24" y="48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24" y="40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56" y="16"/>
                </a:cxn>
                <a:cxn ang="0">
                  <a:pos x="72" y="32"/>
                </a:cxn>
              </a:cxnLst>
              <a:rect l="0" t="0" r="r" b="b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6" name="Freeform 828"/>
            <p:cNvSpPr>
              <a:spLocks/>
            </p:cNvSpPr>
            <p:nvPr/>
          </p:nvSpPr>
          <p:spPr bwMode="auto">
            <a:xfrm>
              <a:off x="2727901" y="1874739"/>
              <a:ext cx="248200" cy="248080"/>
            </a:xfrm>
            <a:custGeom>
              <a:avLst/>
              <a:gdLst/>
              <a:ahLst/>
              <a:cxnLst>
                <a:cxn ang="0">
                  <a:pos x="64" y="192"/>
                </a:cxn>
                <a:cxn ang="0">
                  <a:pos x="48" y="176"/>
                </a:cxn>
                <a:cxn ang="0">
                  <a:pos x="32" y="160"/>
                </a:cxn>
                <a:cxn ang="0">
                  <a:pos x="16" y="168"/>
                </a:cxn>
                <a:cxn ang="0">
                  <a:pos x="8" y="176"/>
                </a:cxn>
                <a:cxn ang="0">
                  <a:pos x="8" y="144"/>
                </a:cxn>
                <a:cxn ang="0">
                  <a:pos x="8" y="120"/>
                </a:cxn>
                <a:cxn ang="0">
                  <a:pos x="8" y="104"/>
                </a:cxn>
                <a:cxn ang="0">
                  <a:pos x="0" y="96"/>
                </a:cxn>
                <a:cxn ang="0">
                  <a:pos x="8" y="88"/>
                </a:cxn>
                <a:cxn ang="0">
                  <a:pos x="56" y="88"/>
                </a:cxn>
                <a:cxn ang="0">
                  <a:pos x="56" y="64"/>
                </a:cxn>
                <a:cxn ang="0">
                  <a:pos x="72" y="56"/>
                </a:cxn>
                <a:cxn ang="0">
                  <a:pos x="72" y="16"/>
                </a:cxn>
                <a:cxn ang="0">
                  <a:pos x="112" y="16"/>
                </a:cxn>
                <a:cxn ang="0">
                  <a:pos x="112" y="0"/>
                </a:cxn>
                <a:cxn ang="0">
                  <a:pos x="160" y="32"/>
                </a:cxn>
                <a:cxn ang="0">
                  <a:pos x="136" y="32"/>
                </a:cxn>
                <a:cxn ang="0">
                  <a:pos x="152" y="176"/>
                </a:cxn>
                <a:cxn ang="0">
                  <a:pos x="88" y="176"/>
                </a:cxn>
                <a:cxn ang="0">
                  <a:pos x="80" y="184"/>
                </a:cxn>
                <a:cxn ang="0">
                  <a:pos x="72" y="176"/>
                </a:cxn>
                <a:cxn ang="0">
                  <a:pos x="64" y="192"/>
                </a:cxn>
              </a:cxnLst>
              <a:rect l="0" t="0" r="r" b="b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7" name="Freeform 829"/>
            <p:cNvSpPr>
              <a:spLocks/>
            </p:cNvSpPr>
            <p:nvPr/>
          </p:nvSpPr>
          <p:spPr bwMode="auto">
            <a:xfrm>
              <a:off x="2727901" y="1864203"/>
              <a:ext cx="174317" cy="13409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8"/>
                </a:cxn>
                <a:cxn ang="0">
                  <a:pos x="112" y="24"/>
                </a:cxn>
                <a:cxn ang="0">
                  <a:pos x="72" y="24"/>
                </a:cxn>
                <a:cxn ang="0">
                  <a:pos x="72" y="64"/>
                </a:cxn>
                <a:cxn ang="0">
                  <a:pos x="56" y="72"/>
                </a:cxn>
                <a:cxn ang="0">
                  <a:pos x="56" y="96"/>
                </a:cxn>
                <a:cxn ang="0">
                  <a:pos x="8" y="96"/>
                </a:cxn>
                <a:cxn ang="0">
                  <a:pos x="0" y="104"/>
                </a:cxn>
                <a:cxn ang="0">
                  <a:pos x="0" y="88"/>
                </a:cxn>
                <a:cxn ang="0">
                  <a:pos x="32" y="48"/>
                </a:cxn>
                <a:cxn ang="0">
                  <a:pos x="40" y="24"/>
                </a:cxn>
                <a:cxn ang="0">
                  <a:pos x="48" y="16"/>
                </a:cxn>
                <a:cxn ang="0">
                  <a:pos x="56" y="0"/>
                </a:cxn>
                <a:cxn ang="0">
                  <a:pos x="112" y="0"/>
                </a:cxn>
              </a:cxnLst>
              <a:rect l="0" t="0" r="r" b="b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8" name="Freeform 830"/>
            <p:cNvSpPr>
              <a:spLocks/>
            </p:cNvSpPr>
            <p:nvPr/>
          </p:nvSpPr>
          <p:spPr bwMode="auto">
            <a:xfrm>
              <a:off x="3225455" y="1679341"/>
              <a:ext cx="75037" cy="134097"/>
            </a:xfrm>
            <a:custGeom>
              <a:avLst/>
              <a:gdLst/>
              <a:ahLst/>
              <a:cxnLst>
                <a:cxn ang="0">
                  <a:pos x="48" y="64"/>
                </a:cxn>
                <a:cxn ang="0">
                  <a:pos x="48" y="80"/>
                </a:cxn>
                <a:cxn ang="0">
                  <a:pos x="32" y="88"/>
                </a:cxn>
                <a:cxn ang="0">
                  <a:pos x="32" y="104"/>
                </a:cxn>
                <a:cxn ang="0">
                  <a:pos x="24" y="104"/>
                </a:cxn>
                <a:cxn ang="0">
                  <a:pos x="24" y="80"/>
                </a:cxn>
                <a:cxn ang="0">
                  <a:pos x="8" y="72"/>
                </a:cxn>
                <a:cxn ang="0">
                  <a:pos x="0" y="56"/>
                </a:cxn>
                <a:cxn ang="0">
                  <a:pos x="16" y="40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8" y="32"/>
                </a:cxn>
                <a:cxn ang="0">
                  <a:pos x="32" y="48"/>
                </a:cxn>
                <a:cxn ang="0">
                  <a:pos x="32" y="56"/>
                </a:cxn>
                <a:cxn ang="0">
                  <a:pos x="48" y="56"/>
                </a:cxn>
                <a:cxn ang="0">
                  <a:pos x="48" y="64"/>
                </a:cxn>
              </a:cxnLst>
              <a:rect l="0" t="0" r="r" b="b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9" name="Freeform 831"/>
            <p:cNvSpPr>
              <a:spLocks/>
            </p:cNvSpPr>
            <p:nvPr/>
          </p:nvSpPr>
          <p:spPr bwMode="auto">
            <a:xfrm>
              <a:off x="2913762" y="1554822"/>
              <a:ext cx="237810" cy="155170"/>
            </a:xfrm>
            <a:custGeom>
              <a:avLst/>
              <a:gdLst/>
              <a:ahLst/>
              <a:cxnLst>
                <a:cxn ang="0">
                  <a:pos x="112" y="16"/>
                </a:cxn>
                <a:cxn ang="0">
                  <a:pos x="152" y="16"/>
                </a:cxn>
                <a:cxn ang="0">
                  <a:pos x="152" y="32"/>
                </a:cxn>
                <a:cxn ang="0">
                  <a:pos x="128" y="40"/>
                </a:cxn>
                <a:cxn ang="0">
                  <a:pos x="104" y="64"/>
                </a:cxn>
                <a:cxn ang="0">
                  <a:pos x="112" y="80"/>
                </a:cxn>
                <a:cxn ang="0">
                  <a:pos x="80" y="104"/>
                </a:cxn>
                <a:cxn ang="0">
                  <a:pos x="56" y="104"/>
                </a:cxn>
                <a:cxn ang="0">
                  <a:pos x="40" y="120"/>
                </a:cxn>
                <a:cxn ang="0">
                  <a:pos x="24" y="96"/>
                </a:cxn>
                <a:cxn ang="0">
                  <a:pos x="24" y="80"/>
                </a:cxn>
                <a:cxn ang="0">
                  <a:pos x="24" y="64"/>
                </a:cxn>
                <a:cxn ang="0">
                  <a:pos x="32" y="56"/>
                </a:cxn>
                <a:cxn ang="0">
                  <a:pos x="32" y="48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64" y="8"/>
                </a:cxn>
                <a:cxn ang="0">
                  <a:pos x="88" y="8"/>
                </a:cxn>
                <a:cxn ang="0">
                  <a:pos x="96" y="8"/>
                </a:cxn>
                <a:cxn ang="0">
                  <a:pos x="112" y="16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0" name="Freeform 832"/>
            <p:cNvSpPr>
              <a:spLocks/>
            </p:cNvSpPr>
            <p:nvPr/>
          </p:nvSpPr>
          <p:spPr bwMode="auto">
            <a:xfrm>
              <a:off x="2902218" y="1596008"/>
              <a:ext cx="73883" cy="92910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32" y="32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0" y="40"/>
                </a:cxn>
                <a:cxn ang="0">
                  <a:pos x="8" y="48"/>
                </a:cxn>
                <a:cxn ang="0">
                  <a:pos x="8" y="72"/>
                </a:cxn>
                <a:cxn ang="0">
                  <a:pos x="32" y="64"/>
                </a:cxn>
                <a:cxn ang="0">
                  <a:pos x="32" y="48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1" name="Freeform 833"/>
            <p:cNvSpPr>
              <a:spLocks/>
            </p:cNvSpPr>
            <p:nvPr/>
          </p:nvSpPr>
          <p:spPr bwMode="auto">
            <a:xfrm>
              <a:off x="3014196" y="1410188"/>
              <a:ext cx="222803" cy="165706"/>
            </a:xfrm>
            <a:custGeom>
              <a:avLst/>
              <a:gdLst/>
              <a:ahLst/>
              <a:cxnLst>
                <a:cxn ang="0">
                  <a:pos x="144" y="56"/>
                </a:cxn>
                <a:cxn ang="0">
                  <a:pos x="144" y="40"/>
                </a:cxn>
                <a:cxn ang="0">
                  <a:pos x="128" y="24"/>
                </a:cxn>
                <a:cxn ang="0">
                  <a:pos x="120" y="24"/>
                </a:cxn>
                <a:cxn ang="0">
                  <a:pos x="112" y="24"/>
                </a:cxn>
                <a:cxn ang="0">
                  <a:pos x="112" y="16"/>
                </a:cxn>
                <a:cxn ang="0">
                  <a:pos x="104" y="24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0" y="8"/>
                </a:cxn>
                <a:cxn ang="0">
                  <a:pos x="72" y="16"/>
                </a:cxn>
                <a:cxn ang="0">
                  <a:pos x="56" y="24"/>
                </a:cxn>
                <a:cxn ang="0">
                  <a:pos x="56" y="32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40" y="4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24" y="56"/>
                </a:cxn>
                <a:cxn ang="0">
                  <a:pos x="40" y="72"/>
                </a:cxn>
                <a:cxn ang="0">
                  <a:pos x="40" y="80"/>
                </a:cxn>
                <a:cxn ang="0">
                  <a:pos x="32" y="112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8" y="128"/>
                </a:cxn>
                <a:cxn ang="0">
                  <a:pos x="96" y="120"/>
                </a:cxn>
                <a:cxn ang="0">
                  <a:pos x="128" y="120"/>
                </a:cxn>
                <a:cxn ang="0">
                  <a:pos x="144" y="112"/>
                </a:cxn>
                <a:cxn ang="0">
                  <a:pos x="128" y="96"/>
                </a:cxn>
                <a:cxn ang="0">
                  <a:pos x="136" y="80"/>
                </a:cxn>
                <a:cxn ang="0">
                  <a:pos x="128" y="72"/>
                </a:cxn>
                <a:cxn ang="0">
                  <a:pos x="128" y="80"/>
                </a:cxn>
                <a:cxn ang="0">
                  <a:pos x="120" y="72"/>
                </a:cxn>
                <a:cxn ang="0">
                  <a:pos x="136" y="56"/>
                </a:cxn>
                <a:cxn ang="0">
                  <a:pos x="144" y="56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2" name="Freeform 834"/>
            <p:cNvSpPr>
              <a:spLocks/>
            </p:cNvSpPr>
            <p:nvPr/>
          </p:nvSpPr>
          <p:spPr bwMode="auto">
            <a:xfrm>
              <a:off x="3212756" y="1492562"/>
              <a:ext cx="223957" cy="17624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16"/>
                </a:cxn>
                <a:cxn ang="0">
                  <a:pos x="24" y="8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88" y="16"/>
                </a:cxn>
                <a:cxn ang="0">
                  <a:pos x="88" y="24"/>
                </a:cxn>
                <a:cxn ang="0">
                  <a:pos x="80" y="16"/>
                </a:cxn>
                <a:cxn ang="0">
                  <a:pos x="72" y="24"/>
                </a:cxn>
                <a:cxn ang="0">
                  <a:pos x="72" y="40"/>
                </a:cxn>
                <a:cxn ang="0">
                  <a:pos x="88" y="56"/>
                </a:cxn>
                <a:cxn ang="0">
                  <a:pos x="96" y="72"/>
                </a:cxn>
                <a:cxn ang="0">
                  <a:pos x="104" y="80"/>
                </a:cxn>
                <a:cxn ang="0">
                  <a:pos x="120" y="80"/>
                </a:cxn>
                <a:cxn ang="0">
                  <a:pos x="112" y="80"/>
                </a:cxn>
                <a:cxn ang="0">
                  <a:pos x="144" y="104"/>
                </a:cxn>
                <a:cxn ang="0">
                  <a:pos x="128" y="96"/>
                </a:cxn>
                <a:cxn ang="0">
                  <a:pos x="120" y="112"/>
                </a:cxn>
                <a:cxn ang="0">
                  <a:pos x="128" y="112"/>
                </a:cxn>
                <a:cxn ang="0">
                  <a:pos x="128" y="120"/>
                </a:cxn>
                <a:cxn ang="0">
                  <a:pos x="120" y="120"/>
                </a:cxn>
                <a:cxn ang="0">
                  <a:pos x="120" y="136"/>
                </a:cxn>
                <a:cxn ang="0">
                  <a:pos x="112" y="136"/>
                </a:cxn>
                <a:cxn ang="0">
                  <a:pos x="120" y="120"/>
                </a:cxn>
                <a:cxn ang="0">
                  <a:pos x="112" y="104"/>
                </a:cxn>
                <a:cxn ang="0">
                  <a:pos x="88" y="88"/>
                </a:cxn>
                <a:cxn ang="0">
                  <a:pos x="72" y="80"/>
                </a:cxn>
                <a:cxn ang="0">
                  <a:pos x="64" y="72"/>
                </a:cxn>
                <a:cxn ang="0">
                  <a:pos x="56" y="72"/>
                </a:cxn>
                <a:cxn ang="0">
                  <a:pos x="40" y="48"/>
                </a:cxn>
                <a:cxn ang="0">
                  <a:pos x="24" y="40"/>
                </a:cxn>
                <a:cxn ang="0">
                  <a:pos x="16" y="48"/>
                </a:cxn>
                <a:cxn ang="0">
                  <a:pos x="0" y="32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3" name="Freeform 835"/>
            <p:cNvSpPr>
              <a:spLocks/>
            </p:cNvSpPr>
            <p:nvPr/>
          </p:nvSpPr>
          <p:spPr bwMode="auto">
            <a:xfrm>
              <a:off x="3511750" y="1545243"/>
              <a:ext cx="124677" cy="613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0" y="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8" y="4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48" y="40"/>
                </a:cxn>
                <a:cxn ang="0">
                  <a:pos x="72" y="40"/>
                </a:cxn>
                <a:cxn ang="0">
                  <a:pos x="64" y="24"/>
                </a:cxn>
                <a:cxn ang="0">
                  <a:pos x="72" y="16"/>
                </a:cxn>
                <a:cxn ang="0">
                  <a:pos x="80" y="8"/>
                </a:cxn>
                <a:cxn ang="0">
                  <a:pos x="56" y="0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4" name="Freeform 836"/>
            <p:cNvSpPr>
              <a:spLocks/>
            </p:cNvSpPr>
            <p:nvPr/>
          </p:nvSpPr>
          <p:spPr bwMode="auto">
            <a:xfrm>
              <a:off x="3474809" y="1596008"/>
              <a:ext cx="110824" cy="8333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4" y="8"/>
                </a:cxn>
                <a:cxn ang="0">
                  <a:pos x="48" y="0"/>
                </a:cxn>
                <a:cxn ang="0">
                  <a:pos x="32" y="8"/>
                </a:cxn>
                <a:cxn ang="0">
                  <a:pos x="8" y="16"/>
                </a:cxn>
                <a:cxn ang="0">
                  <a:pos x="0" y="32"/>
                </a:cxn>
                <a:cxn ang="0">
                  <a:pos x="16" y="48"/>
                </a:cxn>
                <a:cxn ang="0">
                  <a:pos x="32" y="48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56" y="56"/>
                </a:cxn>
                <a:cxn ang="0">
                  <a:pos x="40" y="40"/>
                </a:cxn>
                <a:cxn ang="0">
                  <a:pos x="32" y="24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48" y="8"/>
                </a:cxn>
                <a:cxn ang="0">
                  <a:pos x="64" y="16"/>
                </a:cxn>
                <a:cxn ang="0">
                  <a:pos x="72" y="16"/>
                </a:cxn>
                <a:cxn ang="0">
                  <a:pos x="72" y="0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5" name="Freeform 837"/>
            <p:cNvSpPr>
              <a:spLocks/>
            </p:cNvSpPr>
            <p:nvPr/>
          </p:nvSpPr>
          <p:spPr bwMode="auto">
            <a:xfrm>
              <a:off x="3462110" y="1472447"/>
              <a:ext cx="185861" cy="82374"/>
            </a:xfrm>
            <a:custGeom>
              <a:avLst/>
              <a:gdLst/>
              <a:ahLst/>
              <a:cxnLst>
                <a:cxn ang="0">
                  <a:pos x="104" y="40"/>
                </a:cxn>
                <a:cxn ang="0">
                  <a:pos x="120" y="40"/>
                </a:cxn>
                <a:cxn ang="0">
                  <a:pos x="120" y="48"/>
                </a:cxn>
                <a:cxn ang="0">
                  <a:pos x="104" y="56"/>
                </a:cxn>
                <a:cxn ang="0">
                  <a:pos x="112" y="64"/>
                </a:cxn>
                <a:cxn ang="0">
                  <a:pos x="88" y="56"/>
                </a:cxn>
                <a:cxn ang="0">
                  <a:pos x="72" y="64"/>
                </a:cxn>
                <a:cxn ang="0">
                  <a:pos x="48" y="64"/>
                </a:cxn>
                <a:cxn ang="0">
                  <a:pos x="40" y="56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56" y="8"/>
                </a:cxn>
                <a:cxn ang="0">
                  <a:pos x="80" y="0"/>
                </a:cxn>
                <a:cxn ang="0">
                  <a:pos x="96" y="16"/>
                </a:cxn>
                <a:cxn ang="0">
                  <a:pos x="104" y="40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6" name="Freeform 838"/>
            <p:cNvSpPr>
              <a:spLocks/>
            </p:cNvSpPr>
            <p:nvPr/>
          </p:nvSpPr>
          <p:spPr bwMode="auto">
            <a:xfrm>
              <a:off x="3350132" y="1492562"/>
              <a:ext cx="48486" cy="3065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7" name="Freeform 839"/>
            <p:cNvSpPr>
              <a:spLocks/>
            </p:cNvSpPr>
            <p:nvPr/>
          </p:nvSpPr>
          <p:spPr bwMode="auto">
            <a:xfrm>
              <a:off x="3350132" y="1503098"/>
              <a:ext cx="99280" cy="72796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24"/>
                </a:cxn>
                <a:cxn ang="0">
                  <a:pos x="16" y="40"/>
                </a:cxn>
                <a:cxn ang="0">
                  <a:pos x="56" y="56"/>
                </a:cxn>
                <a:cxn ang="0">
                  <a:pos x="32" y="32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56" y="24"/>
                </a:cxn>
                <a:cxn ang="0">
                  <a:pos x="64" y="24"/>
                </a:cxn>
                <a:cxn ang="0">
                  <a:pos x="64" y="16"/>
                </a:cxn>
                <a:cxn ang="0">
                  <a:pos x="56" y="8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8" name="Freeform 840"/>
            <p:cNvSpPr>
              <a:spLocks/>
            </p:cNvSpPr>
            <p:nvPr/>
          </p:nvSpPr>
          <p:spPr bwMode="auto">
            <a:xfrm>
              <a:off x="3387073" y="1523213"/>
              <a:ext cx="75037" cy="52681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40" y="16"/>
                </a:cxn>
                <a:cxn ang="0">
                  <a:pos x="48" y="24"/>
                </a:cxn>
                <a:cxn ang="0">
                  <a:pos x="40" y="24"/>
                </a:cxn>
                <a:cxn ang="0">
                  <a:pos x="32" y="32"/>
                </a:cxn>
                <a:cxn ang="0">
                  <a:pos x="32" y="40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32" y="8"/>
                </a:cxn>
                <a:cxn ang="0">
                  <a:pos x="40" y="8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9" name="Freeform 841"/>
            <p:cNvSpPr>
              <a:spLocks/>
            </p:cNvSpPr>
            <p:nvPr/>
          </p:nvSpPr>
          <p:spPr bwMode="auto">
            <a:xfrm>
              <a:off x="3436713" y="1554822"/>
              <a:ext cx="38096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32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0" name="Freeform 842"/>
            <p:cNvSpPr>
              <a:spLocks/>
            </p:cNvSpPr>
            <p:nvPr/>
          </p:nvSpPr>
          <p:spPr bwMode="auto">
            <a:xfrm>
              <a:off x="3436713" y="1513634"/>
              <a:ext cx="86581" cy="82374"/>
            </a:xfrm>
            <a:custGeom>
              <a:avLst/>
              <a:gdLst/>
              <a:ahLst/>
              <a:cxnLst>
                <a:cxn ang="0">
                  <a:pos x="24" y="64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0" y="16"/>
                </a:cxn>
                <a:cxn ang="0">
                  <a:pos x="48" y="16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8" y="48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24" y="64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1" name="Freeform 843"/>
            <p:cNvSpPr>
              <a:spLocks/>
            </p:cNvSpPr>
            <p:nvPr/>
          </p:nvSpPr>
          <p:spPr bwMode="auto">
            <a:xfrm>
              <a:off x="3474809" y="1585472"/>
              <a:ext cx="48486" cy="31609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8" y="24"/>
                </a:cxn>
                <a:cxn ang="0">
                  <a:pos x="32" y="16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2" name="Freeform 844"/>
            <p:cNvSpPr>
              <a:spLocks/>
            </p:cNvSpPr>
            <p:nvPr/>
          </p:nvSpPr>
          <p:spPr bwMode="auto">
            <a:xfrm>
              <a:off x="3350132" y="1347928"/>
              <a:ext cx="185861" cy="103447"/>
            </a:xfrm>
            <a:custGeom>
              <a:avLst/>
              <a:gdLst/>
              <a:ahLst/>
              <a:cxnLst>
                <a:cxn ang="0">
                  <a:pos x="112" y="48"/>
                </a:cxn>
                <a:cxn ang="0">
                  <a:pos x="104" y="40"/>
                </a:cxn>
                <a:cxn ang="0">
                  <a:pos x="112" y="24"/>
                </a:cxn>
                <a:cxn ang="0">
                  <a:pos x="104" y="8"/>
                </a:cxn>
                <a:cxn ang="0">
                  <a:pos x="96" y="8"/>
                </a:cxn>
                <a:cxn ang="0">
                  <a:pos x="64" y="0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0" y="16"/>
                </a:cxn>
                <a:cxn ang="0">
                  <a:pos x="8" y="56"/>
                </a:cxn>
                <a:cxn ang="0">
                  <a:pos x="24" y="56"/>
                </a:cxn>
                <a:cxn ang="0">
                  <a:pos x="32" y="64"/>
                </a:cxn>
                <a:cxn ang="0">
                  <a:pos x="48" y="72"/>
                </a:cxn>
                <a:cxn ang="0">
                  <a:pos x="72" y="80"/>
                </a:cxn>
                <a:cxn ang="0">
                  <a:pos x="88" y="80"/>
                </a:cxn>
                <a:cxn ang="0">
                  <a:pos x="96" y="80"/>
                </a:cxn>
                <a:cxn ang="0">
                  <a:pos x="120" y="64"/>
                </a:cxn>
                <a:cxn ang="0">
                  <a:pos x="112" y="48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3" name="Freeform 845"/>
            <p:cNvSpPr>
              <a:spLocks/>
            </p:cNvSpPr>
            <p:nvPr/>
          </p:nvSpPr>
          <p:spPr bwMode="auto">
            <a:xfrm>
              <a:off x="3212756" y="1347928"/>
              <a:ext cx="148920" cy="135055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8" y="32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16" y="88"/>
                </a:cxn>
                <a:cxn ang="0">
                  <a:pos x="16" y="104"/>
                </a:cxn>
                <a:cxn ang="0">
                  <a:pos x="40" y="104"/>
                </a:cxn>
                <a:cxn ang="0">
                  <a:pos x="80" y="104"/>
                </a:cxn>
                <a:cxn ang="0">
                  <a:pos x="72" y="96"/>
                </a:cxn>
                <a:cxn ang="0">
                  <a:pos x="88" y="88"/>
                </a:cxn>
                <a:cxn ang="0">
                  <a:pos x="72" y="72"/>
                </a:cxn>
                <a:cxn ang="0">
                  <a:pos x="64" y="64"/>
                </a:cxn>
                <a:cxn ang="0">
                  <a:pos x="96" y="48"/>
                </a:cxn>
                <a:cxn ang="0">
                  <a:pos x="96" y="56"/>
                </a:cxn>
                <a:cxn ang="0">
                  <a:pos x="88" y="16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80" y="0"/>
                </a:cxn>
                <a:cxn ang="0">
                  <a:pos x="56" y="16"/>
                </a:cxn>
                <a:cxn ang="0">
                  <a:pos x="56" y="8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4" name="Freeform 846"/>
            <p:cNvSpPr>
              <a:spLocks/>
            </p:cNvSpPr>
            <p:nvPr/>
          </p:nvSpPr>
          <p:spPr bwMode="auto">
            <a:xfrm>
              <a:off x="3151572" y="1410188"/>
              <a:ext cx="61184" cy="3160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5" name="Freeform 847"/>
            <p:cNvSpPr>
              <a:spLocks/>
            </p:cNvSpPr>
            <p:nvPr/>
          </p:nvSpPr>
          <p:spPr bwMode="auto">
            <a:xfrm>
              <a:off x="3200058" y="1058661"/>
              <a:ext cx="398274" cy="227008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28" y="40"/>
                </a:cxn>
                <a:cxn ang="0">
                  <a:pos x="112" y="56"/>
                </a:cxn>
                <a:cxn ang="0">
                  <a:pos x="88" y="88"/>
                </a:cxn>
                <a:cxn ang="0">
                  <a:pos x="72" y="96"/>
                </a:cxn>
                <a:cxn ang="0">
                  <a:pos x="80" y="136"/>
                </a:cxn>
                <a:cxn ang="0">
                  <a:pos x="80" y="152"/>
                </a:cxn>
                <a:cxn ang="0">
                  <a:pos x="64" y="168"/>
                </a:cxn>
                <a:cxn ang="0">
                  <a:pos x="56" y="160"/>
                </a:cxn>
                <a:cxn ang="0">
                  <a:pos x="8" y="176"/>
                </a:cxn>
                <a:cxn ang="0">
                  <a:pos x="8" y="160"/>
                </a:cxn>
                <a:cxn ang="0">
                  <a:pos x="8" y="152"/>
                </a:cxn>
                <a:cxn ang="0">
                  <a:pos x="0" y="136"/>
                </a:cxn>
                <a:cxn ang="0">
                  <a:pos x="24" y="112"/>
                </a:cxn>
                <a:cxn ang="0">
                  <a:pos x="40" y="96"/>
                </a:cxn>
                <a:cxn ang="0">
                  <a:pos x="72" y="80"/>
                </a:cxn>
                <a:cxn ang="0">
                  <a:pos x="112" y="40"/>
                </a:cxn>
                <a:cxn ang="0">
                  <a:pos x="104" y="40"/>
                </a:cxn>
                <a:cxn ang="0">
                  <a:pos x="112" y="24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36" y="16"/>
                </a:cxn>
                <a:cxn ang="0">
                  <a:pos x="176" y="8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24" y="0"/>
                </a:cxn>
                <a:cxn ang="0">
                  <a:pos x="256" y="8"/>
                </a:cxn>
                <a:cxn ang="0">
                  <a:pos x="256" y="24"/>
                </a:cxn>
                <a:cxn ang="0">
                  <a:pos x="240" y="24"/>
                </a:cxn>
                <a:cxn ang="0">
                  <a:pos x="208" y="16"/>
                </a:cxn>
                <a:cxn ang="0">
                  <a:pos x="200" y="32"/>
                </a:cxn>
                <a:cxn ang="0">
                  <a:pos x="160" y="24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6" name="Freeform 848"/>
            <p:cNvSpPr>
              <a:spLocks/>
            </p:cNvSpPr>
            <p:nvPr/>
          </p:nvSpPr>
          <p:spPr bwMode="auto">
            <a:xfrm>
              <a:off x="3300492" y="1100806"/>
              <a:ext cx="198560" cy="237544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8" y="120"/>
                </a:cxn>
                <a:cxn ang="0">
                  <a:pos x="16" y="120"/>
                </a:cxn>
                <a:cxn ang="0">
                  <a:pos x="8" y="104"/>
                </a:cxn>
                <a:cxn ang="0">
                  <a:pos x="16" y="104"/>
                </a:cxn>
                <a:cxn ang="0">
                  <a:pos x="8" y="80"/>
                </a:cxn>
                <a:cxn ang="0">
                  <a:pos x="8" y="64"/>
                </a:cxn>
                <a:cxn ang="0">
                  <a:pos x="32" y="64"/>
                </a:cxn>
                <a:cxn ang="0">
                  <a:pos x="24" y="56"/>
                </a:cxn>
                <a:cxn ang="0">
                  <a:pos x="32" y="32"/>
                </a:cxn>
                <a:cxn ang="0">
                  <a:pos x="48" y="2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120" y="8"/>
                </a:cxn>
                <a:cxn ang="0">
                  <a:pos x="128" y="40"/>
                </a:cxn>
                <a:cxn ang="0">
                  <a:pos x="112" y="40"/>
                </a:cxn>
                <a:cxn ang="0">
                  <a:pos x="104" y="56"/>
                </a:cxn>
                <a:cxn ang="0">
                  <a:pos x="64" y="88"/>
                </a:cxn>
                <a:cxn ang="0">
                  <a:pos x="64" y="104"/>
                </a:cxn>
                <a:cxn ang="0">
                  <a:pos x="80" y="120"/>
                </a:cxn>
                <a:cxn ang="0">
                  <a:pos x="72" y="128"/>
                </a:cxn>
                <a:cxn ang="0">
                  <a:pos x="80" y="128"/>
                </a:cxn>
                <a:cxn ang="0">
                  <a:pos x="64" y="136"/>
                </a:cxn>
                <a:cxn ang="0">
                  <a:pos x="56" y="168"/>
                </a:cxn>
                <a:cxn ang="0">
                  <a:pos x="40" y="168"/>
                </a:cxn>
                <a:cxn ang="0">
                  <a:pos x="32" y="184"/>
                </a:cxn>
                <a:cxn ang="0">
                  <a:pos x="24" y="184"/>
                </a:cxn>
                <a:cxn ang="0">
                  <a:pos x="16" y="168"/>
                </a:cxn>
                <a:cxn ang="0">
                  <a:pos x="0" y="128"/>
                </a:cxn>
                <a:cxn ang="0">
                  <a:pos x="0" y="136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7" name="Freeform 849"/>
            <p:cNvSpPr>
              <a:spLocks/>
            </p:cNvSpPr>
            <p:nvPr/>
          </p:nvSpPr>
          <p:spPr bwMode="auto">
            <a:xfrm>
              <a:off x="3436713" y="1079733"/>
              <a:ext cx="187016" cy="175285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80" y="16"/>
                </a:cxn>
                <a:cxn ang="0">
                  <a:pos x="80" y="24"/>
                </a:cxn>
                <a:cxn ang="0">
                  <a:pos x="96" y="32"/>
                </a:cxn>
                <a:cxn ang="0">
                  <a:pos x="96" y="40"/>
                </a:cxn>
                <a:cxn ang="0">
                  <a:pos x="104" y="56"/>
                </a:cxn>
                <a:cxn ang="0">
                  <a:pos x="104" y="64"/>
                </a:cxn>
                <a:cxn ang="0">
                  <a:pos x="112" y="72"/>
                </a:cxn>
                <a:cxn ang="0">
                  <a:pos x="112" y="80"/>
                </a:cxn>
                <a:cxn ang="0">
                  <a:pos x="120" y="96"/>
                </a:cxn>
                <a:cxn ang="0">
                  <a:pos x="88" y="128"/>
                </a:cxn>
                <a:cxn ang="0">
                  <a:pos x="48" y="136"/>
                </a:cxn>
                <a:cxn ang="0">
                  <a:pos x="24" y="128"/>
                </a:cxn>
                <a:cxn ang="0">
                  <a:pos x="24" y="112"/>
                </a:cxn>
                <a:cxn ang="0">
                  <a:pos x="16" y="96"/>
                </a:cxn>
                <a:cxn ang="0">
                  <a:pos x="24" y="96"/>
                </a:cxn>
                <a:cxn ang="0">
                  <a:pos x="56" y="64"/>
                </a:cxn>
                <a:cxn ang="0">
                  <a:pos x="56" y="56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32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56" y="0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88" y="16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8" name="Freeform 876"/>
            <p:cNvSpPr>
              <a:spLocks/>
            </p:cNvSpPr>
            <p:nvPr/>
          </p:nvSpPr>
          <p:spPr bwMode="auto">
            <a:xfrm>
              <a:off x="3273941" y="1482984"/>
              <a:ext cx="346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9" name="Freeform 877"/>
            <p:cNvSpPr>
              <a:spLocks/>
            </p:cNvSpPr>
            <p:nvPr/>
          </p:nvSpPr>
          <p:spPr bwMode="auto">
            <a:xfrm>
              <a:off x="3273941" y="1482984"/>
              <a:ext cx="346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0" name="Freeform 879"/>
            <p:cNvSpPr>
              <a:spLocks/>
            </p:cNvSpPr>
            <p:nvPr/>
          </p:nvSpPr>
          <p:spPr bwMode="auto">
            <a:xfrm>
              <a:off x="3499187" y="1390087"/>
              <a:ext cx="323540" cy="154894"/>
            </a:xfrm>
            <a:custGeom>
              <a:avLst/>
              <a:gdLst/>
              <a:ahLst/>
              <a:cxnLst>
                <a:cxn ang="0">
                  <a:pos x="80" y="104"/>
                </a:cxn>
                <a:cxn ang="0">
                  <a:pos x="96" y="104"/>
                </a:cxn>
                <a:cxn ang="0">
                  <a:pos x="96" y="96"/>
                </a:cxn>
                <a:cxn ang="0">
                  <a:pos x="104" y="88"/>
                </a:cxn>
                <a:cxn ang="0">
                  <a:pos x="120" y="88"/>
                </a:cxn>
                <a:cxn ang="0">
                  <a:pos x="144" y="96"/>
                </a:cxn>
                <a:cxn ang="0">
                  <a:pos x="128" y="104"/>
                </a:cxn>
                <a:cxn ang="0">
                  <a:pos x="144" y="112"/>
                </a:cxn>
                <a:cxn ang="0">
                  <a:pos x="144" y="120"/>
                </a:cxn>
                <a:cxn ang="0">
                  <a:pos x="168" y="112"/>
                </a:cxn>
                <a:cxn ang="0">
                  <a:pos x="176" y="112"/>
                </a:cxn>
                <a:cxn ang="0">
                  <a:pos x="176" y="104"/>
                </a:cxn>
                <a:cxn ang="0">
                  <a:pos x="168" y="104"/>
                </a:cxn>
                <a:cxn ang="0">
                  <a:pos x="152" y="96"/>
                </a:cxn>
                <a:cxn ang="0">
                  <a:pos x="184" y="80"/>
                </a:cxn>
                <a:cxn ang="0">
                  <a:pos x="192" y="80"/>
                </a:cxn>
                <a:cxn ang="0">
                  <a:pos x="192" y="72"/>
                </a:cxn>
                <a:cxn ang="0">
                  <a:pos x="200" y="64"/>
                </a:cxn>
                <a:cxn ang="0">
                  <a:pos x="208" y="72"/>
                </a:cxn>
                <a:cxn ang="0">
                  <a:pos x="208" y="56"/>
                </a:cxn>
                <a:cxn ang="0">
                  <a:pos x="208" y="48"/>
                </a:cxn>
                <a:cxn ang="0">
                  <a:pos x="208" y="40"/>
                </a:cxn>
                <a:cxn ang="0">
                  <a:pos x="184" y="40"/>
                </a:cxn>
                <a:cxn ang="0">
                  <a:pos x="176" y="32"/>
                </a:cxn>
                <a:cxn ang="0">
                  <a:pos x="152" y="32"/>
                </a:cxn>
                <a:cxn ang="0">
                  <a:pos x="144" y="16"/>
                </a:cxn>
                <a:cxn ang="0">
                  <a:pos x="136" y="16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104" y="8"/>
                </a:cxn>
                <a:cxn ang="0">
                  <a:pos x="96" y="8"/>
                </a:cxn>
                <a:cxn ang="0">
                  <a:pos x="96" y="16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40" y="8"/>
                </a:cxn>
                <a:cxn ang="0">
                  <a:pos x="16" y="16"/>
                </a:cxn>
                <a:cxn ang="0">
                  <a:pos x="24" y="32"/>
                </a:cxn>
                <a:cxn ang="0">
                  <a:pos x="0" y="48"/>
                </a:cxn>
                <a:cxn ang="0">
                  <a:pos x="0" y="56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32" y="72"/>
                </a:cxn>
                <a:cxn ang="0">
                  <a:pos x="56" y="64"/>
                </a:cxn>
                <a:cxn ang="0">
                  <a:pos x="64" y="56"/>
                </a:cxn>
                <a:cxn ang="0">
                  <a:pos x="80" y="64"/>
                </a:cxn>
                <a:cxn ang="0">
                  <a:pos x="88" y="72"/>
                </a:cxn>
                <a:cxn ang="0">
                  <a:pos x="96" y="80"/>
                </a:cxn>
                <a:cxn ang="0">
                  <a:pos x="96" y="88"/>
                </a:cxn>
                <a:cxn ang="0">
                  <a:pos x="88" y="88"/>
                </a:cxn>
                <a:cxn ang="0">
                  <a:pos x="80" y="104"/>
                </a:cxn>
              </a:cxnLst>
              <a:rect l="0" t="0" r="r" b="b"/>
              <a:pathLst>
                <a:path w="208" h="120">
                  <a:moveTo>
                    <a:pt x="80" y="104"/>
                  </a:moveTo>
                  <a:lnTo>
                    <a:pt x="96" y="104"/>
                  </a:lnTo>
                  <a:lnTo>
                    <a:pt x="96" y="96"/>
                  </a:lnTo>
                  <a:lnTo>
                    <a:pt x="104" y="88"/>
                  </a:lnTo>
                  <a:lnTo>
                    <a:pt x="120" y="88"/>
                  </a:lnTo>
                  <a:lnTo>
                    <a:pt x="144" y="96"/>
                  </a:lnTo>
                  <a:lnTo>
                    <a:pt x="128" y="104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68" y="112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52" y="96"/>
                  </a:lnTo>
                  <a:lnTo>
                    <a:pt x="184" y="80"/>
                  </a:lnTo>
                  <a:lnTo>
                    <a:pt x="192" y="80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72"/>
                  </a:lnTo>
                  <a:lnTo>
                    <a:pt x="208" y="56"/>
                  </a:lnTo>
                  <a:lnTo>
                    <a:pt x="208" y="48"/>
                  </a:lnTo>
                  <a:lnTo>
                    <a:pt x="208" y="40"/>
                  </a:lnTo>
                  <a:lnTo>
                    <a:pt x="184" y="40"/>
                  </a:lnTo>
                  <a:lnTo>
                    <a:pt x="176" y="32"/>
                  </a:lnTo>
                  <a:lnTo>
                    <a:pt x="152" y="32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16" y="16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0" y="10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1" name="Freeform 880"/>
            <p:cNvSpPr>
              <a:spLocks/>
            </p:cNvSpPr>
            <p:nvPr/>
          </p:nvSpPr>
          <p:spPr bwMode="auto">
            <a:xfrm>
              <a:off x="3947166" y="1338455"/>
              <a:ext cx="734188" cy="268483"/>
            </a:xfrm>
            <a:custGeom>
              <a:avLst/>
              <a:gdLst/>
              <a:ahLst/>
              <a:cxnLst>
                <a:cxn ang="0">
                  <a:pos x="472" y="88"/>
                </a:cxn>
                <a:cxn ang="0">
                  <a:pos x="456" y="88"/>
                </a:cxn>
                <a:cxn ang="0">
                  <a:pos x="416" y="64"/>
                </a:cxn>
                <a:cxn ang="0">
                  <a:pos x="384" y="56"/>
                </a:cxn>
                <a:cxn ang="0">
                  <a:pos x="344" y="32"/>
                </a:cxn>
                <a:cxn ang="0">
                  <a:pos x="312" y="16"/>
                </a:cxn>
                <a:cxn ang="0">
                  <a:pos x="288" y="24"/>
                </a:cxn>
                <a:cxn ang="0">
                  <a:pos x="272" y="16"/>
                </a:cxn>
                <a:cxn ang="0">
                  <a:pos x="256" y="8"/>
                </a:cxn>
                <a:cxn ang="0">
                  <a:pos x="224" y="0"/>
                </a:cxn>
                <a:cxn ang="0">
                  <a:pos x="200" y="8"/>
                </a:cxn>
                <a:cxn ang="0">
                  <a:pos x="144" y="16"/>
                </a:cxn>
                <a:cxn ang="0">
                  <a:pos x="152" y="24"/>
                </a:cxn>
                <a:cxn ang="0">
                  <a:pos x="144" y="40"/>
                </a:cxn>
                <a:cxn ang="0">
                  <a:pos x="144" y="48"/>
                </a:cxn>
                <a:cxn ang="0">
                  <a:pos x="160" y="64"/>
                </a:cxn>
                <a:cxn ang="0">
                  <a:pos x="128" y="64"/>
                </a:cxn>
                <a:cxn ang="0">
                  <a:pos x="96" y="64"/>
                </a:cxn>
                <a:cxn ang="0">
                  <a:pos x="88" y="72"/>
                </a:cxn>
                <a:cxn ang="0">
                  <a:pos x="56" y="48"/>
                </a:cxn>
                <a:cxn ang="0">
                  <a:pos x="40" y="56"/>
                </a:cxn>
                <a:cxn ang="0">
                  <a:pos x="16" y="64"/>
                </a:cxn>
                <a:cxn ang="0">
                  <a:pos x="16" y="80"/>
                </a:cxn>
                <a:cxn ang="0">
                  <a:pos x="0" y="96"/>
                </a:cxn>
                <a:cxn ang="0">
                  <a:pos x="8" y="112"/>
                </a:cxn>
                <a:cxn ang="0">
                  <a:pos x="32" y="128"/>
                </a:cxn>
                <a:cxn ang="0">
                  <a:pos x="32" y="128"/>
                </a:cxn>
                <a:cxn ang="0">
                  <a:pos x="72" y="120"/>
                </a:cxn>
                <a:cxn ang="0">
                  <a:pos x="104" y="144"/>
                </a:cxn>
                <a:cxn ang="0">
                  <a:pos x="64" y="152"/>
                </a:cxn>
                <a:cxn ang="0">
                  <a:pos x="56" y="160"/>
                </a:cxn>
                <a:cxn ang="0">
                  <a:pos x="80" y="184"/>
                </a:cxn>
                <a:cxn ang="0">
                  <a:pos x="88" y="192"/>
                </a:cxn>
                <a:cxn ang="0">
                  <a:pos x="96" y="192"/>
                </a:cxn>
                <a:cxn ang="0">
                  <a:pos x="128" y="208"/>
                </a:cxn>
                <a:cxn ang="0">
                  <a:pos x="120" y="152"/>
                </a:cxn>
                <a:cxn ang="0">
                  <a:pos x="200" y="176"/>
                </a:cxn>
                <a:cxn ang="0">
                  <a:pos x="248" y="184"/>
                </a:cxn>
                <a:cxn ang="0">
                  <a:pos x="264" y="200"/>
                </a:cxn>
                <a:cxn ang="0">
                  <a:pos x="288" y="208"/>
                </a:cxn>
                <a:cxn ang="0">
                  <a:pos x="312" y="184"/>
                </a:cxn>
                <a:cxn ang="0">
                  <a:pos x="344" y="184"/>
                </a:cxn>
                <a:cxn ang="0">
                  <a:pos x="360" y="184"/>
                </a:cxn>
                <a:cxn ang="0">
                  <a:pos x="424" y="192"/>
                </a:cxn>
                <a:cxn ang="0">
                  <a:pos x="416" y="152"/>
                </a:cxn>
                <a:cxn ang="0">
                  <a:pos x="432" y="120"/>
                </a:cxn>
                <a:cxn ang="0">
                  <a:pos x="464" y="120"/>
                </a:cxn>
                <a:cxn ang="0">
                  <a:pos x="472" y="96"/>
                </a:cxn>
              </a:cxnLst>
              <a:rect l="0" t="0" r="r" b="b"/>
              <a:pathLst>
                <a:path w="472" h="208">
                  <a:moveTo>
                    <a:pt x="472" y="96"/>
                  </a:moveTo>
                  <a:lnTo>
                    <a:pt x="472" y="88"/>
                  </a:lnTo>
                  <a:lnTo>
                    <a:pt x="464" y="80"/>
                  </a:lnTo>
                  <a:lnTo>
                    <a:pt x="456" y="88"/>
                  </a:lnTo>
                  <a:lnTo>
                    <a:pt x="448" y="80"/>
                  </a:lnTo>
                  <a:lnTo>
                    <a:pt x="416" y="64"/>
                  </a:lnTo>
                  <a:lnTo>
                    <a:pt x="392" y="64"/>
                  </a:lnTo>
                  <a:lnTo>
                    <a:pt x="384" y="56"/>
                  </a:lnTo>
                  <a:lnTo>
                    <a:pt x="376" y="64"/>
                  </a:lnTo>
                  <a:lnTo>
                    <a:pt x="344" y="32"/>
                  </a:lnTo>
                  <a:lnTo>
                    <a:pt x="320" y="16"/>
                  </a:lnTo>
                  <a:lnTo>
                    <a:pt x="312" y="16"/>
                  </a:lnTo>
                  <a:lnTo>
                    <a:pt x="296" y="24"/>
                  </a:lnTo>
                  <a:lnTo>
                    <a:pt x="288" y="24"/>
                  </a:lnTo>
                  <a:lnTo>
                    <a:pt x="288" y="16"/>
                  </a:lnTo>
                  <a:lnTo>
                    <a:pt x="272" y="16"/>
                  </a:lnTo>
                  <a:lnTo>
                    <a:pt x="256" y="16"/>
                  </a:lnTo>
                  <a:lnTo>
                    <a:pt x="256" y="8"/>
                  </a:lnTo>
                  <a:lnTo>
                    <a:pt x="248" y="0"/>
                  </a:lnTo>
                  <a:lnTo>
                    <a:pt x="224" y="0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144" y="24"/>
                  </a:lnTo>
                  <a:lnTo>
                    <a:pt x="152" y="24"/>
                  </a:lnTo>
                  <a:lnTo>
                    <a:pt x="152" y="32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44" y="48"/>
                  </a:lnTo>
                  <a:lnTo>
                    <a:pt x="168" y="56"/>
                  </a:lnTo>
                  <a:lnTo>
                    <a:pt x="160" y="64"/>
                  </a:lnTo>
                  <a:lnTo>
                    <a:pt x="144" y="64"/>
                  </a:lnTo>
                  <a:lnTo>
                    <a:pt x="128" y="64"/>
                  </a:lnTo>
                  <a:lnTo>
                    <a:pt x="112" y="64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72" y="56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8" y="112"/>
                  </a:lnTo>
                  <a:lnTo>
                    <a:pt x="24" y="112"/>
                  </a:lnTo>
                  <a:lnTo>
                    <a:pt x="32" y="128"/>
                  </a:lnTo>
                  <a:lnTo>
                    <a:pt x="24" y="128"/>
                  </a:lnTo>
                  <a:lnTo>
                    <a:pt x="32" y="128"/>
                  </a:lnTo>
                  <a:lnTo>
                    <a:pt x="56" y="120"/>
                  </a:lnTo>
                  <a:lnTo>
                    <a:pt x="72" y="120"/>
                  </a:lnTo>
                  <a:lnTo>
                    <a:pt x="88" y="128"/>
                  </a:lnTo>
                  <a:lnTo>
                    <a:pt x="104" y="144"/>
                  </a:lnTo>
                  <a:lnTo>
                    <a:pt x="72" y="144"/>
                  </a:lnTo>
                  <a:lnTo>
                    <a:pt x="64" y="152"/>
                  </a:lnTo>
                  <a:lnTo>
                    <a:pt x="72" y="160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80" y="184"/>
                  </a:lnTo>
                  <a:lnTo>
                    <a:pt x="88" y="184"/>
                  </a:lnTo>
                  <a:lnTo>
                    <a:pt x="88" y="192"/>
                  </a:lnTo>
                  <a:lnTo>
                    <a:pt x="88" y="200"/>
                  </a:lnTo>
                  <a:lnTo>
                    <a:pt x="96" y="192"/>
                  </a:lnTo>
                  <a:lnTo>
                    <a:pt x="104" y="192"/>
                  </a:lnTo>
                  <a:lnTo>
                    <a:pt x="128" y="208"/>
                  </a:lnTo>
                  <a:lnTo>
                    <a:pt x="136" y="208"/>
                  </a:lnTo>
                  <a:lnTo>
                    <a:pt x="120" y="152"/>
                  </a:lnTo>
                  <a:lnTo>
                    <a:pt x="152" y="144"/>
                  </a:lnTo>
                  <a:lnTo>
                    <a:pt x="200" y="176"/>
                  </a:lnTo>
                  <a:lnTo>
                    <a:pt x="232" y="168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208"/>
                  </a:lnTo>
                  <a:lnTo>
                    <a:pt x="288" y="208"/>
                  </a:lnTo>
                  <a:lnTo>
                    <a:pt x="312" y="192"/>
                  </a:lnTo>
                  <a:lnTo>
                    <a:pt x="312" y="184"/>
                  </a:lnTo>
                  <a:lnTo>
                    <a:pt x="336" y="192"/>
                  </a:lnTo>
                  <a:lnTo>
                    <a:pt x="344" y="184"/>
                  </a:lnTo>
                  <a:lnTo>
                    <a:pt x="344" y="176"/>
                  </a:lnTo>
                  <a:lnTo>
                    <a:pt x="360" y="184"/>
                  </a:lnTo>
                  <a:lnTo>
                    <a:pt x="408" y="184"/>
                  </a:lnTo>
                  <a:lnTo>
                    <a:pt x="424" y="192"/>
                  </a:lnTo>
                  <a:lnTo>
                    <a:pt x="424" y="176"/>
                  </a:lnTo>
                  <a:lnTo>
                    <a:pt x="416" y="152"/>
                  </a:lnTo>
                  <a:lnTo>
                    <a:pt x="432" y="144"/>
                  </a:lnTo>
                  <a:lnTo>
                    <a:pt x="432" y="120"/>
                  </a:lnTo>
                  <a:lnTo>
                    <a:pt x="456" y="120"/>
                  </a:lnTo>
                  <a:lnTo>
                    <a:pt x="464" y="120"/>
                  </a:lnTo>
                  <a:lnTo>
                    <a:pt x="464" y="104"/>
                  </a:lnTo>
                  <a:lnTo>
                    <a:pt x="472" y="9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2" name="Freeform 881"/>
            <p:cNvSpPr>
              <a:spLocks/>
            </p:cNvSpPr>
            <p:nvPr/>
          </p:nvSpPr>
          <p:spPr bwMode="auto">
            <a:xfrm>
              <a:off x="3561407" y="966709"/>
              <a:ext cx="2538547" cy="640230"/>
            </a:xfrm>
            <a:custGeom>
              <a:avLst/>
              <a:gdLst/>
              <a:ahLst/>
              <a:cxnLst>
                <a:cxn ang="0">
                  <a:pos x="448" y="104"/>
                </a:cxn>
                <a:cxn ang="0">
                  <a:pos x="440" y="104"/>
                </a:cxn>
                <a:cxn ang="0">
                  <a:pos x="384" y="48"/>
                </a:cxn>
                <a:cxn ang="0">
                  <a:pos x="392" y="112"/>
                </a:cxn>
                <a:cxn ang="0">
                  <a:pos x="304" y="112"/>
                </a:cxn>
                <a:cxn ang="0">
                  <a:pos x="200" y="128"/>
                </a:cxn>
                <a:cxn ang="0">
                  <a:pos x="160" y="112"/>
                </a:cxn>
                <a:cxn ang="0">
                  <a:pos x="136" y="160"/>
                </a:cxn>
                <a:cxn ang="0">
                  <a:pos x="72" y="160"/>
                </a:cxn>
                <a:cxn ang="0">
                  <a:pos x="80" y="104"/>
                </a:cxn>
                <a:cxn ang="0">
                  <a:pos x="16" y="120"/>
                </a:cxn>
                <a:cxn ang="0">
                  <a:pos x="40" y="184"/>
                </a:cxn>
                <a:cxn ang="0">
                  <a:pos x="0" y="240"/>
                </a:cxn>
                <a:cxn ang="0">
                  <a:pos x="64" y="312"/>
                </a:cxn>
                <a:cxn ang="0">
                  <a:pos x="96" y="336"/>
                </a:cxn>
                <a:cxn ang="0">
                  <a:pos x="168" y="368"/>
                </a:cxn>
                <a:cxn ang="0">
                  <a:pos x="152" y="408"/>
                </a:cxn>
                <a:cxn ang="0">
                  <a:pos x="136" y="440"/>
                </a:cxn>
                <a:cxn ang="0">
                  <a:pos x="264" y="488"/>
                </a:cxn>
                <a:cxn ang="0">
                  <a:pos x="256" y="440"/>
                </a:cxn>
                <a:cxn ang="0">
                  <a:pos x="272" y="400"/>
                </a:cxn>
                <a:cxn ang="0">
                  <a:pos x="272" y="368"/>
                </a:cxn>
                <a:cxn ang="0">
                  <a:pos x="320" y="344"/>
                </a:cxn>
                <a:cxn ang="0">
                  <a:pos x="392" y="352"/>
                </a:cxn>
                <a:cxn ang="0">
                  <a:pos x="400" y="320"/>
                </a:cxn>
                <a:cxn ang="0">
                  <a:pos x="472" y="296"/>
                </a:cxn>
                <a:cxn ang="0">
                  <a:pos x="536" y="304"/>
                </a:cxn>
                <a:cxn ang="0">
                  <a:pos x="624" y="352"/>
                </a:cxn>
                <a:cxn ang="0">
                  <a:pos x="712" y="368"/>
                </a:cxn>
                <a:cxn ang="0">
                  <a:pos x="808" y="368"/>
                </a:cxn>
                <a:cxn ang="0">
                  <a:pos x="896" y="360"/>
                </a:cxn>
                <a:cxn ang="0">
                  <a:pos x="1072" y="368"/>
                </a:cxn>
                <a:cxn ang="0">
                  <a:pos x="1104" y="312"/>
                </a:cxn>
                <a:cxn ang="0">
                  <a:pos x="1248" y="400"/>
                </a:cxn>
                <a:cxn ang="0">
                  <a:pos x="1280" y="432"/>
                </a:cxn>
                <a:cxn ang="0">
                  <a:pos x="1328" y="464"/>
                </a:cxn>
                <a:cxn ang="0">
                  <a:pos x="1272" y="304"/>
                </a:cxn>
                <a:cxn ang="0">
                  <a:pos x="1240" y="296"/>
                </a:cxn>
                <a:cxn ang="0">
                  <a:pos x="1312" y="224"/>
                </a:cxn>
                <a:cxn ang="0">
                  <a:pos x="1368" y="200"/>
                </a:cxn>
                <a:cxn ang="0">
                  <a:pos x="1432" y="184"/>
                </a:cxn>
                <a:cxn ang="0">
                  <a:pos x="1432" y="264"/>
                </a:cxn>
                <a:cxn ang="0">
                  <a:pos x="1520" y="320"/>
                </a:cxn>
                <a:cxn ang="0">
                  <a:pos x="1488" y="256"/>
                </a:cxn>
                <a:cxn ang="0">
                  <a:pos x="1480" y="216"/>
                </a:cxn>
                <a:cxn ang="0">
                  <a:pos x="1552" y="192"/>
                </a:cxn>
                <a:cxn ang="0">
                  <a:pos x="1544" y="152"/>
                </a:cxn>
                <a:cxn ang="0">
                  <a:pos x="1632" y="160"/>
                </a:cxn>
                <a:cxn ang="0">
                  <a:pos x="1472" y="104"/>
                </a:cxn>
                <a:cxn ang="0">
                  <a:pos x="1360" y="96"/>
                </a:cxn>
                <a:cxn ang="0">
                  <a:pos x="1232" y="80"/>
                </a:cxn>
                <a:cxn ang="0">
                  <a:pos x="1008" y="64"/>
                </a:cxn>
                <a:cxn ang="0">
                  <a:pos x="936" y="56"/>
                </a:cxn>
                <a:cxn ang="0">
                  <a:pos x="816" y="48"/>
                </a:cxn>
                <a:cxn ang="0">
                  <a:pos x="744" y="48"/>
                </a:cxn>
                <a:cxn ang="0">
                  <a:pos x="656" y="0"/>
                </a:cxn>
                <a:cxn ang="0">
                  <a:pos x="512" y="32"/>
                </a:cxn>
                <a:cxn ang="0">
                  <a:pos x="448" y="56"/>
                </a:cxn>
              </a:cxnLst>
              <a:rect l="0" t="0" r="r" b="b"/>
              <a:pathLst>
                <a:path w="1632" h="496">
                  <a:moveTo>
                    <a:pt x="432" y="56"/>
                  </a:moveTo>
                  <a:lnTo>
                    <a:pt x="416" y="72"/>
                  </a:lnTo>
                  <a:lnTo>
                    <a:pt x="432" y="80"/>
                  </a:lnTo>
                  <a:lnTo>
                    <a:pt x="432" y="96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64" y="120"/>
                  </a:lnTo>
                  <a:lnTo>
                    <a:pt x="456" y="128"/>
                  </a:lnTo>
                  <a:lnTo>
                    <a:pt x="440" y="136"/>
                  </a:lnTo>
                  <a:lnTo>
                    <a:pt x="424" y="128"/>
                  </a:lnTo>
                  <a:lnTo>
                    <a:pt x="440" y="12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16" y="72"/>
                  </a:lnTo>
                  <a:lnTo>
                    <a:pt x="408" y="72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84" y="48"/>
                  </a:lnTo>
                  <a:lnTo>
                    <a:pt x="376" y="48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68" y="96"/>
                  </a:lnTo>
                  <a:lnTo>
                    <a:pt x="400" y="104"/>
                  </a:lnTo>
                  <a:lnTo>
                    <a:pt x="392" y="112"/>
                  </a:lnTo>
                  <a:lnTo>
                    <a:pt x="288" y="80"/>
                  </a:lnTo>
                  <a:lnTo>
                    <a:pt x="288" y="88"/>
                  </a:lnTo>
                  <a:lnTo>
                    <a:pt x="320" y="104"/>
                  </a:lnTo>
                  <a:lnTo>
                    <a:pt x="304" y="104"/>
                  </a:lnTo>
                  <a:lnTo>
                    <a:pt x="312" y="112"/>
                  </a:lnTo>
                  <a:lnTo>
                    <a:pt x="304" y="112"/>
                  </a:lnTo>
                  <a:lnTo>
                    <a:pt x="296" y="104"/>
                  </a:lnTo>
                  <a:lnTo>
                    <a:pt x="264" y="104"/>
                  </a:lnTo>
                  <a:lnTo>
                    <a:pt x="264" y="112"/>
                  </a:lnTo>
                  <a:lnTo>
                    <a:pt x="248" y="104"/>
                  </a:lnTo>
                  <a:lnTo>
                    <a:pt x="200" y="120"/>
                  </a:lnTo>
                  <a:lnTo>
                    <a:pt x="200" y="128"/>
                  </a:lnTo>
                  <a:lnTo>
                    <a:pt x="192" y="128"/>
                  </a:lnTo>
                  <a:lnTo>
                    <a:pt x="168" y="120"/>
                  </a:lnTo>
                  <a:lnTo>
                    <a:pt x="184" y="120"/>
                  </a:lnTo>
                  <a:lnTo>
                    <a:pt x="176" y="112"/>
                  </a:lnTo>
                  <a:lnTo>
                    <a:pt x="144" y="104"/>
                  </a:lnTo>
                  <a:lnTo>
                    <a:pt x="160" y="112"/>
                  </a:lnTo>
                  <a:lnTo>
                    <a:pt x="160" y="128"/>
                  </a:lnTo>
                  <a:lnTo>
                    <a:pt x="168" y="136"/>
                  </a:lnTo>
                  <a:lnTo>
                    <a:pt x="160" y="136"/>
                  </a:lnTo>
                  <a:lnTo>
                    <a:pt x="144" y="136"/>
                  </a:lnTo>
                  <a:lnTo>
                    <a:pt x="120" y="144"/>
                  </a:lnTo>
                  <a:lnTo>
                    <a:pt x="136" y="160"/>
                  </a:lnTo>
                  <a:lnTo>
                    <a:pt x="96" y="152"/>
                  </a:lnTo>
                  <a:lnTo>
                    <a:pt x="88" y="152"/>
                  </a:lnTo>
                  <a:lnTo>
                    <a:pt x="104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72" y="160"/>
                  </a:lnTo>
                  <a:lnTo>
                    <a:pt x="72" y="144"/>
                  </a:lnTo>
                  <a:lnTo>
                    <a:pt x="40" y="128"/>
                  </a:lnTo>
                  <a:lnTo>
                    <a:pt x="104" y="136"/>
                  </a:lnTo>
                  <a:lnTo>
                    <a:pt x="136" y="128"/>
                  </a:lnTo>
                  <a:lnTo>
                    <a:pt x="128" y="120"/>
                  </a:lnTo>
                  <a:lnTo>
                    <a:pt x="80" y="104"/>
                  </a:lnTo>
                  <a:lnTo>
                    <a:pt x="40" y="8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8" y="216"/>
                  </a:lnTo>
                  <a:lnTo>
                    <a:pt x="16" y="216"/>
                  </a:lnTo>
                  <a:lnTo>
                    <a:pt x="24" y="224"/>
                  </a:lnTo>
                  <a:lnTo>
                    <a:pt x="16" y="232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8" y="256"/>
                  </a:lnTo>
                  <a:lnTo>
                    <a:pt x="24" y="272"/>
                  </a:lnTo>
                  <a:lnTo>
                    <a:pt x="48" y="280"/>
                  </a:lnTo>
                  <a:lnTo>
                    <a:pt x="56" y="296"/>
                  </a:lnTo>
                  <a:lnTo>
                    <a:pt x="64" y="312"/>
                  </a:lnTo>
                  <a:lnTo>
                    <a:pt x="72" y="312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64" y="336"/>
                  </a:lnTo>
                  <a:lnTo>
                    <a:pt x="88" y="328"/>
                  </a:lnTo>
                  <a:lnTo>
                    <a:pt x="96" y="336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60"/>
                  </a:lnTo>
                  <a:lnTo>
                    <a:pt x="136" y="360"/>
                  </a:lnTo>
                  <a:lnTo>
                    <a:pt x="144" y="368"/>
                  </a:lnTo>
                  <a:lnTo>
                    <a:pt x="168" y="368"/>
                  </a:lnTo>
                  <a:lnTo>
                    <a:pt x="168" y="376"/>
                  </a:lnTo>
                  <a:lnTo>
                    <a:pt x="168" y="384"/>
                  </a:lnTo>
                  <a:lnTo>
                    <a:pt x="168" y="400"/>
                  </a:lnTo>
                  <a:lnTo>
                    <a:pt x="160" y="392"/>
                  </a:lnTo>
                  <a:lnTo>
                    <a:pt x="152" y="400"/>
                  </a:lnTo>
                  <a:lnTo>
                    <a:pt x="152" y="408"/>
                  </a:lnTo>
                  <a:lnTo>
                    <a:pt x="168" y="408"/>
                  </a:lnTo>
                  <a:lnTo>
                    <a:pt x="144" y="416"/>
                  </a:lnTo>
                  <a:lnTo>
                    <a:pt x="152" y="416"/>
                  </a:lnTo>
                  <a:lnTo>
                    <a:pt x="144" y="432"/>
                  </a:lnTo>
                  <a:lnTo>
                    <a:pt x="136" y="432"/>
                  </a:lnTo>
                  <a:lnTo>
                    <a:pt x="136" y="440"/>
                  </a:lnTo>
                  <a:lnTo>
                    <a:pt x="144" y="440"/>
                  </a:lnTo>
                  <a:lnTo>
                    <a:pt x="184" y="464"/>
                  </a:lnTo>
                  <a:lnTo>
                    <a:pt x="216" y="464"/>
                  </a:lnTo>
                  <a:lnTo>
                    <a:pt x="232" y="472"/>
                  </a:lnTo>
                  <a:lnTo>
                    <a:pt x="248" y="472"/>
                  </a:lnTo>
                  <a:lnTo>
                    <a:pt x="264" y="488"/>
                  </a:lnTo>
                  <a:lnTo>
                    <a:pt x="272" y="496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72" y="472"/>
                  </a:lnTo>
                  <a:lnTo>
                    <a:pt x="272" y="456"/>
                  </a:lnTo>
                  <a:lnTo>
                    <a:pt x="256" y="440"/>
                  </a:lnTo>
                  <a:lnTo>
                    <a:pt x="264" y="424"/>
                  </a:lnTo>
                  <a:lnTo>
                    <a:pt x="272" y="424"/>
                  </a:lnTo>
                  <a:lnTo>
                    <a:pt x="280" y="416"/>
                  </a:lnTo>
                  <a:lnTo>
                    <a:pt x="272" y="416"/>
                  </a:lnTo>
                  <a:lnTo>
                    <a:pt x="280" y="416"/>
                  </a:lnTo>
                  <a:lnTo>
                    <a:pt x="272" y="400"/>
                  </a:lnTo>
                  <a:lnTo>
                    <a:pt x="256" y="400"/>
                  </a:lnTo>
                  <a:lnTo>
                    <a:pt x="256" y="392"/>
                  </a:lnTo>
                  <a:lnTo>
                    <a:pt x="248" y="384"/>
                  </a:lnTo>
                  <a:lnTo>
                    <a:pt x="256" y="360"/>
                  </a:lnTo>
                  <a:lnTo>
                    <a:pt x="264" y="368"/>
                  </a:lnTo>
                  <a:lnTo>
                    <a:pt x="272" y="368"/>
                  </a:lnTo>
                  <a:lnTo>
                    <a:pt x="264" y="352"/>
                  </a:lnTo>
                  <a:lnTo>
                    <a:pt x="272" y="352"/>
                  </a:lnTo>
                  <a:lnTo>
                    <a:pt x="288" y="344"/>
                  </a:lnTo>
                  <a:lnTo>
                    <a:pt x="296" y="344"/>
                  </a:lnTo>
                  <a:lnTo>
                    <a:pt x="304" y="336"/>
                  </a:lnTo>
                  <a:lnTo>
                    <a:pt x="320" y="344"/>
                  </a:lnTo>
                  <a:lnTo>
                    <a:pt x="336" y="360"/>
                  </a:lnTo>
                  <a:lnTo>
                    <a:pt x="336" y="352"/>
                  </a:lnTo>
                  <a:lnTo>
                    <a:pt x="344" y="352"/>
                  </a:lnTo>
                  <a:lnTo>
                    <a:pt x="360" y="352"/>
                  </a:lnTo>
                  <a:lnTo>
                    <a:pt x="376" y="352"/>
                  </a:lnTo>
                  <a:lnTo>
                    <a:pt x="392" y="352"/>
                  </a:lnTo>
                  <a:lnTo>
                    <a:pt x="408" y="352"/>
                  </a:lnTo>
                  <a:lnTo>
                    <a:pt x="416" y="344"/>
                  </a:lnTo>
                  <a:lnTo>
                    <a:pt x="392" y="336"/>
                  </a:lnTo>
                  <a:lnTo>
                    <a:pt x="400" y="328"/>
                  </a:lnTo>
                  <a:lnTo>
                    <a:pt x="392" y="328"/>
                  </a:lnTo>
                  <a:lnTo>
                    <a:pt x="400" y="320"/>
                  </a:lnTo>
                  <a:lnTo>
                    <a:pt x="400" y="312"/>
                  </a:lnTo>
                  <a:lnTo>
                    <a:pt x="392" y="312"/>
                  </a:lnTo>
                  <a:lnTo>
                    <a:pt x="392" y="304"/>
                  </a:lnTo>
                  <a:lnTo>
                    <a:pt x="408" y="304"/>
                  </a:lnTo>
                  <a:lnTo>
                    <a:pt x="448" y="296"/>
                  </a:lnTo>
                  <a:lnTo>
                    <a:pt x="472" y="296"/>
                  </a:lnTo>
                  <a:lnTo>
                    <a:pt x="472" y="288"/>
                  </a:lnTo>
                  <a:lnTo>
                    <a:pt x="496" y="288"/>
                  </a:lnTo>
                  <a:lnTo>
                    <a:pt x="504" y="296"/>
                  </a:lnTo>
                  <a:lnTo>
                    <a:pt x="504" y="304"/>
                  </a:lnTo>
                  <a:lnTo>
                    <a:pt x="520" y="304"/>
                  </a:lnTo>
                  <a:lnTo>
                    <a:pt x="536" y="304"/>
                  </a:lnTo>
                  <a:lnTo>
                    <a:pt x="536" y="312"/>
                  </a:lnTo>
                  <a:lnTo>
                    <a:pt x="544" y="312"/>
                  </a:lnTo>
                  <a:lnTo>
                    <a:pt x="560" y="304"/>
                  </a:lnTo>
                  <a:lnTo>
                    <a:pt x="568" y="304"/>
                  </a:lnTo>
                  <a:lnTo>
                    <a:pt x="592" y="320"/>
                  </a:lnTo>
                  <a:lnTo>
                    <a:pt x="624" y="352"/>
                  </a:lnTo>
                  <a:lnTo>
                    <a:pt x="632" y="344"/>
                  </a:lnTo>
                  <a:lnTo>
                    <a:pt x="640" y="352"/>
                  </a:lnTo>
                  <a:lnTo>
                    <a:pt x="664" y="352"/>
                  </a:lnTo>
                  <a:lnTo>
                    <a:pt x="696" y="368"/>
                  </a:lnTo>
                  <a:lnTo>
                    <a:pt x="704" y="376"/>
                  </a:lnTo>
                  <a:lnTo>
                    <a:pt x="712" y="368"/>
                  </a:lnTo>
                  <a:lnTo>
                    <a:pt x="720" y="376"/>
                  </a:lnTo>
                  <a:lnTo>
                    <a:pt x="720" y="384"/>
                  </a:lnTo>
                  <a:lnTo>
                    <a:pt x="728" y="376"/>
                  </a:lnTo>
                  <a:lnTo>
                    <a:pt x="768" y="352"/>
                  </a:lnTo>
                  <a:lnTo>
                    <a:pt x="792" y="360"/>
                  </a:lnTo>
                  <a:lnTo>
                    <a:pt x="808" y="368"/>
                  </a:lnTo>
                  <a:lnTo>
                    <a:pt x="840" y="368"/>
                  </a:lnTo>
                  <a:lnTo>
                    <a:pt x="840" y="352"/>
                  </a:lnTo>
                  <a:lnTo>
                    <a:pt x="832" y="344"/>
                  </a:lnTo>
                  <a:lnTo>
                    <a:pt x="840" y="336"/>
                  </a:lnTo>
                  <a:lnTo>
                    <a:pt x="872" y="344"/>
                  </a:lnTo>
                  <a:lnTo>
                    <a:pt x="896" y="360"/>
                  </a:lnTo>
                  <a:lnTo>
                    <a:pt x="928" y="360"/>
                  </a:lnTo>
                  <a:lnTo>
                    <a:pt x="984" y="376"/>
                  </a:lnTo>
                  <a:lnTo>
                    <a:pt x="1016" y="368"/>
                  </a:lnTo>
                  <a:lnTo>
                    <a:pt x="1032" y="360"/>
                  </a:lnTo>
                  <a:lnTo>
                    <a:pt x="1056" y="368"/>
                  </a:lnTo>
                  <a:lnTo>
                    <a:pt x="1072" y="368"/>
                  </a:lnTo>
                  <a:lnTo>
                    <a:pt x="1088" y="360"/>
                  </a:lnTo>
                  <a:lnTo>
                    <a:pt x="1080" y="344"/>
                  </a:lnTo>
                  <a:lnTo>
                    <a:pt x="1088" y="336"/>
                  </a:lnTo>
                  <a:lnTo>
                    <a:pt x="1072" y="328"/>
                  </a:lnTo>
                  <a:lnTo>
                    <a:pt x="1080" y="320"/>
                  </a:lnTo>
                  <a:lnTo>
                    <a:pt x="1104" y="312"/>
                  </a:lnTo>
                  <a:lnTo>
                    <a:pt x="1136" y="320"/>
                  </a:lnTo>
                  <a:lnTo>
                    <a:pt x="1168" y="352"/>
                  </a:lnTo>
                  <a:lnTo>
                    <a:pt x="1184" y="368"/>
                  </a:lnTo>
                  <a:lnTo>
                    <a:pt x="1208" y="376"/>
                  </a:lnTo>
                  <a:lnTo>
                    <a:pt x="1232" y="384"/>
                  </a:lnTo>
                  <a:lnTo>
                    <a:pt x="1248" y="400"/>
                  </a:lnTo>
                  <a:lnTo>
                    <a:pt x="1256" y="400"/>
                  </a:lnTo>
                  <a:lnTo>
                    <a:pt x="1280" y="384"/>
                  </a:lnTo>
                  <a:lnTo>
                    <a:pt x="1288" y="400"/>
                  </a:lnTo>
                  <a:lnTo>
                    <a:pt x="1288" y="408"/>
                  </a:lnTo>
                  <a:lnTo>
                    <a:pt x="1296" y="440"/>
                  </a:lnTo>
                  <a:lnTo>
                    <a:pt x="1280" y="432"/>
                  </a:lnTo>
                  <a:lnTo>
                    <a:pt x="1272" y="440"/>
                  </a:lnTo>
                  <a:lnTo>
                    <a:pt x="1288" y="464"/>
                  </a:lnTo>
                  <a:lnTo>
                    <a:pt x="1288" y="472"/>
                  </a:lnTo>
                  <a:lnTo>
                    <a:pt x="1296" y="464"/>
                  </a:lnTo>
                  <a:lnTo>
                    <a:pt x="1312" y="472"/>
                  </a:lnTo>
                  <a:lnTo>
                    <a:pt x="1328" y="464"/>
                  </a:lnTo>
                  <a:lnTo>
                    <a:pt x="1328" y="448"/>
                  </a:lnTo>
                  <a:lnTo>
                    <a:pt x="1344" y="432"/>
                  </a:lnTo>
                  <a:lnTo>
                    <a:pt x="1344" y="384"/>
                  </a:lnTo>
                  <a:lnTo>
                    <a:pt x="1320" y="352"/>
                  </a:lnTo>
                  <a:lnTo>
                    <a:pt x="1304" y="320"/>
                  </a:lnTo>
                  <a:lnTo>
                    <a:pt x="1272" y="304"/>
                  </a:lnTo>
                  <a:lnTo>
                    <a:pt x="1264" y="312"/>
                  </a:lnTo>
                  <a:lnTo>
                    <a:pt x="1256" y="312"/>
                  </a:lnTo>
                  <a:lnTo>
                    <a:pt x="1256" y="304"/>
                  </a:lnTo>
                  <a:lnTo>
                    <a:pt x="1248" y="304"/>
                  </a:lnTo>
                  <a:lnTo>
                    <a:pt x="1248" y="312"/>
                  </a:lnTo>
                  <a:lnTo>
                    <a:pt x="1240" y="296"/>
                  </a:lnTo>
                  <a:lnTo>
                    <a:pt x="1216" y="296"/>
                  </a:lnTo>
                  <a:lnTo>
                    <a:pt x="1232" y="280"/>
                  </a:lnTo>
                  <a:lnTo>
                    <a:pt x="1240" y="232"/>
                  </a:lnTo>
                  <a:lnTo>
                    <a:pt x="1256" y="232"/>
                  </a:lnTo>
                  <a:lnTo>
                    <a:pt x="1312" y="232"/>
                  </a:lnTo>
                  <a:lnTo>
                    <a:pt x="1312" y="224"/>
                  </a:lnTo>
                  <a:lnTo>
                    <a:pt x="1336" y="224"/>
                  </a:lnTo>
                  <a:lnTo>
                    <a:pt x="1344" y="240"/>
                  </a:lnTo>
                  <a:lnTo>
                    <a:pt x="1384" y="232"/>
                  </a:lnTo>
                  <a:lnTo>
                    <a:pt x="1368" y="232"/>
                  </a:lnTo>
                  <a:lnTo>
                    <a:pt x="1360" y="224"/>
                  </a:lnTo>
                  <a:lnTo>
                    <a:pt x="1368" y="200"/>
                  </a:lnTo>
                  <a:lnTo>
                    <a:pt x="1400" y="200"/>
                  </a:lnTo>
                  <a:lnTo>
                    <a:pt x="1400" y="208"/>
                  </a:lnTo>
                  <a:lnTo>
                    <a:pt x="1416" y="216"/>
                  </a:lnTo>
                  <a:lnTo>
                    <a:pt x="1424" y="200"/>
                  </a:lnTo>
                  <a:lnTo>
                    <a:pt x="1416" y="184"/>
                  </a:lnTo>
                  <a:lnTo>
                    <a:pt x="1432" y="184"/>
                  </a:lnTo>
                  <a:lnTo>
                    <a:pt x="1432" y="192"/>
                  </a:lnTo>
                  <a:lnTo>
                    <a:pt x="1448" y="208"/>
                  </a:lnTo>
                  <a:lnTo>
                    <a:pt x="1440" y="216"/>
                  </a:lnTo>
                  <a:lnTo>
                    <a:pt x="1432" y="248"/>
                  </a:lnTo>
                  <a:lnTo>
                    <a:pt x="1424" y="256"/>
                  </a:lnTo>
                  <a:lnTo>
                    <a:pt x="1432" y="264"/>
                  </a:lnTo>
                  <a:lnTo>
                    <a:pt x="1424" y="264"/>
                  </a:lnTo>
                  <a:lnTo>
                    <a:pt x="1440" y="288"/>
                  </a:lnTo>
                  <a:lnTo>
                    <a:pt x="1512" y="352"/>
                  </a:lnTo>
                  <a:lnTo>
                    <a:pt x="1512" y="344"/>
                  </a:lnTo>
                  <a:lnTo>
                    <a:pt x="1512" y="320"/>
                  </a:lnTo>
                  <a:lnTo>
                    <a:pt x="1520" y="320"/>
                  </a:lnTo>
                  <a:lnTo>
                    <a:pt x="1504" y="304"/>
                  </a:lnTo>
                  <a:lnTo>
                    <a:pt x="1520" y="296"/>
                  </a:lnTo>
                  <a:lnTo>
                    <a:pt x="1504" y="280"/>
                  </a:lnTo>
                  <a:lnTo>
                    <a:pt x="1512" y="272"/>
                  </a:lnTo>
                  <a:lnTo>
                    <a:pt x="1496" y="264"/>
                  </a:lnTo>
                  <a:lnTo>
                    <a:pt x="1488" y="256"/>
                  </a:lnTo>
                  <a:lnTo>
                    <a:pt x="1480" y="256"/>
                  </a:lnTo>
                  <a:lnTo>
                    <a:pt x="1472" y="248"/>
                  </a:lnTo>
                  <a:lnTo>
                    <a:pt x="1472" y="232"/>
                  </a:lnTo>
                  <a:lnTo>
                    <a:pt x="1464" y="224"/>
                  </a:lnTo>
                  <a:lnTo>
                    <a:pt x="1472" y="224"/>
                  </a:lnTo>
                  <a:lnTo>
                    <a:pt x="1480" y="216"/>
                  </a:lnTo>
                  <a:lnTo>
                    <a:pt x="1496" y="224"/>
                  </a:lnTo>
                  <a:lnTo>
                    <a:pt x="1496" y="216"/>
                  </a:lnTo>
                  <a:lnTo>
                    <a:pt x="1504" y="216"/>
                  </a:lnTo>
                  <a:lnTo>
                    <a:pt x="1536" y="224"/>
                  </a:lnTo>
                  <a:lnTo>
                    <a:pt x="1528" y="216"/>
                  </a:lnTo>
                  <a:lnTo>
                    <a:pt x="1552" y="192"/>
                  </a:lnTo>
                  <a:lnTo>
                    <a:pt x="1560" y="184"/>
                  </a:lnTo>
                  <a:lnTo>
                    <a:pt x="1584" y="192"/>
                  </a:lnTo>
                  <a:lnTo>
                    <a:pt x="1584" y="184"/>
                  </a:lnTo>
                  <a:lnTo>
                    <a:pt x="1528" y="160"/>
                  </a:lnTo>
                  <a:lnTo>
                    <a:pt x="1544" y="160"/>
                  </a:lnTo>
                  <a:lnTo>
                    <a:pt x="1544" y="152"/>
                  </a:lnTo>
                  <a:lnTo>
                    <a:pt x="1544" y="144"/>
                  </a:lnTo>
                  <a:lnTo>
                    <a:pt x="1528" y="144"/>
                  </a:lnTo>
                  <a:lnTo>
                    <a:pt x="1536" y="136"/>
                  </a:lnTo>
                  <a:lnTo>
                    <a:pt x="1552" y="144"/>
                  </a:lnTo>
                  <a:lnTo>
                    <a:pt x="1584" y="152"/>
                  </a:lnTo>
                  <a:lnTo>
                    <a:pt x="1632" y="160"/>
                  </a:lnTo>
                  <a:lnTo>
                    <a:pt x="1616" y="144"/>
                  </a:lnTo>
                  <a:lnTo>
                    <a:pt x="1632" y="144"/>
                  </a:lnTo>
                  <a:lnTo>
                    <a:pt x="1632" y="136"/>
                  </a:lnTo>
                  <a:lnTo>
                    <a:pt x="1592" y="128"/>
                  </a:lnTo>
                  <a:lnTo>
                    <a:pt x="1568" y="128"/>
                  </a:lnTo>
                  <a:lnTo>
                    <a:pt x="1472" y="104"/>
                  </a:lnTo>
                  <a:lnTo>
                    <a:pt x="1424" y="88"/>
                  </a:lnTo>
                  <a:lnTo>
                    <a:pt x="1360" y="88"/>
                  </a:lnTo>
                  <a:lnTo>
                    <a:pt x="1384" y="104"/>
                  </a:lnTo>
                  <a:lnTo>
                    <a:pt x="1376" y="104"/>
                  </a:lnTo>
                  <a:lnTo>
                    <a:pt x="1352" y="96"/>
                  </a:lnTo>
                  <a:lnTo>
                    <a:pt x="1360" y="96"/>
                  </a:lnTo>
                  <a:lnTo>
                    <a:pt x="1360" y="88"/>
                  </a:lnTo>
                  <a:lnTo>
                    <a:pt x="1344" y="88"/>
                  </a:lnTo>
                  <a:lnTo>
                    <a:pt x="1344" y="96"/>
                  </a:lnTo>
                  <a:lnTo>
                    <a:pt x="1280" y="96"/>
                  </a:lnTo>
                  <a:lnTo>
                    <a:pt x="1256" y="88"/>
                  </a:lnTo>
                  <a:lnTo>
                    <a:pt x="1232" y="80"/>
                  </a:lnTo>
                  <a:lnTo>
                    <a:pt x="1176" y="80"/>
                  </a:lnTo>
                  <a:lnTo>
                    <a:pt x="1128" y="64"/>
                  </a:lnTo>
                  <a:lnTo>
                    <a:pt x="1032" y="56"/>
                  </a:lnTo>
                  <a:lnTo>
                    <a:pt x="1032" y="64"/>
                  </a:lnTo>
                  <a:lnTo>
                    <a:pt x="1048" y="72"/>
                  </a:lnTo>
                  <a:lnTo>
                    <a:pt x="1008" y="64"/>
                  </a:lnTo>
                  <a:lnTo>
                    <a:pt x="1000" y="72"/>
                  </a:lnTo>
                  <a:lnTo>
                    <a:pt x="968" y="64"/>
                  </a:lnTo>
                  <a:lnTo>
                    <a:pt x="976" y="72"/>
                  </a:lnTo>
                  <a:lnTo>
                    <a:pt x="976" y="80"/>
                  </a:lnTo>
                  <a:lnTo>
                    <a:pt x="936" y="64"/>
                  </a:lnTo>
                  <a:lnTo>
                    <a:pt x="936" y="56"/>
                  </a:lnTo>
                  <a:lnTo>
                    <a:pt x="912" y="48"/>
                  </a:lnTo>
                  <a:lnTo>
                    <a:pt x="856" y="40"/>
                  </a:lnTo>
                  <a:lnTo>
                    <a:pt x="872" y="48"/>
                  </a:lnTo>
                  <a:lnTo>
                    <a:pt x="840" y="48"/>
                  </a:lnTo>
                  <a:lnTo>
                    <a:pt x="824" y="48"/>
                  </a:lnTo>
                  <a:lnTo>
                    <a:pt x="816" y="48"/>
                  </a:lnTo>
                  <a:lnTo>
                    <a:pt x="776" y="48"/>
                  </a:lnTo>
                  <a:lnTo>
                    <a:pt x="760" y="32"/>
                  </a:lnTo>
                  <a:lnTo>
                    <a:pt x="744" y="32"/>
                  </a:lnTo>
                  <a:lnTo>
                    <a:pt x="768" y="40"/>
                  </a:lnTo>
                  <a:lnTo>
                    <a:pt x="736" y="40"/>
                  </a:lnTo>
                  <a:lnTo>
                    <a:pt x="744" y="48"/>
                  </a:lnTo>
                  <a:lnTo>
                    <a:pt x="712" y="48"/>
                  </a:lnTo>
                  <a:lnTo>
                    <a:pt x="752" y="24"/>
                  </a:lnTo>
                  <a:lnTo>
                    <a:pt x="744" y="16"/>
                  </a:lnTo>
                  <a:lnTo>
                    <a:pt x="712" y="8"/>
                  </a:lnTo>
                  <a:lnTo>
                    <a:pt x="672" y="8"/>
                  </a:lnTo>
                  <a:lnTo>
                    <a:pt x="656" y="0"/>
                  </a:lnTo>
                  <a:lnTo>
                    <a:pt x="632" y="0"/>
                  </a:lnTo>
                  <a:lnTo>
                    <a:pt x="616" y="8"/>
                  </a:lnTo>
                  <a:lnTo>
                    <a:pt x="616" y="16"/>
                  </a:lnTo>
                  <a:lnTo>
                    <a:pt x="560" y="16"/>
                  </a:lnTo>
                  <a:lnTo>
                    <a:pt x="528" y="24"/>
                  </a:lnTo>
                  <a:lnTo>
                    <a:pt x="512" y="32"/>
                  </a:lnTo>
                  <a:lnTo>
                    <a:pt x="528" y="40"/>
                  </a:lnTo>
                  <a:lnTo>
                    <a:pt x="472" y="48"/>
                  </a:lnTo>
                  <a:lnTo>
                    <a:pt x="480" y="56"/>
                  </a:lnTo>
                  <a:lnTo>
                    <a:pt x="504" y="64"/>
                  </a:lnTo>
                  <a:lnTo>
                    <a:pt x="496" y="64"/>
                  </a:lnTo>
                  <a:lnTo>
                    <a:pt x="448" y="56"/>
                  </a:lnTo>
                  <a:lnTo>
                    <a:pt x="440" y="64"/>
                  </a:lnTo>
                  <a:lnTo>
                    <a:pt x="472" y="80"/>
                  </a:lnTo>
                  <a:lnTo>
                    <a:pt x="440" y="72"/>
                  </a:lnTo>
                  <a:lnTo>
                    <a:pt x="432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3" name="Freeform 882"/>
            <p:cNvSpPr>
              <a:spLocks/>
            </p:cNvSpPr>
            <p:nvPr/>
          </p:nvSpPr>
          <p:spPr bwMode="auto">
            <a:xfrm>
              <a:off x="4133824" y="1524329"/>
              <a:ext cx="348428" cy="165221"/>
            </a:xfrm>
            <a:custGeom>
              <a:avLst/>
              <a:gdLst/>
              <a:ahLst/>
              <a:cxnLst>
                <a:cxn ang="0">
                  <a:pos x="152" y="120"/>
                </a:cxn>
                <a:cxn ang="0">
                  <a:pos x="168" y="128"/>
                </a:cxn>
                <a:cxn ang="0">
                  <a:pos x="176" y="112"/>
                </a:cxn>
                <a:cxn ang="0">
                  <a:pos x="168" y="96"/>
                </a:cxn>
                <a:cxn ang="0">
                  <a:pos x="160" y="88"/>
                </a:cxn>
                <a:cxn ang="0">
                  <a:pos x="176" y="88"/>
                </a:cxn>
                <a:cxn ang="0">
                  <a:pos x="176" y="80"/>
                </a:cxn>
                <a:cxn ang="0">
                  <a:pos x="176" y="72"/>
                </a:cxn>
                <a:cxn ang="0">
                  <a:pos x="192" y="64"/>
                </a:cxn>
                <a:cxn ang="0">
                  <a:pos x="192" y="80"/>
                </a:cxn>
                <a:cxn ang="0">
                  <a:pos x="200" y="80"/>
                </a:cxn>
                <a:cxn ang="0">
                  <a:pos x="208" y="80"/>
                </a:cxn>
                <a:cxn ang="0">
                  <a:pos x="224" y="72"/>
                </a:cxn>
                <a:cxn ang="0">
                  <a:pos x="200" y="56"/>
                </a:cxn>
                <a:cxn ang="0">
                  <a:pos x="200" y="64"/>
                </a:cxn>
                <a:cxn ang="0">
                  <a:pos x="184" y="56"/>
                </a:cxn>
                <a:cxn ang="0">
                  <a:pos x="192" y="48"/>
                </a:cxn>
                <a:cxn ang="0">
                  <a:pos x="168" y="64"/>
                </a:cxn>
                <a:cxn ang="0">
                  <a:pos x="144" y="64"/>
                </a:cxn>
                <a:cxn ang="0">
                  <a:pos x="144" y="56"/>
                </a:cxn>
                <a:cxn ang="0">
                  <a:pos x="136" y="56"/>
                </a:cxn>
                <a:cxn ang="0">
                  <a:pos x="128" y="40"/>
                </a:cxn>
                <a:cxn ang="0">
                  <a:pos x="112" y="24"/>
                </a:cxn>
                <a:cxn ang="0">
                  <a:pos x="80" y="32"/>
                </a:cxn>
                <a:cxn ang="0">
                  <a:pos x="32" y="0"/>
                </a:cxn>
                <a:cxn ang="0">
                  <a:pos x="0" y="8"/>
                </a:cxn>
                <a:cxn ang="0">
                  <a:pos x="16" y="64"/>
                </a:cxn>
                <a:cxn ang="0">
                  <a:pos x="24" y="64"/>
                </a:cxn>
                <a:cxn ang="0">
                  <a:pos x="24" y="56"/>
                </a:cxn>
                <a:cxn ang="0">
                  <a:pos x="32" y="40"/>
                </a:cxn>
                <a:cxn ang="0">
                  <a:pos x="40" y="40"/>
                </a:cxn>
                <a:cxn ang="0">
                  <a:pos x="56" y="48"/>
                </a:cxn>
                <a:cxn ang="0">
                  <a:pos x="64" y="64"/>
                </a:cxn>
                <a:cxn ang="0">
                  <a:pos x="88" y="64"/>
                </a:cxn>
                <a:cxn ang="0">
                  <a:pos x="96" y="80"/>
                </a:cxn>
                <a:cxn ang="0">
                  <a:pos x="136" y="104"/>
                </a:cxn>
                <a:cxn ang="0">
                  <a:pos x="152" y="112"/>
                </a:cxn>
                <a:cxn ang="0">
                  <a:pos x="152" y="120"/>
                </a:cxn>
              </a:cxnLst>
              <a:rect l="0" t="0" r="r" b="b"/>
              <a:pathLst>
                <a:path w="224" h="128">
                  <a:moveTo>
                    <a:pt x="152" y="120"/>
                  </a:moveTo>
                  <a:lnTo>
                    <a:pt x="168" y="128"/>
                  </a:lnTo>
                  <a:lnTo>
                    <a:pt x="176" y="112"/>
                  </a:lnTo>
                  <a:lnTo>
                    <a:pt x="168" y="96"/>
                  </a:lnTo>
                  <a:lnTo>
                    <a:pt x="160" y="88"/>
                  </a:lnTo>
                  <a:lnTo>
                    <a:pt x="176" y="88"/>
                  </a:lnTo>
                  <a:lnTo>
                    <a:pt x="176" y="80"/>
                  </a:lnTo>
                  <a:lnTo>
                    <a:pt x="176" y="72"/>
                  </a:lnTo>
                  <a:lnTo>
                    <a:pt x="192" y="64"/>
                  </a:lnTo>
                  <a:lnTo>
                    <a:pt x="192" y="80"/>
                  </a:lnTo>
                  <a:lnTo>
                    <a:pt x="200" y="80"/>
                  </a:lnTo>
                  <a:lnTo>
                    <a:pt x="208" y="80"/>
                  </a:lnTo>
                  <a:lnTo>
                    <a:pt x="224" y="72"/>
                  </a:lnTo>
                  <a:lnTo>
                    <a:pt x="200" y="5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92" y="48"/>
                  </a:lnTo>
                  <a:lnTo>
                    <a:pt x="168" y="64"/>
                  </a:lnTo>
                  <a:lnTo>
                    <a:pt x="144" y="64"/>
                  </a:lnTo>
                  <a:lnTo>
                    <a:pt x="144" y="56"/>
                  </a:lnTo>
                  <a:lnTo>
                    <a:pt x="136" y="56"/>
                  </a:lnTo>
                  <a:lnTo>
                    <a:pt x="128" y="40"/>
                  </a:lnTo>
                  <a:lnTo>
                    <a:pt x="112" y="24"/>
                  </a:lnTo>
                  <a:lnTo>
                    <a:pt x="80" y="32"/>
                  </a:lnTo>
                  <a:lnTo>
                    <a:pt x="32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88" y="64"/>
                  </a:lnTo>
                  <a:lnTo>
                    <a:pt x="96" y="80"/>
                  </a:lnTo>
                  <a:lnTo>
                    <a:pt x="136" y="104"/>
                  </a:lnTo>
                  <a:lnTo>
                    <a:pt x="152" y="112"/>
                  </a:lnTo>
                  <a:lnTo>
                    <a:pt x="152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4" name="Freeform 883"/>
            <p:cNvSpPr>
              <a:spLocks/>
            </p:cNvSpPr>
            <p:nvPr/>
          </p:nvSpPr>
          <p:spPr bwMode="auto">
            <a:xfrm>
              <a:off x="4382701" y="1606939"/>
              <a:ext cx="149326" cy="82610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0"/>
                </a:cxn>
                <a:cxn ang="0">
                  <a:pos x="56" y="48"/>
                </a:cxn>
                <a:cxn ang="0">
                  <a:pos x="64" y="64"/>
                </a:cxn>
                <a:cxn ang="0">
                  <a:pos x="80" y="56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8" y="40"/>
                </a:cxn>
                <a:cxn ang="0">
                  <a:pos x="80" y="32"/>
                </a:cxn>
                <a:cxn ang="0">
                  <a:pos x="80" y="24"/>
                </a:cxn>
                <a:cxn ang="0">
                  <a:pos x="56" y="32"/>
                </a:cxn>
                <a:cxn ang="0">
                  <a:pos x="48" y="24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16" y="48"/>
                </a:cxn>
                <a:cxn ang="0">
                  <a:pos x="8" y="64"/>
                </a:cxn>
                <a:cxn ang="0">
                  <a:pos x="16" y="64"/>
                </a:cxn>
              </a:cxnLst>
              <a:rect l="0" t="0" r="r" b="b"/>
              <a:pathLst>
                <a:path w="96" h="64">
                  <a:moveTo>
                    <a:pt x="16" y="64"/>
                  </a:moveTo>
                  <a:lnTo>
                    <a:pt x="32" y="56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0" y="32"/>
                  </a:lnTo>
                  <a:lnTo>
                    <a:pt x="80" y="24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16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5" name="Freeform 884"/>
            <p:cNvSpPr>
              <a:spLocks/>
            </p:cNvSpPr>
            <p:nvPr/>
          </p:nvSpPr>
          <p:spPr bwMode="auto">
            <a:xfrm>
              <a:off x="4420033" y="1565634"/>
              <a:ext cx="186658" cy="82610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56"/>
                </a:cxn>
                <a:cxn ang="0">
                  <a:pos x="24" y="56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56" y="48"/>
                </a:cxn>
                <a:cxn ang="0">
                  <a:pos x="64" y="40"/>
                </a:cxn>
                <a:cxn ang="0">
                  <a:pos x="88" y="40"/>
                </a:cxn>
                <a:cxn ang="0">
                  <a:pos x="88" y="32"/>
                </a:cxn>
                <a:cxn ang="0">
                  <a:pos x="104" y="32"/>
                </a:cxn>
                <a:cxn ang="0">
                  <a:pos x="120" y="24"/>
                </a:cxn>
                <a:cxn ang="0">
                  <a:pos x="120" y="16"/>
                </a:cxn>
                <a:cxn ang="0">
                  <a:pos x="104" y="8"/>
                </a:cxn>
                <a:cxn ang="0">
                  <a:pos x="56" y="8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40" y="40"/>
                </a:cxn>
                <a:cxn ang="0">
                  <a:pos x="24" y="48"/>
                </a:cxn>
                <a:cxn ang="0">
                  <a:pos x="16" y="48"/>
                </a:cxn>
              </a:cxnLst>
              <a:rect l="0" t="0" r="r" b="b"/>
              <a:pathLst>
                <a:path w="120" h="64">
                  <a:moveTo>
                    <a:pt x="16" y="48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04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6" name="Freeform 885"/>
            <p:cNvSpPr>
              <a:spLocks/>
            </p:cNvSpPr>
            <p:nvPr/>
          </p:nvSpPr>
          <p:spPr bwMode="auto">
            <a:xfrm>
              <a:off x="4084049" y="1575960"/>
              <a:ext cx="286209" cy="14456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96" y="24"/>
                </a:cxn>
                <a:cxn ang="0">
                  <a:pos x="120" y="24"/>
                </a:cxn>
                <a:cxn ang="0">
                  <a:pos x="128" y="40"/>
                </a:cxn>
                <a:cxn ang="0">
                  <a:pos x="168" y="64"/>
                </a:cxn>
                <a:cxn ang="0">
                  <a:pos x="184" y="72"/>
                </a:cxn>
                <a:cxn ang="0">
                  <a:pos x="184" y="80"/>
                </a:cxn>
                <a:cxn ang="0">
                  <a:pos x="176" y="80"/>
                </a:cxn>
                <a:cxn ang="0">
                  <a:pos x="168" y="80"/>
                </a:cxn>
                <a:cxn ang="0">
                  <a:pos x="168" y="96"/>
                </a:cxn>
                <a:cxn ang="0">
                  <a:pos x="152" y="104"/>
                </a:cxn>
                <a:cxn ang="0">
                  <a:pos x="144" y="112"/>
                </a:cxn>
                <a:cxn ang="0">
                  <a:pos x="128" y="104"/>
                </a:cxn>
                <a:cxn ang="0">
                  <a:pos x="128" y="96"/>
                </a:cxn>
                <a:cxn ang="0">
                  <a:pos x="64" y="64"/>
                </a:cxn>
                <a:cxn ang="0">
                  <a:pos x="48" y="72"/>
                </a:cxn>
                <a:cxn ang="0">
                  <a:pos x="32" y="80"/>
                </a:cxn>
                <a:cxn ang="0">
                  <a:pos x="24" y="56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24" y="32"/>
                </a:cxn>
                <a:cxn ang="0">
                  <a:pos x="32" y="24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24"/>
                </a:cxn>
                <a:cxn ang="0">
                  <a:pos x="48" y="24"/>
                </a:cxn>
              </a:cxnLst>
              <a:rect l="0" t="0" r="r" b="b"/>
              <a:pathLst>
                <a:path w="184" h="112">
                  <a:moveTo>
                    <a:pt x="48" y="24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8" y="40"/>
                  </a:lnTo>
                  <a:lnTo>
                    <a:pt x="168" y="64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8" y="80"/>
                  </a:lnTo>
                  <a:lnTo>
                    <a:pt x="168" y="96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64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7" name="Freeform 886"/>
            <p:cNvSpPr>
              <a:spLocks/>
            </p:cNvSpPr>
            <p:nvPr/>
          </p:nvSpPr>
          <p:spPr bwMode="auto">
            <a:xfrm>
              <a:off x="3511631" y="1317803"/>
              <a:ext cx="161770" cy="9293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0" y="64"/>
                </a:cxn>
                <a:cxn ang="0">
                  <a:pos x="8" y="72"/>
                </a:cxn>
                <a:cxn ang="0">
                  <a:pos x="32" y="64"/>
                </a:cxn>
                <a:cxn ang="0">
                  <a:pos x="56" y="72"/>
                </a:cxn>
                <a:cxn ang="0">
                  <a:pos x="72" y="72"/>
                </a:cxn>
                <a:cxn ang="0">
                  <a:pos x="88" y="72"/>
                </a:cxn>
                <a:cxn ang="0">
                  <a:pos x="88" y="64"/>
                </a:cxn>
                <a:cxn ang="0">
                  <a:pos x="96" y="64"/>
                </a:cxn>
                <a:cxn ang="0">
                  <a:pos x="88" y="48"/>
                </a:cxn>
                <a:cxn ang="0">
                  <a:pos x="104" y="48"/>
                </a:cxn>
                <a:cxn ang="0">
                  <a:pos x="104" y="40"/>
                </a:cxn>
                <a:cxn ang="0">
                  <a:pos x="96" y="40"/>
                </a:cxn>
                <a:cxn ang="0">
                  <a:pos x="88" y="24"/>
                </a:cxn>
                <a:cxn ang="0">
                  <a:pos x="80" y="8"/>
                </a:cxn>
                <a:cxn ang="0">
                  <a:pos x="56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8" y="48"/>
                </a:cxn>
              </a:cxnLst>
              <a:rect l="0" t="0" r="r" b="b"/>
              <a:pathLst>
                <a:path w="104" h="72">
                  <a:moveTo>
                    <a:pt x="8" y="48"/>
                  </a:moveTo>
                  <a:lnTo>
                    <a:pt x="0" y="64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56" y="72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96" y="40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8" name="Freeform 887"/>
            <p:cNvSpPr>
              <a:spLocks/>
            </p:cNvSpPr>
            <p:nvPr/>
          </p:nvSpPr>
          <p:spPr bwMode="auto">
            <a:xfrm>
              <a:off x="3511631" y="1255845"/>
              <a:ext cx="74663" cy="41305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16" y="24"/>
                </a:cxn>
                <a:cxn ang="0">
                  <a:pos x="8" y="24"/>
                </a:cxn>
              </a:cxnLst>
              <a:rect l="0" t="0" r="r" b="b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16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9" name="Freeform 888"/>
            <p:cNvSpPr>
              <a:spLocks/>
            </p:cNvSpPr>
            <p:nvPr/>
          </p:nvSpPr>
          <p:spPr bwMode="auto">
            <a:xfrm>
              <a:off x="3474300" y="1286824"/>
              <a:ext cx="124439" cy="4130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4" y="8"/>
                </a:cxn>
                <a:cxn ang="0">
                  <a:pos x="80" y="24"/>
                </a:cxn>
                <a:cxn ang="0">
                  <a:pos x="64" y="32"/>
                </a:cxn>
                <a:cxn ang="0">
                  <a:pos x="40" y="24"/>
                </a:cxn>
                <a:cxn ang="0">
                  <a:pos x="8" y="24"/>
                </a:cxn>
                <a:cxn ang="0">
                  <a:pos x="0" y="32"/>
                </a:cxn>
              </a:cxnLst>
              <a:rect l="0" t="0" r="r" b="b"/>
              <a:pathLst>
                <a:path w="80" h="32">
                  <a:moveTo>
                    <a:pt x="0" y="32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40" y="24"/>
                  </a:lnTo>
                  <a:lnTo>
                    <a:pt x="8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0" name="Freeform 889"/>
            <p:cNvSpPr>
              <a:spLocks/>
            </p:cNvSpPr>
            <p:nvPr/>
          </p:nvSpPr>
          <p:spPr bwMode="auto">
            <a:xfrm>
              <a:off x="3461856" y="1317803"/>
              <a:ext cx="111995" cy="41305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24" y="32"/>
                </a:cxn>
                <a:cxn ang="0">
                  <a:pos x="24" y="16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48" y="0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56" y="24"/>
                </a:cxn>
                <a:cxn ang="0">
                  <a:pos x="64" y="32"/>
                </a:cxn>
                <a:cxn ang="0">
                  <a:pos x="32" y="32"/>
                </a:cxn>
              </a:cxnLst>
              <a:rect l="0" t="0" r="r" b="b"/>
              <a:pathLst>
                <a:path w="72" h="32">
                  <a:moveTo>
                    <a:pt x="32" y="32"/>
                  </a:moveTo>
                  <a:lnTo>
                    <a:pt x="24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1" name="Freeform 890"/>
            <p:cNvSpPr>
              <a:spLocks/>
            </p:cNvSpPr>
            <p:nvPr/>
          </p:nvSpPr>
          <p:spPr bwMode="auto">
            <a:xfrm>
              <a:off x="3449412" y="1338455"/>
              <a:ext cx="49775" cy="2065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32" y="16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2" name="Freeform 891"/>
            <p:cNvSpPr>
              <a:spLocks/>
            </p:cNvSpPr>
            <p:nvPr/>
          </p:nvSpPr>
          <p:spPr bwMode="auto">
            <a:xfrm>
              <a:off x="3586294" y="1462371"/>
              <a:ext cx="62219" cy="61958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16" y="24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4" y="8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24" y="48"/>
                </a:cxn>
              </a:cxnLst>
              <a:rect l="0" t="0" r="r" b="b"/>
              <a:pathLst>
                <a:path w="40" h="48">
                  <a:moveTo>
                    <a:pt x="24" y="48"/>
                  </a:move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3" name="Freeform 892"/>
            <p:cNvSpPr>
              <a:spLocks/>
            </p:cNvSpPr>
            <p:nvPr/>
          </p:nvSpPr>
          <p:spPr bwMode="auto">
            <a:xfrm>
              <a:off x="3847615" y="1565634"/>
              <a:ext cx="124439" cy="4130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24"/>
                </a:cxn>
                <a:cxn ang="0">
                  <a:pos x="80" y="32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64" y="8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64" y="32"/>
                </a:cxn>
              </a:cxnLst>
              <a:rect l="0" t="0" r="r" b="b"/>
              <a:pathLst>
                <a:path w="80" h="32">
                  <a:moveTo>
                    <a:pt x="64" y="32"/>
                  </a:moveTo>
                  <a:lnTo>
                    <a:pt x="64" y="24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4" name="Freeform 893"/>
            <p:cNvSpPr>
              <a:spLocks/>
            </p:cNvSpPr>
            <p:nvPr/>
          </p:nvSpPr>
          <p:spPr bwMode="auto">
            <a:xfrm>
              <a:off x="3909835" y="1606939"/>
              <a:ext cx="74663" cy="41305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24"/>
                </a:cxn>
                <a:cxn ang="0">
                  <a:pos x="24" y="16"/>
                </a:cxn>
              </a:cxnLst>
              <a:rect l="0" t="0" r="r" b="b"/>
              <a:pathLst>
                <a:path w="48" h="32">
                  <a:moveTo>
                    <a:pt x="24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5" name="Freeform 894"/>
            <p:cNvSpPr>
              <a:spLocks/>
            </p:cNvSpPr>
            <p:nvPr/>
          </p:nvSpPr>
          <p:spPr bwMode="auto">
            <a:xfrm>
              <a:off x="3947166" y="1627591"/>
              <a:ext cx="24888" cy="20653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6" name="Freeform 895"/>
            <p:cNvSpPr>
              <a:spLocks/>
            </p:cNvSpPr>
            <p:nvPr/>
          </p:nvSpPr>
          <p:spPr bwMode="auto">
            <a:xfrm>
              <a:off x="3947166" y="1596613"/>
              <a:ext cx="99551" cy="6195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8"/>
                </a:cxn>
                <a:cxn ang="0">
                  <a:pos x="64" y="16"/>
                </a:cxn>
                <a:cxn ang="0">
                  <a:pos x="56" y="24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56" y="48"/>
                </a:cxn>
                <a:cxn ang="0">
                  <a:pos x="40" y="40"/>
                </a:cxn>
                <a:cxn ang="0">
                  <a:pos x="40" y="32"/>
                </a:cxn>
                <a:cxn ang="0">
                  <a:pos x="24" y="40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0"/>
                </a:cxn>
              </a:cxnLst>
              <a:rect l="0" t="0" r="r" b="b"/>
              <a:pathLst>
                <a:path w="64" h="48">
                  <a:moveTo>
                    <a:pt x="40" y="0"/>
                  </a:moveTo>
                  <a:lnTo>
                    <a:pt x="48" y="8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7" name="Freeform 900"/>
            <p:cNvSpPr>
              <a:spLocks/>
            </p:cNvSpPr>
            <p:nvPr/>
          </p:nvSpPr>
          <p:spPr bwMode="auto">
            <a:xfrm>
              <a:off x="2963402" y="1338350"/>
              <a:ext cx="38096" cy="201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8" y="0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8" name="Freeform 901"/>
            <p:cNvSpPr>
              <a:spLocks/>
            </p:cNvSpPr>
            <p:nvPr/>
          </p:nvSpPr>
          <p:spPr bwMode="auto">
            <a:xfrm>
              <a:off x="3249698" y="1296205"/>
              <a:ext cx="50794" cy="51723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16" y="40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8" y="40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9" name="Freeform 902"/>
            <p:cNvSpPr>
              <a:spLocks/>
            </p:cNvSpPr>
            <p:nvPr/>
          </p:nvSpPr>
          <p:spPr bwMode="auto">
            <a:xfrm>
              <a:off x="3200058" y="1431260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0" name="Freeform 903"/>
            <p:cNvSpPr>
              <a:spLocks/>
            </p:cNvSpPr>
            <p:nvPr/>
          </p:nvSpPr>
          <p:spPr bwMode="auto">
            <a:xfrm>
              <a:off x="3200058" y="1431260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1" name="Freeform 904"/>
            <p:cNvSpPr>
              <a:spLocks/>
            </p:cNvSpPr>
            <p:nvPr/>
          </p:nvSpPr>
          <p:spPr bwMode="auto">
            <a:xfrm>
              <a:off x="3273941" y="1451375"/>
              <a:ext cx="137376" cy="5172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48" y="40"/>
                </a:cxn>
                <a:cxn ang="0">
                  <a:pos x="72" y="32"/>
                </a:cxn>
                <a:cxn ang="0">
                  <a:pos x="88" y="16"/>
                </a:cxn>
                <a:cxn ang="0">
                  <a:pos x="80" y="8"/>
                </a:cxn>
                <a:cxn ang="0">
                  <a:pos x="64" y="0"/>
                </a:cxn>
                <a:cxn ang="0">
                  <a:pos x="56" y="8"/>
                </a:cxn>
                <a:cxn ang="0">
                  <a:pos x="48" y="8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0" y="24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2" name="Freeform 905"/>
            <p:cNvSpPr>
              <a:spLocks/>
            </p:cNvSpPr>
            <p:nvPr/>
          </p:nvSpPr>
          <p:spPr bwMode="auto">
            <a:xfrm>
              <a:off x="3200058" y="1482984"/>
              <a:ext cx="86581" cy="30651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32" y="16"/>
                </a:cxn>
                <a:cxn ang="0">
                  <a:pos x="16" y="24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3" name="Freeform 906"/>
            <p:cNvSpPr>
              <a:spLocks/>
            </p:cNvSpPr>
            <p:nvPr/>
          </p:nvSpPr>
          <p:spPr bwMode="auto">
            <a:xfrm>
              <a:off x="3462110" y="1575894"/>
              <a:ext cx="24243" cy="61302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16" y="32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4" name="Freeform 907"/>
            <p:cNvSpPr>
              <a:spLocks/>
            </p:cNvSpPr>
            <p:nvPr/>
          </p:nvSpPr>
          <p:spPr bwMode="auto">
            <a:xfrm>
              <a:off x="3387073" y="1461911"/>
              <a:ext cx="124677" cy="51723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24" y="40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72" y="16"/>
                </a:cxn>
                <a:cxn ang="0">
                  <a:pos x="80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32" y="16"/>
                </a:cxn>
                <a:cxn ang="0">
                  <a:pos x="16" y="8"/>
                </a:cxn>
                <a:cxn ang="0">
                  <a:pos x="0" y="24"/>
                </a:cxn>
                <a:cxn ang="0">
                  <a:pos x="8" y="32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5" name="Freeform 908"/>
            <p:cNvSpPr>
              <a:spLocks/>
            </p:cNvSpPr>
            <p:nvPr/>
          </p:nvSpPr>
          <p:spPr bwMode="auto">
            <a:xfrm>
              <a:off x="4009304" y="1823974"/>
              <a:ext cx="36941" cy="3065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24" y="24"/>
                </a:cxn>
                <a:cxn ang="0">
                  <a:pos x="0" y="16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6" name="Freeform 909"/>
            <p:cNvSpPr>
              <a:spLocks/>
            </p:cNvSpPr>
            <p:nvPr/>
          </p:nvSpPr>
          <p:spPr bwMode="auto">
            <a:xfrm>
              <a:off x="3972363" y="1833553"/>
              <a:ext cx="36941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7" name="Freeform 910"/>
            <p:cNvSpPr>
              <a:spLocks/>
            </p:cNvSpPr>
            <p:nvPr/>
          </p:nvSpPr>
          <p:spPr bwMode="auto">
            <a:xfrm>
              <a:off x="2814482" y="1709991"/>
              <a:ext cx="236656" cy="154212"/>
            </a:xfrm>
            <a:custGeom>
              <a:avLst/>
              <a:gdLst/>
              <a:ahLst/>
              <a:cxnLst>
                <a:cxn ang="0">
                  <a:pos x="152" y="16"/>
                </a:cxn>
                <a:cxn ang="0">
                  <a:pos x="152" y="56"/>
                </a:cxn>
                <a:cxn ang="0">
                  <a:pos x="120" y="64"/>
                </a:cxn>
                <a:cxn ang="0">
                  <a:pos x="120" y="72"/>
                </a:cxn>
                <a:cxn ang="0">
                  <a:pos x="104" y="88"/>
                </a:cxn>
                <a:cxn ang="0">
                  <a:pos x="64" y="96"/>
                </a:cxn>
                <a:cxn ang="0">
                  <a:pos x="56" y="104"/>
                </a:cxn>
                <a:cxn ang="0">
                  <a:pos x="56" y="120"/>
                </a:cxn>
                <a:cxn ang="0">
                  <a:pos x="0" y="120"/>
                </a:cxn>
                <a:cxn ang="0">
                  <a:pos x="24" y="112"/>
                </a:cxn>
                <a:cxn ang="0">
                  <a:pos x="40" y="96"/>
                </a:cxn>
                <a:cxn ang="0">
                  <a:pos x="48" y="80"/>
                </a:cxn>
                <a:cxn ang="0">
                  <a:pos x="48" y="64"/>
                </a:cxn>
                <a:cxn ang="0">
                  <a:pos x="56" y="48"/>
                </a:cxn>
                <a:cxn ang="0">
                  <a:pos x="64" y="40"/>
                </a:cxn>
                <a:cxn ang="0">
                  <a:pos x="88" y="24"/>
                </a:cxn>
                <a:cxn ang="0">
                  <a:pos x="96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36" y="8"/>
                </a:cxn>
                <a:cxn ang="0">
                  <a:pos x="144" y="8"/>
                </a:cxn>
                <a:cxn ang="0">
                  <a:pos x="152" y="16"/>
                </a:cxn>
              </a:cxnLst>
              <a:rect l="0" t="0" r="r" b="b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8" name="Freeform 911"/>
            <p:cNvSpPr>
              <a:spLocks/>
            </p:cNvSpPr>
            <p:nvPr/>
          </p:nvSpPr>
          <p:spPr bwMode="auto">
            <a:xfrm>
              <a:off x="3935422" y="2164965"/>
              <a:ext cx="36941" cy="30651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8" y="8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16" y="16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9" name="Freeform 912"/>
            <p:cNvSpPr>
              <a:spLocks/>
            </p:cNvSpPr>
            <p:nvPr/>
          </p:nvSpPr>
          <p:spPr bwMode="auto">
            <a:xfrm>
              <a:off x="3922723" y="2174543"/>
              <a:ext cx="211259" cy="268195"/>
            </a:xfrm>
            <a:custGeom>
              <a:avLst/>
              <a:gdLst/>
              <a:ahLst/>
              <a:cxnLst>
                <a:cxn ang="0">
                  <a:pos x="8" y="120"/>
                </a:cxn>
                <a:cxn ang="0">
                  <a:pos x="0" y="144"/>
                </a:cxn>
                <a:cxn ang="0">
                  <a:pos x="0" y="192"/>
                </a:cxn>
                <a:cxn ang="0">
                  <a:pos x="8" y="208"/>
                </a:cxn>
                <a:cxn ang="0">
                  <a:pos x="32" y="176"/>
                </a:cxn>
                <a:cxn ang="0">
                  <a:pos x="72" y="144"/>
                </a:cxn>
                <a:cxn ang="0">
                  <a:pos x="88" y="120"/>
                </a:cxn>
                <a:cxn ang="0">
                  <a:pos x="104" y="96"/>
                </a:cxn>
                <a:cxn ang="0">
                  <a:pos x="128" y="24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120" y="8"/>
                </a:cxn>
                <a:cxn ang="0">
                  <a:pos x="104" y="16"/>
                </a:cxn>
                <a:cxn ang="0">
                  <a:pos x="80" y="16"/>
                </a:cxn>
                <a:cxn ang="0">
                  <a:pos x="48" y="24"/>
                </a:cxn>
                <a:cxn ang="0">
                  <a:pos x="40" y="24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40" y="48"/>
                </a:cxn>
                <a:cxn ang="0">
                  <a:pos x="80" y="64"/>
                </a:cxn>
                <a:cxn ang="0">
                  <a:pos x="88" y="64"/>
                </a:cxn>
                <a:cxn ang="0">
                  <a:pos x="56" y="104"/>
                </a:cxn>
                <a:cxn ang="0">
                  <a:pos x="32" y="112"/>
                </a:cxn>
                <a:cxn ang="0">
                  <a:pos x="8" y="120"/>
                </a:cxn>
              </a:cxnLst>
              <a:rect l="0" t="0" r="r" b="b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0" name="Freeform 913"/>
            <p:cNvSpPr>
              <a:spLocks/>
            </p:cNvSpPr>
            <p:nvPr/>
          </p:nvSpPr>
          <p:spPr bwMode="auto">
            <a:xfrm>
              <a:off x="2727901" y="2134314"/>
              <a:ext cx="61184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8"/>
                </a:cxn>
                <a:cxn ang="0">
                  <a:pos x="32" y="16"/>
                </a:cxn>
                <a:cxn ang="0">
                  <a:pos x="40" y="8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1" name="Freeform 914"/>
            <p:cNvSpPr>
              <a:spLocks/>
            </p:cNvSpPr>
            <p:nvPr/>
          </p:nvSpPr>
          <p:spPr bwMode="auto">
            <a:xfrm>
              <a:off x="2727901" y="2164965"/>
              <a:ext cx="61184" cy="3065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40" y="0"/>
                </a:cxn>
              </a:cxnLst>
              <a:rect l="0" t="0" r="r" b="b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2" name="Freeform 915"/>
            <p:cNvSpPr>
              <a:spLocks/>
            </p:cNvSpPr>
            <p:nvPr/>
          </p:nvSpPr>
          <p:spPr bwMode="auto">
            <a:xfrm>
              <a:off x="2789085" y="2215730"/>
              <a:ext cx="63493" cy="622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32"/>
                </a:cxn>
                <a:cxn ang="0">
                  <a:pos x="24" y="48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3" name="Freeform 916"/>
            <p:cNvSpPr>
              <a:spLocks/>
            </p:cNvSpPr>
            <p:nvPr/>
          </p:nvSpPr>
          <p:spPr bwMode="auto">
            <a:xfrm>
              <a:off x="3673369" y="2453274"/>
              <a:ext cx="36941" cy="421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8" y="32"/>
                </a:cxn>
                <a:cxn ang="0">
                  <a:pos x="8" y="16"/>
                </a:cxn>
                <a:cxn ang="0">
                  <a:pos x="0" y="8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4" name="Freeform 917"/>
            <p:cNvSpPr>
              <a:spLocks/>
            </p:cNvSpPr>
            <p:nvPr/>
          </p:nvSpPr>
          <p:spPr bwMode="auto">
            <a:xfrm>
              <a:off x="3673369" y="2433160"/>
              <a:ext cx="36941" cy="30651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16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5" name="Freeform 918"/>
            <p:cNvSpPr>
              <a:spLocks/>
            </p:cNvSpPr>
            <p:nvPr/>
          </p:nvSpPr>
          <p:spPr bwMode="auto">
            <a:xfrm>
              <a:off x="3697612" y="2918784"/>
              <a:ext cx="25397" cy="2011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16" y="8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6" name="Freeform 919"/>
            <p:cNvSpPr>
              <a:spLocks/>
            </p:cNvSpPr>
            <p:nvPr/>
          </p:nvSpPr>
          <p:spPr bwMode="auto">
            <a:xfrm>
              <a:off x="3474809" y="2763614"/>
              <a:ext cx="198560" cy="17528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8" y="24"/>
                </a:cxn>
                <a:cxn ang="0">
                  <a:pos x="104" y="40"/>
                </a:cxn>
                <a:cxn ang="0">
                  <a:pos x="112" y="56"/>
                </a:cxn>
                <a:cxn ang="0">
                  <a:pos x="128" y="64"/>
                </a:cxn>
                <a:cxn ang="0">
                  <a:pos x="104" y="80"/>
                </a:cxn>
                <a:cxn ang="0">
                  <a:pos x="72" y="112"/>
                </a:cxn>
                <a:cxn ang="0">
                  <a:pos x="64" y="112"/>
                </a:cxn>
                <a:cxn ang="0">
                  <a:pos x="48" y="112"/>
                </a:cxn>
                <a:cxn ang="0">
                  <a:pos x="32" y="128"/>
                </a:cxn>
                <a:cxn ang="0">
                  <a:pos x="16" y="136"/>
                </a:cxn>
                <a:cxn ang="0">
                  <a:pos x="8" y="128"/>
                </a:cxn>
                <a:cxn ang="0">
                  <a:pos x="16" y="112"/>
                </a:cxn>
                <a:cxn ang="0">
                  <a:pos x="0" y="104"/>
                </a:cxn>
                <a:cxn ang="0">
                  <a:pos x="0" y="64"/>
                </a:cxn>
                <a:cxn ang="0">
                  <a:pos x="16" y="56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56" y="0"/>
                </a:cxn>
                <a:cxn ang="0">
                  <a:pos x="72" y="0"/>
                </a:cxn>
              </a:cxnLst>
              <a:rect l="0" t="0" r="r" b="b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7" name="Freeform 971"/>
            <p:cNvSpPr>
              <a:spLocks/>
            </p:cNvSpPr>
            <p:nvPr/>
          </p:nvSpPr>
          <p:spPr bwMode="auto">
            <a:xfrm>
              <a:off x="6136895" y="1183180"/>
              <a:ext cx="6233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40" y="8"/>
                </a:cxn>
              </a:cxnLst>
              <a:rect l="0" t="0" r="r" b="b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8" name="Line 973"/>
            <p:cNvSpPr>
              <a:spLocks noChangeShapeType="1"/>
            </p:cNvSpPr>
            <p:nvPr/>
          </p:nvSpPr>
          <p:spPr bwMode="auto">
            <a:xfrm>
              <a:off x="6136895" y="1193716"/>
              <a:ext cx="49640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9" name="Line 980"/>
            <p:cNvSpPr>
              <a:spLocks noChangeShapeType="1"/>
            </p:cNvSpPr>
            <p:nvPr/>
          </p:nvSpPr>
          <p:spPr bwMode="auto">
            <a:xfrm flipV="1">
              <a:off x="3001498" y="1070155"/>
              <a:ext cx="1269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0" name="Freeform 982"/>
            <p:cNvSpPr>
              <a:spLocks/>
            </p:cNvSpPr>
            <p:nvPr/>
          </p:nvSpPr>
          <p:spPr bwMode="auto">
            <a:xfrm>
              <a:off x="3959664" y="2649631"/>
              <a:ext cx="148920" cy="25861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184"/>
                </a:cxn>
                <a:cxn ang="0">
                  <a:pos x="8" y="200"/>
                </a:cxn>
                <a:cxn ang="0">
                  <a:pos x="16" y="200"/>
                </a:cxn>
                <a:cxn ang="0">
                  <a:pos x="40" y="192"/>
                </a:cxn>
                <a:cxn ang="0">
                  <a:pos x="48" y="192"/>
                </a:cxn>
                <a:cxn ang="0">
                  <a:pos x="80" y="96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96" y="48"/>
                </a:cxn>
                <a:cxn ang="0">
                  <a:pos x="88" y="8"/>
                </a:cxn>
                <a:cxn ang="0">
                  <a:pos x="80" y="0"/>
                </a:cxn>
                <a:cxn ang="0">
                  <a:pos x="72" y="16"/>
                </a:cxn>
                <a:cxn ang="0">
                  <a:pos x="64" y="24"/>
                </a:cxn>
                <a:cxn ang="0">
                  <a:pos x="64" y="40"/>
                </a:cxn>
                <a:cxn ang="0">
                  <a:pos x="16" y="56"/>
                </a:cxn>
                <a:cxn ang="0">
                  <a:pos x="8" y="80"/>
                </a:cxn>
                <a:cxn ang="0">
                  <a:pos x="16" y="120"/>
                </a:cxn>
                <a:cxn ang="0">
                  <a:pos x="0" y="144"/>
                </a:cxn>
              </a:cxnLst>
              <a:rect l="0" t="0" r="r" b="b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1" name="Freeform 983"/>
            <p:cNvSpPr>
              <a:spLocks/>
            </p:cNvSpPr>
            <p:nvPr/>
          </p:nvSpPr>
          <p:spPr bwMode="auto">
            <a:xfrm>
              <a:off x="4170922" y="2164965"/>
              <a:ext cx="2424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2" name="Freeform 1002"/>
            <p:cNvSpPr>
              <a:spLocks/>
            </p:cNvSpPr>
            <p:nvPr/>
          </p:nvSpPr>
          <p:spPr bwMode="auto">
            <a:xfrm>
              <a:off x="5863298" y="1265554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3" name="Freeform 1003"/>
            <p:cNvSpPr>
              <a:spLocks/>
            </p:cNvSpPr>
            <p:nvPr/>
          </p:nvSpPr>
          <p:spPr bwMode="auto">
            <a:xfrm>
              <a:off x="5776717" y="1058661"/>
              <a:ext cx="49640" cy="1149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4" name="Freeform 1004"/>
            <p:cNvSpPr>
              <a:spLocks/>
            </p:cNvSpPr>
            <p:nvPr/>
          </p:nvSpPr>
          <p:spPr bwMode="auto">
            <a:xfrm>
              <a:off x="5154486" y="1017474"/>
              <a:ext cx="49640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5" name="Line 1005"/>
            <p:cNvSpPr>
              <a:spLocks noChangeShapeType="1"/>
            </p:cNvSpPr>
            <p:nvPr/>
          </p:nvSpPr>
          <p:spPr bwMode="auto">
            <a:xfrm>
              <a:off x="5776717" y="1070155"/>
              <a:ext cx="1269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6" name="Line 1006"/>
            <p:cNvSpPr>
              <a:spLocks noChangeShapeType="1"/>
            </p:cNvSpPr>
            <p:nvPr/>
          </p:nvSpPr>
          <p:spPr bwMode="auto">
            <a:xfrm>
              <a:off x="5129089" y="1028010"/>
              <a:ext cx="11544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7" name="Freeform 1007"/>
            <p:cNvSpPr>
              <a:spLocks/>
            </p:cNvSpPr>
            <p:nvPr/>
          </p:nvSpPr>
          <p:spPr bwMode="auto">
            <a:xfrm>
              <a:off x="5178729" y="997359"/>
              <a:ext cx="75037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8" name="Freeform 1008"/>
            <p:cNvSpPr>
              <a:spLocks/>
            </p:cNvSpPr>
            <p:nvPr/>
          </p:nvSpPr>
          <p:spPr bwMode="auto">
            <a:xfrm>
              <a:off x="5042508" y="986823"/>
              <a:ext cx="124677" cy="2011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40" y="16"/>
                </a:cxn>
                <a:cxn ang="0">
                  <a:pos x="72" y="16"/>
                </a:cxn>
                <a:cxn ang="0">
                  <a:pos x="80" y="8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8"/>
                </a:cxn>
              </a:cxnLst>
              <a:rect l="0" t="0" r="r" b="b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9" name="Freeform 1009"/>
            <p:cNvSpPr>
              <a:spLocks/>
            </p:cNvSpPr>
            <p:nvPr/>
          </p:nvSpPr>
          <p:spPr bwMode="auto">
            <a:xfrm>
              <a:off x="4481461" y="934142"/>
              <a:ext cx="63493" cy="2203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0" name="Freeform 1010"/>
            <p:cNvSpPr>
              <a:spLocks/>
            </p:cNvSpPr>
            <p:nvPr/>
          </p:nvSpPr>
          <p:spPr bwMode="auto">
            <a:xfrm>
              <a:off x="4332541" y="914027"/>
              <a:ext cx="137376" cy="3160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24"/>
                </a:cxn>
                <a:cxn ang="0">
                  <a:pos x="88" y="24"/>
                </a:cxn>
                <a:cxn ang="0">
                  <a:pos x="80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1" name="Freeform 1011"/>
            <p:cNvSpPr>
              <a:spLocks/>
            </p:cNvSpPr>
            <p:nvPr/>
          </p:nvSpPr>
          <p:spPr bwMode="auto">
            <a:xfrm>
              <a:off x="3884627" y="976287"/>
              <a:ext cx="212413" cy="93868"/>
            </a:xfrm>
            <a:custGeom>
              <a:avLst/>
              <a:gdLst/>
              <a:ahLst/>
              <a:cxnLst>
                <a:cxn ang="0">
                  <a:pos x="8" y="64"/>
                </a:cxn>
                <a:cxn ang="0">
                  <a:pos x="32" y="72"/>
                </a:cxn>
                <a:cxn ang="0">
                  <a:pos x="64" y="72"/>
                </a:cxn>
                <a:cxn ang="0">
                  <a:pos x="48" y="64"/>
                </a:cxn>
                <a:cxn ang="0">
                  <a:pos x="40" y="48"/>
                </a:cxn>
                <a:cxn ang="0">
                  <a:pos x="72" y="16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120" y="0"/>
                </a:cxn>
                <a:cxn ang="0">
                  <a:pos x="104" y="0"/>
                </a:cxn>
                <a:cxn ang="0">
                  <a:pos x="64" y="8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8" y="48"/>
                </a:cxn>
                <a:cxn ang="0">
                  <a:pos x="16" y="48"/>
                </a:cxn>
                <a:cxn ang="0">
                  <a:pos x="0" y="56"/>
                </a:cxn>
                <a:cxn ang="0">
                  <a:pos x="8" y="64"/>
                </a:cxn>
              </a:cxnLst>
              <a:rect l="0" t="0" r="r" b="b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2" name="Freeform 1012"/>
            <p:cNvSpPr>
              <a:spLocks/>
            </p:cNvSpPr>
            <p:nvPr/>
          </p:nvSpPr>
          <p:spPr bwMode="auto">
            <a:xfrm>
              <a:off x="3859230" y="1090269"/>
              <a:ext cx="36941" cy="10536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8"/>
                </a:cxn>
              </a:cxnLst>
              <a:rect l="0" t="0" r="r" b="b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3" name="Freeform 1013"/>
            <p:cNvSpPr>
              <a:spLocks/>
            </p:cNvSpPr>
            <p:nvPr/>
          </p:nvSpPr>
          <p:spPr bwMode="auto">
            <a:xfrm>
              <a:off x="3884627" y="914027"/>
              <a:ext cx="99280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0" y="0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0" y="8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4" name="Freeform 1014"/>
            <p:cNvSpPr>
              <a:spLocks/>
            </p:cNvSpPr>
            <p:nvPr/>
          </p:nvSpPr>
          <p:spPr bwMode="auto">
            <a:xfrm>
              <a:off x="3847686" y="903491"/>
              <a:ext cx="61184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16" y="8"/>
                </a:cxn>
                <a:cxn ang="0">
                  <a:pos x="0" y="8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5" name="Freeform 1015"/>
            <p:cNvSpPr>
              <a:spLocks/>
            </p:cNvSpPr>
            <p:nvPr/>
          </p:nvSpPr>
          <p:spPr bwMode="auto">
            <a:xfrm>
              <a:off x="3723009" y="914027"/>
              <a:ext cx="87736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6" name="Freeform 1016"/>
            <p:cNvSpPr>
              <a:spLocks/>
            </p:cNvSpPr>
            <p:nvPr/>
          </p:nvSpPr>
          <p:spPr bwMode="auto">
            <a:xfrm>
              <a:off x="3300492" y="924564"/>
              <a:ext cx="211259" cy="517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48" y="40"/>
                </a:cxn>
                <a:cxn ang="0">
                  <a:pos x="64" y="24"/>
                </a:cxn>
                <a:cxn ang="0">
                  <a:pos x="80" y="16"/>
                </a:cxn>
                <a:cxn ang="0">
                  <a:pos x="88" y="24"/>
                </a:cxn>
                <a:cxn ang="0">
                  <a:pos x="88" y="32"/>
                </a:cxn>
                <a:cxn ang="0">
                  <a:pos x="104" y="32"/>
                </a:cxn>
                <a:cxn ang="0">
                  <a:pos x="120" y="32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104" y="16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72" y="0"/>
                </a:cxn>
                <a:cxn ang="0">
                  <a:pos x="40" y="8"/>
                </a:cxn>
                <a:cxn ang="0">
                  <a:pos x="0" y="8"/>
                </a:cxn>
              </a:cxnLst>
              <a:rect l="0" t="0" r="r" b="b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7" name="Line 1017"/>
            <p:cNvSpPr>
              <a:spLocks noChangeShapeType="1"/>
            </p:cNvSpPr>
            <p:nvPr/>
          </p:nvSpPr>
          <p:spPr bwMode="auto">
            <a:xfrm>
              <a:off x="3834987" y="934142"/>
              <a:ext cx="24243" cy="2874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8" name="Line 1018"/>
            <p:cNvSpPr>
              <a:spLocks noChangeShapeType="1"/>
            </p:cNvSpPr>
            <p:nvPr/>
          </p:nvSpPr>
          <p:spPr bwMode="auto">
            <a:xfrm>
              <a:off x="3001498" y="1224367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9" name="Freeform 1019"/>
            <p:cNvSpPr>
              <a:spLocks/>
            </p:cNvSpPr>
            <p:nvPr/>
          </p:nvSpPr>
          <p:spPr bwMode="auto">
            <a:xfrm>
              <a:off x="3088079" y="1244481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0" name="Freeform 1020"/>
            <p:cNvSpPr>
              <a:spLocks/>
            </p:cNvSpPr>
            <p:nvPr/>
          </p:nvSpPr>
          <p:spPr bwMode="auto">
            <a:xfrm>
              <a:off x="2988799" y="1276090"/>
              <a:ext cx="25397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1" name="Freeform 1021"/>
            <p:cNvSpPr>
              <a:spLocks/>
            </p:cNvSpPr>
            <p:nvPr/>
          </p:nvSpPr>
          <p:spPr bwMode="auto">
            <a:xfrm>
              <a:off x="3424015" y="1285669"/>
              <a:ext cx="12699" cy="2203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2" name="Freeform 1022"/>
            <p:cNvSpPr>
              <a:spLocks/>
            </p:cNvSpPr>
            <p:nvPr/>
          </p:nvSpPr>
          <p:spPr bwMode="auto">
            <a:xfrm>
              <a:off x="3486353" y="1276090"/>
              <a:ext cx="12699" cy="95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3" name="Freeform 1023"/>
            <p:cNvSpPr>
              <a:spLocks/>
            </p:cNvSpPr>
            <p:nvPr/>
          </p:nvSpPr>
          <p:spPr bwMode="auto">
            <a:xfrm>
              <a:off x="3486353" y="1265554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4" name="Freeform 1024"/>
            <p:cNvSpPr>
              <a:spLocks/>
            </p:cNvSpPr>
            <p:nvPr/>
          </p:nvSpPr>
          <p:spPr bwMode="auto">
            <a:xfrm>
              <a:off x="3001498" y="1276090"/>
              <a:ext cx="137376" cy="15517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8" y="120"/>
                </a:cxn>
                <a:cxn ang="0">
                  <a:pos x="24" y="120"/>
                </a:cxn>
                <a:cxn ang="0">
                  <a:pos x="32" y="112"/>
                </a:cxn>
                <a:cxn ang="0">
                  <a:pos x="40" y="120"/>
                </a:cxn>
                <a:cxn ang="0">
                  <a:pos x="72" y="112"/>
                </a:cxn>
                <a:cxn ang="0">
                  <a:pos x="80" y="104"/>
                </a:cxn>
                <a:cxn ang="0">
                  <a:pos x="72" y="104"/>
                </a:cxn>
                <a:cxn ang="0">
                  <a:pos x="88" y="88"/>
                </a:cxn>
                <a:cxn ang="0">
                  <a:pos x="80" y="80"/>
                </a:cxn>
                <a:cxn ang="0">
                  <a:pos x="64" y="80"/>
                </a:cxn>
                <a:cxn ang="0">
                  <a:pos x="72" y="80"/>
                </a:cxn>
                <a:cxn ang="0">
                  <a:pos x="64" y="64"/>
                </a:cxn>
                <a:cxn ang="0">
                  <a:pos x="56" y="56"/>
                </a:cxn>
                <a:cxn ang="0">
                  <a:pos x="48" y="40"/>
                </a:cxn>
                <a:cxn ang="0">
                  <a:pos x="32" y="40"/>
                </a:cxn>
                <a:cxn ang="0">
                  <a:pos x="48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16" y="0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8" y="56"/>
                </a:cxn>
                <a:cxn ang="0">
                  <a:pos x="16" y="56"/>
                </a:cxn>
                <a:cxn ang="0">
                  <a:pos x="32" y="56"/>
                </a:cxn>
                <a:cxn ang="0">
                  <a:pos x="24" y="56"/>
                </a:cxn>
                <a:cxn ang="0">
                  <a:pos x="40" y="64"/>
                </a:cxn>
                <a:cxn ang="0">
                  <a:pos x="32" y="80"/>
                </a:cxn>
                <a:cxn ang="0">
                  <a:pos x="16" y="80"/>
                </a:cxn>
                <a:cxn ang="0">
                  <a:pos x="16" y="88"/>
                </a:cxn>
                <a:cxn ang="0">
                  <a:pos x="8" y="96"/>
                </a:cxn>
                <a:cxn ang="0">
                  <a:pos x="8" y="104"/>
                </a:cxn>
                <a:cxn ang="0">
                  <a:pos x="24" y="104"/>
                </a:cxn>
                <a:cxn ang="0">
                  <a:pos x="32" y="104"/>
                </a:cxn>
                <a:cxn ang="0">
                  <a:pos x="16" y="104"/>
                </a:cxn>
                <a:cxn ang="0">
                  <a:pos x="0" y="120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5" name="Freeform 1025"/>
            <p:cNvSpPr>
              <a:spLocks/>
            </p:cNvSpPr>
            <p:nvPr/>
          </p:nvSpPr>
          <p:spPr bwMode="auto">
            <a:xfrm>
              <a:off x="3249698" y="1575894"/>
              <a:ext cx="12699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6" name="Freeform 1026"/>
            <p:cNvSpPr>
              <a:spLocks/>
            </p:cNvSpPr>
            <p:nvPr/>
          </p:nvSpPr>
          <p:spPr bwMode="auto">
            <a:xfrm>
              <a:off x="3236999" y="1606545"/>
              <a:ext cx="36941" cy="41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2"/>
                </a:cxn>
                <a:cxn ang="0">
                  <a:pos x="24" y="32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7" name="Freeform 1027"/>
            <p:cNvSpPr>
              <a:spLocks/>
            </p:cNvSpPr>
            <p:nvPr/>
          </p:nvSpPr>
          <p:spPr bwMode="auto">
            <a:xfrm>
              <a:off x="3324735" y="1658268"/>
              <a:ext cx="62339" cy="306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32" y="24"/>
                </a:cxn>
                <a:cxn ang="0">
                  <a:pos x="40" y="0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8" name="Freeform 1028"/>
            <p:cNvSpPr>
              <a:spLocks/>
            </p:cNvSpPr>
            <p:nvPr/>
          </p:nvSpPr>
          <p:spPr bwMode="auto">
            <a:xfrm>
              <a:off x="3499052" y="1658268"/>
              <a:ext cx="36941" cy="4118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24" y="32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9" name="Freeform 1029"/>
            <p:cNvSpPr>
              <a:spLocks/>
            </p:cNvSpPr>
            <p:nvPr/>
          </p:nvSpPr>
          <p:spPr bwMode="auto">
            <a:xfrm>
              <a:off x="3548692" y="1709991"/>
              <a:ext cx="49640" cy="201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0" name="Freeform 1030"/>
            <p:cNvSpPr>
              <a:spLocks/>
            </p:cNvSpPr>
            <p:nvPr/>
          </p:nvSpPr>
          <p:spPr bwMode="auto">
            <a:xfrm>
              <a:off x="3710310" y="1709991"/>
              <a:ext cx="50794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0" y="16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1" name="Freeform 1031"/>
            <p:cNvSpPr>
              <a:spLocks/>
            </p:cNvSpPr>
            <p:nvPr/>
          </p:nvSpPr>
          <p:spPr bwMode="auto">
            <a:xfrm>
              <a:off x="3125021" y="1626659"/>
              <a:ext cx="26551" cy="210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2" name="Freeform 1032"/>
            <p:cNvSpPr>
              <a:spLocks/>
            </p:cNvSpPr>
            <p:nvPr/>
          </p:nvSpPr>
          <p:spPr bwMode="auto">
            <a:xfrm>
              <a:off x="2739445" y="1854625"/>
              <a:ext cx="12699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3" name="Freeform 1033"/>
            <p:cNvSpPr>
              <a:spLocks/>
            </p:cNvSpPr>
            <p:nvPr/>
          </p:nvSpPr>
          <p:spPr bwMode="auto">
            <a:xfrm>
              <a:off x="2789085" y="1844089"/>
              <a:ext cx="25397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4" name="Line 1048"/>
            <p:cNvSpPr>
              <a:spLocks noChangeShapeType="1"/>
            </p:cNvSpPr>
            <p:nvPr/>
          </p:nvSpPr>
          <p:spPr bwMode="auto">
            <a:xfrm>
              <a:off x="3063836" y="1276090"/>
              <a:ext cx="1154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5" name="Freeform 1069"/>
            <p:cNvSpPr>
              <a:spLocks/>
            </p:cNvSpPr>
            <p:nvPr/>
          </p:nvSpPr>
          <p:spPr bwMode="auto">
            <a:xfrm>
              <a:off x="3623729" y="1699455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6" name="Line 1071"/>
            <p:cNvSpPr>
              <a:spLocks noChangeShapeType="1"/>
            </p:cNvSpPr>
            <p:nvPr/>
          </p:nvSpPr>
          <p:spPr bwMode="auto">
            <a:xfrm flipV="1">
              <a:off x="3249698" y="2349828"/>
              <a:ext cx="2309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7" name="Freeform 1075"/>
            <p:cNvSpPr>
              <a:spLocks/>
            </p:cNvSpPr>
            <p:nvPr/>
          </p:nvSpPr>
          <p:spPr bwMode="auto">
            <a:xfrm>
              <a:off x="5490422" y="1338350"/>
              <a:ext cx="12699" cy="95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8" name="Freeform 1076"/>
            <p:cNvSpPr>
              <a:spLocks/>
            </p:cNvSpPr>
            <p:nvPr/>
          </p:nvSpPr>
          <p:spPr bwMode="auto">
            <a:xfrm>
              <a:off x="3300492" y="1327814"/>
              <a:ext cx="24243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9" name="Line 1077"/>
            <p:cNvSpPr>
              <a:spLocks noChangeShapeType="1"/>
            </p:cNvSpPr>
            <p:nvPr/>
          </p:nvSpPr>
          <p:spPr bwMode="auto">
            <a:xfrm flipV="1">
              <a:off x="3286639" y="1338350"/>
              <a:ext cx="230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0" name="Line 1078"/>
            <p:cNvSpPr>
              <a:spLocks noChangeShapeType="1"/>
            </p:cNvSpPr>
            <p:nvPr/>
          </p:nvSpPr>
          <p:spPr bwMode="auto">
            <a:xfrm>
              <a:off x="3300492" y="1358464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1" name="Freeform 1079"/>
            <p:cNvSpPr>
              <a:spLocks/>
            </p:cNvSpPr>
            <p:nvPr/>
          </p:nvSpPr>
          <p:spPr bwMode="auto">
            <a:xfrm>
              <a:off x="3623729" y="2970507"/>
              <a:ext cx="36941" cy="4118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16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8"/>
                </a:cxn>
              </a:cxnLst>
              <a:rect l="0" t="0" r="r" b="b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2" name="Freeform 1083"/>
            <p:cNvSpPr>
              <a:spLocks/>
            </p:cNvSpPr>
            <p:nvPr/>
          </p:nvSpPr>
          <p:spPr bwMode="auto">
            <a:xfrm>
              <a:off x="2913762" y="1338350"/>
              <a:ext cx="87736" cy="71838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56" y="32"/>
                </a:cxn>
                <a:cxn ang="0">
                  <a:pos x="48" y="48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8" y="48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32" y="8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3" name="Freeform 1084"/>
            <p:cNvSpPr>
              <a:spLocks/>
            </p:cNvSpPr>
            <p:nvPr/>
          </p:nvSpPr>
          <p:spPr bwMode="auto">
            <a:xfrm>
              <a:off x="3163116" y="1369001"/>
              <a:ext cx="73883" cy="5172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48" y="0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32" y="40"/>
                </a:cxn>
                <a:cxn ang="0">
                  <a:pos x="16" y="32"/>
                </a:cxn>
                <a:cxn ang="0">
                  <a:pos x="0" y="32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4" name="Freeform 1085"/>
            <p:cNvSpPr>
              <a:spLocks/>
            </p:cNvSpPr>
            <p:nvPr/>
          </p:nvSpPr>
          <p:spPr bwMode="auto">
            <a:xfrm>
              <a:off x="3398618" y="1441796"/>
              <a:ext cx="100434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24"/>
                </a:cxn>
                <a:cxn ang="0">
                  <a:pos x="24" y="32"/>
                </a:cxn>
                <a:cxn ang="0">
                  <a:pos x="48" y="16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56" y="8"/>
                </a:cxn>
                <a:cxn ang="0">
                  <a:pos x="40" y="8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5" name="Freeform 1086"/>
            <p:cNvSpPr>
              <a:spLocks/>
            </p:cNvSpPr>
            <p:nvPr/>
          </p:nvSpPr>
          <p:spPr bwMode="auto">
            <a:xfrm>
              <a:off x="3313190" y="1410188"/>
              <a:ext cx="110824" cy="51723"/>
            </a:xfrm>
            <a:custGeom>
              <a:avLst/>
              <a:gdLst/>
              <a:ahLst/>
              <a:cxnLst>
                <a:cxn ang="0">
                  <a:pos x="72" y="24"/>
                </a:cxn>
                <a:cxn ang="0">
                  <a:pos x="56" y="16"/>
                </a:cxn>
                <a:cxn ang="0">
                  <a:pos x="48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40" y="32"/>
                </a:cxn>
                <a:cxn ang="0">
                  <a:pos x="56" y="40"/>
                </a:cxn>
                <a:cxn ang="0">
                  <a:pos x="72" y="24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6238" y="642938"/>
            <a:ext cx="8453437" cy="812800"/>
          </a:xfrm>
        </p:spPr>
        <p:txBody>
          <a:bodyPr/>
          <a:lstStyle/>
          <a:p>
            <a:pPr>
              <a:defRPr/>
            </a:pP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Tasa prevista de crecimiento de la productividad </a:t>
            </a:r>
            <a:b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agrícola con el estatus actual</a:t>
            </a:r>
            <a:endParaRPr lang="pt-BR" sz="2600" b="1" dirty="0">
              <a:solidFill>
                <a:srgbClr val="0066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708406" y="1735619"/>
            <a:ext cx="3752850" cy="348615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1,6% </a:t>
            </a: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a.a.</a:t>
            </a:r>
          </a:p>
        </p:txBody>
      </p:sp>
      <p:sp>
        <p:nvSpPr>
          <p:cNvPr id="358" name="Oval 357"/>
          <p:cNvSpPr>
            <a:spLocks noChangeAspect="1"/>
          </p:cNvSpPr>
          <p:nvPr/>
        </p:nvSpPr>
        <p:spPr bwMode="auto">
          <a:xfrm>
            <a:off x="3189863" y="2170826"/>
            <a:ext cx="2814638" cy="2614613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75000"/>
                </a:schemeClr>
              </a:gs>
              <a:gs pos="80000">
                <a:schemeClr val="accent2">
                  <a:shade val="93000"/>
                  <a:satMod val="130000"/>
                  <a:alpha val="75000"/>
                </a:schemeClr>
              </a:gs>
              <a:gs pos="100000">
                <a:schemeClr val="accent2">
                  <a:shade val="94000"/>
                  <a:satMod val="135000"/>
                  <a:alpha val="7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1,2%</a:t>
            </a:r>
            <a:r>
              <a:rPr lang="pt-BR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a.a.</a:t>
            </a:r>
          </a:p>
        </p:txBody>
      </p:sp>
      <p:sp>
        <p:nvSpPr>
          <p:cNvPr id="360" name="TextBox 359"/>
          <p:cNvSpPr txBox="1">
            <a:spLocks noChangeArrowheads="1"/>
          </p:cNvSpPr>
          <p:nvPr/>
        </p:nvSpPr>
        <p:spPr bwMode="auto">
          <a:xfrm>
            <a:off x="407988" y="5121275"/>
            <a:ext cx="81819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lvl="1"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es-MX" b="1">
                <a:solidFill>
                  <a:srgbClr val="626469"/>
                </a:solidFill>
              </a:rPr>
              <a:t>Y la producción global crecerá a una tasa anual de </a:t>
            </a:r>
            <a:r>
              <a:rPr lang="pt-BR" altLang="es-MX" b="1">
                <a:solidFill>
                  <a:srgbClr val="AAB400"/>
                </a:solidFill>
              </a:rPr>
              <a:t>1,2% </a:t>
            </a:r>
            <a:r>
              <a:rPr lang="pt-BR" altLang="es-MX" b="1">
                <a:solidFill>
                  <a:srgbClr val="626469"/>
                </a:solidFill>
              </a:rPr>
              <a:t>a.a;</a:t>
            </a:r>
          </a:p>
        </p:txBody>
      </p:sp>
      <p:sp>
        <p:nvSpPr>
          <p:cNvPr id="32775" name="Rectangle 16"/>
          <p:cNvSpPr>
            <a:spLocks noChangeArrowheads="1"/>
          </p:cNvSpPr>
          <p:nvPr/>
        </p:nvSpPr>
        <p:spPr bwMode="auto">
          <a:xfrm>
            <a:off x="2124075" y="6370638"/>
            <a:ext cx="6484938" cy="487362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8C8C8C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75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s-MX" altLang="es-MX" sz="1200" i="1">
                <a:solidFill>
                  <a:srgbClr val="626469"/>
                </a:solidFill>
              </a:rPr>
              <a:t>Fuente: USDA y FAO</a:t>
            </a:r>
          </a:p>
          <a:p>
            <a:pPr algn="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s-MX" altLang="es-MX" sz="1200" i="1">
                <a:solidFill>
                  <a:srgbClr val="626469"/>
                </a:solidFill>
              </a:rPr>
              <a:t>*Incrementos agregados en productividad y área cultivada</a:t>
            </a:r>
          </a:p>
        </p:txBody>
      </p:sp>
    </p:spTree>
    <p:extLst>
      <p:ext uri="{BB962C8B-B14F-4D97-AF65-F5344CB8AC3E}">
        <p14:creationId xmlns:p14="http://schemas.microsoft.com/office/powerpoint/2010/main" xmlns="" val="11965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36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6"/>
          <p:cNvGrpSpPr/>
          <p:nvPr/>
        </p:nvGrpSpPr>
        <p:grpSpPr>
          <a:xfrm>
            <a:off x="114300" y="845276"/>
            <a:ext cx="8858250" cy="4812573"/>
            <a:chOff x="114300" y="883377"/>
            <a:chExt cx="6196912" cy="2610120"/>
          </a:xfrm>
          <a:solidFill>
            <a:srgbClr val="F4F6FA"/>
          </a:solidFill>
        </p:grpSpPr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1208687" y="2129534"/>
              <a:ext cx="49640" cy="31609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32" y="24"/>
                </a:cxn>
                <a:cxn ang="0">
                  <a:pos x="32" y="16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" name="Freeform 860"/>
            <p:cNvSpPr>
              <a:spLocks/>
            </p:cNvSpPr>
            <p:nvPr/>
          </p:nvSpPr>
          <p:spPr bwMode="auto">
            <a:xfrm>
              <a:off x="1296423" y="2202330"/>
              <a:ext cx="62339" cy="51723"/>
            </a:xfrm>
            <a:custGeom>
              <a:avLst/>
              <a:gdLst/>
              <a:ahLst/>
              <a:cxnLst>
                <a:cxn ang="0">
                  <a:pos x="40" y="24"/>
                </a:cxn>
                <a:cxn ang="0">
                  <a:pos x="32" y="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24" y="32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40" y="24"/>
                </a:cxn>
              </a:cxnLst>
              <a:rect l="0" t="0" r="r" b="b"/>
              <a:pathLst>
                <a:path w="40" h="40">
                  <a:moveTo>
                    <a:pt x="40" y="24"/>
                  </a:moveTo>
                  <a:lnTo>
                    <a:pt x="32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" name="Freeform 861"/>
            <p:cNvSpPr>
              <a:spLocks/>
            </p:cNvSpPr>
            <p:nvPr/>
          </p:nvSpPr>
          <p:spPr bwMode="auto">
            <a:xfrm>
              <a:off x="1271026" y="2118998"/>
              <a:ext cx="87736" cy="83332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56" y="16"/>
                </a:cxn>
                <a:cxn ang="0">
                  <a:pos x="56" y="0"/>
                </a:cxn>
                <a:cxn ang="0">
                  <a:pos x="32" y="8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16" y="64"/>
                </a:cxn>
                <a:cxn ang="0">
                  <a:pos x="40" y="64"/>
                </a:cxn>
              </a:cxnLst>
              <a:rect l="0" t="0" r="r" b="b"/>
              <a:pathLst>
                <a:path w="56" h="64">
                  <a:moveTo>
                    <a:pt x="40" y="64"/>
                  </a:moveTo>
                  <a:lnTo>
                    <a:pt x="56" y="16"/>
                  </a:lnTo>
                  <a:lnTo>
                    <a:pt x="56" y="0"/>
                  </a:lnTo>
                  <a:lnTo>
                    <a:pt x="32" y="8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16" y="64"/>
                  </a:lnTo>
                  <a:lnTo>
                    <a:pt x="40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" name="Freeform 854"/>
            <p:cNvSpPr>
              <a:spLocks/>
            </p:cNvSpPr>
            <p:nvPr/>
          </p:nvSpPr>
          <p:spPr bwMode="auto">
            <a:xfrm>
              <a:off x="1171746" y="2068232"/>
              <a:ext cx="86581" cy="82374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24" y="64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48" y="0"/>
                </a:cxn>
                <a:cxn ang="0">
                  <a:pos x="40" y="24"/>
                </a:cxn>
                <a:cxn ang="0">
                  <a:pos x="48" y="32"/>
                </a:cxn>
                <a:cxn ang="0">
                  <a:pos x="56" y="32"/>
                </a:cxn>
                <a:cxn ang="0">
                  <a:pos x="32" y="48"/>
                </a:cxn>
              </a:cxnLst>
              <a:rect l="0" t="0" r="r" b="b"/>
              <a:pathLst>
                <a:path w="56" h="64">
                  <a:moveTo>
                    <a:pt x="32" y="48"/>
                  </a:moveTo>
                  <a:lnTo>
                    <a:pt x="24" y="6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56" y="32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" name="Freeform 856"/>
            <p:cNvSpPr>
              <a:spLocks/>
            </p:cNvSpPr>
            <p:nvPr/>
          </p:nvSpPr>
          <p:spPr bwMode="auto">
            <a:xfrm>
              <a:off x="1408402" y="2232981"/>
              <a:ext cx="11544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" name="Freeform 857"/>
            <p:cNvSpPr>
              <a:spLocks/>
            </p:cNvSpPr>
            <p:nvPr/>
          </p:nvSpPr>
          <p:spPr bwMode="auto">
            <a:xfrm>
              <a:off x="1408402" y="2232981"/>
              <a:ext cx="11544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" name="Freeform 858"/>
            <p:cNvSpPr>
              <a:spLocks/>
            </p:cNvSpPr>
            <p:nvPr/>
          </p:nvSpPr>
          <p:spPr bwMode="auto">
            <a:xfrm>
              <a:off x="1419946" y="2232981"/>
              <a:ext cx="50794" cy="42145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24" y="32"/>
                </a:cxn>
                <a:cxn ang="0">
                  <a:pos x="32" y="24"/>
                </a:cxn>
                <a:cxn ang="0">
                  <a:pos x="32" y="16"/>
                </a:cxn>
              </a:cxnLst>
              <a:rect l="0" t="0" r="r" b="b"/>
              <a:pathLst>
                <a:path w="32" h="32">
                  <a:moveTo>
                    <a:pt x="32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" name="Freeform 859"/>
            <p:cNvSpPr>
              <a:spLocks/>
            </p:cNvSpPr>
            <p:nvPr/>
          </p:nvSpPr>
          <p:spPr bwMode="auto">
            <a:xfrm>
              <a:off x="1346063" y="2232981"/>
              <a:ext cx="73883" cy="4214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32" y="16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24" y="24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48" h="32">
                  <a:moveTo>
                    <a:pt x="8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" name="Freeform 862"/>
            <p:cNvSpPr>
              <a:spLocks/>
            </p:cNvSpPr>
            <p:nvPr/>
          </p:nvSpPr>
          <p:spPr bwMode="auto">
            <a:xfrm>
              <a:off x="1221386" y="2108461"/>
              <a:ext cx="137376" cy="5268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64" y="0"/>
                </a:cxn>
                <a:cxn ang="0">
                  <a:pos x="88" y="8"/>
                </a:cxn>
                <a:cxn ang="0">
                  <a:pos x="64" y="16"/>
                </a:cxn>
                <a:cxn ang="0">
                  <a:pos x="32" y="40"/>
                </a:cxn>
                <a:cxn ang="0">
                  <a:pos x="24" y="32"/>
                </a:cxn>
                <a:cxn ang="0">
                  <a:pos x="0" y="16"/>
                </a:cxn>
                <a:cxn ang="0">
                  <a:pos x="24" y="0"/>
                </a:cxn>
              </a:cxnLst>
              <a:rect l="0" t="0" r="r" b="b"/>
              <a:pathLst>
                <a:path w="88" h="40">
                  <a:moveTo>
                    <a:pt x="24" y="0"/>
                  </a:moveTo>
                  <a:lnTo>
                    <a:pt x="64" y="0"/>
                  </a:lnTo>
                  <a:lnTo>
                    <a:pt x="88" y="8"/>
                  </a:lnTo>
                  <a:lnTo>
                    <a:pt x="64" y="1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0" y="16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" name="Freeform 863"/>
            <p:cNvSpPr>
              <a:spLocks/>
            </p:cNvSpPr>
            <p:nvPr/>
          </p:nvSpPr>
          <p:spPr bwMode="auto">
            <a:xfrm>
              <a:off x="1595417" y="2027045"/>
              <a:ext cx="73883" cy="5076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48" y="16"/>
                </a:cxn>
                <a:cxn ang="0">
                  <a:pos x="48" y="24"/>
                </a:cxn>
                <a:cxn ang="0">
                  <a:pos x="48" y="32"/>
                </a:cxn>
                <a:cxn ang="0">
                  <a:pos x="4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8" y="0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32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8" y="16"/>
                  </a:lnTo>
                  <a:lnTo>
                    <a:pt x="48" y="24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" name="Freeform 864"/>
            <p:cNvSpPr>
              <a:spLocks/>
            </p:cNvSpPr>
            <p:nvPr/>
          </p:nvSpPr>
          <p:spPr bwMode="auto">
            <a:xfrm>
              <a:off x="1544623" y="2027045"/>
              <a:ext cx="63493" cy="4118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24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2" y="24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32" y="32"/>
                </a:cxn>
                <a:cxn ang="0">
                  <a:pos x="40" y="0"/>
                </a:cxn>
              </a:cxnLst>
              <a:rect l="0" t="0" r="r" b="b"/>
              <a:pathLst>
                <a:path w="40" h="32">
                  <a:moveTo>
                    <a:pt x="40" y="0"/>
                  </a:moveTo>
                  <a:lnTo>
                    <a:pt x="24" y="0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2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32" y="32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" name="Freeform 865"/>
            <p:cNvSpPr>
              <a:spLocks/>
            </p:cNvSpPr>
            <p:nvPr/>
          </p:nvSpPr>
          <p:spPr bwMode="auto">
            <a:xfrm>
              <a:off x="1931353" y="3007872"/>
              <a:ext cx="99280" cy="9291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32" y="72"/>
                </a:cxn>
                <a:cxn ang="0">
                  <a:pos x="0" y="56"/>
                </a:cxn>
              </a:cxnLst>
              <a:rect l="0" t="0" r="r" b="b"/>
              <a:pathLst>
                <a:path w="64" h="72">
                  <a:moveTo>
                    <a:pt x="0" y="56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32" y="72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" name="Freeform 866"/>
            <p:cNvSpPr>
              <a:spLocks/>
            </p:cNvSpPr>
            <p:nvPr/>
          </p:nvSpPr>
          <p:spPr bwMode="auto">
            <a:xfrm>
              <a:off x="1544623" y="2315355"/>
              <a:ext cx="796548" cy="765314"/>
            </a:xfrm>
            <a:custGeom>
              <a:avLst/>
              <a:gdLst/>
              <a:ahLst/>
              <a:cxnLst>
                <a:cxn ang="0">
                  <a:pos x="272" y="48"/>
                </a:cxn>
                <a:cxn ang="0">
                  <a:pos x="232" y="40"/>
                </a:cxn>
                <a:cxn ang="0">
                  <a:pos x="224" y="48"/>
                </a:cxn>
                <a:cxn ang="0">
                  <a:pos x="192" y="56"/>
                </a:cxn>
                <a:cxn ang="0">
                  <a:pos x="176" y="40"/>
                </a:cxn>
                <a:cxn ang="0">
                  <a:pos x="176" y="0"/>
                </a:cxn>
                <a:cxn ang="0">
                  <a:pos x="168" y="8"/>
                </a:cxn>
                <a:cxn ang="0">
                  <a:pos x="112" y="16"/>
                </a:cxn>
                <a:cxn ang="0">
                  <a:pos x="120" y="40"/>
                </a:cxn>
                <a:cxn ang="0">
                  <a:pos x="104" y="64"/>
                </a:cxn>
                <a:cxn ang="0">
                  <a:pos x="88" y="56"/>
                </a:cxn>
                <a:cxn ang="0">
                  <a:pos x="48" y="56"/>
                </a:cxn>
                <a:cxn ang="0">
                  <a:pos x="56" y="72"/>
                </a:cxn>
                <a:cxn ang="0">
                  <a:pos x="48" y="96"/>
                </a:cxn>
                <a:cxn ang="0">
                  <a:pos x="16" y="152"/>
                </a:cxn>
                <a:cxn ang="0">
                  <a:pos x="0" y="192"/>
                </a:cxn>
                <a:cxn ang="0">
                  <a:pos x="24" y="232"/>
                </a:cxn>
                <a:cxn ang="0">
                  <a:pos x="40" y="240"/>
                </a:cxn>
                <a:cxn ang="0">
                  <a:pos x="72" y="248"/>
                </a:cxn>
                <a:cxn ang="0">
                  <a:pos x="112" y="224"/>
                </a:cxn>
                <a:cxn ang="0">
                  <a:pos x="120" y="264"/>
                </a:cxn>
                <a:cxn ang="0">
                  <a:pos x="184" y="304"/>
                </a:cxn>
                <a:cxn ang="0">
                  <a:pos x="184" y="320"/>
                </a:cxn>
                <a:cxn ang="0">
                  <a:pos x="208" y="336"/>
                </a:cxn>
                <a:cxn ang="0">
                  <a:pos x="216" y="384"/>
                </a:cxn>
                <a:cxn ang="0">
                  <a:pos x="248" y="416"/>
                </a:cxn>
                <a:cxn ang="0">
                  <a:pos x="256" y="440"/>
                </a:cxn>
                <a:cxn ang="0">
                  <a:pos x="272" y="464"/>
                </a:cxn>
                <a:cxn ang="0">
                  <a:pos x="288" y="488"/>
                </a:cxn>
                <a:cxn ang="0">
                  <a:pos x="248" y="536"/>
                </a:cxn>
                <a:cxn ang="0">
                  <a:pos x="272" y="552"/>
                </a:cxn>
                <a:cxn ang="0">
                  <a:pos x="304" y="560"/>
                </a:cxn>
                <a:cxn ang="0">
                  <a:pos x="312" y="592"/>
                </a:cxn>
                <a:cxn ang="0">
                  <a:pos x="336" y="552"/>
                </a:cxn>
                <a:cxn ang="0">
                  <a:pos x="360" y="512"/>
                </a:cxn>
                <a:cxn ang="0">
                  <a:pos x="376" y="448"/>
                </a:cxn>
                <a:cxn ang="0">
                  <a:pos x="392" y="440"/>
                </a:cxn>
                <a:cxn ang="0">
                  <a:pos x="400" y="432"/>
                </a:cxn>
                <a:cxn ang="0">
                  <a:pos x="432" y="424"/>
                </a:cxn>
                <a:cxn ang="0">
                  <a:pos x="448" y="408"/>
                </a:cxn>
                <a:cxn ang="0">
                  <a:pos x="464" y="376"/>
                </a:cxn>
                <a:cxn ang="0">
                  <a:pos x="464" y="344"/>
                </a:cxn>
                <a:cxn ang="0">
                  <a:pos x="504" y="224"/>
                </a:cxn>
                <a:cxn ang="0">
                  <a:pos x="512" y="184"/>
                </a:cxn>
                <a:cxn ang="0">
                  <a:pos x="488" y="152"/>
                </a:cxn>
                <a:cxn ang="0">
                  <a:pos x="424" y="128"/>
                </a:cxn>
                <a:cxn ang="0">
                  <a:pos x="384" y="120"/>
                </a:cxn>
                <a:cxn ang="0">
                  <a:pos x="384" y="104"/>
                </a:cxn>
                <a:cxn ang="0">
                  <a:pos x="368" y="96"/>
                </a:cxn>
                <a:cxn ang="0">
                  <a:pos x="336" y="88"/>
                </a:cxn>
                <a:cxn ang="0">
                  <a:pos x="336" y="80"/>
                </a:cxn>
                <a:cxn ang="0">
                  <a:pos x="304" y="88"/>
                </a:cxn>
                <a:cxn ang="0">
                  <a:pos x="296" y="96"/>
                </a:cxn>
                <a:cxn ang="0">
                  <a:pos x="312" y="64"/>
                </a:cxn>
                <a:cxn ang="0">
                  <a:pos x="304" y="48"/>
                </a:cxn>
                <a:cxn ang="0">
                  <a:pos x="288" y="16"/>
                </a:cxn>
              </a:cxnLst>
              <a:rect l="0" t="0" r="r" b="b"/>
              <a:pathLst>
                <a:path w="512" h="592">
                  <a:moveTo>
                    <a:pt x="288" y="1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32" y="40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192" y="56"/>
                  </a:lnTo>
                  <a:lnTo>
                    <a:pt x="184" y="56"/>
                  </a:lnTo>
                  <a:lnTo>
                    <a:pt x="176" y="40"/>
                  </a:lnTo>
                  <a:lnTo>
                    <a:pt x="184" y="16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36" y="24"/>
                  </a:lnTo>
                  <a:lnTo>
                    <a:pt x="112" y="16"/>
                  </a:lnTo>
                  <a:lnTo>
                    <a:pt x="120" y="24"/>
                  </a:lnTo>
                  <a:lnTo>
                    <a:pt x="120" y="40"/>
                  </a:lnTo>
                  <a:lnTo>
                    <a:pt x="128" y="48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88" y="56"/>
                  </a:lnTo>
                  <a:lnTo>
                    <a:pt x="80" y="48"/>
                  </a:lnTo>
                  <a:lnTo>
                    <a:pt x="48" y="56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40" y="72"/>
                  </a:lnTo>
                  <a:lnTo>
                    <a:pt x="48" y="96"/>
                  </a:lnTo>
                  <a:lnTo>
                    <a:pt x="48" y="144"/>
                  </a:lnTo>
                  <a:lnTo>
                    <a:pt x="16" y="152"/>
                  </a:lnTo>
                  <a:lnTo>
                    <a:pt x="8" y="168"/>
                  </a:lnTo>
                  <a:lnTo>
                    <a:pt x="0" y="192"/>
                  </a:lnTo>
                  <a:lnTo>
                    <a:pt x="8" y="216"/>
                  </a:lnTo>
                  <a:lnTo>
                    <a:pt x="24" y="232"/>
                  </a:lnTo>
                  <a:lnTo>
                    <a:pt x="40" y="224"/>
                  </a:lnTo>
                  <a:lnTo>
                    <a:pt x="40" y="240"/>
                  </a:lnTo>
                  <a:lnTo>
                    <a:pt x="56" y="240"/>
                  </a:lnTo>
                  <a:lnTo>
                    <a:pt x="72" y="248"/>
                  </a:lnTo>
                  <a:lnTo>
                    <a:pt x="88" y="224"/>
                  </a:lnTo>
                  <a:lnTo>
                    <a:pt x="112" y="224"/>
                  </a:lnTo>
                  <a:lnTo>
                    <a:pt x="112" y="248"/>
                  </a:lnTo>
                  <a:lnTo>
                    <a:pt x="120" y="264"/>
                  </a:lnTo>
                  <a:lnTo>
                    <a:pt x="176" y="288"/>
                  </a:lnTo>
                  <a:lnTo>
                    <a:pt x="184" y="304"/>
                  </a:lnTo>
                  <a:lnTo>
                    <a:pt x="184" y="312"/>
                  </a:lnTo>
                  <a:lnTo>
                    <a:pt x="184" y="320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24" y="352"/>
                  </a:lnTo>
                  <a:lnTo>
                    <a:pt x="216" y="384"/>
                  </a:lnTo>
                  <a:lnTo>
                    <a:pt x="224" y="408"/>
                  </a:lnTo>
                  <a:lnTo>
                    <a:pt x="248" y="416"/>
                  </a:lnTo>
                  <a:lnTo>
                    <a:pt x="256" y="416"/>
                  </a:lnTo>
                  <a:lnTo>
                    <a:pt x="256" y="440"/>
                  </a:lnTo>
                  <a:lnTo>
                    <a:pt x="272" y="440"/>
                  </a:lnTo>
                  <a:lnTo>
                    <a:pt x="272" y="464"/>
                  </a:lnTo>
                  <a:lnTo>
                    <a:pt x="280" y="464"/>
                  </a:lnTo>
                  <a:lnTo>
                    <a:pt x="288" y="488"/>
                  </a:lnTo>
                  <a:lnTo>
                    <a:pt x="280" y="496"/>
                  </a:lnTo>
                  <a:lnTo>
                    <a:pt x="248" y="536"/>
                  </a:lnTo>
                  <a:lnTo>
                    <a:pt x="256" y="536"/>
                  </a:lnTo>
                  <a:lnTo>
                    <a:pt x="272" y="552"/>
                  </a:lnTo>
                  <a:lnTo>
                    <a:pt x="272" y="544"/>
                  </a:lnTo>
                  <a:lnTo>
                    <a:pt x="304" y="560"/>
                  </a:lnTo>
                  <a:lnTo>
                    <a:pt x="312" y="576"/>
                  </a:lnTo>
                  <a:lnTo>
                    <a:pt x="312" y="592"/>
                  </a:lnTo>
                  <a:lnTo>
                    <a:pt x="320" y="568"/>
                  </a:lnTo>
                  <a:lnTo>
                    <a:pt x="336" y="552"/>
                  </a:lnTo>
                  <a:lnTo>
                    <a:pt x="344" y="528"/>
                  </a:lnTo>
                  <a:lnTo>
                    <a:pt x="360" y="512"/>
                  </a:lnTo>
                  <a:lnTo>
                    <a:pt x="352" y="472"/>
                  </a:lnTo>
                  <a:lnTo>
                    <a:pt x="376" y="448"/>
                  </a:lnTo>
                  <a:lnTo>
                    <a:pt x="384" y="440"/>
                  </a:lnTo>
                  <a:lnTo>
                    <a:pt x="392" y="440"/>
                  </a:lnTo>
                  <a:lnTo>
                    <a:pt x="392" y="432"/>
                  </a:lnTo>
                  <a:lnTo>
                    <a:pt x="400" y="432"/>
                  </a:lnTo>
                  <a:lnTo>
                    <a:pt x="400" y="424"/>
                  </a:lnTo>
                  <a:lnTo>
                    <a:pt x="432" y="424"/>
                  </a:lnTo>
                  <a:lnTo>
                    <a:pt x="432" y="416"/>
                  </a:lnTo>
                  <a:lnTo>
                    <a:pt x="448" y="408"/>
                  </a:lnTo>
                  <a:lnTo>
                    <a:pt x="448" y="400"/>
                  </a:lnTo>
                  <a:lnTo>
                    <a:pt x="464" y="376"/>
                  </a:lnTo>
                  <a:lnTo>
                    <a:pt x="464" y="352"/>
                  </a:lnTo>
                  <a:lnTo>
                    <a:pt x="464" y="344"/>
                  </a:lnTo>
                  <a:lnTo>
                    <a:pt x="464" y="280"/>
                  </a:lnTo>
                  <a:lnTo>
                    <a:pt x="504" y="224"/>
                  </a:lnTo>
                  <a:lnTo>
                    <a:pt x="512" y="200"/>
                  </a:lnTo>
                  <a:lnTo>
                    <a:pt x="512" y="184"/>
                  </a:lnTo>
                  <a:lnTo>
                    <a:pt x="504" y="160"/>
                  </a:lnTo>
                  <a:lnTo>
                    <a:pt x="488" y="152"/>
                  </a:lnTo>
                  <a:lnTo>
                    <a:pt x="448" y="120"/>
                  </a:lnTo>
                  <a:lnTo>
                    <a:pt x="424" y="128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84" y="112"/>
                  </a:lnTo>
                  <a:lnTo>
                    <a:pt x="384" y="104"/>
                  </a:lnTo>
                  <a:lnTo>
                    <a:pt x="376" y="104"/>
                  </a:lnTo>
                  <a:lnTo>
                    <a:pt x="368" y="96"/>
                  </a:lnTo>
                  <a:lnTo>
                    <a:pt x="344" y="88"/>
                  </a:lnTo>
                  <a:lnTo>
                    <a:pt x="336" y="88"/>
                  </a:lnTo>
                  <a:lnTo>
                    <a:pt x="328" y="104"/>
                  </a:lnTo>
                  <a:lnTo>
                    <a:pt x="336" y="80"/>
                  </a:lnTo>
                  <a:lnTo>
                    <a:pt x="328" y="80"/>
                  </a:lnTo>
                  <a:lnTo>
                    <a:pt x="304" y="88"/>
                  </a:lnTo>
                  <a:lnTo>
                    <a:pt x="304" y="104"/>
                  </a:lnTo>
                  <a:lnTo>
                    <a:pt x="296" y="96"/>
                  </a:lnTo>
                  <a:lnTo>
                    <a:pt x="296" y="80"/>
                  </a:lnTo>
                  <a:lnTo>
                    <a:pt x="312" y="64"/>
                  </a:lnTo>
                  <a:lnTo>
                    <a:pt x="312" y="56"/>
                  </a:lnTo>
                  <a:lnTo>
                    <a:pt x="304" y="48"/>
                  </a:lnTo>
                  <a:lnTo>
                    <a:pt x="296" y="24"/>
                  </a:lnTo>
                  <a:lnTo>
                    <a:pt x="28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" name="Freeform 867"/>
            <p:cNvSpPr>
              <a:spLocks/>
            </p:cNvSpPr>
            <p:nvPr/>
          </p:nvSpPr>
          <p:spPr bwMode="auto">
            <a:xfrm>
              <a:off x="1880558" y="3442732"/>
              <a:ext cx="87736" cy="50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56" y="32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0" y="0"/>
                </a:cxn>
              </a:cxnLst>
              <a:rect l="0" t="0" r="r" b="b"/>
              <a:pathLst>
                <a:path w="56" h="40">
                  <a:moveTo>
                    <a:pt x="0" y="0"/>
                  </a:moveTo>
                  <a:lnTo>
                    <a:pt x="16" y="16"/>
                  </a:lnTo>
                  <a:lnTo>
                    <a:pt x="56" y="32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" name="Freeform 868"/>
            <p:cNvSpPr>
              <a:spLocks/>
            </p:cNvSpPr>
            <p:nvPr/>
          </p:nvSpPr>
          <p:spPr bwMode="auto">
            <a:xfrm>
              <a:off x="1806676" y="3442732"/>
              <a:ext cx="111979" cy="5076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2" y="0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40" y="32"/>
                </a:cxn>
                <a:cxn ang="0">
                  <a:pos x="56" y="32"/>
                </a:cxn>
                <a:cxn ang="0">
                  <a:pos x="56" y="40"/>
                </a:cxn>
                <a:cxn ang="0">
                  <a:pos x="72" y="40"/>
                </a:cxn>
                <a:cxn ang="0">
                  <a:pos x="48" y="0"/>
                </a:cxn>
              </a:cxnLst>
              <a:rect l="0" t="0" r="r" b="b"/>
              <a:pathLst>
                <a:path w="72" h="40">
                  <a:moveTo>
                    <a:pt x="48" y="0"/>
                  </a:moveTo>
                  <a:lnTo>
                    <a:pt x="32" y="0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40" y="32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72" y="4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" name="Freeform 869"/>
            <p:cNvSpPr>
              <a:spLocks/>
            </p:cNvSpPr>
            <p:nvPr/>
          </p:nvSpPr>
          <p:spPr bwMode="auto">
            <a:xfrm>
              <a:off x="1383004" y="2418801"/>
              <a:ext cx="274751" cy="35152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16" y="104"/>
                </a:cxn>
                <a:cxn ang="0">
                  <a:pos x="32" y="128"/>
                </a:cxn>
                <a:cxn ang="0">
                  <a:pos x="80" y="224"/>
                </a:cxn>
                <a:cxn ang="0">
                  <a:pos x="152" y="272"/>
                </a:cxn>
                <a:cxn ang="0">
                  <a:pos x="168" y="264"/>
                </a:cxn>
                <a:cxn ang="0">
                  <a:pos x="176" y="248"/>
                </a:cxn>
                <a:cxn ang="0">
                  <a:pos x="168" y="240"/>
                </a:cxn>
                <a:cxn ang="0">
                  <a:pos x="168" y="184"/>
                </a:cxn>
                <a:cxn ang="0">
                  <a:pos x="160" y="160"/>
                </a:cxn>
                <a:cxn ang="0">
                  <a:pos x="144" y="160"/>
                </a:cxn>
                <a:cxn ang="0">
                  <a:pos x="144" y="144"/>
                </a:cxn>
                <a:cxn ang="0">
                  <a:pos x="128" y="152"/>
                </a:cxn>
                <a:cxn ang="0">
                  <a:pos x="112" y="136"/>
                </a:cxn>
                <a:cxn ang="0">
                  <a:pos x="104" y="112"/>
                </a:cxn>
                <a:cxn ang="0">
                  <a:pos x="112" y="88"/>
                </a:cxn>
                <a:cxn ang="0">
                  <a:pos x="120" y="72"/>
                </a:cxn>
                <a:cxn ang="0">
                  <a:pos x="152" y="64"/>
                </a:cxn>
                <a:cxn ang="0">
                  <a:pos x="144" y="56"/>
                </a:cxn>
                <a:cxn ang="0">
                  <a:pos x="144" y="40"/>
                </a:cxn>
                <a:cxn ang="0">
                  <a:pos x="136" y="32"/>
                </a:cxn>
                <a:cxn ang="0">
                  <a:pos x="104" y="40"/>
                </a:cxn>
                <a:cxn ang="0">
                  <a:pos x="96" y="16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80" y="16"/>
                </a:cxn>
                <a:cxn ang="0">
                  <a:pos x="72" y="24"/>
                </a:cxn>
                <a:cxn ang="0">
                  <a:pos x="64" y="40"/>
                </a:cxn>
                <a:cxn ang="0">
                  <a:pos x="40" y="48"/>
                </a:cxn>
                <a:cxn ang="0">
                  <a:pos x="24" y="72"/>
                </a:cxn>
                <a:cxn ang="0">
                  <a:pos x="8" y="64"/>
                </a:cxn>
                <a:cxn ang="0">
                  <a:pos x="8" y="48"/>
                </a:cxn>
              </a:cxnLst>
              <a:rect l="0" t="0" r="r" b="b"/>
              <a:pathLst>
                <a:path w="176" h="272">
                  <a:moveTo>
                    <a:pt x="8" y="48"/>
                  </a:move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104"/>
                  </a:lnTo>
                  <a:lnTo>
                    <a:pt x="32" y="128"/>
                  </a:lnTo>
                  <a:lnTo>
                    <a:pt x="80" y="224"/>
                  </a:lnTo>
                  <a:lnTo>
                    <a:pt x="152" y="272"/>
                  </a:lnTo>
                  <a:lnTo>
                    <a:pt x="168" y="264"/>
                  </a:lnTo>
                  <a:lnTo>
                    <a:pt x="176" y="248"/>
                  </a:lnTo>
                  <a:lnTo>
                    <a:pt x="168" y="240"/>
                  </a:lnTo>
                  <a:lnTo>
                    <a:pt x="168" y="184"/>
                  </a:lnTo>
                  <a:lnTo>
                    <a:pt x="160" y="160"/>
                  </a:lnTo>
                  <a:lnTo>
                    <a:pt x="144" y="160"/>
                  </a:lnTo>
                  <a:lnTo>
                    <a:pt x="144" y="144"/>
                  </a:lnTo>
                  <a:lnTo>
                    <a:pt x="128" y="152"/>
                  </a:lnTo>
                  <a:lnTo>
                    <a:pt x="112" y="136"/>
                  </a:lnTo>
                  <a:lnTo>
                    <a:pt x="104" y="112"/>
                  </a:lnTo>
                  <a:lnTo>
                    <a:pt x="112" y="88"/>
                  </a:lnTo>
                  <a:lnTo>
                    <a:pt x="120" y="72"/>
                  </a:lnTo>
                  <a:lnTo>
                    <a:pt x="152" y="64"/>
                  </a:lnTo>
                  <a:lnTo>
                    <a:pt x="144" y="56"/>
                  </a:lnTo>
                  <a:lnTo>
                    <a:pt x="144" y="40"/>
                  </a:lnTo>
                  <a:lnTo>
                    <a:pt x="136" y="32"/>
                  </a:lnTo>
                  <a:lnTo>
                    <a:pt x="104" y="40"/>
                  </a:lnTo>
                  <a:lnTo>
                    <a:pt x="96" y="16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64" y="40"/>
                  </a:lnTo>
                  <a:lnTo>
                    <a:pt x="40" y="4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" name="Freeform 870"/>
            <p:cNvSpPr>
              <a:spLocks/>
            </p:cNvSpPr>
            <p:nvPr/>
          </p:nvSpPr>
          <p:spPr bwMode="auto">
            <a:xfrm>
              <a:off x="1383004" y="2388151"/>
              <a:ext cx="124677" cy="124519"/>
            </a:xfrm>
            <a:custGeom>
              <a:avLst/>
              <a:gdLst/>
              <a:ahLst/>
              <a:cxnLst>
                <a:cxn ang="0">
                  <a:pos x="8" y="72"/>
                </a:cxn>
                <a:cxn ang="0">
                  <a:pos x="8" y="88"/>
                </a:cxn>
                <a:cxn ang="0">
                  <a:pos x="24" y="96"/>
                </a:cxn>
                <a:cxn ang="0">
                  <a:pos x="40" y="72"/>
                </a:cxn>
                <a:cxn ang="0">
                  <a:pos x="64" y="64"/>
                </a:cxn>
                <a:cxn ang="0">
                  <a:pos x="72" y="48"/>
                </a:cxn>
                <a:cxn ang="0">
                  <a:pos x="80" y="40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72" y="16"/>
                </a:cxn>
                <a:cxn ang="0">
                  <a:pos x="48" y="24"/>
                </a:cxn>
                <a:cxn ang="0">
                  <a:pos x="32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32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16" y="72"/>
                </a:cxn>
                <a:cxn ang="0">
                  <a:pos x="16" y="64"/>
                </a:cxn>
                <a:cxn ang="0">
                  <a:pos x="16" y="72"/>
                </a:cxn>
                <a:cxn ang="0">
                  <a:pos x="8" y="72"/>
                </a:cxn>
              </a:cxnLst>
              <a:rect l="0" t="0" r="r" b="b"/>
              <a:pathLst>
                <a:path w="80" h="96">
                  <a:moveTo>
                    <a:pt x="8" y="72"/>
                  </a:moveTo>
                  <a:lnTo>
                    <a:pt x="8" y="88"/>
                  </a:lnTo>
                  <a:lnTo>
                    <a:pt x="24" y="96"/>
                  </a:lnTo>
                  <a:lnTo>
                    <a:pt x="40" y="72"/>
                  </a:lnTo>
                  <a:lnTo>
                    <a:pt x="64" y="64"/>
                  </a:lnTo>
                  <a:lnTo>
                    <a:pt x="72" y="48"/>
                  </a:lnTo>
                  <a:lnTo>
                    <a:pt x="80" y="4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72" y="16"/>
                  </a:lnTo>
                  <a:lnTo>
                    <a:pt x="48" y="24"/>
                  </a:lnTo>
                  <a:lnTo>
                    <a:pt x="32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8" y="7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" name="Freeform 871"/>
            <p:cNvSpPr>
              <a:spLocks/>
            </p:cNvSpPr>
            <p:nvPr/>
          </p:nvSpPr>
          <p:spPr bwMode="auto">
            <a:xfrm>
              <a:off x="1419946" y="2171679"/>
              <a:ext cx="262053" cy="330455"/>
            </a:xfrm>
            <a:custGeom>
              <a:avLst/>
              <a:gdLst/>
              <a:ahLst/>
              <a:cxnLst>
                <a:cxn ang="0">
                  <a:pos x="8" y="168"/>
                </a:cxn>
                <a:cxn ang="0">
                  <a:pos x="0" y="168"/>
                </a:cxn>
                <a:cxn ang="0">
                  <a:pos x="8" y="168"/>
                </a:cxn>
                <a:cxn ang="0">
                  <a:pos x="16" y="152"/>
                </a:cxn>
                <a:cxn ang="0">
                  <a:pos x="24" y="152"/>
                </a:cxn>
                <a:cxn ang="0">
                  <a:pos x="32" y="136"/>
                </a:cxn>
                <a:cxn ang="0">
                  <a:pos x="24" y="128"/>
                </a:cxn>
                <a:cxn ang="0">
                  <a:pos x="24" y="88"/>
                </a:cxn>
                <a:cxn ang="0">
                  <a:pos x="24" y="80"/>
                </a:cxn>
                <a:cxn ang="0">
                  <a:pos x="32" y="72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0" y="64"/>
                </a:cxn>
                <a:cxn ang="0">
                  <a:pos x="56" y="48"/>
                </a:cxn>
                <a:cxn ang="0">
                  <a:pos x="56" y="24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112" y="0"/>
                </a:cxn>
                <a:cxn ang="0">
                  <a:pos x="112" y="8"/>
                </a:cxn>
                <a:cxn ang="0">
                  <a:pos x="104" y="16"/>
                </a:cxn>
                <a:cxn ang="0">
                  <a:pos x="96" y="24"/>
                </a:cxn>
                <a:cxn ang="0">
                  <a:pos x="88" y="48"/>
                </a:cxn>
                <a:cxn ang="0">
                  <a:pos x="96" y="72"/>
                </a:cxn>
                <a:cxn ang="0">
                  <a:pos x="96" y="80"/>
                </a:cxn>
                <a:cxn ang="0">
                  <a:pos x="104" y="80"/>
                </a:cxn>
                <a:cxn ang="0">
                  <a:pos x="128" y="88"/>
                </a:cxn>
                <a:cxn ang="0">
                  <a:pos x="136" y="96"/>
                </a:cxn>
                <a:cxn ang="0">
                  <a:pos x="160" y="96"/>
                </a:cxn>
                <a:cxn ang="0">
                  <a:pos x="152" y="120"/>
                </a:cxn>
                <a:cxn ang="0">
                  <a:pos x="160" y="144"/>
                </a:cxn>
                <a:cxn ang="0">
                  <a:pos x="152" y="144"/>
                </a:cxn>
                <a:cxn ang="0">
                  <a:pos x="168" y="168"/>
                </a:cxn>
                <a:cxn ang="0">
                  <a:pos x="160" y="160"/>
                </a:cxn>
                <a:cxn ang="0">
                  <a:pos x="128" y="168"/>
                </a:cxn>
                <a:cxn ang="0">
                  <a:pos x="128" y="176"/>
                </a:cxn>
                <a:cxn ang="0">
                  <a:pos x="136" y="184"/>
                </a:cxn>
                <a:cxn ang="0">
                  <a:pos x="120" y="184"/>
                </a:cxn>
                <a:cxn ang="0">
                  <a:pos x="128" y="208"/>
                </a:cxn>
                <a:cxn ang="0">
                  <a:pos x="128" y="256"/>
                </a:cxn>
                <a:cxn ang="0">
                  <a:pos x="120" y="248"/>
                </a:cxn>
                <a:cxn ang="0">
                  <a:pos x="120" y="232"/>
                </a:cxn>
                <a:cxn ang="0">
                  <a:pos x="112" y="224"/>
                </a:cxn>
                <a:cxn ang="0">
                  <a:pos x="80" y="232"/>
                </a:cxn>
                <a:cxn ang="0">
                  <a:pos x="72" y="208"/>
                </a:cxn>
                <a:cxn ang="0">
                  <a:pos x="56" y="192"/>
                </a:cxn>
                <a:cxn ang="0">
                  <a:pos x="48" y="184"/>
                </a:cxn>
                <a:cxn ang="0">
                  <a:pos x="24" y="192"/>
                </a:cxn>
                <a:cxn ang="0">
                  <a:pos x="8" y="168"/>
                </a:cxn>
              </a:cxnLst>
              <a:rect l="0" t="0" r="r" b="b"/>
              <a:pathLst>
                <a:path w="168" h="256">
                  <a:moveTo>
                    <a:pt x="8" y="168"/>
                  </a:moveTo>
                  <a:lnTo>
                    <a:pt x="0" y="168"/>
                  </a:lnTo>
                  <a:lnTo>
                    <a:pt x="8" y="168"/>
                  </a:lnTo>
                  <a:lnTo>
                    <a:pt x="16" y="152"/>
                  </a:lnTo>
                  <a:lnTo>
                    <a:pt x="24" y="152"/>
                  </a:lnTo>
                  <a:lnTo>
                    <a:pt x="32" y="136"/>
                  </a:lnTo>
                  <a:lnTo>
                    <a:pt x="24" y="128"/>
                  </a:lnTo>
                  <a:lnTo>
                    <a:pt x="24" y="88"/>
                  </a:lnTo>
                  <a:lnTo>
                    <a:pt x="24" y="80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0" y="64"/>
                  </a:lnTo>
                  <a:lnTo>
                    <a:pt x="56" y="48"/>
                  </a:lnTo>
                  <a:lnTo>
                    <a:pt x="56" y="24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88" y="48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04" y="80"/>
                  </a:lnTo>
                  <a:lnTo>
                    <a:pt x="128" y="88"/>
                  </a:lnTo>
                  <a:lnTo>
                    <a:pt x="136" y="96"/>
                  </a:lnTo>
                  <a:lnTo>
                    <a:pt x="160" y="96"/>
                  </a:lnTo>
                  <a:lnTo>
                    <a:pt x="152" y="120"/>
                  </a:lnTo>
                  <a:lnTo>
                    <a:pt x="160" y="144"/>
                  </a:lnTo>
                  <a:lnTo>
                    <a:pt x="152" y="144"/>
                  </a:lnTo>
                  <a:lnTo>
                    <a:pt x="168" y="168"/>
                  </a:lnTo>
                  <a:lnTo>
                    <a:pt x="160" y="160"/>
                  </a:lnTo>
                  <a:lnTo>
                    <a:pt x="128" y="168"/>
                  </a:lnTo>
                  <a:lnTo>
                    <a:pt x="128" y="176"/>
                  </a:lnTo>
                  <a:lnTo>
                    <a:pt x="136" y="184"/>
                  </a:lnTo>
                  <a:lnTo>
                    <a:pt x="120" y="184"/>
                  </a:lnTo>
                  <a:lnTo>
                    <a:pt x="128" y="208"/>
                  </a:lnTo>
                  <a:lnTo>
                    <a:pt x="128" y="256"/>
                  </a:lnTo>
                  <a:lnTo>
                    <a:pt x="120" y="248"/>
                  </a:lnTo>
                  <a:lnTo>
                    <a:pt x="120" y="232"/>
                  </a:lnTo>
                  <a:lnTo>
                    <a:pt x="112" y="224"/>
                  </a:lnTo>
                  <a:lnTo>
                    <a:pt x="80" y="232"/>
                  </a:lnTo>
                  <a:lnTo>
                    <a:pt x="72" y="208"/>
                  </a:lnTo>
                  <a:lnTo>
                    <a:pt x="56" y="192"/>
                  </a:lnTo>
                  <a:lnTo>
                    <a:pt x="48" y="184"/>
                  </a:lnTo>
                  <a:lnTo>
                    <a:pt x="24" y="192"/>
                  </a:lnTo>
                  <a:lnTo>
                    <a:pt x="8" y="16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" name="Freeform 872"/>
            <p:cNvSpPr>
              <a:spLocks/>
            </p:cNvSpPr>
            <p:nvPr/>
          </p:nvSpPr>
          <p:spPr bwMode="auto">
            <a:xfrm>
              <a:off x="1557321" y="2181257"/>
              <a:ext cx="273597" cy="217430"/>
            </a:xfrm>
            <a:custGeom>
              <a:avLst/>
              <a:gdLst/>
              <a:ahLst/>
              <a:cxnLst>
                <a:cxn ang="0">
                  <a:pos x="176" y="56"/>
                </a:cxn>
                <a:cxn ang="0">
                  <a:pos x="160" y="64"/>
                </a:cxn>
                <a:cxn ang="0">
                  <a:pos x="160" y="72"/>
                </a:cxn>
                <a:cxn ang="0">
                  <a:pos x="168" y="80"/>
                </a:cxn>
                <a:cxn ang="0">
                  <a:pos x="160" y="80"/>
                </a:cxn>
                <a:cxn ang="0">
                  <a:pos x="152" y="96"/>
                </a:cxn>
                <a:cxn ang="0">
                  <a:pos x="160" y="104"/>
                </a:cxn>
                <a:cxn ang="0">
                  <a:pos x="160" y="112"/>
                </a:cxn>
                <a:cxn ang="0">
                  <a:pos x="128" y="128"/>
                </a:cxn>
                <a:cxn ang="0">
                  <a:pos x="104" y="120"/>
                </a:cxn>
                <a:cxn ang="0">
                  <a:pos x="112" y="128"/>
                </a:cxn>
                <a:cxn ang="0">
                  <a:pos x="112" y="144"/>
                </a:cxn>
                <a:cxn ang="0">
                  <a:pos x="120" y="152"/>
                </a:cxn>
                <a:cxn ang="0">
                  <a:pos x="96" y="168"/>
                </a:cxn>
                <a:cxn ang="0">
                  <a:pos x="80" y="168"/>
                </a:cxn>
                <a:cxn ang="0">
                  <a:pos x="80" y="160"/>
                </a:cxn>
                <a:cxn ang="0">
                  <a:pos x="64" y="136"/>
                </a:cxn>
                <a:cxn ang="0">
                  <a:pos x="72" y="136"/>
                </a:cxn>
                <a:cxn ang="0">
                  <a:pos x="64" y="112"/>
                </a:cxn>
                <a:cxn ang="0">
                  <a:pos x="72" y="88"/>
                </a:cxn>
                <a:cxn ang="0">
                  <a:pos x="48" y="88"/>
                </a:cxn>
                <a:cxn ang="0">
                  <a:pos x="40" y="80"/>
                </a:cxn>
                <a:cxn ang="0">
                  <a:pos x="16" y="72"/>
                </a:cxn>
                <a:cxn ang="0">
                  <a:pos x="8" y="72"/>
                </a:cxn>
                <a:cxn ang="0">
                  <a:pos x="8" y="64"/>
                </a:cxn>
                <a:cxn ang="0">
                  <a:pos x="0" y="40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24" y="24"/>
                </a:cxn>
                <a:cxn ang="0">
                  <a:pos x="16" y="32"/>
                </a:cxn>
                <a:cxn ang="0">
                  <a:pos x="16" y="48"/>
                </a:cxn>
                <a:cxn ang="0">
                  <a:pos x="24" y="40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48" y="8"/>
                </a:cxn>
                <a:cxn ang="0">
                  <a:pos x="64" y="16"/>
                </a:cxn>
                <a:cxn ang="0">
                  <a:pos x="64" y="24"/>
                </a:cxn>
                <a:cxn ang="0">
                  <a:pos x="88" y="24"/>
                </a:cxn>
                <a:cxn ang="0">
                  <a:pos x="104" y="32"/>
                </a:cxn>
                <a:cxn ang="0">
                  <a:pos x="120" y="24"/>
                </a:cxn>
                <a:cxn ang="0">
                  <a:pos x="144" y="24"/>
                </a:cxn>
                <a:cxn ang="0">
                  <a:pos x="136" y="24"/>
                </a:cxn>
                <a:cxn ang="0">
                  <a:pos x="144" y="32"/>
                </a:cxn>
                <a:cxn ang="0">
                  <a:pos x="160" y="40"/>
                </a:cxn>
                <a:cxn ang="0">
                  <a:pos x="160" y="56"/>
                </a:cxn>
                <a:cxn ang="0">
                  <a:pos x="168" y="56"/>
                </a:cxn>
                <a:cxn ang="0">
                  <a:pos x="176" y="56"/>
                </a:cxn>
              </a:cxnLst>
              <a:rect l="0" t="0" r="r" b="b"/>
              <a:pathLst>
                <a:path w="176" h="168">
                  <a:moveTo>
                    <a:pt x="176" y="56"/>
                  </a:moveTo>
                  <a:lnTo>
                    <a:pt x="160" y="64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60" y="80"/>
                  </a:lnTo>
                  <a:lnTo>
                    <a:pt x="152" y="96"/>
                  </a:lnTo>
                  <a:lnTo>
                    <a:pt x="160" y="104"/>
                  </a:lnTo>
                  <a:lnTo>
                    <a:pt x="160" y="112"/>
                  </a:lnTo>
                  <a:lnTo>
                    <a:pt x="128" y="128"/>
                  </a:lnTo>
                  <a:lnTo>
                    <a:pt x="104" y="120"/>
                  </a:lnTo>
                  <a:lnTo>
                    <a:pt x="112" y="128"/>
                  </a:lnTo>
                  <a:lnTo>
                    <a:pt x="112" y="144"/>
                  </a:lnTo>
                  <a:lnTo>
                    <a:pt x="120" y="152"/>
                  </a:lnTo>
                  <a:lnTo>
                    <a:pt x="96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64" y="136"/>
                  </a:lnTo>
                  <a:lnTo>
                    <a:pt x="72" y="136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0" y="40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64" y="24"/>
                  </a:lnTo>
                  <a:lnTo>
                    <a:pt x="88" y="24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44" y="24"/>
                  </a:lnTo>
                  <a:lnTo>
                    <a:pt x="136" y="24"/>
                  </a:lnTo>
                  <a:lnTo>
                    <a:pt x="144" y="32"/>
                  </a:lnTo>
                  <a:lnTo>
                    <a:pt x="160" y="40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76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" name="Freeform 873"/>
            <p:cNvSpPr>
              <a:spLocks/>
            </p:cNvSpPr>
            <p:nvPr/>
          </p:nvSpPr>
          <p:spPr bwMode="auto">
            <a:xfrm>
              <a:off x="1944051" y="2305776"/>
              <a:ext cx="49640" cy="72796"/>
            </a:xfrm>
            <a:custGeom>
              <a:avLst/>
              <a:gdLst/>
              <a:ahLst/>
              <a:cxnLst>
                <a:cxn ang="0">
                  <a:pos x="32" y="24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32" y="24"/>
                </a:cxn>
              </a:cxnLst>
              <a:rect l="0" t="0" r="r" b="b"/>
              <a:pathLst>
                <a:path w="32" h="56">
                  <a:moveTo>
                    <a:pt x="32" y="24"/>
                  </a:moveTo>
                  <a:lnTo>
                    <a:pt x="16" y="56"/>
                  </a:lnTo>
                  <a:lnTo>
                    <a:pt x="0" y="56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2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" name="Freeform 874"/>
            <p:cNvSpPr>
              <a:spLocks/>
            </p:cNvSpPr>
            <p:nvPr/>
          </p:nvSpPr>
          <p:spPr bwMode="auto">
            <a:xfrm>
              <a:off x="1869014" y="2305776"/>
              <a:ext cx="75037" cy="7279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0" y="24"/>
                </a:cxn>
                <a:cxn ang="0">
                  <a:pos x="16" y="56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48" y="56"/>
                </a:cxn>
                <a:cxn ang="0">
                  <a:pos x="48" y="32"/>
                </a:cxn>
                <a:cxn ang="0">
                  <a:pos x="48" y="16"/>
                </a:cxn>
                <a:cxn ang="0">
                  <a:pos x="48" y="0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0" y="0"/>
                  </a:lnTo>
                  <a:lnTo>
                    <a:pt x="8" y="0"/>
                  </a:lnTo>
                  <a:lnTo>
                    <a:pt x="0" y="24"/>
                  </a:lnTo>
                  <a:lnTo>
                    <a:pt x="16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48" y="56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" name="Freeform 875"/>
            <p:cNvSpPr>
              <a:spLocks/>
            </p:cNvSpPr>
            <p:nvPr/>
          </p:nvSpPr>
          <p:spPr bwMode="auto">
            <a:xfrm>
              <a:off x="1620814" y="2759792"/>
              <a:ext cx="248200" cy="70305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2" y="40"/>
                </a:cxn>
                <a:cxn ang="0">
                  <a:pos x="56" y="80"/>
                </a:cxn>
                <a:cxn ang="0">
                  <a:pos x="40" y="104"/>
                </a:cxn>
                <a:cxn ang="0">
                  <a:pos x="40" y="160"/>
                </a:cxn>
                <a:cxn ang="0">
                  <a:pos x="56" y="248"/>
                </a:cxn>
                <a:cxn ang="0">
                  <a:pos x="56" y="280"/>
                </a:cxn>
                <a:cxn ang="0">
                  <a:pos x="64" y="320"/>
                </a:cxn>
                <a:cxn ang="0">
                  <a:pos x="72" y="368"/>
                </a:cxn>
                <a:cxn ang="0">
                  <a:pos x="80" y="408"/>
                </a:cxn>
                <a:cxn ang="0">
                  <a:pos x="88" y="408"/>
                </a:cxn>
                <a:cxn ang="0">
                  <a:pos x="96" y="488"/>
                </a:cxn>
                <a:cxn ang="0">
                  <a:pos x="112" y="496"/>
                </a:cxn>
                <a:cxn ang="0">
                  <a:pos x="160" y="520"/>
                </a:cxn>
                <a:cxn ang="0">
                  <a:pos x="152" y="528"/>
                </a:cxn>
                <a:cxn ang="0">
                  <a:pos x="136" y="536"/>
                </a:cxn>
                <a:cxn ang="0">
                  <a:pos x="144" y="528"/>
                </a:cxn>
                <a:cxn ang="0">
                  <a:pos x="104" y="520"/>
                </a:cxn>
                <a:cxn ang="0">
                  <a:pos x="96" y="520"/>
                </a:cxn>
                <a:cxn ang="0">
                  <a:pos x="104" y="512"/>
                </a:cxn>
                <a:cxn ang="0">
                  <a:pos x="96" y="512"/>
                </a:cxn>
                <a:cxn ang="0">
                  <a:pos x="88" y="496"/>
                </a:cxn>
                <a:cxn ang="0">
                  <a:pos x="80" y="496"/>
                </a:cxn>
                <a:cxn ang="0">
                  <a:pos x="72" y="488"/>
                </a:cxn>
                <a:cxn ang="0">
                  <a:pos x="64" y="456"/>
                </a:cxn>
                <a:cxn ang="0">
                  <a:pos x="72" y="440"/>
                </a:cxn>
                <a:cxn ang="0">
                  <a:pos x="48" y="440"/>
                </a:cxn>
                <a:cxn ang="0">
                  <a:pos x="56" y="424"/>
                </a:cxn>
                <a:cxn ang="0">
                  <a:pos x="56" y="400"/>
                </a:cxn>
                <a:cxn ang="0">
                  <a:pos x="64" y="416"/>
                </a:cxn>
                <a:cxn ang="0">
                  <a:pos x="64" y="400"/>
                </a:cxn>
                <a:cxn ang="0">
                  <a:pos x="48" y="360"/>
                </a:cxn>
                <a:cxn ang="0">
                  <a:pos x="40" y="352"/>
                </a:cxn>
                <a:cxn ang="0">
                  <a:pos x="24" y="304"/>
                </a:cxn>
                <a:cxn ang="0">
                  <a:pos x="32" y="296"/>
                </a:cxn>
                <a:cxn ang="0">
                  <a:pos x="32" y="224"/>
                </a:cxn>
                <a:cxn ang="0">
                  <a:pos x="24" y="192"/>
                </a:cxn>
                <a:cxn ang="0">
                  <a:pos x="24" y="136"/>
                </a:cxn>
                <a:cxn ang="0">
                  <a:pos x="16" y="64"/>
                </a:cxn>
              </a:cxnLst>
              <a:rect l="0" t="0" r="r" b="b"/>
              <a:pathLst>
                <a:path w="160" h="544">
                  <a:moveTo>
                    <a:pt x="0" y="8"/>
                  </a:moveTo>
                  <a:lnTo>
                    <a:pt x="16" y="0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56" y="96"/>
                  </a:lnTo>
                  <a:lnTo>
                    <a:pt x="40" y="104"/>
                  </a:lnTo>
                  <a:lnTo>
                    <a:pt x="48" y="136"/>
                  </a:lnTo>
                  <a:lnTo>
                    <a:pt x="40" y="160"/>
                  </a:lnTo>
                  <a:lnTo>
                    <a:pt x="40" y="208"/>
                  </a:lnTo>
                  <a:lnTo>
                    <a:pt x="56" y="248"/>
                  </a:lnTo>
                  <a:lnTo>
                    <a:pt x="48" y="272"/>
                  </a:lnTo>
                  <a:lnTo>
                    <a:pt x="56" y="280"/>
                  </a:lnTo>
                  <a:lnTo>
                    <a:pt x="48" y="296"/>
                  </a:lnTo>
                  <a:lnTo>
                    <a:pt x="64" y="320"/>
                  </a:lnTo>
                  <a:lnTo>
                    <a:pt x="64" y="360"/>
                  </a:lnTo>
                  <a:lnTo>
                    <a:pt x="72" y="368"/>
                  </a:lnTo>
                  <a:lnTo>
                    <a:pt x="72" y="384"/>
                  </a:lnTo>
                  <a:lnTo>
                    <a:pt x="80" y="408"/>
                  </a:lnTo>
                  <a:lnTo>
                    <a:pt x="88" y="416"/>
                  </a:lnTo>
                  <a:lnTo>
                    <a:pt x="88" y="408"/>
                  </a:lnTo>
                  <a:lnTo>
                    <a:pt x="96" y="440"/>
                  </a:lnTo>
                  <a:lnTo>
                    <a:pt x="96" y="488"/>
                  </a:lnTo>
                  <a:lnTo>
                    <a:pt x="104" y="496"/>
                  </a:lnTo>
                  <a:lnTo>
                    <a:pt x="112" y="496"/>
                  </a:lnTo>
                  <a:lnTo>
                    <a:pt x="128" y="520"/>
                  </a:lnTo>
                  <a:lnTo>
                    <a:pt x="160" y="520"/>
                  </a:lnTo>
                  <a:lnTo>
                    <a:pt x="160" y="528"/>
                  </a:lnTo>
                  <a:lnTo>
                    <a:pt x="152" y="528"/>
                  </a:lnTo>
                  <a:lnTo>
                    <a:pt x="152" y="544"/>
                  </a:lnTo>
                  <a:lnTo>
                    <a:pt x="136" y="536"/>
                  </a:lnTo>
                  <a:lnTo>
                    <a:pt x="144" y="536"/>
                  </a:lnTo>
                  <a:lnTo>
                    <a:pt x="144" y="528"/>
                  </a:lnTo>
                  <a:lnTo>
                    <a:pt x="136" y="536"/>
                  </a:lnTo>
                  <a:lnTo>
                    <a:pt x="104" y="520"/>
                  </a:lnTo>
                  <a:lnTo>
                    <a:pt x="104" y="528"/>
                  </a:lnTo>
                  <a:lnTo>
                    <a:pt x="96" y="520"/>
                  </a:lnTo>
                  <a:lnTo>
                    <a:pt x="96" y="512"/>
                  </a:lnTo>
                  <a:lnTo>
                    <a:pt x="104" y="512"/>
                  </a:lnTo>
                  <a:lnTo>
                    <a:pt x="96" y="504"/>
                  </a:lnTo>
                  <a:lnTo>
                    <a:pt x="96" y="512"/>
                  </a:lnTo>
                  <a:lnTo>
                    <a:pt x="88" y="512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80" y="496"/>
                  </a:lnTo>
                  <a:lnTo>
                    <a:pt x="80" y="488"/>
                  </a:lnTo>
                  <a:lnTo>
                    <a:pt x="72" y="488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72" y="464"/>
                  </a:lnTo>
                  <a:lnTo>
                    <a:pt x="72" y="440"/>
                  </a:lnTo>
                  <a:lnTo>
                    <a:pt x="56" y="440"/>
                  </a:lnTo>
                  <a:lnTo>
                    <a:pt x="48" y="440"/>
                  </a:lnTo>
                  <a:lnTo>
                    <a:pt x="56" y="432"/>
                  </a:lnTo>
                  <a:lnTo>
                    <a:pt x="56" y="424"/>
                  </a:lnTo>
                  <a:lnTo>
                    <a:pt x="48" y="400"/>
                  </a:lnTo>
                  <a:lnTo>
                    <a:pt x="56" y="400"/>
                  </a:lnTo>
                  <a:lnTo>
                    <a:pt x="64" y="400"/>
                  </a:lnTo>
                  <a:lnTo>
                    <a:pt x="64" y="416"/>
                  </a:lnTo>
                  <a:lnTo>
                    <a:pt x="64" y="424"/>
                  </a:lnTo>
                  <a:lnTo>
                    <a:pt x="64" y="400"/>
                  </a:lnTo>
                  <a:lnTo>
                    <a:pt x="56" y="368"/>
                  </a:lnTo>
                  <a:lnTo>
                    <a:pt x="48" y="360"/>
                  </a:lnTo>
                  <a:lnTo>
                    <a:pt x="48" y="368"/>
                  </a:lnTo>
                  <a:lnTo>
                    <a:pt x="40" y="352"/>
                  </a:lnTo>
                  <a:lnTo>
                    <a:pt x="40" y="336"/>
                  </a:lnTo>
                  <a:lnTo>
                    <a:pt x="24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16" y="200"/>
                  </a:lnTo>
                  <a:lnTo>
                    <a:pt x="24" y="192"/>
                  </a:lnTo>
                  <a:lnTo>
                    <a:pt x="16" y="176"/>
                  </a:lnTo>
                  <a:lnTo>
                    <a:pt x="24" y="136"/>
                  </a:lnTo>
                  <a:lnTo>
                    <a:pt x="16" y="80"/>
                  </a:lnTo>
                  <a:lnTo>
                    <a:pt x="16" y="6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" name="Freeform 896"/>
            <p:cNvSpPr>
              <a:spLocks/>
            </p:cNvSpPr>
            <p:nvPr/>
          </p:nvSpPr>
          <p:spPr bwMode="auto">
            <a:xfrm>
              <a:off x="1632359" y="2604622"/>
              <a:ext cx="260898" cy="25861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24"/>
                </a:cxn>
                <a:cxn ang="0">
                  <a:pos x="32" y="0"/>
                </a:cxn>
                <a:cxn ang="0">
                  <a:pos x="56" y="0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120" y="64"/>
                </a:cxn>
                <a:cxn ang="0">
                  <a:pos x="128" y="80"/>
                </a:cxn>
                <a:cxn ang="0">
                  <a:pos x="128" y="88"/>
                </a:cxn>
                <a:cxn ang="0">
                  <a:pos x="128" y="96"/>
                </a:cxn>
                <a:cxn ang="0">
                  <a:pos x="152" y="104"/>
                </a:cxn>
                <a:cxn ang="0">
                  <a:pos x="152" y="112"/>
                </a:cxn>
                <a:cxn ang="0">
                  <a:pos x="168" y="128"/>
                </a:cxn>
                <a:cxn ang="0">
                  <a:pos x="160" y="160"/>
                </a:cxn>
                <a:cxn ang="0">
                  <a:pos x="152" y="144"/>
                </a:cxn>
                <a:cxn ang="0">
                  <a:pos x="112" y="152"/>
                </a:cxn>
                <a:cxn ang="0">
                  <a:pos x="104" y="192"/>
                </a:cxn>
                <a:cxn ang="0">
                  <a:pos x="88" y="192"/>
                </a:cxn>
                <a:cxn ang="0">
                  <a:pos x="64" y="184"/>
                </a:cxn>
                <a:cxn ang="0">
                  <a:pos x="48" y="200"/>
                </a:cxn>
                <a:cxn ang="0">
                  <a:pos x="40" y="200"/>
                </a:cxn>
                <a:cxn ang="0">
                  <a:pos x="24" y="160"/>
                </a:cxn>
                <a:cxn ang="0">
                  <a:pos x="24" y="144"/>
                </a:cxn>
                <a:cxn ang="0">
                  <a:pos x="8" y="120"/>
                </a:cxn>
                <a:cxn ang="0">
                  <a:pos x="16" y="104"/>
                </a:cxn>
                <a:cxn ang="0">
                  <a:pos x="8" y="96"/>
                </a:cxn>
                <a:cxn ang="0">
                  <a:pos x="8" y="40"/>
                </a:cxn>
                <a:cxn ang="0">
                  <a:pos x="0" y="16"/>
                </a:cxn>
              </a:cxnLst>
              <a:rect l="0" t="0" r="r" b="b"/>
              <a:pathLst>
                <a:path w="168" h="200">
                  <a:moveTo>
                    <a:pt x="0" y="16"/>
                  </a:moveTo>
                  <a:lnTo>
                    <a:pt x="16" y="24"/>
                  </a:lnTo>
                  <a:lnTo>
                    <a:pt x="32" y="0"/>
                  </a:lnTo>
                  <a:lnTo>
                    <a:pt x="56" y="0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120" y="64"/>
                  </a:lnTo>
                  <a:lnTo>
                    <a:pt x="128" y="80"/>
                  </a:lnTo>
                  <a:lnTo>
                    <a:pt x="128" y="88"/>
                  </a:lnTo>
                  <a:lnTo>
                    <a:pt x="128" y="96"/>
                  </a:lnTo>
                  <a:lnTo>
                    <a:pt x="152" y="104"/>
                  </a:lnTo>
                  <a:lnTo>
                    <a:pt x="152" y="112"/>
                  </a:lnTo>
                  <a:lnTo>
                    <a:pt x="168" y="128"/>
                  </a:lnTo>
                  <a:lnTo>
                    <a:pt x="160" y="160"/>
                  </a:lnTo>
                  <a:lnTo>
                    <a:pt x="152" y="144"/>
                  </a:lnTo>
                  <a:lnTo>
                    <a:pt x="112" y="152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64" y="184"/>
                  </a:lnTo>
                  <a:lnTo>
                    <a:pt x="48" y="200"/>
                  </a:lnTo>
                  <a:lnTo>
                    <a:pt x="40" y="200"/>
                  </a:lnTo>
                  <a:lnTo>
                    <a:pt x="24" y="160"/>
                  </a:lnTo>
                  <a:lnTo>
                    <a:pt x="24" y="144"/>
                  </a:lnTo>
                  <a:lnTo>
                    <a:pt x="8" y="120"/>
                  </a:lnTo>
                  <a:lnTo>
                    <a:pt x="16" y="104"/>
                  </a:lnTo>
                  <a:lnTo>
                    <a:pt x="8" y="96"/>
                  </a:lnTo>
                  <a:lnTo>
                    <a:pt x="8" y="4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" name="Freeform 897"/>
            <p:cNvSpPr>
              <a:spLocks/>
            </p:cNvSpPr>
            <p:nvPr/>
          </p:nvSpPr>
          <p:spPr bwMode="auto">
            <a:xfrm>
              <a:off x="1793977" y="2791401"/>
              <a:ext cx="174317" cy="164748"/>
            </a:xfrm>
            <a:custGeom>
              <a:avLst/>
              <a:gdLst/>
              <a:ahLst/>
              <a:cxnLst>
                <a:cxn ang="0">
                  <a:pos x="112" y="96"/>
                </a:cxn>
                <a:cxn ang="0">
                  <a:pos x="112" y="72"/>
                </a:cxn>
                <a:cxn ang="0">
                  <a:pos x="96" y="72"/>
                </a:cxn>
                <a:cxn ang="0">
                  <a:pos x="96" y="48"/>
                </a:cxn>
                <a:cxn ang="0">
                  <a:pos x="88" y="48"/>
                </a:cxn>
                <a:cxn ang="0">
                  <a:pos x="64" y="40"/>
                </a:cxn>
                <a:cxn ang="0">
                  <a:pos x="56" y="16"/>
                </a:cxn>
                <a:cxn ang="0">
                  <a:pos x="48" y="0"/>
                </a:cxn>
                <a:cxn ang="0">
                  <a:pos x="8" y="8"/>
                </a:cxn>
                <a:cxn ang="0">
                  <a:pos x="0" y="48"/>
                </a:cxn>
                <a:cxn ang="0">
                  <a:pos x="32" y="72"/>
                </a:cxn>
                <a:cxn ang="0">
                  <a:pos x="48" y="80"/>
                </a:cxn>
                <a:cxn ang="0">
                  <a:pos x="72" y="88"/>
                </a:cxn>
                <a:cxn ang="0">
                  <a:pos x="72" y="104"/>
                </a:cxn>
                <a:cxn ang="0">
                  <a:pos x="64" y="120"/>
                </a:cxn>
                <a:cxn ang="0">
                  <a:pos x="96" y="128"/>
                </a:cxn>
                <a:cxn ang="0">
                  <a:pos x="104" y="128"/>
                </a:cxn>
                <a:cxn ang="0">
                  <a:pos x="112" y="112"/>
                </a:cxn>
                <a:cxn ang="0">
                  <a:pos x="112" y="96"/>
                </a:cxn>
              </a:cxnLst>
              <a:rect l="0" t="0" r="r" b="b"/>
              <a:pathLst>
                <a:path w="112" h="128">
                  <a:moveTo>
                    <a:pt x="112" y="96"/>
                  </a:moveTo>
                  <a:lnTo>
                    <a:pt x="112" y="72"/>
                  </a:lnTo>
                  <a:lnTo>
                    <a:pt x="96" y="72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8" y="0"/>
                  </a:lnTo>
                  <a:lnTo>
                    <a:pt x="8" y="8"/>
                  </a:lnTo>
                  <a:lnTo>
                    <a:pt x="0" y="48"/>
                  </a:lnTo>
                  <a:lnTo>
                    <a:pt x="32" y="72"/>
                  </a:lnTo>
                  <a:lnTo>
                    <a:pt x="48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64" y="120"/>
                  </a:lnTo>
                  <a:lnTo>
                    <a:pt x="96" y="128"/>
                  </a:lnTo>
                  <a:lnTo>
                    <a:pt x="104" y="128"/>
                  </a:lnTo>
                  <a:lnTo>
                    <a:pt x="112" y="112"/>
                  </a:lnTo>
                  <a:lnTo>
                    <a:pt x="112" y="9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" name="Freeform 898"/>
            <p:cNvSpPr>
              <a:spLocks/>
            </p:cNvSpPr>
            <p:nvPr/>
          </p:nvSpPr>
          <p:spPr bwMode="auto">
            <a:xfrm>
              <a:off x="1681999" y="2843124"/>
              <a:ext cx="311693" cy="588113"/>
            </a:xfrm>
            <a:custGeom>
              <a:avLst/>
              <a:gdLst/>
              <a:ahLst/>
              <a:cxnLst>
                <a:cxn ang="0">
                  <a:pos x="160" y="184"/>
                </a:cxn>
                <a:cxn ang="0">
                  <a:pos x="184" y="208"/>
                </a:cxn>
                <a:cxn ang="0">
                  <a:pos x="192" y="224"/>
                </a:cxn>
                <a:cxn ang="0">
                  <a:pos x="184" y="248"/>
                </a:cxn>
                <a:cxn ang="0">
                  <a:pos x="136" y="264"/>
                </a:cxn>
                <a:cxn ang="0">
                  <a:pos x="136" y="272"/>
                </a:cxn>
                <a:cxn ang="0">
                  <a:pos x="120" y="296"/>
                </a:cxn>
                <a:cxn ang="0">
                  <a:pos x="112" y="304"/>
                </a:cxn>
                <a:cxn ang="0">
                  <a:pos x="128" y="304"/>
                </a:cxn>
                <a:cxn ang="0">
                  <a:pos x="136" y="320"/>
                </a:cxn>
                <a:cxn ang="0">
                  <a:pos x="120" y="312"/>
                </a:cxn>
                <a:cxn ang="0">
                  <a:pos x="128" y="320"/>
                </a:cxn>
                <a:cxn ang="0">
                  <a:pos x="120" y="344"/>
                </a:cxn>
                <a:cxn ang="0">
                  <a:pos x="104" y="352"/>
                </a:cxn>
                <a:cxn ang="0">
                  <a:pos x="104" y="376"/>
                </a:cxn>
                <a:cxn ang="0">
                  <a:pos x="128" y="384"/>
                </a:cxn>
                <a:cxn ang="0">
                  <a:pos x="120" y="408"/>
                </a:cxn>
                <a:cxn ang="0">
                  <a:pos x="112" y="432"/>
                </a:cxn>
                <a:cxn ang="0">
                  <a:pos x="136" y="456"/>
                </a:cxn>
                <a:cxn ang="0">
                  <a:pos x="88" y="456"/>
                </a:cxn>
                <a:cxn ang="0">
                  <a:pos x="64" y="432"/>
                </a:cxn>
                <a:cxn ang="0">
                  <a:pos x="56" y="376"/>
                </a:cxn>
                <a:cxn ang="0">
                  <a:pos x="48" y="352"/>
                </a:cxn>
                <a:cxn ang="0">
                  <a:pos x="32" y="320"/>
                </a:cxn>
                <a:cxn ang="0">
                  <a:pos x="24" y="296"/>
                </a:cxn>
                <a:cxn ang="0">
                  <a:pos x="8" y="232"/>
                </a:cxn>
                <a:cxn ang="0">
                  <a:pos x="8" y="208"/>
                </a:cxn>
                <a:cxn ang="0">
                  <a:pos x="0" y="144"/>
                </a:cxn>
                <a:cxn ang="0">
                  <a:pos x="8" y="72"/>
                </a:cxn>
                <a:cxn ang="0">
                  <a:pos x="16" y="32"/>
                </a:cxn>
                <a:cxn ang="0">
                  <a:pos x="32" y="0"/>
                </a:cxn>
                <a:cxn ang="0">
                  <a:pos x="72" y="8"/>
                </a:cxn>
                <a:cxn ang="0">
                  <a:pos x="120" y="40"/>
                </a:cxn>
                <a:cxn ang="0">
                  <a:pos x="144" y="64"/>
                </a:cxn>
                <a:cxn ang="0">
                  <a:pos x="168" y="88"/>
                </a:cxn>
                <a:cxn ang="0">
                  <a:pos x="184" y="72"/>
                </a:cxn>
                <a:cxn ang="0">
                  <a:pos x="192" y="56"/>
                </a:cxn>
                <a:cxn ang="0">
                  <a:pos x="192" y="88"/>
                </a:cxn>
              </a:cxnLst>
              <a:rect l="0" t="0" r="r" b="b"/>
              <a:pathLst>
                <a:path w="200" h="456">
                  <a:moveTo>
                    <a:pt x="160" y="128"/>
                  </a:moveTo>
                  <a:lnTo>
                    <a:pt x="160" y="184"/>
                  </a:lnTo>
                  <a:lnTo>
                    <a:pt x="160" y="192"/>
                  </a:lnTo>
                  <a:lnTo>
                    <a:pt x="184" y="208"/>
                  </a:lnTo>
                  <a:lnTo>
                    <a:pt x="176" y="216"/>
                  </a:lnTo>
                  <a:lnTo>
                    <a:pt x="192" y="224"/>
                  </a:lnTo>
                  <a:lnTo>
                    <a:pt x="192" y="232"/>
                  </a:lnTo>
                  <a:lnTo>
                    <a:pt x="184" y="248"/>
                  </a:lnTo>
                  <a:lnTo>
                    <a:pt x="152" y="256"/>
                  </a:lnTo>
                  <a:lnTo>
                    <a:pt x="136" y="264"/>
                  </a:lnTo>
                  <a:lnTo>
                    <a:pt x="128" y="256"/>
                  </a:lnTo>
                  <a:lnTo>
                    <a:pt x="136" y="272"/>
                  </a:lnTo>
                  <a:lnTo>
                    <a:pt x="136" y="288"/>
                  </a:lnTo>
                  <a:lnTo>
                    <a:pt x="120" y="296"/>
                  </a:lnTo>
                  <a:lnTo>
                    <a:pt x="104" y="288"/>
                  </a:lnTo>
                  <a:lnTo>
                    <a:pt x="112" y="304"/>
                  </a:lnTo>
                  <a:lnTo>
                    <a:pt x="120" y="312"/>
                  </a:lnTo>
                  <a:lnTo>
                    <a:pt x="128" y="304"/>
                  </a:lnTo>
                  <a:lnTo>
                    <a:pt x="136" y="312"/>
                  </a:lnTo>
                  <a:lnTo>
                    <a:pt x="136" y="320"/>
                  </a:lnTo>
                  <a:lnTo>
                    <a:pt x="128" y="320"/>
                  </a:lnTo>
                  <a:lnTo>
                    <a:pt x="120" y="312"/>
                  </a:lnTo>
                  <a:lnTo>
                    <a:pt x="120" y="320"/>
                  </a:lnTo>
                  <a:lnTo>
                    <a:pt x="128" y="320"/>
                  </a:lnTo>
                  <a:lnTo>
                    <a:pt x="120" y="328"/>
                  </a:lnTo>
                  <a:lnTo>
                    <a:pt x="120" y="344"/>
                  </a:lnTo>
                  <a:lnTo>
                    <a:pt x="120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8" y="384"/>
                  </a:lnTo>
                  <a:lnTo>
                    <a:pt x="136" y="392"/>
                  </a:lnTo>
                  <a:lnTo>
                    <a:pt x="120" y="408"/>
                  </a:lnTo>
                  <a:lnTo>
                    <a:pt x="120" y="424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36" y="456"/>
                  </a:lnTo>
                  <a:lnTo>
                    <a:pt x="120" y="456"/>
                  </a:lnTo>
                  <a:lnTo>
                    <a:pt x="88" y="456"/>
                  </a:lnTo>
                  <a:lnTo>
                    <a:pt x="72" y="432"/>
                  </a:lnTo>
                  <a:lnTo>
                    <a:pt x="64" y="432"/>
                  </a:lnTo>
                  <a:lnTo>
                    <a:pt x="56" y="424"/>
                  </a:lnTo>
                  <a:lnTo>
                    <a:pt x="56" y="376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40" y="344"/>
                  </a:lnTo>
                  <a:lnTo>
                    <a:pt x="32" y="320"/>
                  </a:lnTo>
                  <a:lnTo>
                    <a:pt x="32" y="304"/>
                  </a:lnTo>
                  <a:lnTo>
                    <a:pt x="24" y="296"/>
                  </a:lnTo>
                  <a:lnTo>
                    <a:pt x="24" y="256"/>
                  </a:lnTo>
                  <a:lnTo>
                    <a:pt x="8" y="232"/>
                  </a:lnTo>
                  <a:lnTo>
                    <a:pt x="16" y="216"/>
                  </a:lnTo>
                  <a:lnTo>
                    <a:pt x="8" y="208"/>
                  </a:lnTo>
                  <a:lnTo>
                    <a:pt x="16" y="184"/>
                  </a:lnTo>
                  <a:lnTo>
                    <a:pt x="0" y="144"/>
                  </a:lnTo>
                  <a:lnTo>
                    <a:pt x="0" y="96"/>
                  </a:lnTo>
                  <a:lnTo>
                    <a:pt x="8" y="72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72" y="8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44" y="48"/>
                  </a:lnTo>
                  <a:lnTo>
                    <a:pt x="144" y="64"/>
                  </a:lnTo>
                  <a:lnTo>
                    <a:pt x="136" y="80"/>
                  </a:lnTo>
                  <a:lnTo>
                    <a:pt x="168" y="88"/>
                  </a:lnTo>
                  <a:lnTo>
                    <a:pt x="176" y="88"/>
                  </a:lnTo>
                  <a:lnTo>
                    <a:pt x="184" y="72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80"/>
                  </a:lnTo>
                  <a:lnTo>
                    <a:pt x="192" y="88"/>
                  </a:lnTo>
                  <a:lnTo>
                    <a:pt x="160" y="12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" name="Freeform 899"/>
            <p:cNvSpPr>
              <a:spLocks/>
            </p:cNvSpPr>
            <p:nvPr/>
          </p:nvSpPr>
          <p:spPr bwMode="auto">
            <a:xfrm>
              <a:off x="1793977" y="2254053"/>
              <a:ext cx="99280" cy="13409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0" y="40"/>
                </a:cxn>
                <a:cxn ang="0">
                  <a:pos x="8" y="48"/>
                </a:cxn>
                <a:cxn ang="0">
                  <a:pos x="16" y="48"/>
                </a:cxn>
                <a:cxn ang="0">
                  <a:pos x="24" y="64"/>
                </a:cxn>
                <a:cxn ang="0">
                  <a:pos x="16" y="88"/>
                </a:cxn>
                <a:cxn ang="0">
                  <a:pos x="24" y="104"/>
                </a:cxn>
                <a:cxn ang="0">
                  <a:pos x="32" y="104"/>
                </a:cxn>
                <a:cxn ang="0">
                  <a:pos x="56" y="96"/>
                </a:cxn>
                <a:cxn ang="0">
                  <a:pos x="64" y="96"/>
                </a:cxn>
                <a:cxn ang="0">
                  <a:pos x="48" y="64"/>
                </a:cxn>
                <a:cxn ang="0">
                  <a:pos x="56" y="40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24" y="0"/>
                </a:cxn>
              </a:cxnLst>
              <a:rect l="0" t="0" r="r" b="b"/>
              <a:pathLst>
                <a:path w="64" h="104">
                  <a:moveTo>
                    <a:pt x="24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24" y="64"/>
                  </a:lnTo>
                  <a:lnTo>
                    <a:pt x="16" y="88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48" y="64"/>
                  </a:lnTo>
                  <a:lnTo>
                    <a:pt x="56" y="40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" name="Freeform 920"/>
            <p:cNvSpPr>
              <a:spLocks/>
            </p:cNvSpPr>
            <p:nvPr/>
          </p:nvSpPr>
          <p:spPr bwMode="auto">
            <a:xfrm>
              <a:off x="1681999" y="3235838"/>
              <a:ext cx="24243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" name="Freeform 921"/>
            <p:cNvSpPr>
              <a:spLocks/>
            </p:cNvSpPr>
            <p:nvPr/>
          </p:nvSpPr>
          <p:spPr bwMode="auto">
            <a:xfrm>
              <a:off x="2017934" y="3420701"/>
              <a:ext cx="50794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6" name="Freeform 922"/>
            <p:cNvSpPr>
              <a:spLocks/>
            </p:cNvSpPr>
            <p:nvPr/>
          </p:nvSpPr>
          <p:spPr bwMode="auto">
            <a:xfrm>
              <a:off x="1793977" y="2202330"/>
              <a:ext cx="12699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7" name="Freeform 923"/>
            <p:cNvSpPr>
              <a:spLocks/>
            </p:cNvSpPr>
            <p:nvPr/>
          </p:nvSpPr>
          <p:spPr bwMode="auto">
            <a:xfrm>
              <a:off x="1470740" y="2057696"/>
              <a:ext cx="36941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8" name="Freeform 924"/>
            <p:cNvSpPr>
              <a:spLocks/>
            </p:cNvSpPr>
            <p:nvPr/>
          </p:nvSpPr>
          <p:spPr bwMode="auto">
            <a:xfrm>
              <a:off x="1383004" y="1984900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9" name="Freeform 925"/>
            <p:cNvSpPr>
              <a:spLocks/>
            </p:cNvSpPr>
            <p:nvPr/>
          </p:nvSpPr>
          <p:spPr bwMode="auto">
            <a:xfrm>
              <a:off x="1346063" y="1964786"/>
              <a:ext cx="211258" cy="6226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24"/>
                </a:cxn>
                <a:cxn ang="0">
                  <a:pos x="32" y="8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80" y="24"/>
                </a:cxn>
                <a:cxn ang="0">
                  <a:pos x="88" y="40"/>
                </a:cxn>
                <a:cxn ang="0">
                  <a:pos x="96" y="40"/>
                </a:cxn>
                <a:cxn ang="0">
                  <a:pos x="88" y="48"/>
                </a:cxn>
                <a:cxn ang="0">
                  <a:pos x="136" y="48"/>
                </a:cxn>
                <a:cxn ang="0">
                  <a:pos x="128" y="40"/>
                </a:cxn>
                <a:cxn ang="0">
                  <a:pos x="120" y="40"/>
                </a:cxn>
                <a:cxn ang="0">
                  <a:pos x="120" y="32"/>
                </a:cxn>
                <a:cxn ang="0">
                  <a:pos x="104" y="32"/>
                </a:cxn>
                <a:cxn ang="0">
                  <a:pos x="88" y="16"/>
                </a:cxn>
                <a:cxn ang="0">
                  <a:pos x="48" y="0"/>
                </a:cxn>
                <a:cxn ang="0">
                  <a:pos x="16" y="8"/>
                </a:cxn>
                <a:cxn ang="0">
                  <a:pos x="0" y="24"/>
                </a:cxn>
              </a:cxnLst>
              <a:rect l="0" t="0" r="r" b="b"/>
              <a:pathLst>
                <a:path w="136" h="48">
                  <a:moveTo>
                    <a:pt x="0" y="24"/>
                  </a:moveTo>
                  <a:lnTo>
                    <a:pt x="8" y="24"/>
                  </a:lnTo>
                  <a:lnTo>
                    <a:pt x="32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80" y="24"/>
                  </a:lnTo>
                  <a:lnTo>
                    <a:pt x="88" y="40"/>
                  </a:lnTo>
                  <a:lnTo>
                    <a:pt x="96" y="40"/>
                  </a:lnTo>
                  <a:lnTo>
                    <a:pt x="88" y="48"/>
                  </a:lnTo>
                  <a:lnTo>
                    <a:pt x="136" y="48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20" y="32"/>
                  </a:lnTo>
                  <a:lnTo>
                    <a:pt x="104" y="32"/>
                  </a:lnTo>
                  <a:lnTo>
                    <a:pt x="88" y="16"/>
                  </a:lnTo>
                  <a:lnTo>
                    <a:pt x="48" y="0"/>
                  </a:lnTo>
                  <a:lnTo>
                    <a:pt x="16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0" name="Freeform 926"/>
            <p:cNvSpPr>
              <a:spLocks/>
            </p:cNvSpPr>
            <p:nvPr/>
          </p:nvSpPr>
          <p:spPr bwMode="auto">
            <a:xfrm>
              <a:off x="1694697" y="2057696"/>
              <a:ext cx="36941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1" name="Line 927"/>
            <p:cNvSpPr>
              <a:spLocks noChangeShapeType="1"/>
            </p:cNvSpPr>
            <p:nvPr/>
          </p:nvSpPr>
          <p:spPr bwMode="auto">
            <a:xfrm>
              <a:off x="1645057" y="2181257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2" name="Line 928"/>
            <p:cNvSpPr>
              <a:spLocks noChangeShapeType="1"/>
            </p:cNvSpPr>
            <p:nvPr/>
          </p:nvSpPr>
          <p:spPr bwMode="auto">
            <a:xfrm>
              <a:off x="1806676" y="2108461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3" name="Line 929"/>
            <p:cNvSpPr>
              <a:spLocks noChangeShapeType="1"/>
            </p:cNvSpPr>
            <p:nvPr/>
          </p:nvSpPr>
          <p:spPr bwMode="auto">
            <a:xfrm>
              <a:off x="1806676" y="214102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4" name="Freeform 930"/>
            <p:cNvSpPr>
              <a:spLocks/>
            </p:cNvSpPr>
            <p:nvPr/>
          </p:nvSpPr>
          <p:spPr bwMode="auto">
            <a:xfrm>
              <a:off x="1483439" y="1923598"/>
              <a:ext cx="12699" cy="3065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24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8" y="0"/>
                  </a:moveTo>
                  <a:lnTo>
                    <a:pt x="0" y="8"/>
                  </a:lnTo>
                  <a:lnTo>
                    <a:pt x="8" y="24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5" name="Freeform 931"/>
            <p:cNvSpPr>
              <a:spLocks/>
            </p:cNvSpPr>
            <p:nvPr/>
          </p:nvSpPr>
          <p:spPr bwMode="auto">
            <a:xfrm>
              <a:off x="1570020" y="1995436"/>
              <a:ext cx="11544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6" name="Line 932"/>
            <p:cNvSpPr>
              <a:spLocks noChangeShapeType="1"/>
            </p:cNvSpPr>
            <p:nvPr/>
          </p:nvSpPr>
          <p:spPr bwMode="auto">
            <a:xfrm>
              <a:off x="1483439" y="1902526"/>
              <a:ext cx="24243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7" name="Freeform 933"/>
            <p:cNvSpPr>
              <a:spLocks/>
            </p:cNvSpPr>
            <p:nvPr/>
          </p:nvSpPr>
          <p:spPr bwMode="auto">
            <a:xfrm>
              <a:off x="1507682" y="1902526"/>
              <a:ext cx="12699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8" name="Freeform 934"/>
            <p:cNvSpPr>
              <a:spLocks/>
            </p:cNvSpPr>
            <p:nvPr/>
          </p:nvSpPr>
          <p:spPr bwMode="auto">
            <a:xfrm>
              <a:off x="1520380" y="1934135"/>
              <a:ext cx="12699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8" y="8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49" name="Line 935"/>
            <p:cNvSpPr>
              <a:spLocks noChangeShapeType="1"/>
            </p:cNvSpPr>
            <p:nvPr/>
          </p:nvSpPr>
          <p:spPr bwMode="auto">
            <a:xfrm>
              <a:off x="1544623" y="1943713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0" name="Freeform 936"/>
            <p:cNvSpPr>
              <a:spLocks/>
            </p:cNvSpPr>
            <p:nvPr/>
          </p:nvSpPr>
          <p:spPr bwMode="auto">
            <a:xfrm>
              <a:off x="1544623" y="1964786"/>
              <a:ext cx="25397" cy="201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16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1" name="Line 937"/>
            <p:cNvSpPr>
              <a:spLocks noChangeShapeType="1"/>
            </p:cNvSpPr>
            <p:nvPr/>
          </p:nvSpPr>
          <p:spPr bwMode="auto">
            <a:xfrm flipV="1">
              <a:off x="1557321" y="1984900"/>
              <a:ext cx="12699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2" name="Line 938"/>
            <p:cNvSpPr>
              <a:spLocks noChangeShapeType="1"/>
            </p:cNvSpPr>
            <p:nvPr/>
          </p:nvSpPr>
          <p:spPr bwMode="auto">
            <a:xfrm>
              <a:off x="1581564" y="1984900"/>
              <a:ext cx="13853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3" name="Freeform 939"/>
            <p:cNvSpPr>
              <a:spLocks/>
            </p:cNvSpPr>
            <p:nvPr/>
          </p:nvSpPr>
          <p:spPr bwMode="auto">
            <a:xfrm>
              <a:off x="1595417" y="1995436"/>
              <a:ext cx="25397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0"/>
                  </a:lnTo>
                  <a:lnTo>
                    <a:pt x="16" y="8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4" name="Line 940"/>
            <p:cNvSpPr>
              <a:spLocks noChangeShapeType="1"/>
            </p:cNvSpPr>
            <p:nvPr/>
          </p:nvSpPr>
          <p:spPr bwMode="auto">
            <a:xfrm>
              <a:off x="1419946" y="1943713"/>
              <a:ext cx="13853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5" name="Freeform 737"/>
            <p:cNvSpPr>
              <a:spLocks/>
            </p:cNvSpPr>
            <p:nvPr/>
          </p:nvSpPr>
          <p:spPr bwMode="auto">
            <a:xfrm>
              <a:off x="1171782" y="1131457"/>
              <a:ext cx="124390" cy="3097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8"/>
                </a:cxn>
                <a:cxn ang="0">
                  <a:pos x="40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48" y="24"/>
                </a:cxn>
                <a:cxn ang="0">
                  <a:pos x="48" y="16"/>
                </a:cxn>
                <a:cxn ang="0">
                  <a:pos x="64" y="16"/>
                </a:cxn>
                <a:cxn ang="0">
                  <a:pos x="80" y="8"/>
                </a:cxn>
                <a:cxn ang="0">
                  <a:pos x="48" y="8"/>
                </a:cxn>
                <a:cxn ang="0">
                  <a:pos x="72" y="0"/>
                </a:cxn>
                <a:cxn ang="0">
                  <a:pos x="64" y="0"/>
                </a:cxn>
                <a:cxn ang="0">
                  <a:pos x="0" y="8"/>
                </a:cxn>
              </a:cxnLst>
              <a:rect l="0" t="0" r="r" b="b"/>
              <a:pathLst>
                <a:path w="80" h="24">
                  <a:moveTo>
                    <a:pt x="0" y="8"/>
                  </a:moveTo>
                  <a:lnTo>
                    <a:pt x="32" y="8"/>
                  </a:lnTo>
                  <a:lnTo>
                    <a:pt x="40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80" y="8"/>
                  </a:lnTo>
                  <a:lnTo>
                    <a:pt x="48" y="8"/>
                  </a:lnTo>
                  <a:lnTo>
                    <a:pt x="72" y="0"/>
                  </a:lnTo>
                  <a:lnTo>
                    <a:pt x="6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6" name="Freeform 738"/>
            <p:cNvSpPr>
              <a:spLocks/>
            </p:cNvSpPr>
            <p:nvPr/>
          </p:nvSpPr>
          <p:spPr bwMode="auto">
            <a:xfrm>
              <a:off x="1196660" y="1203721"/>
              <a:ext cx="136829" cy="3097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8" y="8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32" y="24"/>
                </a:cxn>
                <a:cxn ang="0">
                  <a:pos x="64" y="8"/>
                </a:cxn>
                <a:cxn ang="0">
                  <a:pos x="88" y="8"/>
                </a:cxn>
                <a:cxn ang="0">
                  <a:pos x="88" y="0"/>
                </a:cxn>
              </a:cxnLst>
              <a:rect l="0" t="0" r="r" b="b"/>
              <a:pathLst>
                <a:path w="88" h="24">
                  <a:moveTo>
                    <a:pt x="88" y="0"/>
                  </a:moveTo>
                  <a:lnTo>
                    <a:pt x="4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" y="24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32" y="24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7" name="Freeform 739"/>
            <p:cNvSpPr>
              <a:spLocks/>
            </p:cNvSpPr>
            <p:nvPr/>
          </p:nvSpPr>
          <p:spPr bwMode="auto">
            <a:xfrm>
              <a:off x="1246416" y="1255338"/>
              <a:ext cx="74634" cy="206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8" y="8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48" h="16">
                  <a:moveTo>
                    <a:pt x="0" y="16"/>
                  </a:moveTo>
                  <a:lnTo>
                    <a:pt x="48" y="8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8" name="Freeform 740"/>
            <p:cNvSpPr>
              <a:spLocks/>
            </p:cNvSpPr>
            <p:nvPr/>
          </p:nvSpPr>
          <p:spPr bwMode="auto">
            <a:xfrm>
              <a:off x="1333489" y="1286308"/>
              <a:ext cx="49756" cy="3097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59" name="Freeform 741"/>
            <p:cNvSpPr>
              <a:spLocks/>
            </p:cNvSpPr>
            <p:nvPr/>
          </p:nvSpPr>
          <p:spPr bwMode="auto">
            <a:xfrm>
              <a:off x="1358367" y="1368895"/>
              <a:ext cx="24878" cy="6194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16" y="32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48">
                  <a:moveTo>
                    <a:pt x="0" y="8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0" name="Freeform 743"/>
            <p:cNvSpPr>
              <a:spLocks/>
            </p:cNvSpPr>
            <p:nvPr/>
          </p:nvSpPr>
          <p:spPr bwMode="auto">
            <a:xfrm>
              <a:off x="1582269" y="1544392"/>
              <a:ext cx="87073" cy="2064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48" y="16"/>
                </a:cxn>
                <a:cxn ang="0">
                  <a:pos x="56" y="0"/>
                </a:cxn>
                <a:cxn ang="0">
                  <a:pos x="40" y="8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8" y="16"/>
                </a:cxn>
              </a:cxnLst>
              <a:rect l="0" t="0" r="r" b="b"/>
              <a:pathLst>
                <a:path w="56" h="16">
                  <a:moveTo>
                    <a:pt x="8" y="16"/>
                  </a:moveTo>
                  <a:lnTo>
                    <a:pt x="48" y="16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1" name="Freeform 744"/>
            <p:cNvSpPr>
              <a:spLocks/>
            </p:cNvSpPr>
            <p:nvPr/>
          </p:nvSpPr>
          <p:spPr bwMode="auto">
            <a:xfrm>
              <a:off x="1507635" y="1575362"/>
              <a:ext cx="99512" cy="2064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64" y="0"/>
                </a:cxn>
                <a:cxn ang="0">
                  <a:pos x="24" y="0"/>
                </a:cxn>
                <a:cxn ang="0">
                  <a:pos x="0" y="16"/>
                </a:cxn>
              </a:cxnLst>
              <a:rect l="0" t="0" r="r" b="b"/>
              <a:pathLst>
                <a:path w="64" h="16">
                  <a:moveTo>
                    <a:pt x="0" y="16"/>
                  </a:moveTo>
                  <a:lnTo>
                    <a:pt x="16" y="16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2" name="Freeform 745"/>
            <p:cNvSpPr>
              <a:spLocks/>
            </p:cNvSpPr>
            <p:nvPr/>
          </p:nvSpPr>
          <p:spPr bwMode="auto">
            <a:xfrm>
              <a:off x="1420562" y="1503099"/>
              <a:ext cx="186585" cy="92910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8"/>
                </a:cxn>
                <a:cxn ang="0">
                  <a:pos x="40" y="8"/>
                </a:cxn>
                <a:cxn ang="0">
                  <a:pos x="16" y="32"/>
                </a:cxn>
                <a:cxn ang="0">
                  <a:pos x="32" y="24"/>
                </a:cxn>
                <a:cxn ang="0">
                  <a:pos x="8" y="48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8" y="72"/>
                </a:cxn>
                <a:cxn ang="0">
                  <a:pos x="16" y="64"/>
                </a:cxn>
                <a:cxn ang="0">
                  <a:pos x="32" y="40"/>
                </a:cxn>
                <a:cxn ang="0">
                  <a:pos x="40" y="24"/>
                </a:cxn>
                <a:cxn ang="0">
                  <a:pos x="64" y="16"/>
                </a:cxn>
                <a:cxn ang="0">
                  <a:pos x="72" y="16"/>
                </a:cxn>
                <a:cxn ang="0">
                  <a:pos x="72" y="32"/>
                </a:cxn>
                <a:cxn ang="0">
                  <a:pos x="64" y="40"/>
                </a:cxn>
                <a:cxn ang="0">
                  <a:pos x="72" y="40"/>
                </a:cxn>
                <a:cxn ang="0">
                  <a:pos x="72" y="48"/>
                </a:cxn>
                <a:cxn ang="0">
                  <a:pos x="80" y="48"/>
                </a:cxn>
                <a:cxn ang="0">
                  <a:pos x="96" y="16"/>
                </a:cxn>
                <a:cxn ang="0">
                  <a:pos x="112" y="32"/>
                </a:cxn>
                <a:cxn ang="0">
                  <a:pos x="120" y="24"/>
                </a:cxn>
                <a:cxn ang="0">
                  <a:pos x="112" y="8"/>
                </a:cxn>
                <a:cxn ang="0">
                  <a:pos x="72" y="0"/>
                </a:cxn>
              </a:cxnLst>
              <a:rect l="0" t="0" r="r" b="b"/>
              <a:pathLst>
                <a:path w="120" h="72">
                  <a:moveTo>
                    <a:pt x="72" y="0"/>
                  </a:moveTo>
                  <a:lnTo>
                    <a:pt x="72" y="8"/>
                  </a:lnTo>
                  <a:lnTo>
                    <a:pt x="40" y="8"/>
                  </a:lnTo>
                  <a:lnTo>
                    <a:pt x="16" y="32"/>
                  </a:lnTo>
                  <a:lnTo>
                    <a:pt x="32" y="24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16" y="64"/>
                  </a:lnTo>
                  <a:lnTo>
                    <a:pt x="32" y="40"/>
                  </a:lnTo>
                  <a:lnTo>
                    <a:pt x="40" y="24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72" y="40"/>
                  </a:lnTo>
                  <a:lnTo>
                    <a:pt x="72" y="48"/>
                  </a:lnTo>
                  <a:lnTo>
                    <a:pt x="80" y="48"/>
                  </a:lnTo>
                  <a:lnTo>
                    <a:pt x="96" y="16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8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3" name="Freeform 746"/>
            <p:cNvSpPr>
              <a:spLocks/>
            </p:cNvSpPr>
            <p:nvPr/>
          </p:nvSpPr>
          <p:spPr bwMode="auto">
            <a:xfrm>
              <a:off x="1395684" y="1451482"/>
              <a:ext cx="149268" cy="51617"/>
            </a:xfrm>
            <a:custGeom>
              <a:avLst/>
              <a:gdLst/>
              <a:ahLst/>
              <a:cxnLst>
                <a:cxn ang="0">
                  <a:pos x="88" y="40"/>
                </a:cxn>
                <a:cxn ang="0">
                  <a:pos x="96" y="16"/>
                </a:cxn>
                <a:cxn ang="0">
                  <a:pos x="80" y="16"/>
                </a:cxn>
                <a:cxn ang="0">
                  <a:pos x="80" y="8"/>
                </a:cxn>
                <a:cxn ang="0">
                  <a:pos x="64" y="0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0" y="40"/>
                </a:cxn>
                <a:cxn ang="0">
                  <a:pos x="16" y="32"/>
                </a:cxn>
                <a:cxn ang="0">
                  <a:pos x="16" y="40"/>
                </a:cxn>
                <a:cxn ang="0">
                  <a:pos x="56" y="24"/>
                </a:cxn>
                <a:cxn ang="0">
                  <a:pos x="40" y="40"/>
                </a:cxn>
                <a:cxn ang="0">
                  <a:pos x="56" y="32"/>
                </a:cxn>
                <a:cxn ang="0">
                  <a:pos x="56" y="40"/>
                </a:cxn>
                <a:cxn ang="0">
                  <a:pos x="88" y="40"/>
                </a:cxn>
                <a:cxn ang="0">
                  <a:pos x="80" y="40"/>
                </a:cxn>
                <a:cxn ang="0">
                  <a:pos x="88" y="40"/>
                </a:cxn>
              </a:cxnLst>
              <a:rect l="0" t="0" r="r" b="b"/>
              <a:pathLst>
                <a:path w="96" h="40">
                  <a:moveTo>
                    <a:pt x="88" y="40"/>
                  </a:moveTo>
                  <a:lnTo>
                    <a:pt x="96" y="16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0" y="40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56" y="24"/>
                  </a:lnTo>
                  <a:lnTo>
                    <a:pt x="40" y="40"/>
                  </a:lnTo>
                  <a:lnTo>
                    <a:pt x="56" y="32"/>
                  </a:lnTo>
                  <a:lnTo>
                    <a:pt x="56" y="40"/>
                  </a:lnTo>
                  <a:lnTo>
                    <a:pt x="88" y="40"/>
                  </a:lnTo>
                  <a:lnTo>
                    <a:pt x="80" y="40"/>
                  </a:lnTo>
                  <a:lnTo>
                    <a:pt x="88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4" name="Freeform 747"/>
            <p:cNvSpPr>
              <a:spLocks/>
            </p:cNvSpPr>
            <p:nvPr/>
          </p:nvSpPr>
          <p:spPr bwMode="auto">
            <a:xfrm>
              <a:off x="1321050" y="1379218"/>
              <a:ext cx="24878" cy="516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5" name="Freeform 941"/>
            <p:cNvSpPr>
              <a:spLocks/>
            </p:cNvSpPr>
            <p:nvPr/>
          </p:nvSpPr>
          <p:spPr bwMode="auto">
            <a:xfrm>
              <a:off x="1669300" y="1606545"/>
              <a:ext cx="49640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6" name="Freeform 942"/>
            <p:cNvSpPr>
              <a:spLocks/>
            </p:cNvSpPr>
            <p:nvPr/>
          </p:nvSpPr>
          <p:spPr bwMode="auto">
            <a:xfrm>
              <a:off x="1931353" y="1441797"/>
              <a:ext cx="49640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32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32" h="8">
                  <a:moveTo>
                    <a:pt x="0" y="0"/>
                  </a:moveTo>
                  <a:lnTo>
                    <a:pt x="16" y="8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7" name="Freeform 943"/>
            <p:cNvSpPr>
              <a:spLocks/>
            </p:cNvSpPr>
            <p:nvPr/>
          </p:nvSpPr>
          <p:spPr bwMode="auto">
            <a:xfrm>
              <a:off x="1907110" y="1492562"/>
              <a:ext cx="36941" cy="210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8" name="Freeform 946"/>
            <p:cNvSpPr>
              <a:spLocks/>
            </p:cNvSpPr>
            <p:nvPr/>
          </p:nvSpPr>
          <p:spPr bwMode="auto">
            <a:xfrm>
              <a:off x="2005236" y="1410188"/>
              <a:ext cx="124677" cy="92910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56"/>
                </a:cxn>
                <a:cxn ang="0">
                  <a:pos x="48" y="56"/>
                </a:cxn>
                <a:cxn ang="0">
                  <a:pos x="40" y="64"/>
                </a:cxn>
                <a:cxn ang="0">
                  <a:pos x="48" y="64"/>
                </a:cxn>
                <a:cxn ang="0">
                  <a:pos x="56" y="56"/>
                </a:cxn>
                <a:cxn ang="0">
                  <a:pos x="64" y="56"/>
                </a:cxn>
                <a:cxn ang="0">
                  <a:pos x="56" y="64"/>
                </a:cxn>
                <a:cxn ang="0">
                  <a:pos x="64" y="64"/>
                </a:cxn>
                <a:cxn ang="0">
                  <a:pos x="64" y="72"/>
                </a:cxn>
                <a:cxn ang="0">
                  <a:pos x="72" y="72"/>
                </a:cxn>
                <a:cxn ang="0">
                  <a:pos x="80" y="56"/>
                </a:cxn>
                <a:cxn ang="0">
                  <a:pos x="72" y="56"/>
                </a:cxn>
                <a:cxn ang="0">
                  <a:pos x="80" y="48"/>
                </a:cxn>
                <a:cxn ang="0">
                  <a:pos x="64" y="56"/>
                </a:cxn>
                <a:cxn ang="0">
                  <a:pos x="80" y="40"/>
                </a:cxn>
                <a:cxn ang="0">
                  <a:pos x="72" y="40"/>
                </a:cxn>
                <a:cxn ang="0">
                  <a:pos x="80" y="32"/>
                </a:cxn>
                <a:cxn ang="0">
                  <a:pos x="56" y="32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40" y="24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16" y="40"/>
                </a:cxn>
                <a:cxn ang="0">
                  <a:pos x="0" y="48"/>
                </a:cxn>
              </a:cxnLst>
              <a:rect l="0" t="0" r="r" b="b"/>
              <a:pathLst>
                <a:path w="80" h="72">
                  <a:moveTo>
                    <a:pt x="0" y="48"/>
                  </a:moveTo>
                  <a:lnTo>
                    <a:pt x="0" y="56"/>
                  </a:lnTo>
                  <a:lnTo>
                    <a:pt x="48" y="56"/>
                  </a:lnTo>
                  <a:lnTo>
                    <a:pt x="40" y="64"/>
                  </a:lnTo>
                  <a:lnTo>
                    <a:pt x="48" y="64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64" y="72"/>
                  </a:lnTo>
                  <a:lnTo>
                    <a:pt x="72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72" y="40"/>
                  </a:lnTo>
                  <a:lnTo>
                    <a:pt x="80" y="32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16" y="40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69" name="Freeform 970"/>
            <p:cNvSpPr>
              <a:spLocks/>
            </p:cNvSpPr>
            <p:nvPr/>
          </p:nvSpPr>
          <p:spPr bwMode="auto">
            <a:xfrm>
              <a:off x="151241" y="1358465"/>
              <a:ext cx="36941" cy="210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24" h="16">
                  <a:moveTo>
                    <a:pt x="0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0" name="Line 972"/>
            <p:cNvSpPr>
              <a:spLocks noChangeShapeType="1"/>
            </p:cNvSpPr>
            <p:nvPr/>
          </p:nvSpPr>
          <p:spPr bwMode="auto">
            <a:xfrm flipV="1">
              <a:off x="114300" y="1379537"/>
              <a:ext cx="36941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1" name="Freeform 976"/>
            <p:cNvSpPr>
              <a:spLocks/>
            </p:cNvSpPr>
            <p:nvPr/>
          </p:nvSpPr>
          <p:spPr bwMode="auto">
            <a:xfrm>
              <a:off x="760774" y="1358465"/>
              <a:ext cx="36941" cy="4118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24" y="0"/>
                </a:cxn>
                <a:cxn ang="0">
                  <a:pos x="8" y="0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2" name="Freeform 850"/>
            <p:cNvSpPr>
              <a:spLocks/>
            </p:cNvSpPr>
            <p:nvPr/>
          </p:nvSpPr>
          <p:spPr bwMode="auto">
            <a:xfrm>
              <a:off x="786171" y="1017474"/>
              <a:ext cx="1332197" cy="578534"/>
            </a:xfrm>
            <a:custGeom>
              <a:avLst/>
              <a:gdLst/>
              <a:ahLst/>
              <a:cxnLst>
                <a:cxn ang="0">
                  <a:pos x="704" y="392"/>
                </a:cxn>
                <a:cxn ang="0">
                  <a:pos x="688" y="424"/>
                </a:cxn>
                <a:cxn ang="0">
                  <a:pos x="768" y="384"/>
                </a:cxn>
                <a:cxn ang="0">
                  <a:pos x="752" y="384"/>
                </a:cxn>
                <a:cxn ang="0">
                  <a:pos x="720" y="360"/>
                </a:cxn>
                <a:cxn ang="0">
                  <a:pos x="736" y="344"/>
                </a:cxn>
                <a:cxn ang="0">
                  <a:pos x="640" y="368"/>
                </a:cxn>
                <a:cxn ang="0">
                  <a:pos x="704" y="336"/>
                </a:cxn>
                <a:cxn ang="0">
                  <a:pos x="792" y="320"/>
                </a:cxn>
                <a:cxn ang="0">
                  <a:pos x="856" y="280"/>
                </a:cxn>
                <a:cxn ang="0">
                  <a:pos x="848" y="264"/>
                </a:cxn>
                <a:cxn ang="0">
                  <a:pos x="832" y="256"/>
                </a:cxn>
                <a:cxn ang="0">
                  <a:pos x="824" y="240"/>
                </a:cxn>
                <a:cxn ang="0">
                  <a:pos x="808" y="176"/>
                </a:cxn>
                <a:cxn ang="0">
                  <a:pos x="760" y="208"/>
                </a:cxn>
                <a:cxn ang="0">
                  <a:pos x="744" y="168"/>
                </a:cxn>
                <a:cxn ang="0">
                  <a:pos x="696" y="144"/>
                </a:cxn>
                <a:cxn ang="0">
                  <a:pos x="672" y="168"/>
                </a:cxn>
                <a:cxn ang="0">
                  <a:pos x="648" y="200"/>
                </a:cxn>
                <a:cxn ang="0">
                  <a:pos x="600" y="256"/>
                </a:cxn>
                <a:cxn ang="0">
                  <a:pos x="568" y="312"/>
                </a:cxn>
                <a:cxn ang="0">
                  <a:pos x="544" y="248"/>
                </a:cxn>
                <a:cxn ang="0">
                  <a:pos x="488" y="200"/>
                </a:cxn>
                <a:cxn ang="0">
                  <a:pos x="504" y="168"/>
                </a:cxn>
                <a:cxn ang="0">
                  <a:pos x="560" y="144"/>
                </a:cxn>
                <a:cxn ang="0">
                  <a:pos x="616" y="112"/>
                </a:cxn>
                <a:cxn ang="0">
                  <a:pos x="664" y="96"/>
                </a:cxn>
                <a:cxn ang="0">
                  <a:pos x="696" y="80"/>
                </a:cxn>
                <a:cxn ang="0">
                  <a:pos x="712" y="56"/>
                </a:cxn>
                <a:cxn ang="0">
                  <a:pos x="640" y="88"/>
                </a:cxn>
                <a:cxn ang="0">
                  <a:pos x="648" y="56"/>
                </a:cxn>
                <a:cxn ang="0">
                  <a:pos x="616" y="48"/>
                </a:cxn>
                <a:cxn ang="0">
                  <a:pos x="640" y="24"/>
                </a:cxn>
                <a:cxn ang="0">
                  <a:pos x="688" y="0"/>
                </a:cxn>
                <a:cxn ang="0">
                  <a:pos x="616" y="24"/>
                </a:cxn>
                <a:cxn ang="0">
                  <a:pos x="600" y="56"/>
                </a:cxn>
                <a:cxn ang="0">
                  <a:pos x="552" y="80"/>
                </a:cxn>
                <a:cxn ang="0">
                  <a:pos x="576" y="56"/>
                </a:cxn>
                <a:cxn ang="0">
                  <a:pos x="552" y="64"/>
                </a:cxn>
                <a:cxn ang="0">
                  <a:pos x="480" y="72"/>
                </a:cxn>
                <a:cxn ang="0">
                  <a:pos x="448" y="72"/>
                </a:cxn>
                <a:cxn ang="0">
                  <a:pos x="392" y="80"/>
                </a:cxn>
                <a:cxn ang="0">
                  <a:pos x="392" y="64"/>
                </a:cxn>
                <a:cxn ang="0">
                  <a:pos x="328" y="48"/>
                </a:cxn>
                <a:cxn ang="0">
                  <a:pos x="312" y="48"/>
                </a:cxn>
                <a:cxn ang="0">
                  <a:pos x="296" y="48"/>
                </a:cxn>
                <a:cxn ang="0">
                  <a:pos x="216" y="56"/>
                </a:cxn>
                <a:cxn ang="0">
                  <a:pos x="152" y="56"/>
                </a:cxn>
                <a:cxn ang="0">
                  <a:pos x="8" y="184"/>
                </a:cxn>
                <a:cxn ang="0">
                  <a:pos x="48" y="200"/>
                </a:cxn>
                <a:cxn ang="0">
                  <a:pos x="40" y="256"/>
                </a:cxn>
                <a:cxn ang="0">
                  <a:pos x="24" y="288"/>
                </a:cxn>
                <a:cxn ang="0">
                  <a:pos x="48" y="336"/>
                </a:cxn>
                <a:cxn ang="0">
                  <a:pos x="384" y="344"/>
                </a:cxn>
                <a:cxn ang="0">
                  <a:pos x="456" y="336"/>
                </a:cxn>
                <a:cxn ang="0">
                  <a:pos x="488" y="352"/>
                </a:cxn>
                <a:cxn ang="0">
                  <a:pos x="528" y="400"/>
                </a:cxn>
                <a:cxn ang="0">
                  <a:pos x="488" y="424"/>
                </a:cxn>
                <a:cxn ang="0">
                  <a:pos x="488" y="432"/>
                </a:cxn>
                <a:cxn ang="0">
                  <a:pos x="512" y="424"/>
                </a:cxn>
                <a:cxn ang="0">
                  <a:pos x="568" y="408"/>
                </a:cxn>
                <a:cxn ang="0">
                  <a:pos x="640" y="392"/>
                </a:cxn>
                <a:cxn ang="0">
                  <a:pos x="672" y="392"/>
                </a:cxn>
              </a:cxnLst>
              <a:rect l="0" t="0" r="r" b="b"/>
              <a:pathLst>
                <a:path w="856" h="448">
                  <a:moveTo>
                    <a:pt x="680" y="392"/>
                  </a:moveTo>
                  <a:lnTo>
                    <a:pt x="712" y="392"/>
                  </a:lnTo>
                  <a:lnTo>
                    <a:pt x="704" y="392"/>
                  </a:lnTo>
                  <a:lnTo>
                    <a:pt x="712" y="392"/>
                  </a:lnTo>
                  <a:lnTo>
                    <a:pt x="688" y="408"/>
                  </a:lnTo>
                  <a:lnTo>
                    <a:pt x="688" y="424"/>
                  </a:lnTo>
                  <a:lnTo>
                    <a:pt x="712" y="408"/>
                  </a:lnTo>
                  <a:lnTo>
                    <a:pt x="752" y="392"/>
                  </a:lnTo>
                  <a:lnTo>
                    <a:pt x="768" y="384"/>
                  </a:lnTo>
                  <a:lnTo>
                    <a:pt x="768" y="376"/>
                  </a:lnTo>
                  <a:lnTo>
                    <a:pt x="768" y="368"/>
                  </a:lnTo>
                  <a:lnTo>
                    <a:pt x="752" y="384"/>
                  </a:lnTo>
                  <a:lnTo>
                    <a:pt x="728" y="384"/>
                  </a:lnTo>
                  <a:lnTo>
                    <a:pt x="712" y="376"/>
                  </a:lnTo>
                  <a:lnTo>
                    <a:pt x="720" y="360"/>
                  </a:lnTo>
                  <a:lnTo>
                    <a:pt x="712" y="360"/>
                  </a:lnTo>
                  <a:lnTo>
                    <a:pt x="704" y="352"/>
                  </a:lnTo>
                  <a:lnTo>
                    <a:pt x="736" y="344"/>
                  </a:lnTo>
                  <a:lnTo>
                    <a:pt x="728" y="336"/>
                  </a:lnTo>
                  <a:lnTo>
                    <a:pt x="680" y="344"/>
                  </a:lnTo>
                  <a:lnTo>
                    <a:pt x="640" y="368"/>
                  </a:lnTo>
                  <a:lnTo>
                    <a:pt x="672" y="344"/>
                  </a:lnTo>
                  <a:lnTo>
                    <a:pt x="696" y="336"/>
                  </a:lnTo>
                  <a:lnTo>
                    <a:pt x="704" y="336"/>
                  </a:lnTo>
                  <a:lnTo>
                    <a:pt x="712" y="320"/>
                  </a:lnTo>
                  <a:lnTo>
                    <a:pt x="744" y="320"/>
                  </a:lnTo>
                  <a:lnTo>
                    <a:pt x="792" y="320"/>
                  </a:lnTo>
                  <a:lnTo>
                    <a:pt x="816" y="304"/>
                  </a:lnTo>
                  <a:lnTo>
                    <a:pt x="856" y="296"/>
                  </a:lnTo>
                  <a:lnTo>
                    <a:pt x="856" y="280"/>
                  </a:lnTo>
                  <a:lnTo>
                    <a:pt x="856" y="272"/>
                  </a:lnTo>
                  <a:lnTo>
                    <a:pt x="848" y="272"/>
                  </a:lnTo>
                  <a:lnTo>
                    <a:pt x="848" y="264"/>
                  </a:lnTo>
                  <a:lnTo>
                    <a:pt x="832" y="264"/>
                  </a:lnTo>
                  <a:lnTo>
                    <a:pt x="848" y="256"/>
                  </a:lnTo>
                  <a:lnTo>
                    <a:pt x="832" y="256"/>
                  </a:lnTo>
                  <a:lnTo>
                    <a:pt x="832" y="248"/>
                  </a:lnTo>
                  <a:lnTo>
                    <a:pt x="816" y="248"/>
                  </a:lnTo>
                  <a:lnTo>
                    <a:pt x="824" y="240"/>
                  </a:lnTo>
                  <a:lnTo>
                    <a:pt x="808" y="232"/>
                  </a:lnTo>
                  <a:lnTo>
                    <a:pt x="824" y="224"/>
                  </a:lnTo>
                  <a:lnTo>
                    <a:pt x="808" y="176"/>
                  </a:lnTo>
                  <a:lnTo>
                    <a:pt x="792" y="184"/>
                  </a:lnTo>
                  <a:lnTo>
                    <a:pt x="792" y="192"/>
                  </a:lnTo>
                  <a:lnTo>
                    <a:pt x="760" y="208"/>
                  </a:lnTo>
                  <a:lnTo>
                    <a:pt x="752" y="192"/>
                  </a:lnTo>
                  <a:lnTo>
                    <a:pt x="760" y="168"/>
                  </a:lnTo>
                  <a:lnTo>
                    <a:pt x="744" y="168"/>
                  </a:lnTo>
                  <a:lnTo>
                    <a:pt x="744" y="160"/>
                  </a:lnTo>
                  <a:lnTo>
                    <a:pt x="728" y="152"/>
                  </a:lnTo>
                  <a:lnTo>
                    <a:pt x="696" y="144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72" y="168"/>
                  </a:lnTo>
                  <a:lnTo>
                    <a:pt x="672" y="176"/>
                  </a:lnTo>
                  <a:lnTo>
                    <a:pt x="664" y="184"/>
                  </a:lnTo>
                  <a:lnTo>
                    <a:pt x="648" y="200"/>
                  </a:lnTo>
                  <a:lnTo>
                    <a:pt x="656" y="208"/>
                  </a:lnTo>
                  <a:lnTo>
                    <a:pt x="640" y="240"/>
                  </a:lnTo>
                  <a:lnTo>
                    <a:pt x="600" y="256"/>
                  </a:lnTo>
                  <a:lnTo>
                    <a:pt x="592" y="296"/>
                  </a:lnTo>
                  <a:lnTo>
                    <a:pt x="568" y="304"/>
                  </a:lnTo>
                  <a:lnTo>
                    <a:pt x="568" y="312"/>
                  </a:lnTo>
                  <a:lnTo>
                    <a:pt x="552" y="280"/>
                  </a:lnTo>
                  <a:lnTo>
                    <a:pt x="576" y="256"/>
                  </a:lnTo>
                  <a:lnTo>
                    <a:pt x="544" y="248"/>
                  </a:lnTo>
                  <a:lnTo>
                    <a:pt x="496" y="224"/>
                  </a:lnTo>
                  <a:lnTo>
                    <a:pt x="480" y="224"/>
                  </a:lnTo>
                  <a:lnTo>
                    <a:pt x="488" y="200"/>
                  </a:lnTo>
                  <a:lnTo>
                    <a:pt x="472" y="200"/>
                  </a:lnTo>
                  <a:lnTo>
                    <a:pt x="472" y="192"/>
                  </a:lnTo>
                  <a:lnTo>
                    <a:pt x="504" y="168"/>
                  </a:lnTo>
                  <a:lnTo>
                    <a:pt x="528" y="152"/>
                  </a:lnTo>
                  <a:lnTo>
                    <a:pt x="536" y="144"/>
                  </a:lnTo>
                  <a:lnTo>
                    <a:pt x="560" y="144"/>
                  </a:lnTo>
                  <a:lnTo>
                    <a:pt x="576" y="128"/>
                  </a:lnTo>
                  <a:lnTo>
                    <a:pt x="592" y="128"/>
                  </a:lnTo>
                  <a:lnTo>
                    <a:pt x="616" y="112"/>
                  </a:lnTo>
                  <a:lnTo>
                    <a:pt x="640" y="96"/>
                  </a:lnTo>
                  <a:lnTo>
                    <a:pt x="648" y="96"/>
                  </a:lnTo>
                  <a:lnTo>
                    <a:pt x="664" y="96"/>
                  </a:lnTo>
                  <a:lnTo>
                    <a:pt x="696" y="88"/>
                  </a:lnTo>
                  <a:lnTo>
                    <a:pt x="704" y="80"/>
                  </a:lnTo>
                  <a:lnTo>
                    <a:pt x="696" y="80"/>
                  </a:lnTo>
                  <a:lnTo>
                    <a:pt x="720" y="56"/>
                  </a:lnTo>
                  <a:lnTo>
                    <a:pt x="704" y="56"/>
                  </a:lnTo>
                  <a:lnTo>
                    <a:pt x="712" y="56"/>
                  </a:lnTo>
                  <a:lnTo>
                    <a:pt x="688" y="48"/>
                  </a:lnTo>
                  <a:lnTo>
                    <a:pt x="672" y="72"/>
                  </a:lnTo>
                  <a:lnTo>
                    <a:pt x="640" y="88"/>
                  </a:lnTo>
                  <a:lnTo>
                    <a:pt x="640" y="80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32" y="64"/>
                  </a:lnTo>
                  <a:lnTo>
                    <a:pt x="624" y="56"/>
                  </a:lnTo>
                  <a:lnTo>
                    <a:pt x="616" y="48"/>
                  </a:lnTo>
                  <a:lnTo>
                    <a:pt x="632" y="48"/>
                  </a:lnTo>
                  <a:lnTo>
                    <a:pt x="624" y="24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56" y="16"/>
                  </a:lnTo>
                  <a:lnTo>
                    <a:pt x="688" y="0"/>
                  </a:lnTo>
                  <a:lnTo>
                    <a:pt x="664" y="0"/>
                  </a:lnTo>
                  <a:lnTo>
                    <a:pt x="640" y="8"/>
                  </a:lnTo>
                  <a:lnTo>
                    <a:pt x="616" y="24"/>
                  </a:lnTo>
                  <a:lnTo>
                    <a:pt x="584" y="40"/>
                  </a:lnTo>
                  <a:lnTo>
                    <a:pt x="584" y="48"/>
                  </a:lnTo>
                  <a:lnTo>
                    <a:pt x="600" y="56"/>
                  </a:lnTo>
                  <a:lnTo>
                    <a:pt x="584" y="64"/>
                  </a:lnTo>
                  <a:lnTo>
                    <a:pt x="560" y="80"/>
                  </a:lnTo>
                  <a:lnTo>
                    <a:pt x="552" y="80"/>
                  </a:lnTo>
                  <a:lnTo>
                    <a:pt x="560" y="72"/>
                  </a:lnTo>
                  <a:lnTo>
                    <a:pt x="576" y="64"/>
                  </a:lnTo>
                  <a:lnTo>
                    <a:pt x="576" y="56"/>
                  </a:lnTo>
                  <a:lnTo>
                    <a:pt x="568" y="48"/>
                  </a:lnTo>
                  <a:lnTo>
                    <a:pt x="536" y="64"/>
                  </a:lnTo>
                  <a:lnTo>
                    <a:pt x="552" y="64"/>
                  </a:lnTo>
                  <a:lnTo>
                    <a:pt x="528" y="80"/>
                  </a:lnTo>
                  <a:lnTo>
                    <a:pt x="504" y="80"/>
                  </a:lnTo>
                  <a:lnTo>
                    <a:pt x="480" y="72"/>
                  </a:lnTo>
                  <a:lnTo>
                    <a:pt x="480" y="64"/>
                  </a:lnTo>
                  <a:lnTo>
                    <a:pt x="440" y="72"/>
                  </a:lnTo>
                  <a:lnTo>
                    <a:pt x="448" y="72"/>
                  </a:lnTo>
                  <a:lnTo>
                    <a:pt x="440" y="80"/>
                  </a:lnTo>
                  <a:lnTo>
                    <a:pt x="424" y="72"/>
                  </a:lnTo>
                  <a:lnTo>
                    <a:pt x="392" y="80"/>
                  </a:lnTo>
                  <a:lnTo>
                    <a:pt x="368" y="80"/>
                  </a:lnTo>
                  <a:lnTo>
                    <a:pt x="392" y="72"/>
                  </a:lnTo>
                  <a:lnTo>
                    <a:pt x="392" y="64"/>
                  </a:lnTo>
                  <a:lnTo>
                    <a:pt x="352" y="56"/>
                  </a:lnTo>
                  <a:lnTo>
                    <a:pt x="344" y="48"/>
                  </a:lnTo>
                  <a:lnTo>
                    <a:pt x="328" y="48"/>
                  </a:lnTo>
                  <a:lnTo>
                    <a:pt x="312" y="56"/>
                  </a:lnTo>
                  <a:lnTo>
                    <a:pt x="304" y="56"/>
                  </a:lnTo>
                  <a:lnTo>
                    <a:pt x="312" y="48"/>
                  </a:lnTo>
                  <a:lnTo>
                    <a:pt x="296" y="56"/>
                  </a:lnTo>
                  <a:lnTo>
                    <a:pt x="288" y="56"/>
                  </a:lnTo>
                  <a:lnTo>
                    <a:pt x="296" y="48"/>
                  </a:lnTo>
                  <a:lnTo>
                    <a:pt x="288" y="40"/>
                  </a:lnTo>
                  <a:lnTo>
                    <a:pt x="264" y="48"/>
                  </a:lnTo>
                  <a:lnTo>
                    <a:pt x="216" y="56"/>
                  </a:lnTo>
                  <a:lnTo>
                    <a:pt x="200" y="56"/>
                  </a:lnTo>
                  <a:lnTo>
                    <a:pt x="184" y="64"/>
                  </a:lnTo>
                  <a:lnTo>
                    <a:pt x="152" y="56"/>
                  </a:lnTo>
                  <a:lnTo>
                    <a:pt x="0" y="176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16" y="192"/>
                  </a:lnTo>
                  <a:lnTo>
                    <a:pt x="48" y="184"/>
                  </a:lnTo>
                  <a:lnTo>
                    <a:pt x="48" y="200"/>
                  </a:lnTo>
                  <a:lnTo>
                    <a:pt x="40" y="232"/>
                  </a:lnTo>
                  <a:lnTo>
                    <a:pt x="48" y="240"/>
                  </a:lnTo>
                  <a:lnTo>
                    <a:pt x="40" y="256"/>
                  </a:lnTo>
                  <a:lnTo>
                    <a:pt x="16" y="264"/>
                  </a:lnTo>
                  <a:lnTo>
                    <a:pt x="16" y="288"/>
                  </a:lnTo>
                  <a:lnTo>
                    <a:pt x="24" y="288"/>
                  </a:lnTo>
                  <a:lnTo>
                    <a:pt x="16" y="304"/>
                  </a:lnTo>
                  <a:lnTo>
                    <a:pt x="32" y="320"/>
                  </a:lnTo>
                  <a:lnTo>
                    <a:pt x="48" y="336"/>
                  </a:lnTo>
                  <a:lnTo>
                    <a:pt x="368" y="336"/>
                  </a:lnTo>
                  <a:lnTo>
                    <a:pt x="376" y="336"/>
                  </a:lnTo>
                  <a:lnTo>
                    <a:pt x="384" y="344"/>
                  </a:lnTo>
                  <a:lnTo>
                    <a:pt x="432" y="352"/>
                  </a:lnTo>
                  <a:lnTo>
                    <a:pt x="424" y="352"/>
                  </a:lnTo>
                  <a:lnTo>
                    <a:pt x="456" y="336"/>
                  </a:lnTo>
                  <a:lnTo>
                    <a:pt x="472" y="344"/>
                  </a:lnTo>
                  <a:lnTo>
                    <a:pt x="472" y="352"/>
                  </a:lnTo>
                  <a:lnTo>
                    <a:pt x="488" y="352"/>
                  </a:lnTo>
                  <a:lnTo>
                    <a:pt x="480" y="376"/>
                  </a:lnTo>
                  <a:lnTo>
                    <a:pt x="520" y="384"/>
                  </a:lnTo>
                  <a:lnTo>
                    <a:pt x="528" y="400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88" y="424"/>
                  </a:lnTo>
                  <a:lnTo>
                    <a:pt x="480" y="424"/>
                  </a:lnTo>
                  <a:lnTo>
                    <a:pt x="464" y="448"/>
                  </a:lnTo>
                  <a:lnTo>
                    <a:pt x="488" y="432"/>
                  </a:lnTo>
                  <a:lnTo>
                    <a:pt x="528" y="432"/>
                  </a:lnTo>
                  <a:lnTo>
                    <a:pt x="520" y="424"/>
                  </a:lnTo>
                  <a:lnTo>
                    <a:pt x="512" y="424"/>
                  </a:lnTo>
                  <a:lnTo>
                    <a:pt x="520" y="416"/>
                  </a:lnTo>
                  <a:lnTo>
                    <a:pt x="552" y="416"/>
                  </a:lnTo>
                  <a:lnTo>
                    <a:pt x="568" y="408"/>
                  </a:lnTo>
                  <a:lnTo>
                    <a:pt x="584" y="400"/>
                  </a:lnTo>
                  <a:lnTo>
                    <a:pt x="624" y="400"/>
                  </a:lnTo>
                  <a:lnTo>
                    <a:pt x="640" y="392"/>
                  </a:lnTo>
                  <a:lnTo>
                    <a:pt x="664" y="360"/>
                  </a:lnTo>
                  <a:lnTo>
                    <a:pt x="680" y="368"/>
                  </a:lnTo>
                  <a:lnTo>
                    <a:pt x="672" y="392"/>
                  </a:lnTo>
                  <a:lnTo>
                    <a:pt x="680" y="39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3" name="Freeform 851"/>
            <p:cNvSpPr>
              <a:spLocks/>
            </p:cNvSpPr>
            <p:nvPr/>
          </p:nvSpPr>
          <p:spPr bwMode="auto">
            <a:xfrm>
              <a:off x="226279" y="1058661"/>
              <a:ext cx="796548" cy="299803"/>
            </a:xfrm>
            <a:custGeom>
              <a:avLst/>
              <a:gdLst/>
              <a:ahLst/>
              <a:cxnLst>
                <a:cxn ang="0">
                  <a:pos x="376" y="144"/>
                </a:cxn>
                <a:cxn ang="0">
                  <a:pos x="376" y="160"/>
                </a:cxn>
                <a:cxn ang="0">
                  <a:pos x="408" y="168"/>
                </a:cxn>
                <a:cxn ang="0">
                  <a:pos x="408" y="208"/>
                </a:cxn>
                <a:cxn ang="0">
                  <a:pos x="392" y="224"/>
                </a:cxn>
                <a:cxn ang="0">
                  <a:pos x="384" y="208"/>
                </a:cxn>
                <a:cxn ang="0">
                  <a:pos x="384" y="200"/>
                </a:cxn>
                <a:cxn ang="0">
                  <a:pos x="376" y="224"/>
                </a:cxn>
                <a:cxn ang="0">
                  <a:pos x="376" y="200"/>
                </a:cxn>
                <a:cxn ang="0">
                  <a:pos x="376" y="192"/>
                </a:cxn>
                <a:cxn ang="0">
                  <a:pos x="392" y="192"/>
                </a:cxn>
                <a:cxn ang="0">
                  <a:pos x="376" y="192"/>
                </a:cxn>
                <a:cxn ang="0">
                  <a:pos x="384" y="176"/>
                </a:cxn>
                <a:cxn ang="0">
                  <a:pos x="376" y="176"/>
                </a:cxn>
                <a:cxn ang="0">
                  <a:pos x="368" y="152"/>
                </a:cxn>
                <a:cxn ang="0">
                  <a:pos x="320" y="152"/>
                </a:cxn>
                <a:cxn ang="0">
                  <a:pos x="288" y="136"/>
                </a:cxn>
                <a:cxn ang="0">
                  <a:pos x="224" y="160"/>
                </a:cxn>
                <a:cxn ang="0">
                  <a:pos x="280" y="136"/>
                </a:cxn>
                <a:cxn ang="0">
                  <a:pos x="208" y="160"/>
                </a:cxn>
                <a:cxn ang="0">
                  <a:pos x="200" y="168"/>
                </a:cxn>
                <a:cxn ang="0">
                  <a:pos x="136" y="192"/>
                </a:cxn>
                <a:cxn ang="0">
                  <a:pos x="0" y="232"/>
                </a:cxn>
                <a:cxn ang="0">
                  <a:pos x="152" y="168"/>
                </a:cxn>
                <a:cxn ang="0">
                  <a:pos x="112" y="168"/>
                </a:cxn>
                <a:cxn ang="0">
                  <a:pos x="104" y="152"/>
                </a:cxn>
                <a:cxn ang="0">
                  <a:pos x="152" y="112"/>
                </a:cxn>
                <a:cxn ang="0">
                  <a:pos x="224" y="80"/>
                </a:cxn>
                <a:cxn ang="0">
                  <a:pos x="176" y="88"/>
                </a:cxn>
                <a:cxn ang="0">
                  <a:pos x="176" y="80"/>
                </a:cxn>
                <a:cxn ang="0">
                  <a:pos x="216" y="64"/>
                </a:cxn>
                <a:cxn ang="0">
                  <a:pos x="216" y="64"/>
                </a:cxn>
                <a:cxn ang="0">
                  <a:pos x="240" y="56"/>
                </a:cxn>
                <a:cxn ang="0">
                  <a:pos x="240" y="40"/>
                </a:cxn>
                <a:cxn ang="0">
                  <a:pos x="280" y="32"/>
                </a:cxn>
                <a:cxn ang="0">
                  <a:pos x="392" y="0"/>
                </a:cxn>
                <a:cxn ang="0">
                  <a:pos x="400" y="8"/>
                </a:cxn>
                <a:cxn ang="0">
                  <a:pos x="424" y="8"/>
                </a:cxn>
                <a:cxn ang="0">
                  <a:pos x="512" y="24"/>
                </a:cxn>
              </a:cxnLst>
              <a:rect l="0" t="0" r="r" b="b"/>
              <a:pathLst>
                <a:path w="512" h="232">
                  <a:moveTo>
                    <a:pt x="360" y="144"/>
                  </a:moveTo>
                  <a:lnTo>
                    <a:pt x="376" y="144"/>
                  </a:lnTo>
                  <a:lnTo>
                    <a:pt x="368" y="152"/>
                  </a:lnTo>
                  <a:lnTo>
                    <a:pt x="376" y="160"/>
                  </a:lnTo>
                  <a:lnTo>
                    <a:pt x="408" y="152"/>
                  </a:lnTo>
                  <a:lnTo>
                    <a:pt x="408" y="168"/>
                  </a:lnTo>
                  <a:lnTo>
                    <a:pt x="400" y="200"/>
                  </a:lnTo>
                  <a:lnTo>
                    <a:pt x="408" y="208"/>
                  </a:lnTo>
                  <a:lnTo>
                    <a:pt x="400" y="224"/>
                  </a:lnTo>
                  <a:lnTo>
                    <a:pt x="392" y="224"/>
                  </a:lnTo>
                  <a:lnTo>
                    <a:pt x="384" y="224"/>
                  </a:lnTo>
                  <a:lnTo>
                    <a:pt x="384" y="208"/>
                  </a:lnTo>
                  <a:lnTo>
                    <a:pt x="392" y="208"/>
                  </a:lnTo>
                  <a:lnTo>
                    <a:pt x="384" y="200"/>
                  </a:lnTo>
                  <a:lnTo>
                    <a:pt x="384" y="216"/>
                  </a:lnTo>
                  <a:lnTo>
                    <a:pt x="376" y="224"/>
                  </a:lnTo>
                  <a:lnTo>
                    <a:pt x="368" y="216"/>
                  </a:lnTo>
                  <a:lnTo>
                    <a:pt x="376" y="200"/>
                  </a:lnTo>
                  <a:lnTo>
                    <a:pt x="368" y="200"/>
                  </a:lnTo>
                  <a:lnTo>
                    <a:pt x="376" y="192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76" y="192"/>
                  </a:lnTo>
                  <a:lnTo>
                    <a:pt x="392" y="168"/>
                  </a:lnTo>
                  <a:lnTo>
                    <a:pt x="384" y="176"/>
                  </a:lnTo>
                  <a:lnTo>
                    <a:pt x="360" y="200"/>
                  </a:lnTo>
                  <a:lnTo>
                    <a:pt x="376" y="176"/>
                  </a:lnTo>
                  <a:lnTo>
                    <a:pt x="360" y="160"/>
                  </a:lnTo>
                  <a:lnTo>
                    <a:pt x="368" y="152"/>
                  </a:lnTo>
                  <a:lnTo>
                    <a:pt x="352" y="152"/>
                  </a:lnTo>
                  <a:lnTo>
                    <a:pt x="320" y="152"/>
                  </a:lnTo>
                  <a:lnTo>
                    <a:pt x="304" y="136"/>
                  </a:lnTo>
                  <a:lnTo>
                    <a:pt x="288" y="136"/>
                  </a:lnTo>
                  <a:lnTo>
                    <a:pt x="264" y="152"/>
                  </a:lnTo>
                  <a:lnTo>
                    <a:pt x="224" y="160"/>
                  </a:lnTo>
                  <a:lnTo>
                    <a:pt x="256" y="136"/>
                  </a:lnTo>
                  <a:lnTo>
                    <a:pt x="280" y="136"/>
                  </a:lnTo>
                  <a:lnTo>
                    <a:pt x="272" y="136"/>
                  </a:lnTo>
                  <a:lnTo>
                    <a:pt x="208" y="160"/>
                  </a:lnTo>
                  <a:lnTo>
                    <a:pt x="200" y="160"/>
                  </a:lnTo>
                  <a:lnTo>
                    <a:pt x="200" y="168"/>
                  </a:lnTo>
                  <a:lnTo>
                    <a:pt x="192" y="168"/>
                  </a:lnTo>
                  <a:lnTo>
                    <a:pt x="136" y="192"/>
                  </a:lnTo>
                  <a:lnTo>
                    <a:pt x="96" y="208"/>
                  </a:lnTo>
                  <a:lnTo>
                    <a:pt x="0" y="232"/>
                  </a:lnTo>
                  <a:lnTo>
                    <a:pt x="136" y="184"/>
                  </a:lnTo>
                  <a:lnTo>
                    <a:pt x="152" y="168"/>
                  </a:lnTo>
                  <a:lnTo>
                    <a:pt x="136" y="168"/>
                  </a:lnTo>
                  <a:lnTo>
                    <a:pt x="112" y="168"/>
                  </a:lnTo>
                  <a:lnTo>
                    <a:pt x="128" y="152"/>
                  </a:lnTo>
                  <a:lnTo>
                    <a:pt x="104" y="152"/>
                  </a:lnTo>
                  <a:lnTo>
                    <a:pt x="112" y="128"/>
                  </a:lnTo>
                  <a:lnTo>
                    <a:pt x="152" y="112"/>
                  </a:lnTo>
                  <a:lnTo>
                    <a:pt x="200" y="104"/>
                  </a:lnTo>
                  <a:lnTo>
                    <a:pt x="224" y="80"/>
                  </a:lnTo>
                  <a:lnTo>
                    <a:pt x="200" y="88"/>
                  </a:lnTo>
                  <a:lnTo>
                    <a:pt x="176" y="88"/>
                  </a:lnTo>
                  <a:lnTo>
                    <a:pt x="168" y="88"/>
                  </a:lnTo>
                  <a:lnTo>
                    <a:pt x="176" y="80"/>
                  </a:lnTo>
                  <a:lnTo>
                    <a:pt x="168" y="72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64"/>
                  </a:lnTo>
                  <a:lnTo>
                    <a:pt x="248" y="64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40" y="4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320" y="16"/>
                  </a:lnTo>
                  <a:lnTo>
                    <a:pt x="392" y="0"/>
                  </a:lnTo>
                  <a:lnTo>
                    <a:pt x="400" y="0"/>
                  </a:lnTo>
                  <a:lnTo>
                    <a:pt x="400" y="8"/>
                  </a:lnTo>
                  <a:lnTo>
                    <a:pt x="416" y="8"/>
                  </a:lnTo>
                  <a:lnTo>
                    <a:pt x="424" y="8"/>
                  </a:lnTo>
                  <a:lnTo>
                    <a:pt x="496" y="16"/>
                  </a:lnTo>
                  <a:lnTo>
                    <a:pt x="512" y="24"/>
                  </a:lnTo>
                  <a:lnTo>
                    <a:pt x="360" y="14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4" name="Freeform 852"/>
            <p:cNvSpPr>
              <a:spLocks/>
            </p:cNvSpPr>
            <p:nvPr/>
          </p:nvSpPr>
          <p:spPr bwMode="auto">
            <a:xfrm>
              <a:off x="760774" y="1772251"/>
              <a:ext cx="548348" cy="350569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8" y="72"/>
                </a:cxn>
                <a:cxn ang="0">
                  <a:pos x="8" y="80"/>
                </a:cxn>
                <a:cxn ang="0">
                  <a:pos x="32" y="104"/>
                </a:cxn>
                <a:cxn ang="0">
                  <a:pos x="48" y="136"/>
                </a:cxn>
                <a:cxn ang="0">
                  <a:pos x="56" y="144"/>
                </a:cxn>
                <a:cxn ang="0">
                  <a:pos x="40" y="96"/>
                </a:cxn>
                <a:cxn ang="0">
                  <a:pos x="24" y="16"/>
                </a:cxn>
                <a:cxn ang="0">
                  <a:pos x="40" y="24"/>
                </a:cxn>
                <a:cxn ang="0">
                  <a:pos x="56" y="72"/>
                </a:cxn>
                <a:cxn ang="0">
                  <a:pos x="72" y="96"/>
                </a:cxn>
                <a:cxn ang="0">
                  <a:pos x="80" y="112"/>
                </a:cxn>
                <a:cxn ang="0">
                  <a:pos x="112" y="168"/>
                </a:cxn>
                <a:cxn ang="0">
                  <a:pos x="104" y="192"/>
                </a:cxn>
                <a:cxn ang="0">
                  <a:pos x="144" y="224"/>
                </a:cxn>
                <a:cxn ang="0">
                  <a:pos x="192" y="248"/>
                </a:cxn>
                <a:cxn ang="0">
                  <a:pos x="224" y="248"/>
                </a:cxn>
                <a:cxn ang="0">
                  <a:pos x="264" y="272"/>
                </a:cxn>
                <a:cxn ang="0">
                  <a:pos x="288" y="248"/>
                </a:cxn>
                <a:cxn ang="0">
                  <a:pos x="288" y="224"/>
                </a:cxn>
                <a:cxn ang="0">
                  <a:pos x="320" y="216"/>
                </a:cxn>
                <a:cxn ang="0">
                  <a:pos x="328" y="216"/>
                </a:cxn>
                <a:cxn ang="0">
                  <a:pos x="336" y="168"/>
                </a:cxn>
                <a:cxn ang="0">
                  <a:pos x="296" y="200"/>
                </a:cxn>
                <a:cxn ang="0">
                  <a:pos x="288" y="216"/>
                </a:cxn>
                <a:cxn ang="0">
                  <a:pos x="272" y="216"/>
                </a:cxn>
                <a:cxn ang="0">
                  <a:pos x="224" y="200"/>
                </a:cxn>
                <a:cxn ang="0">
                  <a:pos x="216" y="128"/>
                </a:cxn>
                <a:cxn ang="0">
                  <a:pos x="200" y="96"/>
                </a:cxn>
                <a:cxn ang="0">
                  <a:pos x="168" y="40"/>
                </a:cxn>
                <a:cxn ang="0">
                  <a:pos x="152" y="56"/>
                </a:cxn>
                <a:cxn ang="0">
                  <a:pos x="144" y="32"/>
                </a:cxn>
                <a:cxn ang="0">
                  <a:pos x="72" y="24"/>
                </a:cxn>
                <a:cxn ang="0">
                  <a:pos x="0" y="0"/>
                </a:cxn>
              </a:cxnLst>
              <a:rect l="0" t="0" r="r" b="b"/>
              <a:pathLst>
                <a:path w="352" h="272">
                  <a:moveTo>
                    <a:pt x="0" y="0"/>
                  </a:moveTo>
                  <a:lnTo>
                    <a:pt x="0" y="48"/>
                  </a:lnTo>
                  <a:lnTo>
                    <a:pt x="16" y="64"/>
                  </a:lnTo>
                  <a:lnTo>
                    <a:pt x="8" y="72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24" y="120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56" y="144"/>
                  </a:lnTo>
                  <a:lnTo>
                    <a:pt x="48" y="128"/>
                  </a:lnTo>
                  <a:lnTo>
                    <a:pt x="40" y="96"/>
                  </a:lnTo>
                  <a:lnTo>
                    <a:pt x="16" y="40"/>
                  </a:lnTo>
                  <a:lnTo>
                    <a:pt x="24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8" y="56"/>
                  </a:lnTo>
                  <a:lnTo>
                    <a:pt x="56" y="72"/>
                  </a:lnTo>
                  <a:lnTo>
                    <a:pt x="56" y="80"/>
                  </a:lnTo>
                  <a:lnTo>
                    <a:pt x="72" y="96"/>
                  </a:lnTo>
                  <a:lnTo>
                    <a:pt x="64" y="104"/>
                  </a:lnTo>
                  <a:lnTo>
                    <a:pt x="80" y="112"/>
                  </a:lnTo>
                  <a:lnTo>
                    <a:pt x="104" y="152"/>
                  </a:lnTo>
                  <a:lnTo>
                    <a:pt x="112" y="168"/>
                  </a:lnTo>
                  <a:lnTo>
                    <a:pt x="96" y="184"/>
                  </a:lnTo>
                  <a:lnTo>
                    <a:pt x="104" y="192"/>
                  </a:lnTo>
                  <a:lnTo>
                    <a:pt x="120" y="216"/>
                  </a:lnTo>
                  <a:lnTo>
                    <a:pt x="144" y="224"/>
                  </a:lnTo>
                  <a:lnTo>
                    <a:pt x="152" y="232"/>
                  </a:lnTo>
                  <a:lnTo>
                    <a:pt x="192" y="248"/>
                  </a:lnTo>
                  <a:lnTo>
                    <a:pt x="208" y="256"/>
                  </a:lnTo>
                  <a:lnTo>
                    <a:pt x="224" y="248"/>
                  </a:lnTo>
                  <a:lnTo>
                    <a:pt x="240" y="248"/>
                  </a:lnTo>
                  <a:lnTo>
                    <a:pt x="264" y="272"/>
                  </a:lnTo>
                  <a:lnTo>
                    <a:pt x="280" y="248"/>
                  </a:lnTo>
                  <a:lnTo>
                    <a:pt x="288" y="248"/>
                  </a:lnTo>
                  <a:lnTo>
                    <a:pt x="280" y="232"/>
                  </a:lnTo>
                  <a:lnTo>
                    <a:pt x="288" y="224"/>
                  </a:lnTo>
                  <a:lnTo>
                    <a:pt x="312" y="224"/>
                  </a:lnTo>
                  <a:lnTo>
                    <a:pt x="320" y="216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52" y="168"/>
                  </a:lnTo>
                  <a:lnTo>
                    <a:pt x="336" y="168"/>
                  </a:lnTo>
                  <a:lnTo>
                    <a:pt x="304" y="176"/>
                  </a:lnTo>
                  <a:lnTo>
                    <a:pt x="296" y="200"/>
                  </a:lnTo>
                  <a:lnTo>
                    <a:pt x="280" y="208"/>
                  </a:lnTo>
                  <a:lnTo>
                    <a:pt x="288" y="216"/>
                  </a:lnTo>
                  <a:lnTo>
                    <a:pt x="280" y="216"/>
                  </a:lnTo>
                  <a:lnTo>
                    <a:pt x="272" y="216"/>
                  </a:lnTo>
                  <a:lnTo>
                    <a:pt x="240" y="216"/>
                  </a:lnTo>
                  <a:lnTo>
                    <a:pt x="224" y="200"/>
                  </a:lnTo>
                  <a:lnTo>
                    <a:pt x="208" y="152"/>
                  </a:lnTo>
                  <a:lnTo>
                    <a:pt x="216" y="128"/>
                  </a:lnTo>
                  <a:lnTo>
                    <a:pt x="224" y="104"/>
                  </a:lnTo>
                  <a:lnTo>
                    <a:pt x="200" y="96"/>
                  </a:lnTo>
                  <a:lnTo>
                    <a:pt x="184" y="48"/>
                  </a:lnTo>
                  <a:lnTo>
                    <a:pt x="168" y="40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36" y="16"/>
                  </a:lnTo>
                  <a:lnTo>
                    <a:pt x="72" y="24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5" name="Freeform 853"/>
            <p:cNvSpPr>
              <a:spLocks/>
            </p:cNvSpPr>
            <p:nvPr/>
          </p:nvSpPr>
          <p:spPr bwMode="auto">
            <a:xfrm>
              <a:off x="699590" y="1451375"/>
              <a:ext cx="1144027" cy="465510"/>
            </a:xfrm>
            <a:custGeom>
              <a:avLst/>
              <a:gdLst/>
              <a:ahLst/>
              <a:cxnLst>
                <a:cxn ang="0">
                  <a:pos x="304" y="296"/>
                </a:cxn>
                <a:cxn ang="0">
                  <a:pos x="320" y="296"/>
                </a:cxn>
                <a:cxn ang="0">
                  <a:pos x="352" y="304"/>
                </a:cxn>
                <a:cxn ang="0">
                  <a:pos x="384" y="304"/>
                </a:cxn>
                <a:cxn ang="0">
                  <a:pos x="368" y="288"/>
                </a:cxn>
                <a:cxn ang="0">
                  <a:pos x="400" y="280"/>
                </a:cxn>
                <a:cxn ang="0">
                  <a:pos x="432" y="296"/>
                </a:cxn>
                <a:cxn ang="0">
                  <a:pos x="464" y="336"/>
                </a:cxn>
                <a:cxn ang="0">
                  <a:pos x="488" y="352"/>
                </a:cxn>
                <a:cxn ang="0">
                  <a:pos x="504" y="248"/>
                </a:cxn>
                <a:cxn ang="0">
                  <a:pos x="568" y="200"/>
                </a:cxn>
                <a:cxn ang="0">
                  <a:pos x="576" y="184"/>
                </a:cxn>
                <a:cxn ang="0">
                  <a:pos x="584" y="168"/>
                </a:cxn>
                <a:cxn ang="0">
                  <a:pos x="592" y="160"/>
                </a:cxn>
                <a:cxn ang="0">
                  <a:pos x="600" y="160"/>
                </a:cxn>
                <a:cxn ang="0">
                  <a:pos x="616" y="144"/>
                </a:cxn>
                <a:cxn ang="0">
                  <a:pos x="664" y="112"/>
                </a:cxn>
                <a:cxn ang="0">
                  <a:pos x="672" y="112"/>
                </a:cxn>
                <a:cxn ang="0">
                  <a:pos x="712" y="72"/>
                </a:cxn>
                <a:cxn ang="0">
                  <a:pos x="728" y="56"/>
                </a:cxn>
                <a:cxn ang="0">
                  <a:pos x="696" y="56"/>
                </a:cxn>
                <a:cxn ang="0">
                  <a:pos x="624" y="72"/>
                </a:cxn>
                <a:cxn ang="0">
                  <a:pos x="584" y="96"/>
                </a:cxn>
                <a:cxn ang="0">
                  <a:pos x="536" y="88"/>
                </a:cxn>
                <a:cxn ang="0">
                  <a:pos x="536" y="72"/>
                </a:cxn>
                <a:cxn ang="0">
                  <a:pos x="504" y="64"/>
                </a:cxn>
                <a:cxn ang="0">
                  <a:pos x="472" y="112"/>
                </a:cxn>
                <a:cxn ang="0">
                  <a:pos x="472" y="88"/>
                </a:cxn>
                <a:cxn ang="0">
                  <a:pos x="504" y="48"/>
                </a:cxn>
                <a:cxn ang="0">
                  <a:pos x="528" y="40"/>
                </a:cxn>
                <a:cxn ang="0">
                  <a:pos x="504" y="32"/>
                </a:cxn>
                <a:cxn ang="0">
                  <a:pos x="464" y="40"/>
                </a:cxn>
                <a:cxn ang="0">
                  <a:pos x="480" y="16"/>
                </a:cxn>
                <a:cxn ang="0">
                  <a:pos x="432" y="0"/>
                </a:cxn>
                <a:cxn ang="0">
                  <a:pos x="104" y="8"/>
                </a:cxn>
                <a:cxn ang="0">
                  <a:pos x="96" y="16"/>
                </a:cxn>
                <a:cxn ang="0">
                  <a:pos x="64" y="48"/>
                </a:cxn>
                <a:cxn ang="0">
                  <a:pos x="8" y="136"/>
                </a:cxn>
                <a:cxn ang="0">
                  <a:pos x="8" y="160"/>
                </a:cxn>
                <a:cxn ang="0">
                  <a:pos x="8" y="176"/>
                </a:cxn>
                <a:cxn ang="0">
                  <a:pos x="16" y="208"/>
                </a:cxn>
                <a:cxn ang="0">
                  <a:pos x="32" y="232"/>
                </a:cxn>
                <a:cxn ang="0">
                  <a:pos x="72" y="248"/>
                </a:cxn>
                <a:cxn ang="0">
                  <a:pos x="184" y="280"/>
                </a:cxn>
                <a:cxn ang="0">
                  <a:pos x="200" y="304"/>
                </a:cxn>
                <a:cxn ang="0">
                  <a:pos x="240" y="344"/>
                </a:cxn>
              </a:cxnLst>
              <a:rect l="0" t="0" r="r" b="b"/>
              <a:pathLst>
                <a:path w="736" h="360">
                  <a:moveTo>
                    <a:pt x="272" y="320"/>
                  </a:moveTo>
                  <a:lnTo>
                    <a:pt x="312" y="296"/>
                  </a:lnTo>
                  <a:lnTo>
                    <a:pt x="304" y="296"/>
                  </a:lnTo>
                  <a:lnTo>
                    <a:pt x="312" y="288"/>
                  </a:lnTo>
                  <a:lnTo>
                    <a:pt x="312" y="296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52" y="288"/>
                  </a:lnTo>
                  <a:lnTo>
                    <a:pt x="352" y="304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368" y="288"/>
                  </a:lnTo>
                  <a:lnTo>
                    <a:pt x="376" y="280"/>
                  </a:lnTo>
                  <a:lnTo>
                    <a:pt x="376" y="288"/>
                  </a:lnTo>
                  <a:lnTo>
                    <a:pt x="400" y="280"/>
                  </a:lnTo>
                  <a:lnTo>
                    <a:pt x="424" y="280"/>
                  </a:lnTo>
                  <a:lnTo>
                    <a:pt x="432" y="288"/>
                  </a:lnTo>
                  <a:lnTo>
                    <a:pt x="432" y="296"/>
                  </a:lnTo>
                  <a:lnTo>
                    <a:pt x="456" y="288"/>
                  </a:lnTo>
                  <a:lnTo>
                    <a:pt x="464" y="304"/>
                  </a:lnTo>
                  <a:lnTo>
                    <a:pt x="464" y="336"/>
                  </a:lnTo>
                  <a:lnTo>
                    <a:pt x="472" y="360"/>
                  </a:lnTo>
                  <a:lnTo>
                    <a:pt x="480" y="360"/>
                  </a:lnTo>
                  <a:lnTo>
                    <a:pt x="488" y="352"/>
                  </a:lnTo>
                  <a:lnTo>
                    <a:pt x="488" y="336"/>
                  </a:lnTo>
                  <a:lnTo>
                    <a:pt x="488" y="272"/>
                  </a:lnTo>
                  <a:lnTo>
                    <a:pt x="504" y="248"/>
                  </a:lnTo>
                  <a:lnTo>
                    <a:pt x="576" y="208"/>
                  </a:lnTo>
                  <a:lnTo>
                    <a:pt x="584" y="200"/>
                  </a:lnTo>
                  <a:lnTo>
                    <a:pt x="568" y="200"/>
                  </a:lnTo>
                  <a:lnTo>
                    <a:pt x="576" y="192"/>
                  </a:lnTo>
                  <a:lnTo>
                    <a:pt x="584" y="200"/>
                  </a:lnTo>
                  <a:lnTo>
                    <a:pt x="576" y="184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84" y="168"/>
                  </a:lnTo>
                  <a:lnTo>
                    <a:pt x="592" y="144"/>
                  </a:lnTo>
                  <a:lnTo>
                    <a:pt x="584" y="160"/>
                  </a:lnTo>
                  <a:lnTo>
                    <a:pt x="592" y="160"/>
                  </a:lnTo>
                  <a:lnTo>
                    <a:pt x="592" y="168"/>
                  </a:lnTo>
                  <a:lnTo>
                    <a:pt x="584" y="176"/>
                  </a:lnTo>
                  <a:lnTo>
                    <a:pt x="600" y="160"/>
                  </a:lnTo>
                  <a:lnTo>
                    <a:pt x="600" y="144"/>
                  </a:lnTo>
                  <a:lnTo>
                    <a:pt x="608" y="152"/>
                  </a:lnTo>
                  <a:lnTo>
                    <a:pt x="616" y="144"/>
                  </a:lnTo>
                  <a:lnTo>
                    <a:pt x="624" y="128"/>
                  </a:lnTo>
                  <a:lnTo>
                    <a:pt x="664" y="120"/>
                  </a:lnTo>
                  <a:lnTo>
                    <a:pt x="664" y="112"/>
                  </a:lnTo>
                  <a:lnTo>
                    <a:pt x="680" y="112"/>
                  </a:lnTo>
                  <a:lnTo>
                    <a:pt x="680" y="104"/>
                  </a:lnTo>
                  <a:lnTo>
                    <a:pt x="672" y="112"/>
                  </a:lnTo>
                  <a:lnTo>
                    <a:pt x="672" y="104"/>
                  </a:lnTo>
                  <a:lnTo>
                    <a:pt x="688" y="80"/>
                  </a:lnTo>
                  <a:lnTo>
                    <a:pt x="712" y="72"/>
                  </a:lnTo>
                  <a:lnTo>
                    <a:pt x="728" y="72"/>
                  </a:lnTo>
                  <a:lnTo>
                    <a:pt x="736" y="56"/>
                  </a:lnTo>
                  <a:lnTo>
                    <a:pt x="728" y="56"/>
                  </a:lnTo>
                  <a:lnTo>
                    <a:pt x="736" y="32"/>
                  </a:lnTo>
                  <a:lnTo>
                    <a:pt x="720" y="24"/>
                  </a:lnTo>
                  <a:lnTo>
                    <a:pt x="696" y="56"/>
                  </a:lnTo>
                  <a:lnTo>
                    <a:pt x="680" y="64"/>
                  </a:lnTo>
                  <a:lnTo>
                    <a:pt x="640" y="64"/>
                  </a:lnTo>
                  <a:lnTo>
                    <a:pt x="624" y="72"/>
                  </a:lnTo>
                  <a:lnTo>
                    <a:pt x="616" y="88"/>
                  </a:lnTo>
                  <a:lnTo>
                    <a:pt x="576" y="88"/>
                  </a:lnTo>
                  <a:lnTo>
                    <a:pt x="584" y="96"/>
                  </a:lnTo>
                  <a:lnTo>
                    <a:pt x="536" y="112"/>
                  </a:lnTo>
                  <a:lnTo>
                    <a:pt x="520" y="112"/>
                  </a:lnTo>
                  <a:lnTo>
                    <a:pt x="536" y="88"/>
                  </a:lnTo>
                  <a:lnTo>
                    <a:pt x="536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56"/>
                  </a:lnTo>
                  <a:lnTo>
                    <a:pt x="528" y="56"/>
                  </a:lnTo>
                  <a:lnTo>
                    <a:pt x="504" y="64"/>
                  </a:lnTo>
                  <a:lnTo>
                    <a:pt x="496" y="80"/>
                  </a:lnTo>
                  <a:lnTo>
                    <a:pt x="480" y="104"/>
                  </a:lnTo>
                  <a:lnTo>
                    <a:pt x="472" y="112"/>
                  </a:lnTo>
                  <a:lnTo>
                    <a:pt x="464" y="112"/>
                  </a:lnTo>
                  <a:lnTo>
                    <a:pt x="464" y="104"/>
                  </a:lnTo>
                  <a:lnTo>
                    <a:pt x="472" y="88"/>
                  </a:lnTo>
                  <a:lnTo>
                    <a:pt x="496" y="64"/>
                  </a:lnTo>
                  <a:lnTo>
                    <a:pt x="480" y="72"/>
                  </a:lnTo>
                  <a:lnTo>
                    <a:pt x="504" y="48"/>
                  </a:lnTo>
                  <a:lnTo>
                    <a:pt x="536" y="48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04" y="40"/>
                  </a:lnTo>
                  <a:lnTo>
                    <a:pt x="504" y="32"/>
                  </a:lnTo>
                  <a:lnTo>
                    <a:pt x="488" y="40"/>
                  </a:lnTo>
                  <a:lnTo>
                    <a:pt x="504" y="24"/>
                  </a:lnTo>
                  <a:lnTo>
                    <a:pt x="464" y="40"/>
                  </a:lnTo>
                  <a:lnTo>
                    <a:pt x="464" y="32"/>
                  </a:lnTo>
                  <a:lnTo>
                    <a:pt x="448" y="40"/>
                  </a:lnTo>
                  <a:lnTo>
                    <a:pt x="480" y="16"/>
                  </a:lnTo>
                  <a:lnTo>
                    <a:pt x="488" y="16"/>
                  </a:lnTo>
                  <a:lnTo>
                    <a:pt x="440" y="8"/>
                  </a:lnTo>
                  <a:lnTo>
                    <a:pt x="432" y="0"/>
                  </a:lnTo>
                  <a:lnTo>
                    <a:pt x="424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24"/>
                  </a:lnTo>
                  <a:lnTo>
                    <a:pt x="88" y="24"/>
                  </a:lnTo>
                  <a:lnTo>
                    <a:pt x="96" y="16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64" y="48"/>
                  </a:lnTo>
                  <a:lnTo>
                    <a:pt x="24" y="96"/>
                  </a:lnTo>
                  <a:lnTo>
                    <a:pt x="16" y="112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0" y="152"/>
                  </a:lnTo>
                  <a:lnTo>
                    <a:pt x="8" y="160"/>
                  </a:lnTo>
                  <a:lnTo>
                    <a:pt x="0" y="168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8" y="192"/>
                  </a:lnTo>
                  <a:lnTo>
                    <a:pt x="16" y="208"/>
                  </a:lnTo>
                  <a:lnTo>
                    <a:pt x="8" y="216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72" y="248"/>
                  </a:lnTo>
                  <a:lnTo>
                    <a:pt x="112" y="272"/>
                  </a:lnTo>
                  <a:lnTo>
                    <a:pt x="176" y="264"/>
                  </a:lnTo>
                  <a:lnTo>
                    <a:pt x="184" y="280"/>
                  </a:lnTo>
                  <a:lnTo>
                    <a:pt x="184" y="288"/>
                  </a:lnTo>
                  <a:lnTo>
                    <a:pt x="192" y="304"/>
                  </a:lnTo>
                  <a:lnTo>
                    <a:pt x="200" y="304"/>
                  </a:lnTo>
                  <a:lnTo>
                    <a:pt x="208" y="288"/>
                  </a:lnTo>
                  <a:lnTo>
                    <a:pt x="224" y="296"/>
                  </a:lnTo>
                  <a:lnTo>
                    <a:pt x="240" y="344"/>
                  </a:lnTo>
                  <a:lnTo>
                    <a:pt x="264" y="352"/>
                  </a:lnTo>
                  <a:lnTo>
                    <a:pt x="272" y="3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6" name="Freeform 944"/>
            <p:cNvSpPr>
              <a:spLocks/>
            </p:cNvSpPr>
            <p:nvPr/>
          </p:nvSpPr>
          <p:spPr bwMode="auto">
            <a:xfrm>
              <a:off x="1757036" y="1204253"/>
              <a:ext cx="36941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7" name="Freeform 945"/>
            <p:cNvSpPr>
              <a:spLocks/>
            </p:cNvSpPr>
            <p:nvPr/>
          </p:nvSpPr>
          <p:spPr bwMode="auto">
            <a:xfrm>
              <a:off x="1806676" y="1213831"/>
              <a:ext cx="24243" cy="1053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16" y="0"/>
                </a:cxn>
                <a:cxn ang="0">
                  <a:pos x="8" y="0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8" name="Freeform 947"/>
            <p:cNvSpPr>
              <a:spLocks/>
            </p:cNvSpPr>
            <p:nvPr/>
          </p:nvSpPr>
          <p:spPr bwMode="auto">
            <a:xfrm>
              <a:off x="1718940" y="1141036"/>
              <a:ext cx="124677" cy="52681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32"/>
                </a:cxn>
                <a:cxn ang="0">
                  <a:pos x="16" y="40"/>
                </a:cxn>
                <a:cxn ang="0">
                  <a:pos x="40" y="32"/>
                </a:cxn>
                <a:cxn ang="0">
                  <a:pos x="48" y="32"/>
                </a:cxn>
                <a:cxn ang="0">
                  <a:pos x="64" y="40"/>
                </a:cxn>
                <a:cxn ang="0">
                  <a:pos x="80" y="32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32" y="16"/>
                </a:cxn>
                <a:cxn ang="0">
                  <a:pos x="16" y="32"/>
                </a:cxn>
                <a:cxn ang="0">
                  <a:pos x="0" y="32"/>
                </a:cxn>
              </a:cxnLst>
              <a:rect l="0" t="0" r="r" b="b"/>
              <a:pathLst>
                <a:path w="80" h="40">
                  <a:moveTo>
                    <a:pt x="0" y="32"/>
                  </a:moveTo>
                  <a:lnTo>
                    <a:pt x="16" y="32"/>
                  </a:lnTo>
                  <a:lnTo>
                    <a:pt x="16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64" y="40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32" y="16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79" name="Freeform 948"/>
            <p:cNvSpPr>
              <a:spLocks/>
            </p:cNvSpPr>
            <p:nvPr/>
          </p:nvSpPr>
          <p:spPr bwMode="auto">
            <a:xfrm>
              <a:off x="1944051" y="1110385"/>
              <a:ext cx="36941" cy="210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24" h="16">
                  <a:moveTo>
                    <a:pt x="0" y="8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0" name="Freeform 949"/>
            <p:cNvSpPr>
              <a:spLocks/>
            </p:cNvSpPr>
            <p:nvPr/>
          </p:nvSpPr>
          <p:spPr bwMode="auto">
            <a:xfrm>
              <a:off x="1819374" y="1017474"/>
              <a:ext cx="347480" cy="19635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40"/>
                </a:cxn>
                <a:cxn ang="0">
                  <a:pos x="24" y="48"/>
                </a:cxn>
                <a:cxn ang="0">
                  <a:pos x="64" y="48"/>
                </a:cxn>
                <a:cxn ang="0">
                  <a:pos x="72" y="56"/>
                </a:cxn>
                <a:cxn ang="0">
                  <a:pos x="96" y="48"/>
                </a:cxn>
                <a:cxn ang="0">
                  <a:pos x="112" y="56"/>
                </a:cxn>
                <a:cxn ang="0">
                  <a:pos x="96" y="64"/>
                </a:cxn>
                <a:cxn ang="0">
                  <a:pos x="112" y="64"/>
                </a:cxn>
                <a:cxn ang="0">
                  <a:pos x="120" y="64"/>
                </a:cxn>
                <a:cxn ang="0">
                  <a:pos x="128" y="72"/>
                </a:cxn>
                <a:cxn ang="0">
                  <a:pos x="128" y="88"/>
                </a:cxn>
                <a:cxn ang="0">
                  <a:pos x="88" y="96"/>
                </a:cxn>
                <a:cxn ang="0">
                  <a:pos x="96" y="104"/>
                </a:cxn>
                <a:cxn ang="0">
                  <a:pos x="80" y="112"/>
                </a:cxn>
                <a:cxn ang="0">
                  <a:pos x="56" y="104"/>
                </a:cxn>
                <a:cxn ang="0">
                  <a:pos x="40" y="120"/>
                </a:cxn>
                <a:cxn ang="0">
                  <a:pos x="64" y="120"/>
                </a:cxn>
                <a:cxn ang="0">
                  <a:pos x="88" y="128"/>
                </a:cxn>
                <a:cxn ang="0">
                  <a:pos x="96" y="128"/>
                </a:cxn>
                <a:cxn ang="0">
                  <a:pos x="96" y="136"/>
                </a:cxn>
                <a:cxn ang="0">
                  <a:pos x="96" y="144"/>
                </a:cxn>
                <a:cxn ang="0">
                  <a:pos x="120" y="152"/>
                </a:cxn>
                <a:cxn ang="0">
                  <a:pos x="144" y="152"/>
                </a:cxn>
                <a:cxn ang="0">
                  <a:pos x="128" y="136"/>
                </a:cxn>
                <a:cxn ang="0">
                  <a:pos x="128" y="128"/>
                </a:cxn>
                <a:cxn ang="0">
                  <a:pos x="152" y="144"/>
                </a:cxn>
                <a:cxn ang="0">
                  <a:pos x="168" y="144"/>
                </a:cxn>
                <a:cxn ang="0">
                  <a:pos x="176" y="136"/>
                </a:cxn>
                <a:cxn ang="0">
                  <a:pos x="168" y="128"/>
                </a:cxn>
                <a:cxn ang="0">
                  <a:pos x="176" y="120"/>
                </a:cxn>
                <a:cxn ang="0">
                  <a:pos x="160" y="104"/>
                </a:cxn>
                <a:cxn ang="0">
                  <a:pos x="168" y="96"/>
                </a:cxn>
                <a:cxn ang="0">
                  <a:pos x="184" y="104"/>
                </a:cxn>
                <a:cxn ang="0">
                  <a:pos x="184" y="112"/>
                </a:cxn>
                <a:cxn ang="0">
                  <a:pos x="192" y="112"/>
                </a:cxn>
                <a:cxn ang="0">
                  <a:pos x="224" y="88"/>
                </a:cxn>
                <a:cxn ang="0">
                  <a:pos x="200" y="72"/>
                </a:cxn>
                <a:cxn ang="0">
                  <a:pos x="184" y="72"/>
                </a:cxn>
                <a:cxn ang="0">
                  <a:pos x="176" y="64"/>
                </a:cxn>
                <a:cxn ang="0">
                  <a:pos x="184" y="64"/>
                </a:cxn>
                <a:cxn ang="0">
                  <a:pos x="200" y="56"/>
                </a:cxn>
                <a:cxn ang="0">
                  <a:pos x="192" y="56"/>
                </a:cxn>
                <a:cxn ang="0">
                  <a:pos x="200" y="48"/>
                </a:cxn>
                <a:cxn ang="0">
                  <a:pos x="176" y="32"/>
                </a:cxn>
                <a:cxn ang="0">
                  <a:pos x="152" y="24"/>
                </a:cxn>
                <a:cxn ang="0">
                  <a:pos x="160" y="16"/>
                </a:cxn>
                <a:cxn ang="0">
                  <a:pos x="128" y="16"/>
                </a:cxn>
                <a:cxn ang="0">
                  <a:pos x="88" y="24"/>
                </a:cxn>
                <a:cxn ang="0">
                  <a:pos x="104" y="8"/>
                </a:cxn>
                <a:cxn ang="0">
                  <a:pos x="88" y="0"/>
                </a:cxn>
                <a:cxn ang="0">
                  <a:pos x="56" y="8"/>
                </a:cxn>
                <a:cxn ang="0">
                  <a:pos x="40" y="24"/>
                </a:cxn>
                <a:cxn ang="0">
                  <a:pos x="48" y="16"/>
                </a:cxn>
                <a:cxn ang="0">
                  <a:pos x="80" y="0"/>
                </a:cxn>
                <a:cxn ang="0">
                  <a:pos x="56" y="0"/>
                </a:cxn>
                <a:cxn ang="0">
                  <a:pos x="24" y="8"/>
                </a:cxn>
                <a:cxn ang="0">
                  <a:pos x="0" y="24"/>
                </a:cxn>
              </a:cxnLst>
              <a:rect l="0" t="0" r="r" b="b"/>
              <a:pathLst>
                <a:path w="224" h="152">
                  <a:moveTo>
                    <a:pt x="0" y="24"/>
                  </a:moveTo>
                  <a:lnTo>
                    <a:pt x="8" y="40"/>
                  </a:lnTo>
                  <a:lnTo>
                    <a:pt x="24" y="48"/>
                  </a:lnTo>
                  <a:lnTo>
                    <a:pt x="64" y="48"/>
                  </a:lnTo>
                  <a:lnTo>
                    <a:pt x="72" y="56"/>
                  </a:lnTo>
                  <a:lnTo>
                    <a:pt x="96" y="48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112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8" y="88"/>
                  </a:lnTo>
                  <a:lnTo>
                    <a:pt x="88" y="96"/>
                  </a:lnTo>
                  <a:lnTo>
                    <a:pt x="96" y="104"/>
                  </a:lnTo>
                  <a:lnTo>
                    <a:pt x="80" y="112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64" y="120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44"/>
                  </a:lnTo>
                  <a:lnTo>
                    <a:pt x="120" y="152"/>
                  </a:lnTo>
                  <a:lnTo>
                    <a:pt x="144" y="152"/>
                  </a:lnTo>
                  <a:lnTo>
                    <a:pt x="128" y="136"/>
                  </a:lnTo>
                  <a:lnTo>
                    <a:pt x="128" y="128"/>
                  </a:lnTo>
                  <a:lnTo>
                    <a:pt x="152" y="144"/>
                  </a:lnTo>
                  <a:lnTo>
                    <a:pt x="168" y="144"/>
                  </a:lnTo>
                  <a:lnTo>
                    <a:pt x="176" y="136"/>
                  </a:lnTo>
                  <a:lnTo>
                    <a:pt x="168" y="128"/>
                  </a:lnTo>
                  <a:lnTo>
                    <a:pt x="176" y="120"/>
                  </a:lnTo>
                  <a:lnTo>
                    <a:pt x="160" y="104"/>
                  </a:lnTo>
                  <a:lnTo>
                    <a:pt x="168" y="96"/>
                  </a:lnTo>
                  <a:lnTo>
                    <a:pt x="184" y="104"/>
                  </a:lnTo>
                  <a:lnTo>
                    <a:pt x="184" y="112"/>
                  </a:lnTo>
                  <a:lnTo>
                    <a:pt x="192" y="112"/>
                  </a:lnTo>
                  <a:lnTo>
                    <a:pt x="224" y="88"/>
                  </a:lnTo>
                  <a:lnTo>
                    <a:pt x="200" y="72"/>
                  </a:lnTo>
                  <a:lnTo>
                    <a:pt x="184" y="72"/>
                  </a:lnTo>
                  <a:lnTo>
                    <a:pt x="176" y="64"/>
                  </a:lnTo>
                  <a:lnTo>
                    <a:pt x="184" y="64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200" y="48"/>
                  </a:lnTo>
                  <a:lnTo>
                    <a:pt x="176" y="32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28" y="16"/>
                  </a:lnTo>
                  <a:lnTo>
                    <a:pt x="88" y="24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56" y="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80" y="0"/>
                  </a:lnTo>
                  <a:lnTo>
                    <a:pt x="56" y="0"/>
                  </a:lnTo>
                  <a:lnTo>
                    <a:pt x="24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1" name="Freeform 950"/>
            <p:cNvSpPr>
              <a:spLocks/>
            </p:cNvSpPr>
            <p:nvPr/>
          </p:nvSpPr>
          <p:spPr bwMode="auto">
            <a:xfrm>
              <a:off x="1980993" y="1017474"/>
              <a:ext cx="61184" cy="201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32" y="16"/>
                </a:cxn>
                <a:cxn ang="0">
                  <a:pos x="40" y="8"/>
                </a:cxn>
                <a:cxn ang="0">
                  <a:pos x="8" y="0"/>
                </a:cxn>
              </a:cxnLst>
              <a:rect l="0" t="0" r="r" b="b"/>
              <a:pathLst>
                <a:path w="40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2" name="Freeform 951"/>
            <p:cNvSpPr>
              <a:spLocks/>
            </p:cNvSpPr>
            <p:nvPr/>
          </p:nvSpPr>
          <p:spPr bwMode="auto">
            <a:xfrm>
              <a:off x="1793977" y="997360"/>
              <a:ext cx="36941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3" name="Freeform 952"/>
            <p:cNvSpPr>
              <a:spLocks/>
            </p:cNvSpPr>
            <p:nvPr/>
          </p:nvSpPr>
          <p:spPr bwMode="auto">
            <a:xfrm>
              <a:off x="1830919" y="976287"/>
              <a:ext cx="199714" cy="3065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72" y="24"/>
                </a:cxn>
                <a:cxn ang="0">
                  <a:pos x="88" y="24"/>
                </a:cxn>
                <a:cxn ang="0">
                  <a:pos x="96" y="24"/>
                </a:cxn>
                <a:cxn ang="0">
                  <a:pos x="112" y="24"/>
                </a:cxn>
                <a:cxn ang="0">
                  <a:pos x="128" y="16"/>
                </a:cxn>
                <a:cxn ang="0">
                  <a:pos x="56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8" y="0"/>
                </a:cxn>
              </a:cxnLst>
              <a:rect l="0" t="0" r="r" b="b"/>
              <a:pathLst>
                <a:path w="128" h="24">
                  <a:moveTo>
                    <a:pt x="8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72" y="24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24"/>
                  </a:lnTo>
                  <a:lnTo>
                    <a:pt x="128" y="16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4" name="Freeform 953"/>
            <p:cNvSpPr>
              <a:spLocks/>
            </p:cNvSpPr>
            <p:nvPr/>
          </p:nvSpPr>
          <p:spPr bwMode="auto">
            <a:xfrm>
              <a:off x="1918654" y="914028"/>
              <a:ext cx="123523" cy="4214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24" y="32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32" y="0"/>
                </a:cxn>
                <a:cxn ang="0">
                  <a:pos x="8" y="8"/>
                </a:cxn>
              </a:cxnLst>
              <a:rect l="0" t="0" r="r" b="b"/>
              <a:pathLst>
                <a:path w="80" h="32">
                  <a:moveTo>
                    <a:pt x="8" y="8"/>
                  </a:moveTo>
                  <a:lnTo>
                    <a:pt x="8" y="16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4" y="32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5" name="Freeform 954"/>
            <p:cNvSpPr>
              <a:spLocks/>
            </p:cNvSpPr>
            <p:nvPr/>
          </p:nvSpPr>
          <p:spPr bwMode="auto">
            <a:xfrm>
              <a:off x="1918654" y="893913"/>
              <a:ext cx="486010" cy="92910"/>
            </a:xfrm>
            <a:custGeom>
              <a:avLst/>
              <a:gdLst/>
              <a:ahLst/>
              <a:cxnLst>
                <a:cxn ang="0">
                  <a:pos x="64" y="16"/>
                </a:cxn>
                <a:cxn ang="0">
                  <a:pos x="72" y="24"/>
                </a:cxn>
                <a:cxn ang="0">
                  <a:pos x="88" y="24"/>
                </a:cxn>
                <a:cxn ang="0">
                  <a:pos x="72" y="32"/>
                </a:cxn>
                <a:cxn ang="0">
                  <a:pos x="80" y="32"/>
                </a:cxn>
                <a:cxn ang="0">
                  <a:pos x="80" y="40"/>
                </a:cxn>
                <a:cxn ang="0">
                  <a:pos x="40" y="48"/>
                </a:cxn>
                <a:cxn ang="0">
                  <a:pos x="56" y="48"/>
                </a:cxn>
                <a:cxn ang="0">
                  <a:pos x="32" y="48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72" y="64"/>
                </a:cxn>
                <a:cxn ang="0">
                  <a:pos x="72" y="72"/>
                </a:cxn>
                <a:cxn ang="0">
                  <a:pos x="112" y="64"/>
                </a:cxn>
                <a:cxn ang="0">
                  <a:pos x="104" y="56"/>
                </a:cxn>
                <a:cxn ang="0">
                  <a:pos x="120" y="56"/>
                </a:cxn>
                <a:cxn ang="0">
                  <a:pos x="120" y="48"/>
                </a:cxn>
                <a:cxn ang="0">
                  <a:pos x="144" y="48"/>
                </a:cxn>
                <a:cxn ang="0">
                  <a:pos x="176" y="32"/>
                </a:cxn>
                <a:cxn ang="0">
                  <a:pos x="312" y="8"/>
                </a:cxn>
                <a:cxn ang="0">
                  <a:pos x="248" y="0"/>
                </a:cxn>
                <a:cxn ang="0">
                  <a:pos x="192" y="0"/>
                </a:cxn>
                <a:cxn ang="0">
                  <a:pos x="64" y="16"/>
                </a:cxn>
              </a:cxnLst>
              <a:rect l="0" t="0" r="r" b="b"/>
              <a:pathLst>
                <a:path w="312" h="72">
                  <a:moveTo>
                    <a:pt x="64" y="16"/>
                  </a:moveTo>
                  <a:lnTo>
                    <a:pt x="72" y="24"/>
                  </a:lnTo>
                  <a:lnTo>
                    <a:pt x="88" y="24"/>
                  </a:lnTo>
                  <a:lnTo>
                    <a:pt x="72" y="32"/>
                  </a:lnTo>
                  <a:lnTo>
                    <a:pt x="80" y="32"/>
                  </a:lnTo>
                  <a:lnTo>
                    <a:pt x="80" y="40"/>
                  </a:lnTo>
                  <a:lnTo>
                    <a:pt x="40" y="48"/>
                  </a:lnTo>
                  <a:lnTo>
                    <a:pt x="56" y="48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72" y="64"/>
                  </a:lnTo>
                  <a:lnTo>
                    <a:pt x="72" y="72"/>
                  </a:lnTo>
                  <a:lnTo>
                    <a:pt x="112" y="64"/>
                  </a:lnTo>
                  <a:lnTo>
                    <a:pt x="104" y="56"/>
                  </a:lnTo>
                  <a:lnTo>
                    <a:pt x="120" y="56"/>
                  </a:lnTo>
                  <a:lnTo>
                    <a:pt x="120" y="48"/>
                  </a:lnTo>
                  <a:lnTo>
                    <a:pt x="144" y="48"/>
                  </a:lnTo>
                  <a:lnTo>
                    <a:pt x="176" y="32"/>
                  </a:lnTo>
                  <a:lnTo>
                    <a:pt x="312" y="8"/>
                  </a:lnTo>
                  <a:lnTo>
                    <a:pt x="248" y="0"/>
                  </a:lnTo>
                  <a:lnTo>
                    <a:pt x="192" y="0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6" name="Freeform 955"/>
            <p:cNvSpPr>
              <a:spLocks/>
            </p:cNvSpPr>
            <p:nvPr/>
          </p:nvSpPr>
          <p:spPr bwMode="auto">
            <a:xfrm>
              <a:off x="1869014" y="924564"/>
              <a:ext cx="11544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7" name="Freeform 956"/>
            <p:cNvSpPr>
              <a:spLocks/>
            </p:cNvSpPr>
            <p:nvPr/>
          </p:nvSpPr>
          <p:spPr bwMode="auto">
            <a:xfrm>
              <a:off x="1757036" y="945637"/>
              <a:ext cx="123523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80" y="8"/>
                </a:cxn>
                <a:cxn ang="0">
                  <a:pos x="64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80" h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8" name="Freeform 957"/>
            <p:cNvSpPr>
              <a:spLocks/>
            </p:cNvSpPr>
            <p:nvPr/>
          </p:nvSpPr>
          <p:spPr bwMode="auto">
            <a:xfrm>
              <a:off x="1843617" y="956173"/>
              <a:ext cx="63493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8"/>
                </a:cxn>
                <a:cxn ang="0">
                  <a:pos x="40" y="0"/>
                </a:cxn>
                <a:cxn ang="0">
                  <a:pos x="0" y="8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32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89" name="Freeform 958"/>
            <p:cNvSpPr>
              <a:spLocks/>
            </p:cNvSpPr>
            <p:nvPr/>
          </p:nvSpPr>
          <p:spPr bwMode="auto">
            <a:xfrm>
              <a:off x="1718940" y="966709"/>
              <a:ext cx="26552" cy="95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8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0" name="Freeform 959"/>
            <p:cNvSpPr>
              <a:spLocks/>
            </p:cNvSpPr>
            <p:nvPr/>
          </p:nvSpPr>
          <p:spPr bwMode="auto">
            <a:xfrm>
              <a:off x="1706242" y="976287"/>
              <a:ext cx="100434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16"/>
                </a:cxn>
                <a:cxn ang="0">
                  <a:pos x="40" y="16"/>
                </a:cxn>
                <a:cxn ang="0">
                  <a:pos x="64" y="0"/>
                </a:cxn>
                <a:cxn ang="0">
                  <a:pos x="40" y="0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64" h="16">
                  <a:moveTo>
                    <a:pt x="0" y="0"/>
                  </a:moveTo>
                  <a:lnTo>
                    <a:pt x="0" y="16"/>
                  </a:lnTo>
                  <a:lnTo>
                    <a:pt x="16" y="16"/>
                  </a:lnTo>
                  <a:lnTo>
                    <a:pt x="40" y="16"/>
                  </a:lnTo>
                  <a:lnTo>
                    <a:pt x="64" y="0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1" name="Freeform 960"/>
            <p:cNvSpPr>
              <a:spLocks/>
            </p:cNvSpPr>
            <p:nvPr/>
          </p:nvSpPr>
          <p:spPr bwMode="auto">
            <a:xfrm>
              <a:off x="1657756" y="1017474"/>
              <a:ext cx="99280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16" y="32"/>
                </a:cxn>
                <a:cxn ang="0">
                  <a:pos x="48" y="24"/>
                </a:cxn>
                <a:cxn ang="0">
                  <a:pos x="56" y="8"/>
                </a:cxn>
                <a:cxn ang="0">
                  <a:pos x="48" y="8"/>
                </a:cxn>
                <a:cxn ang="0">
                  <a:pos x="64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0" y="16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0" y="24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64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2" name="Line 961"/>
            <p:cNvSpPr>
              <a:spLocks noChangeShapeType="1"/>
            </p:cNvSpPr>
            <p:nvPr/>
          </p:nvSpPr>
          <p:spPr bwMode="auto">
            <a:xfrm>
              <a:off x="1681999" y="100693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3" name="Line 962"/>
            <p:cNvSpPr>
              <a:spLocks noChangeShapeType="1"/>
            </p:cNvSpPr>
            <p:nvPr/>
          </p:nvSpPr>
          <p:spPr bwMode="auto">
            <a:xfrm>
              <a:off x="1632359" y="966709"/>
              <a:ext cx="73883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4" name="Freeform 963"/>
            <p:cNvSpPr>
              <a:spLocks/>
            </p:cNvSpPr>
            <p:nvPr/>
          </p:nvSpPr>
          <p:spPr bwMode="auto">
            <a:xfrm>
              <a:off x="1608116" y="956173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5" name="Freeform 964"/>
            <p:cNvSpPr>
              <a:spLocks/>
            </p:cNvSpPr>
            <p:nvPr/>
          </p:nvSpPr>
          <p:spPr bwMode="auto">
            <a:xfrm>
              <a:off x="1620815" y="956173"/>
              <a:ext cx="61184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40" y="0"/>
                </a:cxn>
                <a:cxn ang="0">
                  <a:pos x="0" y="8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8" y="8"/>
                  </a:lnTo>
                  <a:lnTo>
                    <a:pt x="4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6" name="Freeform 965"/>
            <p:cNvSpPr>
              <a:spLocks/>
            </p:cNvSpPr>
            <p:nvPr/>
          </p:nvSpPr>
          <p:spPr bwMode="auto">
            <a:xfrm>
              <a:off x="1483439" y="986824"/>
              <a:ext cx="36941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7" name="Freeform 966"/>
            <p:cNvSpPr>
              <a:spLocks/>
            </p:cNvSpPr>
            <p:nvPr/>
          </p:nvSpPr>
          <p:spPr bwMode="auto">
            <a:xfrm>
              <a:off x="1446498" y="966709"/>
              <a:ext cx="135067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16"/>
                </a:cxn>
                <a:cxn ang="0">
                  <a:pos x="48" y="8"/>
                </a:cxn>
                <a:cxn ang="0">
                  <a:pos x="56" y="16"/>
                </a:cxn>
                <a:cxn ang="0">
                  <a:pos x="88" y="0"/>
                </a:cxn>
                <a:cxn ang="0">
                  <a:pos x="56" y="0"/>
                </a:cxn>
                <a:cxn ang="0">
                  <a:pos x="0" y="16"/>
                </a:cxn>
              </a:cxnLst>
              <a:rect l="0" t="0" r="r" b="b"/>
              <a:pathLst>
                <a:path w="88" h="16">
                  <a:moveTo>
                    <a:pt x="0" y="16"/>
                  </a:moveTo>
                  <a:lnTo>
                    <a:pt x="24" y="16"/>
                  </a:lnTo>
                  <a:lnTo>
                    <a:pt x="48" y="8"/>
                  </a:lnTo>
                  <a:lnTo>
                    <a:pt x="56" y="16"/>
                  </a:lnTo>
                  <a:lnTo>
                    <a:pt x="88" y="0"/>
                  </a:lnTo>
                  <a:lnTo>
                    <a:pt x="5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8" name="Freeform 967"/>
            <p:cNvSpPr>
              <a:spLocks/>
            </p:cNvSpPr>
            <p:nvPr/>
          </p:nvSpPr>
          <p:spPr bwMode="auto">
            <a:xfrm>
              <a:off x="1496138" y="976287"/>
              <a:ext cx="185861" cy="3065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104" y="16"/>
                </a:cxn>
                <a:cxn ang="0">
                  <a:pos x="120" y="8"/>
                </a:cxn>
                <a:cxn ang="0">
                  <a:pos x="104" y="8"/>
                </a:cxn>
                <a:cxn ang="0">
                  <a:pos x="104" y="0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80" y="8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40" y="0"/>
                </a:cxn>
                <a:cxn ang="0">
                  <a:pos x="0" y="16"/>
                </a:cxn>
              </a:cxnLst>
              <a:rect l="0" t="0" r="r" b="b"/>
              <a:pathLst>
                <a:path w="120" h="24">
                  <a:moveTo>
                    <a:pt x="0" y="16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104" y="16"/>
                  </a:lnTo>
                  <a:lnTo>
                    <a:pt x="120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4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99" name="Freeform 968"/>
            <p:cNvSpPr>
              <a:spLocks/>
            </p:cNvSpPr>
            <p:nvPr/>
          </p:nvSpPr>
          <p:spPr bwMode="auto">
            <a:xfrm>
              <a:off x="1383005" y="1017474"/>
              <a:ext cx="262053" cy="83332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48" y="40"/>
                </a:cxn>
                <a:cxn ang="0">
                  <a:pos x="8" y="48"/>
                </a:cxn>
                <a:cxn ang="0">
                  <a:pos x="0" y="56"/>
                </a:cxn>
                <a:cxn ang="0">
                  <a:pos x="24" y="56"/>
                </a:cxn>
                <a:cxn ang="0">
                  <a:pos x="16" y="64"/>
                </a:cxn>
                <a:cxn ang="0">
                  <a:pos x="96" y="56"/>
                </a:cxn>
                <a:cxn ang="0">
                  <a:pos x="112" y="64"/>
                </a:cxn>
                <a:cxn ang="0">
                  <a:pos x="128" y="64"/>
                </a:cxn>
                <a:cxn ang="0">
                  <a:pos x="160" y="48"/>
                </a:cxn>
                <a:cxn ang="0">
                  <a:pos x="136" y="40"/>
                </a:cxn>
                <a:cxn ang="0">
                  <a:pos x="136" y="32"/>
                </a:cxn>
                <a:cxn ang="0">
                  <a:pos x="144" y="32"/>
                </a:cxn>
                <a:cxn ang="0">
                  <a:pos x="144" y="16"/>
                </a:cxn>
                <a:cxn ang="0">
                  <a:pos x="168" y="8"/>
                </a:cxn>
                <a:cxn ang="0">
                  <a:pos x="152" y="0"/>
                </a:cxn>
                <a:cxn ang="0">
                  <a:pos x="128" y="16"/>
                </a:cxn>
                <a:cxn ang="0">
                  <a:pos x="96" y="8"/>
                </a:cxn>
                <a:cxn ang="0">
                  <a:pos x="80" y="16"/>
                </a:cxn>
                <a:cxn ang="0">
                  <a:pos x="80" y="8"/>
                </a:cxn>
                <a:cxn ang="0">
                  <a:pos x="72" y="8"/>
                </a:cxn>
                <a:cxn ang="0">
                  <a:pos x="32" y="16"/>
                </a:cxn>
                <a:cxn ang="0">
                  <a:pos x="8" y="32"/>
                </a:cxn>
              </a:cxnLst>
              <a:rect l="0" t="0" r="r" b="b"/>
              <a:pathLst>
                <a:path w="168" h="64">
                  <a:moveTo>
                    <a:pt x="8" y="32"/>
                  </a:move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48" y="40"/>
                  </a:lnTo>
                  <a:lnTo>
                    <a:pt x="8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16" y="64"/>
                  </a:lnTo>
                  <a:lnTo>
                    <a:pt x="96" y="56"/>
                  </a:lnTo>
                  <a:lnTo>
                    <a:pt x="112" y="64"/>
                  </a:lnTo>
                  <a:lnTo>
                    <a:pt x="128" y="64"/>
                  </a:lnTo>
                  <a:lnTo>
                    <a:pt x="160" y="48"/>
                  </a:lnTo>
                  <a:lnTo>
                    <a:pt x="136" y="40"/>
                  </a:lnTo>
                  <a:lnTo>
                    <a:pt x="136" y="32"/>
                  </a:lnTo>
                  <a:lnTo>
                    <a:pt x="144" y="32"/>
                  </a:lnTo>
                  <a:lnTo>
                    <a:pt x="144" y="16"/>
                  </a:lnTo>
                  <a:lnTo>
                    <a:pt x="168" y="8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96" y="8"/>
                  </a:lnTo>
                  <a:lnTo>
                    <a:pt x="80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32" y="16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0" name="Freeform 969"/>
            <p:cNvSpPr>
              <a:spLocks/>
            </p:cNvSpPr>
            <p:nvPr/>
          </p:nvSpPr>
          <p:spPr bwMode="auto">
            <a:xfrm>
              <a:off x="1309122" y="1006938"/>
              <a:ext cx="187016" cy="5172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32" y="40"/>
                </a:cxn>
                <a:cxn ang="0">
                  <a:pos x="64" y="24"/>
                </a:cxn>
                <a:cxn ang="0">
                  <a:pos x="120" y="16"/>
                </a:cxn>
                <a:cxn ang="0">
                  <a:pos x="112" y="8"/>
                </a:cxn>
                <a:cxn ang="0">
                  <a:pos x="80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0" y="32"/>
                </a:cxn>
              </a:cxnLst>
              <a:rect l="0" t="0" r="r" b="b"/>
              <a:pathLst>
                <a:path w="120" h="40">
                  <a:moveTo>
                    <a:pt x="0" y="32"/>
                  </a:moveTo>
                  <a:lnTo>
                    <a:pt x="8" y="32"/>
                  </a:lnTo>
                  <a:lnTo>
                    <a:pt x="8" y="40"/>
                  </a:lnTo>
                  <a:lnTo>
                    <a:pt x="32" y="40"/>
                  </a:lnTo>
                  <a:lnTo>
                    <a:pt x="64" y="24"/>
                  </a:lnTo>
                  <a:lnTo>
                    <a:pt x="120" y="16"/>
                  </a:lnTo>
                  <a:lnTo>
                    <a:pt x="112" y="8"/>
                  </a:lnTo>
                  <a:lnTo>
                    <a:pt x="80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1" name="Freeform 974"/>
            <p:cNvSpPr>
              <a:spLocks/>
            </p:cNvSpPr>
            <p:nvPr/>
          </p:nvSpPr>
          <p:spPr bwMode="auto">
            <a:xfrm>
              <a:off x="338257" y="1244482"/>
              <a:ext cx="38096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24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8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2" name="Freeform 975"/>
            <p:cNvSpPr>
              <a:spLocks/>
            </p:cNvSpPr>
            <p:nvPr/>
          </p:nvSpPr>
          <p:spPr bwMode="auto">
            <a:xfrm>
              <a:off x="474479" y="1276091"/>
              <a:ext cx="63493" cy="3160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0" y="24"/>
                </a:cxn>
              </a:cxnLst>
              <a:rect l="0" t="0" r="r" b="b"/>
              <a:pathLst>
                <a:path w="40" h="24">
                  <a:moveTo>
                    <a:pt x="0" y="24"/>
                  </a:move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3" name="Freeform 977"/>
            <p:cNvSpPr>
              <a:spLocks/>
            </p:cNvSpPr>
            <p:nvPr/>
          </p:nvSpPr>
          <p:spPr bwMode="auto">
            <a:xfrm>
              <a:off x="797715" y="1420724"/>
              <a:ext cx="50794" cy="517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24" y="8"/>
                </a:cxn>
                <a:cxn ang="0">
                  <a:pos x="0" y="0"/>
                </a:cxn>
              </a:cxnLst>
              <a:rect l="0" t="0" r="r" b="b"/>
              <a:pathLst>
                <a:path w="32" h="40">
                  <a:moveTo>
                    <a:pt x="0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4" name="Freeform 978"/>
            <p:cNvSpPr>
              <a:spLocks/>
            </p:cNvSpPr>
            <p:nvPr/>
          </p:nvSpPr>
          <p:spPr bwMode="auto">
            <a:xfrm>
              <a:off x="2179553" y="883377"/>
              <a:ext cx="834643" cy="371641"/>
            </a:xfrm>
            <a:custGeom>
              <a:avLst/>
              <a:gdLst/>
              <a:ahLst/>
              <a:cxnLst>
                <a:cxn ang="0">
                  <a:pos x="16" y="56"/>
                </a:cxn>
                <a:cxn ang="0">
                  <a:pos x="32" y="64"/>
                </a:cxn>
                <a:cxn ang="0">
                  <a:pos x="16" y="72"/>
                </a:cxn>
                <a:cxn ang="0">
                  <a:pos x="16" y="80"/>
                </a:cxn>
                <a:cxn ang="0">
                  <a:pos x="104" y="80"/>
                </a:cxn>
                <a:cxn ang="0">
                  <a:pos x="104" y="96"/>
                </a:cxn>
                <a:cxn ang="0">
                  <a:pos x="104" y="112"/>
                </a:cxn>
                <a:cxn ang="0">
                  <a:pos x="96" y="128"/>
                </a:cxn>
                <a:cxn ang="0">
                  <a:pos x="104" y="136"/>
                </a:cxn>
                <a:cxn ang="0">
                  <a:pos x="112" y="136"/>
                </a:cxn>
                <a:cxn ang="0">
                  <a:pos x="96" y="144"/>
                </a:cxn>
                <a:cxn ang="0">
                  <a:pos x="96" y="160"/>
                </a:cxn>
                <a:cxn ang="0">
                  <a:pos x="120" y="160"/>
                </a:cxn>
                <a:cxn ang="0">
                  <a:pos x="96" y="168"/>
                </a:cxn>
                <a:cxn ang="0">
                  <a:pos x="72" y="208"/>
                </a:cxn>
                <a:cxn ang="0">
                  <a:pos x="72" y="224"/>
                </a:cxn>
                <a:cxn ang="0">
                  <a:pos x="80" y="240"/>
                </a:cxn>
                <a:cxn ang="0">
                  <a:pos x="96" y="272"/>
                </a:cxn>
                <a:cxn ang="0">
                  <a:pos x="128" y="288"/>
                </a:cxn>
                <a:cxn ang="0">
                  <a:pos x="160" y="256"/>
                </a:cxn>
                <a:cxn ang="0">
                  <a:pos x="184" y="240"/>
                </a:cxn>
                <a:cxn ang="0">
                  <a:pos x="192" y="216"/>
                </a:cxn>
                <a:cxn ang="0">
                  <a:pos x="208" y="208"/>
                </a:cxn>
                <a:cxn ang="0">
                  <a:pos x="296" y="176"/>
                </a:cxn>
                <a:cxn ang="0">
                  <a:pos x="392" y="152"/>
                </a:cxn>
                <a:cxn ang="0">
                  <a:pos x="376" y="144"/>
                </a:cxn>
                <a:cxn ang="0">
                  <a:pos x="376" y="144"/>
                </a:cxn>
                <a:cxn ang="0">
                  <a:pos x="384" y="136"/>
                </a:cxn>
                <a:cxn ang="0">
                  <a:pos x="408" y="144"/>
                </a:cxn>
                <a:cxn ang="0">
                  <a:pos x="384" y="120"/>
                </a:cxn>
                <a:cxn ang="0">
                  <a:pos x="416" y="120"/>
                </a:cxn>
                <a:cxn ang="0">
                  <a:pos x="432" y="112"/>
                </a:cxn>
                <a:cxn ang="0">
                  <a:pos x="424" y="104"/>
                </a:cxn>
                <a:cxn ang="0">
                  <a:pos x="448" y="96"/>
                </a:cxn>
                <a:cxn ang="0">
                  <a:pos x="448" y="80"/>
                </a:cxn>
                <a:cxn ang="0">
                  <a:pos x="432" y="72"/>
                </a:cxn>
                <a:cxn ang="0">
                  <a:pos x="464" y="64"/>
                </a:cxn>
                <a:cxn ang="0">
                  <a:pos x="464" y="56"/>
                </a:cxn>
                <a:cxn ang="0">
                  <a:pos x="496" y="32"/>
                </a:cxn>
                <a:cxn ang="0">
                  <a:pos x="496" y="16"/>
                </a:cxn>
                <a:cxn ang="0">
                  <a:pos x="456" y="16"/>
                </a:cxn>
                <a:cxn ang="0">
                  <a:pos x="472" y="8"/>
                </a:cxn>
                <a:cxn ang="0">
                  <a:pos x="288" y="8"/>
                </a:cxn>
                <a:cxn ang="0">
                  <a:pos x="192" y="16"/>
                </a:cxn>
                <a:cxn ang="0">
                  <a:pos x="136" y="24"/>
                </a:cxn>
                <a:cxn ang="0">
                  <a:pos x="112" y="24"/>
                </a:cxn>
                <a:cxn ang="0">
                  <a:pos x="88" y="32"/>
                </a:cxn>
                <a:cxn ang="0">
                  <a:pos x="72" y="48"/>
                </a:cxn>
                <a:cxn ang="0">
                  <a:pos x="0" y="56"/>
                </a:cxn>
              </a:cxnLst>
              <a:rect l="0" t="0" r="r" b="b"/>
              <a:pathLst>
                <a:path w="536" h="288">
                  <a:moveTo>
                    <a:pt x="0" y="56"/>
                  </a:moveTo>
                  <a:lnTo>
                    <a:pt x="16" y="56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0" y="72"/>
                  </a:lnTo>
                  <a:lnTo>
                    <a:pt x="16" y="72"/>
                  </a:lnTo>
                  <a:lnTo>
                    <a:pt x="8" y="72"/>
                  </a:lnTo>
                  <a:lnTo>
                    <a:pt x="16" y="80"/>
                  </a:lnTo>
                  <a:lnTo>
                    <a:pt x="72" y="80"/>
                  </a:lnTo>
                  <a:lnTo>
                    <a:pt x="104" y="80"/>
                  </a:lnTo>
                  <a:lnTo>
                    <a:pt x="96" y="88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88" y="128"/>
                  </a:lnTo>
                  <a:lnTo>
                    <a:pt x="104" y="136"/>
                  </a:lnTo>
                  <a:lnTo>
                    <a:pt x="112" y="128"/>
                  </a:lnTo>
                  <a:lnTo>
                    <a:pt x="112" y="136"/>
                  </a:lnTo>
                  <a:lnTo>
                    <a:pt x="128" y="144"/>
                  </a:lnTo>
                  <a:lnTo>
                    <a:pt x="96" y="144"/>
                  </a:lnTo>
                  <a:lnTo>
                    <a:pt x="80" y="160"/>
                  </a:lnTo>
                  <a:lnTo>
                    <a:pt x="96" y="160"/>
                  </a:lnTo>
                  <a:lnTo>
                    <a:pt x="120" y="152"/>
                  </a:lnTo>
                  <a:lnTo>
                    <a:pt x="120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72" y="208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80" y="232"/>
                  </a:lnTo>
                  <a:lnTo>
                    <a:pt x="80" y="240"/>
                  </a:lnTo>
                  <a:lnTo>
                    <a:pt x="88" y="264"/>
                  </a:lnTo>
                  <a:lnTo>
                    <a:pt x="96" y="272"/>
                  </a:lnTo>
                  <a:lnTo>
                    <a:pt x="112" y="280"/>
                  </a:lnTo>
                  <a:lnTo>
                    <a:pt x="128" y="288"/>
                  </a:lnTo>
                  <a:lnTo>
                    <a:pt x="136" y="288"/>
                  </a:lnTo>
                  <a:lnTo>
                    <a:pt x="160" y="256"/>
                  </a:lnTo>
                  <a:lnTo>
                    <a:pt x="160" y="248"/>
                  </a:lnTo>
                  <a:lnTo>
                    <a:pt x="184" y="240"/>
                  </a:lnTo>
                  <a:lnTo>
                    <a:pt x="192" y="224"/>
                  </a:lnTo>
                  <a:lnTo>
                    <a:pt x="192" y="216"/>
                  </a:lnTo>
                  <a:lnTo>
                    <a:pt x="200" y="216"/>
                  </a:lnTo>
                  <a:lnTo>
                    <a:pt x="208" y="208"/>
                  </a:lnTo>
                  <a:lnTo>
                    <a:pt x="248" y="208"/>
                  </a:lnTo>
                  <a:lnTo>
                    <a:pt x="296" y="176"/>
                  </a:lnTo>
                  <a:lnTo>
                    <a:pt x="352" y="168"/>
                  </a:lnTo>
                  <a:lnTo>
                    <a:pt x="392" y="152"/>
                  </a:lnTo>
                  <a:lnTo>
                    <a:pt x="400" y="152"/>
                  </a:lnTo>
                  <a:lnTo>
                    <a:pt x="376" y="144"/>
                  </a:lnTo>
                  <a:lnTo>
                    <a:pt x="360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384" y="120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08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40" y="104"/>
                  </a:lnTo>
                  <a:lnTo>
                    <a:pt x="448" y="96"/>
                  </a:lnTo>
                  <a:lnTo>
                    <a:pt x="440" y="96"/>
                  </a:lnTo>
                  <a:lnTo>
                    <a:pt x="448" y="80"/>
                  </a:lnTo>
                  <a:lnTo>
                    <a:pt x="432" y="80"/>
                  </a:lnTo>
                  <a:lnTo>
                    <a:pt x="432" y="72"/>
                  </a:lnTo>
                  <a:lnTo>
                    <a:pt x="464" y="72"/>
                  </a:lnTo>
                  <a:lnTo>
                    <a:pt x="464" y="64"/>
                  </a:lnTo>
                  <a:lnTo>
                    <a:pt x="456" y="56"/>
                  </a:lnTo>
                  <a:lnTo>
                    <a:pt x="464" y="56"/>
                  </a:lnTo>
                  <a:lnTo>
                    <a:pt x="464" y="48"/>
                  </a:lnTo>
                  <a:lnTo>
                    <a:pt x="496" y="32"/>
                  </a:lnTo>
                  <a:lnTo>
                    <a:pt x="536" y="24"/>
                  </a:lnTo>
                  <a:lnTo>
                    <a:pt x="496" y="16"/>
                  </a:lnTo>
                  <a:lnTo>
                    <a:pt x="424" y="24"/>
                  </a:lnTo>
                  <a:lnTo>
                    <a:pt x="456" y="16"/>
                  </a:lnTo>
                  <a:lnTo>
                    <a:pt x="424" y="16"/>
                  </a:lnTo>
                  <a:lnTo>
                    <a:pt x="472" y="8"/>
                  </a:lnTo>
                  <a:lnTo>
                    <a:pt x="416" y="0"/>
                  </a:lnTo>
                  <a:lnTo>
                    <a:pt x="288" y="8"/>
                  </a:lnTo>
                  <a:lnTo>
                    <a:pt x="216" y="16"/>
                  </a:lnTo>
                  <a:lnTo>
                    <a:pt x="192" y="16"/>
                  </a:lnTo>
                  <a:lnTo>
                    <a:pt x="128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12" y="24"/>
                  </a:lnTo>
                  <a:lnTo>
                    <a:pt x="64" y="32"/>
                  </a:lnTo>
                  <a:lnTo>
                    <a:pt x="88" y="32"/>
                  </a:lnTo>
                  <a:lnTo>
                    <a:pt x="88" y="40"/>
                  </a:lnTo>
                  <a:lnTo>
                    <a:pt x="72" y="48"/>
                  </a:lnTo>
                  <a:lnTo>
                    <a:pt x="8" y="48"/>
                  </a:lnTo>
                  <a:lnTo>
                    <a:pt x="0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5" name="Freeform 979"/>
            <p:cNvSpPr>
              <a:spLocks/>
            </p:cNvSpPr>
            <p:nvPr/>
          </p:nvSpPr>
          <p:spPr bwMode="auto">
            <a:xfrm>
              <a:off x="2739445" y="1141036"/>
              <a:ext cx="174317" cy="5268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16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8" y="32"/>
                </a:cxn>
                <a:cxn ang="0">
                  <a:pos x="48" y="40"/>
                </a:cxn>
                <a:cxn ang="0">
                  <a:pos x="96" y="24"/>
                </a:cxn>
                <a:cxn ang="0">
                  <a:pos x="104" y="16"/>
                </a:cxn>
                <a:cxn ang="0">
                  <a:pos x="112" y="8"/>
                </a:cxn>
                <a:cxn ang="0">
                  <a:pos x="104" y="8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72" y="8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12" h="40">
                  <a:moveTo>
                    <a:pt x="0" y="8"/>
                  </a:moveTo>
                  <a:lnTo>
                    <a:pt x="24" y="16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8" y="32"/>
                  </a:lnTo>
                  <a:lnTo>
                    <a:pt x="4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72" y="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6" name="Line 981"/>
            <p:cNvSpPr>
              <a:spLocks noChangeShapeType="1"/>
            </p:cNvSpPr>
            <p:nvPr/>
          </p:nvSpPr>
          <p:spPr bwMode="auto">
            <a:xfrm>
              <a:off x="2876820" y="100693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7" name="Freeform 1066"/>
            <p:cNvSpPr>
              <a:spLocks/>
            </p:cNvSpPr>
            <p:nvPr/>
          </p:nvSpPr>
          <p:spPr bwMode="auto">
            <a:xfrm>
              <a:off x="1731639" y="1317278"/>
              <a:ext cx="25397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8" name="Freeform 1067"/>
            <p:cNvSpPr>
              <a:spLocks/>
            </p:cNvSpPr>
            <p:nvPr/>
          </p:nvSpPr>
          <p:spPr bwMode="auto">
            <a:xfrm>
              <a:off x="1657756" y="1379537"/>
              <a:ext cx="11544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09" name="Freeform 1074"/>
            <p:cNvSpPr>
              <a:spLocks/>
            </p:cNvSpPr>
            <p:nvPr/>
          </p:nvSpPr>
          <p:spPr bwMode="auto">
            <a:xfrm>
              <a:off x="1557322" y="1513635"/>
              <a:ext cx="2424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0" name="Line 1081"/>
            <p:cNvSpPr>
              <a:spLocks noChangeShapeType="1"/>
            </p:cNvSpPr>
            <p:nvPr/>
          </p:nvSpPr>
          <p:spPr bwMode="auto">
            <a:xfrm flipV="1">
              <a:off x="1595417" y="1720528"/>
              <a:ext cx="1269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1" name="Freeform 796"/>
            <p:cNvSpPr>
              <a:spLocks/>
            </p:cNvSpPr>
            <p:nvPr/>
          </p:nvSpPr>
          <p:spPr bwMode="auto">
            <a:xfrm>
              <a:off x="5466179" y="1575894"/>
              <a:ext cx="98126" cy="9291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24" y="16"/>
                </a:cxn>
                <a:cxn ang="0">
                  <a:pos x="0" y="48"/>
                </a:cxn>
                <a:cxn ang="0">
                  <a:pos x="24" y="48"/>
                </a:cxn>
                <a:cxn ang="0">
                  <a:pos x="24" y="72"/>
                </a:cxn>
                <a:cxn ang="0">
                  <a:pos x="48" y="72"/>
                </a:cxn>
                <a:cxn ang="0">
                  <a:pos x="56" y="72"/>
                </a:cxn>
                <a:cxn ang="0">
                  <a:pos x="64" y="64"/>
                </a:cxn>
                <a:cxn ang="0">
                  <a:pos x="48" y="56"/>
                </a:cxn>
                <a:cxn ang="0">
                  <a:pos x="40" y="40"/>
                </a:cxn>
                <a:cxn ang="0">
                  <a:pos x="64" y="32"/>
                </a:cxn>
                <a:cxn ang="0">
                  <a:pos x="56" y="16"/>
                </a:cxn>
                <a:cxn ang="0">
                  <a:pos x="64" y="0"/>
                </a:cxn>
                <a:cxn ang="0">
                  <a:pos x="48" y="0"/>
                </a:cxn>
              </a:cxnLst>
              <a:rect l="0" t="0" r="r" b="b"/>
              <a:pathLst>
                <a:path w="64" h="72">
                  <a:moveTo>
                    <a:pt x="48" y="0"/>
                  </a:moveTo>
                  <a:lnTo>
                    <a:pt x="48" y="8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24" y="16"/>
                  </a:lnTo>
                  <a:lnTo>
                    <a:pt x="0" y="48"/>
                  </a:lnTo>
                  <a:lnTo>
                    <a:pt x="24" y="48"/>
                  </a:lnTo>
                  <a:lnTo>
                    <a:pt x="24" y="72"/>
                  </a:lnTo>
                  <a:lnTo>
                    <a:pt x="48" y="72"/>
                  </a:lnTo>
                  <a:lnTo>
                    <a:pt x="56" y="72"/>
                  </a:lnTo>
                  <a:lnTo>
                    <a:pt x="64" y="64"/>
                  </a:lnTo>
                  <a:lnTo>
                    <a:pt x="48" y="56"/>
                  </a:lnTo>
                  <a:lnTo>
                    <a:pt x="40" y="40"/>
                  </a:lnTo>
                  <a:lnTo>
                    <a:pt x="64" y="32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2" name="Freeform 797"/>
            <p:cNvSpPr>
              <a:spLocks/>
            </p:cNvSpPr>
            <p:nvPr/>
          </p:nvSpPr>
          <p:spPr bwMode="auto">
            <a:xfrm>
              <a:off x="5540061" y="1658269"/>
              <a:ext cx="75037" cy="8237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32" y="16"/>
                </a:cxn>
                <a:cxn ang="0">
                  <a:pos x="48" y="40"/>
                </a:cxn>
                <a:cxn ang="0">
                  <a:pos x="48" y="48"/>
                </a:cxn>
                <a:cxn ang="0">
                  <a:pos x="24" y="64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0" y="8"/>
                </a:cxn>
              </a:cxnLst>
              <a:rect l="0" t="0" r="r" b="b"/>
              <a:pathLst>
                <a:path w="48" h="64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32" y="16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24" y="64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3" name="Freeform 993"/>
            <p:cNvSpPr>
              <a:spLocks/>
            </p:cNvSpPr>
            <p:nvPr/>
          </p:nvSpPr>
          <p:spPr bwMode="auto">
            <a:xfrm>
              <a:off x="5652040" y="1596009"/>
              <a:ext cx="185861" cy="164748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8" y="120"/>
                </a:cxn>
                <a:cxn ang="0">
                  <a:pos x="16" y="120"/>
                </a:cxn>
                <a:cxn ang="0">
                  <a:pos x="24" y="112"/>
                </a:cxn>
                <a:cxn ang="0">
                  <a:pos x="48" y="104"/>
                </a:cxn>
                <a:cxn ang="0">
                  <a:pos x="56" y="104"/>
                </a:cxn>
                <a:cxn ang="0">
                  <a:pos x="56" y="120"/>
                </a:cxn>
                <a:cxn ang="0">
                  <a:pos x="72" y="128"/>
                </a:cxn>
                <a:cxn ang="0">
                  <a:pos x="80" y="112"/>
                </a:cxn>
                <a:cxn ang="0">
                  <a:pos x="72" y="104"/>
                </a:cxn>
                <a:cxn ang="0">
                  <a:pos x="80" y="104"/>
                </a:cxn>
                <a:cxn ang="0">
                  <a:pos x="88" y="104"/>
                </a:cxn>
                <a:cxn ang="0">
                  <a:pos x="96" y="96"/>
                </a:cxn>
                <a:cxn ang="0">
                  <a:pos x="104" y="104"/>
                </a:cxn>
                <a:cxn ang="0">
                  <a:pos x="104" y="96"/>
                </a:cxn>
                <a:cxn ang="0">
                  <a:pos x="112" y="104"/>
                </a:cxn>
                <a:cxn ang="0">
                  <a:pos x="120" y="96"/>
                </a:cxn>
                <a:cxn ang="0">
                  <a:pos x="120" y="88"/>
                </a:cxn>
                <a:cxn ang="0">
                  <a:pos x="104" y="56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04" y="40"/>
                </a:cxn>
                <a:cxn ang="0">
                  <a:pos x="80" y="8"/>
                </a:cxn>
                <a:cxn ang="0">
                  <a:pos x="72" y="0"/>
                </a:cxn>
                <a:cxn ang="0">
                  <a:pos x="80" y="8"/>
                </a:cxn>
                <a:cxn ang="0">
                  <a:pos x="72" y="8"/>
                </a:cxn>
                <a:cxn ang="0">
                  <a:pos x="80" y="40"/>
                </a:cxn>
                <a:cxn ang="0">
                  <a:pos x="80" y="64"/>
                </a:cxn>
                <a:cxn ang="0">
                  <a:pos x="64" y="72"/>
                </a:cxn>
                <a:cxn ang="0">
                  <a:pos x="64" y="64"/>
                </a:cxn>
                <a:cxn ang="0">
                  <a:pos x="56" y="64"/>
                </a:cxn>
                <a:cxn ang="0">
                  <a:pos x="56" y="88"/>
                </a:cxn>
                <a:cxn ang="0">
                  <a:pos x="56" y="96"/>
                </a:cxn>
                <a:cxn ang="0">
                  <a:pos x="48" y="88"/>
                </a:cxn>
                <a:cxn ang="0">
                  <a:pos x="16" y="96"/>
                </a:cxn>
                <a:cxn ang="0">
                  <a:pos x="0" y="112"/>
                </a:cxn>
              </a:cxnLst>
              <a:rect l="0" t="0" r="r" b="b"/>
              <a:pathLst>
                <a:path w="120" h="128">
                  <a:moveTo>
                    <a:pt x="0" y="112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24" y="112"/>
                  </a:lnTo>
                  <a:lnTo>
                    <a:pt x="48" y="104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72" y="128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80" y="104"/>
                  </a:lnTo>
                  <a:lnTo>
                    <a:pt x="88" y="104"/>
                  </a:lnTo>
                  <a:lnTo>
                    <a:pt x="96" y="96"/>
                  </a:lnTo>
                  <a:lnTo>
                    <a:pt x="104" y="104"/>
                  </a:lnTo>
                  <a:lnTo>
                    <a:pt x="104" y="96"/>
                  </a:lnTo>
                  <a:lnTo>
                    <a:pt x="112" y="104"/>
                  </a:lnTo>
                  <a:lnTo>
                    <a:pt x="120" y="96"/>
                  </a:lnTo>
                  <a:lnTo>
                    <a:pt x="120" y="88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04" y="40"/>
                  </a:lnTo>
                  <a:lnTo>
                    <a:pt x="80" y="8"/>
                  </a:lnTo>
                  <a:lnTo>
                    <a:pt x="72" y="0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80" y="40"/>
                  </a:lnTo>
                  <a:lnTo>
                    <a:pt x="80" y="64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56" y="64"/>
                  </a:lnTo>
                  <a:lnTo>
                    <a:pt x="56" y="88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16" y="96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4" name="Freeform 994"/>
            <p:cNvSpPr>
              <a:spLocks/>
            </p:cNvSpPr>
            <p:nvPr/>
          </p:nvSpPr>
          <p:spPr bwMode="auto">
            <a:xfrm>
              <a:off x="5725922" y="1523213"/>
              <a:ext cx="111979" cy="83332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16" y="64"/>
                </a:cxn>
                <a:cxn ang="0">
                  <a:pos x="24" y="56"/>
                </a:cxn>
                <a:cxn ang="0">
                  <a:pos x="16" y="40"/>
                </a:cxn>
                <a:cxn ang="0">
                  <a:pos x="24" y="48"/>
                </a:cxn>
                <a:cxn ang="0">
                  <a:pos x="32" y="40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64" y="40"/>
                </a:cxn>
                <a:cxn ang="0">
                  <a:pos x="72" y="32"/>
                </a:cxn>
                <a:cxn ang="0">
                  <a:pos x="64" y="32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48" y="24"/>
                </a:cxn>
                <a:cxn ang="0">
                  <a:pos x="40" y="16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40"/>
                </a:cxn>
              </a:cxnLst>
              <a:rect l="0" t="0" r="r" b="b"/>
              <a:pathLst>
                <a:path w="72" h="64">
                  <a:moveTo>
                    <a:pt x="8" y="40"/>
                  </a:moveTo>
                  <a:lnTo>
                    <a:pt x="16" y="64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5" name="Line 997"/>
            <p:cNvSpPr>
              <a:spLocks noChangeShapeType="1"/>
            </p:cNvSpPr>
            <p:nvPr/>
          </p:nvSpPr>
          <p:spPr bwMode="auto">
            <a:xfrm flipV="1">
              <a:off x="5826357" y="1554822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6" name="Freeform 998"/>
            <p:cNvSpPr>
              <a:spLocks/>
            </p:cNvSpPr>
            <p:nvPr/>
          </p:nvSpPr>
          <p:spPr bwMode="auto">
            <a:xfrm>
              <a:off x="5837901" y="1523213"/>
              <a:ext cx="25397" cy="2203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7" name="Line 999"/>
            <p:cNvSpPr>
              <a:spLocks noChangeShapeType="1"/>
            </p:cNvSpPr>
            <p:nvPr/>
          </p:nvSpPr>
          <p:spPr bwMode="auto">
            <a:xfrm flipV="1">
              <a:off x="5875997" y="1513635"/>
              <a:ext cx="1154" cy="21072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8" name="Line 1000"/>
            <p:cNvSpPr>
              <a:spLocks noChangeShapeType="1"/>
            </p:cNvSpPr>
            <p:nvPr/>
          </p:nvSpPr>
          <p:spPr bwMode="auto">
            <a:xfrm>
              <a:off x="5887541" y="1503099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19" name="Freeform 1001"/>
            <p:cNvSpPr>
              <a:spLocks/>
            </p:cNvSpPr>
            <p:nvPr/>
          </p:nvSpPr>
          <p:spPr bwMode="auto">
            <a:xfrm>
              <a:off x="5900239" y="1420725"/>
              <a:ext cx="12699" cy="210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0" name="Freeform 1068"/>
            <p:cNvSpPr>
              <a:spLocks/>
            </p:cNvSpPr>
            <p:nvPr/>
          </p:nvSpPr>
          <p:spPr bwMode="auto">
            <a:xfrm>
              <a:off x="5588547" y="1358465"/>
              <a:ext cx="162773" cy="155170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72" y="88"/>
                </a:cxn>
                <a:cxn ang="0">
                  <a:pos x="80" y="112"/>
                </a:cxn>
                <a:cxn ang="0">
                  <a:pos x="88" y="120"/>
                </a:cxn>
                <a:cxn ang="0">
                  <a:pos x="88" y="112"/>
                </a:cxn>
                <a:cxn ang="0">
                  <a:pos x="104" y="112"/>
                </a:cxn>
                <a:cxn ang="0">
                  <a:pos x="72" y="88"/>
                </a:cxn>
                <a:cxn ang="0">
                  <a:pos x="72" y="72"/>
                </a:cxn>
                <a:cxn ang="0">
                  <a:pos x="88" y="72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</a:cxnLst>
              <a:rect l="0" t="0" r="r" b="b"/>
              <a:pathLst>
                <a:path w="104" h="120">
                  <a:moveTo>
                    <a:pt x="8" y="16"/>
                  </a:moveTo>
                  <a:lnTo>
                    <a:pt x="72" y="88"/>
                  </a:lnTo>
                  <a:lnTo>
                    <a:pt x="80" y="112"/>
                  </a:lnTo>
                  <a:lnTo>
                    <a:pt x="88" y="120"/>
                  </a:lnTo>
                  <a:lnTo>
                    <a:pt x="88" y="112"/>
                  </a:lnTo>
                  <a:lnTo>
                    <a:pt x="104" y="112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1" name="Freeform 777"/>
            <p:cNvSpPr>
              <a:spLocks/>
            </p:cNvSpPr>
            <p:nvPr/>
          </p:nvSpPr>
          <p:spPr bwMode="auto">
            <a:xfrm>
              <a:off x="5789415" y="2412088"/>
              <a:ext cx="211258" cy="175285"/>
            </a:xfrm>
            <a:custGeom>
              <a:avLst/>
              <a:gdLst/>
              <a:ahLst/>
              <a:cxnLst>
                <a:cxn ang="0">
                  <a:pos x="136" y="136"/>
                </a:cxn>
                <a:cxn ang="0">
                  <a:pos x="120" y="120"/>
                </a:cxn>
                <a:cxn ang="0">
                  <a:pos x="88" y="128"/>
                </a:cxn>
                <a:cxn ang="0">
                  <a:pos x="96" y="112"/>
                </a:cxn>
                <a:cxn ang="0">
                  <a:pos x="104" y="112"/>
                </a:cxn>
                <a:cxn ang="0">
                  <a:pos x="96" y="80"/>
                </a:cxn>
                <a:cxn ang="0">
                  <a:pos x="88" y="72"/>
                </a:cxn>
                <a:cxn ang="0">
                  <a:pos x="56" y="64"/>
                </a:cxn>
                <a:cxn ang="0">
                  <a:pos x="40" y="48"/>
                </a:cxn>
                <a:cxn ang="0">
                  <a:pos x="32" y="56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16" y="40"/>
                </a:cxn>
                <a:cxn ang="0">
                  <a:pos x="40" y="40"/>
                </a:cxn>
                <a:cxn ang="0">
                  <a:pos x="40" y="32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32"/>
                </a:cxn>
                <a:cxn ang="0">
                  <a:pos x="56" y="48"/>
                </a:cxn>
                <a:cxn ang="0">
                  <a:pos x="64" y="48"/>
                </a:cxn>
                <a:cxn ang="0">
                  <a:pos x="80" y="32"/>
                </a:cxn>
                <a:cxn ang="0">
                  <a:pos x="96" y="24"/>
                </a:cxn>
                <a:cxn ang="0">
                  <a:pos x="136" y="40"/>
                </a:cxn>
                <a:cxn ang="0">
                  <a:pos x="136" y="136"/>
                </a:cxn>
              </a:cxnLst>
              <a:rect l="0" t="0" r="r" b="b"/>
              <a:pathLst>
                <a:path w="136" h="136">
                  <a:moveTo>
                    <a:pt x="136" y="136"/>
                  </a:moveTo>
                  <a:lnTo>
                    <a:pt x="120" y="120"/>
                  </a:lnTo>
                  <a:lnTo>
                    <a:pt x="88" y="128"/>
                  </a:lnTo>
                  <a:lnTo>
                    <a:pt x="96" y="112"/>
                  </a:lnTo>
                  <a:lnTo>
                    <a:pt x="104" y="112"/>
                  </a:lnTo>
                  <a:lnTo>
                    <a:pt x="96" y="80"/>
                  </a:lnTo>
                  <a:lnTo>
                    <a:pt x="88" y="72"/>
                  </a:lnTo>
                  <a:lnTo>
                    <a:pt x="56" y="64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64" y="48"/>
                  </a:lnTo>
                  <a:lnTo>
                    <a:pt x="80" y="32"/>
                  </a:lnTo>
                  <a:lnTo>
                    <a:pt x="96" y="24"/>
                  </a:lnTo>
                  <a:lnTo>
                    <a:pt x="136" y="40"/>
                  </a:lnTo>
                  <a:lnTo>
                    <a:pt x="136" y="13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2" name="Freeform 778"/>
            <p:cNvSpPr>
              <a:spLocks/>
            </p:cNvSpPr>
            <p:nvPr/>
          </p:nvSpPr>
          <p:spPr bwMode="auto">
            <a:xfrm>
              <a:off x="6000674" y="2463811"/>
              <a:ext cx="185861" cy="1551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" y="8"/>
                </a:cxn>
                <a:cxn ang="0">
                  <a:pos x="56" y="24"/>
                </a:cxn>
                <a:cxn ang="0">
                  <a:pos x="64" y="40"/>
                </a:cxn>
                <a:cxn ang="0">
                  <a:pos x="80" y="48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80" y="64"/>
                </a:cxn>
                <a:cxn ang="0">
                  <a:pos x="80" y="72"/>
                </a:cxn>
                <a:cxn ang="0">
                  <a:pos x="88" y="80"/>
                </a:cxn>
                <a:cxn ang="0">
                  <a:pos x="96" y="96"/>
                </a:cxn>
                <a:cxn ang="0">
                  <a:pos x="104" y="96"/>
                </a:cxn>
                <a:cxn ang="0">
                  <a:pos x="104" y="104"/>
                </a:cxn>
                <a:cxn ang="0">
                  <a:pos x="112" y="104"/>
                </a:cxn>
                <a:cxn ang="0">
                  <a:pos x="112" y="112"/>
                </a:cxn>
                <a:cxn ang="0">
                  <a:pos x="120" y="112"/>
                </a:cxn>
                <a:cxn ang="0">
                  <a:pos x="120" y="120"/>
                </a:cxn>
                <a:cxn ang="0">
                  <a:pos x="112" y="120"/>
                </a:cxn>
                <a:cxn ang="0">
                  <a:pos x="112" y="112"/>
                </a:cxn>
                <a:cxn ang="0">
                  <a:pos x="80" y="112"/>
                </a:cxn>
                <a:cxn ang="0">
                  <a:pos x="64" y="80"/>
                </a:cxn>
                <a:cxn ang="0">
                  <a:pos x="48" y="72"/>
                </a:cxn>
                <a:cxn ang="0">
                  <a:pos x="40" y="72"/>
                </a:cxn>
                <a:cxn ang="0">
                  <a:pos x="24" y="88"/>
                </a:cxn>
                <a:cxn ang="0">
                  <a:pos x="16" y="96"/>
                </a:cxn>
                <a:cxn ang="0">
                  <a:pos x="0" y="96"/>
                </a:cxn>
                <a:cxn ang="0">
                  <a:pos x="0" y="0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lnTo>
                    <a:pt x="32" y="8"/>
                  </a:lnTo>
                  <a:lnTo>
                    <a:pt x="56" y="24"/>
                  </a:lnTo>
                  <a:lnTo>
                    <a:pt x="64" y="40"/>
                  </a:lnTo>
                  <a:lnTo>
                    <a:pt x="80" y="48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80" y="64"/>
                  </a:lnTo>
                  <a:lnTo>
                    <a:pt x="80" y="72"/>
                  </a:lnTo>
                  <a:lnTo>
                    <a:pt x="88" y="80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104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120" y="112"/>
                  </a:lnTo>
                  <a:lnTo>
                    <a:pt x="120" y="120"/>
                  </a:lnTo>
                  <a:lnTo>
                    <a:pt x="112" y="120"/>
                  </a:lnTo>
                  <a:lnTo>
                    <a:pt x="112" y="112"/>
                  </a:lnTo>
                  <a:lnTo>
                    <a:pt x="80" y="112"/>
                  </a:lnTo>
                  <a:lnTo>
                    <a:pt x="64" y="80"/>
                  </a:lnTo>
                  <a:lnTo>
                    <a:pt x="48" y="72"/>
                  </a:lnTo>
                  <a:lnTo>
                    <a:pt x="40" y="72"/>
                  </a:lnTo>
                  <a:lnTo>
                    <a:pt x="24" y="88"/>
                  </a:lnTo>
                  <a:lnTo>
                    <a:pt x="16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3" name="Freeform 779"/>
            <p:cNvSpPr>
              <a:spLocks/>
            </p:cNvSpPr>
            <p:nvPr/>
          </p:nvSpPr>
          <p:spPr bwMode="auto">
            <a:xfrm>
              <a:off x="5341501" y="2329713"/>
              <a:ext cx="198560" cy="165706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88" y="0"/>
                </a:cxn>
                <a:cxn ang="0">
                  <a:pos x="72" y="40"/>
                </a:cxn>
                <a:cxn ang="0">
                  <a:pos x="56" y="48"/>
                </a:cxn>
                <a:cxn ang="0">
                  <a:pos x="40" y="40"/>
                </a:cxn>
                <a:cxn ang="0">
                  <a:pos x="32" y="48"/>
                </a:cxn>
                <a:cxn ang="0">
                  <a:pos x="16" y="48"/>
                </a:cxn>
                <a:cxn ang="0">
                  <a:pos x="8" y="32"/>
                </a:cxn>
                <a:cxn ang="0">
                  <a:pos x="0" y="48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16" y="104"/>
                </a:cxn>
                <a:cxn ang="0">
                  <a:pos x="32" y="104"/>
                </a:cxn>
                <a:cxn ang="0">
                  <a:pos x="32" y="112"/>
                </a:cxn>
                <a:cxn ang="0">
                  <a:pos x="56" y="112"/>
                </a:cxn>
                <a:cxn ang="0">
                  <a:pos x="64" y="112"/>
                </a:cxn>
                <a:cxn ang="0">
                  <a:pos x="72" y="128"/>
                </a:cxn>
                <a:cxn ang="0">
                  <a:pos x="80" y="120"/>
                </a:cxn>
                <a:cxn ang="0">
                  <a:pos x="96" y="112"/>
                </a:cxn>
                <a:cxn ang="0">
                  <a:pos x="96" y="96"/>
                </a:cxn>
                <a:cxn ang="0">
                  <a:pos x="96" y="88"/>
                </a:cxn>
                <a:cxn ang="0">
                  <a:pos x="104" y="80"/>
                </a:cxn>
                <a:cxn ang="0">
                  <a:pos x="120" y="48"/>
                </a:cxn>
                <a:cxn ang="0">
                  <a:pos x="128" y="48"/>
                </a:cxn>
                <a:cxn ang="0">
                  <a:pos x="112" y="32"/>
                </a:cxn>
                <a:cxn ang="0">
                  <a:pos x="120" y="24"/>
                </a:cxn>
                <a:cxn ang="0">
                  <a:pos x="112" y="16"/>
                </a:cxn>
                <a:cxn ang="0">
                  <a:pos x="112" y="0"/>
                </a:cxn>
                <a:cxn ang="0">
                  <a:pos x="96" y="0"/>
                </a:cxn>
              </a:cxnLst>
              <a:rect l="0" t="0" r="r" b="b"/>
              <a:pathLst>
                <a:path w="128" h="128">
                  <a:moveTo>
                    <a:pt x="96" y="0"/>
                  </a:moveTo>
                  <a:lnTo>
                    <a:pt x="88" y="0"/>
                  </a:lnTo>
                  <a:lnTo>
                    <a:pt x="72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56" y="112"/>
                  </a:lnTo>
                  <a:lnTo>
                    <a:pt x="64" y="112"/>
                  </a:lnTo>
                  <a:lnTo>
                    <a:pt x="72" y="128"/>
                  </a:lnTo>
                  <a:lnTo>
                    <a:pt x="80" y="120"/>
                  </a:lnTo>
                  <a:lnTo>
                    <a:pt x="96" y="112"/>
                  </a:lnTo>
                  <a:lnTo>
                    <a:pt x="96" y="96"/>
                  </a:lnTo>
                  <a:lnTo>
                    <a:pt x="96" y="88"/>
                  </a:lnTo>
                  <a:lnTo>
                    <a:pt x="104" y="80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12" y="32"/>
                  </a:lnTo>
                  <a:lnTo>
                    <a:pt x="120" y="24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4" name="Freeform 780"/>
            <p:cNvSpPr>
              <a:spLocks/>
            </p:cNvSpPr>
            <p:nvPr/>
          </p:nvSpPr>
          <p:spPr bwMode="auto">
            <a:xfrm>
              <a:off x="5353045" y="2277990"/>
              <a:ext cx="198560" cy="113983"/>
            </a:xfrm>
            <a:custGeom>
              <a:avLst/>
              <a:gdLst/>
              <a:ahLst/>
              <a:cxnLst>
                <a:cxn ang="0">
                  <a:pos x="120" y="32"/>
                </a:cxn>
                <a:cxn ang="0">
                  <a:pos x="112" y="32"/>
                </a:cxn>
                <a:cxn ang="0">
                  <a:pos x="128" y="24"/>
                </a:cxn>
                <a:cxn ang="0">
                  <a:pos x="104" y="16"/>
                </a:cxn>
                <a:cxn ang="0">
                  <a:pos x="104" y="8"/>
                </a:cxn>
                <a:cxn ang="0">
                  <a:pos x="96" y="0"/>
                </a:cxn>
                <a:cxn ang="0">
                  <a:pos x="72" y="24"/>
                </a:cxn>
                <a:cxn ang="0">
                  <a:pos x="72" y="32"/>
                </a:cxn>
                <a:cxn ang="0">
                  <a:pos x="64" y="32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40" y="56"/>
                </a:cxn>
                <a:cxn ang="0">
                  <a:pos x="24" y="56"/>
                </a:cxn>
                <a:cxn ang="0">
                  <a:pos x="16" y="80"/>
                </a:cxn>
                <a:cxn ang="0">
                  <a:pos x="0" y="72"/>
                </a:cxn>
                <a:cxn ang="0">
                  <a:pos x="8" y="88"/>
                </a:cxn>
                <a:cxn ang="0">
                  <a:pos x="24" y="88"/>
                </a:cxn>
                <a:cxn ang="0">
                  <a:pos x="32" y="80"/>
                </a:cxn>
                <a:cxn ang="0">
                  <a:pos x="48" y="88"/>
                </a:cxn>
                <a:cxn ang="0">
                  <a:pos x="64" y="80"/>
                </a:cxn>
                <a:cxn ang="0">
                  <a:pos x="80" y="40"/>
                </a:cxn>
                <a:cxn ang="0">
                  <a:pos x="88" y="40"/>
                </a:cxn>
                <a:cxn ang="0">
                  <a:pos x="104" y="40"/>
                </a:cxn>
                <a:cxn ang="0">
                  <a:pos x="120" y="32"/>
                </a:cxn>
              </a:cxnLst>
              <a:rect l="0" t="0" r="r" b="b"/>
              <a:pathLst>
                <a:path w="128" h="88">
                  <a:moveTo>
                    <a:pt x="120" y="32"/>
                  </a:moveTo>
                  <a:lnTo>
                    <a:pt x="112" y="32"/>
                  </a:lnTo>
                  <a:lnTo>
                    <a:pt x="128" y="24"/>
                  </a:lnTo>
                  <a:lnTo>
                    <a:pt x="104" y="16"/>
                  </a:lnTo>
                  <a:lnTo>
                    <a:pt x="104" y="8"/>
                  </a:lnTo>
                  <a:lnTo>
                    <a:pt x="96" y="0"/>
                  </a:lnTo>
                  <a:lnTo>
                    <a:pt x="72" y="24"/>
                  </a:lnTo>
                  <a:lnTo>
                    <a:pt x="72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56"/>
                  </a:lnTo>
                  <a:lnTo>
                    <a:pt x="24" y="56"/>
                  </a:lnTo>
                  <a:lnTo>
                    <a:pt x="16" y="80"/>
                  </a:lnTo>
                  <a:lnTo>
                    <a:pt x="0" y="72"/>
                  </a:lnTo>
                  <a:lnTo>
                    <a:pt x="8" y="88"/>
                  </a:lnTo>
                  <a:lnTo>
                    <a:pt x="24" y="88"/>
                  </a:lnTo>
                  <a:lnTo>
                    <a:pt x="32" y="80"/>
                  </a:lnTo>
                  <a:lnTo>
                    <a:pt x="48" y="88"/>
                  </a:lnTo>
                  <a:lnTo>
                    <a:pt x="64" y="80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104" y="40"/>
                  </a:lnTo>
                  <a:lnTo>
                    <a:pt x="12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5" name="Freeform 781"/>
            <p:cNvSpPr>
              <a:spLocks/>
            </p:cNvSpPr>
            <p:nvPr/>
          </p:nvSpPr>
          <p:spPr bwMode="auto">
            <a:xfrm>
              <a:off x="5439627" y="2319177"/>
              <a:ext cx="26552" cy="1053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6" name="Freeform 782"/>
            <p:cNvSpPr>
              <a:spLocks/>
            </p:cNvSpPr>
            <p:nvPr/>
          </p:nvSpPr>
          <p:spPr bwMode="auto">
            <a:xfrm>
              <a:off x="4954771" y="1864204"/>
              <a:ext cx="185861" cy="362063"/>
            </a:xfrm>
            <a:custGeom>
              <a:avLst/>
              <a:gdLst/>
              <a:ahLst/>
              <a:cxnLst>
                <a:cxn ang="0">
                  <a:pos x="112" y="240"/>
                </a:cxn>
                <a:cxn ang="0">
                  <a:pos x="104" y="208"/>
                </a:cxn>
                <a:cxn ang="0">
                  <a:pos x="88" y="200"/>
                </a:cxn>
                <a:cxn ang="0">
                  <a:pos x="96" y="176"/>
                </a:cxn>
                <a:cxn ang="0">
                  <a:pos x="80" y="144"/>
                </a:cxn>
                <a:cxn ang="0">
                  <a:pos x="80" y="128"/>
                </a:cxn>
                <a:cxn ang="0">
                  <a:pos x="104" y="112"/>
                </a:cxn>
                <a:cxn ang="0">
                  <a:pos x="120" y="96"/>
                </a:cxn>
                <a:cxn ang="0">
                  <a:pos x="104" y="96"/>
                </a:cxn>
                <a:cxn ang="0">
                  <a:pos x="88" y="88"/>
                </a:cxn>
                <a:cxn ang="0">
                  <a:pos x="88" y="72"/>
                </a:cxn>
                <a:cxn ang="0">
                  <a:pos x="80" y="72"/>
                </a:cxn>
                <a:cxn ang="0">
                  <a:pos x="80" y="56"/>
                </a:cxn>
                <a:cxn ang="0">
                  <a:pos x="64" y="64"/>
                </a:cxn>
                <a:cxn ang="0">
                  <a:pos x="72" y="16"/>
                </a:cxn>
                <a:cxn ang="0">
                  <a:pos x="64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24" y="24"/>
                </a:cxn>
                <a:cxn ang="0">
                  <a:pos x="16" y="64"/>
                </a:cxn>
                <a:cxn ang="0">
                  <a:pos x="8" y="64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0" y="104"/>
                </a:cxn>
                <a:cxn ang="0">
                  <a:pos x="16" y="120"/>
                </a:cxn>
                <a:cxn ang="0">
                  <a:pos x="24" y="136"/>
                </a:cxn>
                <a:cxn ang="0">
                  <a:pos x="32" y="136"/>
                </a:cxn>
                <a:cxn ang="0">
                  <a:pos x="40" y="160"/>
                </a:cxn>
                <a:cxn ang="0">
                  <a:pos x="32" y="176"/>
                </a:cxn>
                <a:cxn ang="0">
                  <a:pos x="56" y="184"/>
                </a:cxn>
                <a:cxn ang="0">
                  <a:pos x="72" y="168"/>
                </a:cxn>
                <a:cxn ang="0">
                  <a:pos x="80" y="176"/>
                </a:cxn>
                <a:cxn ang="0">
                  <a:pos x="104" y="232"/>
                </a:cxn>
                <a:cxn ang="0">
                  <a:pos x="96" y="240"/>
                </a:cxn>
                <a:cxn ang="0">
                  <a:pos x="104" y="256"/>
                </a:cxn>
                <a:cxn ang="0">
                  <a:pos x="96" y="280"/>
                </a:cxn>
                <a:cxn ang="0">
                  <a:pos x="112" y="240"/>
                </a:cxn>
              </a:cxnLst>
              <a:rect l="0" t="0" r="r" b="b"/>
              <a:pathLst>
                <a:path w="120" h="280">
                  <a:moveTo>
                    <a:pt x="112" y="240"/>
                  </a:moveTo>
                  <a:lnTo>
                    <a:pt x="104" y="208"/>
                  </a:lnTo>
                  <a:lnTo>
                    <a:pt x="88" y="200"/>
                  </a:lnTo>
                  <a:lnTo>
                    <a:pt x="96" y="176"/>
                  </a:lnTo>
                  <a:lnTo>
                    <a:pt x="80" y="144"/>
                  </a:lnTo>
                  <a:lnTo>
                    <a:pt x="80" y="128"/>
                  </a:lnTo>
                  <a:lnTo>
                    <a:pt x="104" y="112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88" y="88"/>
                  </a:lnTo>
                  <a:lnTo>
                    <a:pt x="88" y="72"/>
                  </a:lnTo>
                  <a:lnTo>
                    <a:pt x="80" y="72"/>
                  </a:lnTo>
                  <a:lnTo>
                    <a:pt x="80" y="56"/>
                  </a:lnTo>
                  <a:lnTo>
                    <a:pt x="64" y="64"/>
                  </a:lnTo>
                  <a:lnTo>
                    <a:pt x="72" y="16"/>
                  </a:lnTo>
                  <a:lnTo>
                    <a:pt x="6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24" y="24"/>
                  </a:lnTo>
                  <a:lnTo>
                    <a:pt x="16" y="64"/>
                  </a:lnTo>
                  <a:lnTo>
                    <a:pt x="8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104"/>
                  </a:lnTo>
                  <a:lnTo>
                    <a:pt x="16" y="120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40" y="160"/>
                  </a:lnTo>
                  <a:lnTo>
                    <a:pt x="32" y="176"/>
                  </a:lnTo>
                  <a:lnTo>
                    <a:pt x="56" y="184"/>
                  </a:lnTo>
                  <a:lnTo>
                    <a:pt x="72" y="168"/>
                  </a:lnTo>
                  <a:lnTo>
                    <a:pt x="80" y="176"/>
                  </a:lnTo>
                  <a:lnTo>
                    <a:pt x="104" y="232"/>
                  </a:lnTo>
                  <a:lnTo>
                    <a:pt x="96" y="240"/>
                  </a:lnTo>
                  <a:lnTo>
                    <a:pt x="104" y="256"/>
                  </a:lnTo>
                  <a:lnTo>
                    <a:pt x="96" y="280"/>
                  </a:lnTo>
                  <a:lnTo>
                    <a:pt x="112" y="2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7" name="Freeform 783"/>
            <p:cNvSpPr>
              <a:spLocks/>
            </p:cNvSpPr>
            <p:nvPr/>
          </p:nvSpPr>
          <p:spPr bwMode="auto">
            <a:xfrm>
              <a:off x="5079449" y="2009795"/>
              <a:ext cx="161618" cy="289267"/>
            </a:xfrm>
            <a:custGeom>
              <a:avLst/>
              <a:gdLst/>
              <a:ahLst/>
              <a:cxnLst>
                <a:cxn ang="0">
                  <a:pos x="48" y="208"/>
                </a:cxn>
                <a:cxn ang="0">
                  <a:pos x="56" y="216"/>
                </a:cxn>
                <a:cxn ang="0">
                  <a:pos x="56" y="224"/>
                </a:cxn>
                <a:cxn ang="0">
                  <a:pos x="64" y="224"/>
                </a:cxn>
                <a:cxn ang="0">
                  <a:pos x="72" y="216"/>
                </a:cxn>
                <a:cxn ang="0">
                  <a:pos x="64" y="208"/>
                </a:cxn>
                <a:cxn ang="0">
                  <a:pos x="48" y="200"/>
                </a:cxn>
                <a:cxn ang="0">
                  <a:pos x="40" y="168"/>
                </a:cxn>
                <a:cxn ang="0">
                  <a:pos x="32" y="168"/>
                </a:cxn>
                <a:cxn ang="0">
                  <a:pos x="32" y="152"/>
                </a:cxn>
                <a:cxn ang="0">
                  <a:pos x="40" y="128"/>
                </a:cxn>
                <a:cxn ang="0">
                  <a:pos x="32" y="112"/>
                </a:cxn>
                <a:cxn ang="0">
                  <a:pos x="48" y="112"/>
                </a:cxn>
                <a:cxn ang="0">
                  <a:pos x="48" y="120"/>
                </a:cxn>
                <a:cxn ang="0">
                  <a:pos x="64" y="120"/>
                </a:cxn>
                <a:cxn ang="0">
                  <a:pos x="72" y="128"/>
                </a:cxn>
                <a:cxn ang="0">
                  <a:pos x="64" y="112"/>
                </a:cxn>
                <a:cxn ang="0">
                  <a:pos x="72" y="96"/>
                </a:cxn>
                <a:cxn ang="0">
                  <a:pos x="104" y="96"/>
                </a:cxn>
                <a:cxn ang="0">
                  <a:pos x="104" y="80"/>
                </a:cxn>
                <a:cxn ang="0">
                  <a:pos x="96" y="64"/>
                </a:cxn>
                <a:cxn ang="0">
                  <a:pos x="88" y="48"/>
                </a:cxn>
                <a:cxn ang="0">
                  <a:pos x="72" y="32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40" y="40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0" y="16"/>
                </a:cxn>
                <a:cxn ang="0">
                  <a:pos x="0" y="32"/>
                </a:cxn>
                <a:cxn ang="0">
                  <a:pos x="16" y="64"/>
                </a:cxn>
                <a:cxn ang="0">
                  <a:pos x="8" y="88"/>
                </a:cxn>
                <a:cxn ang="0">
                  <a:pos x="24" y="96"/>
                </a:cxn>
                <a:cxn ang="0">
                  <a:pos x="32" y="128"/>
                </a:cxn>
                <a:cxn ang="0">
                  <a:pos x="16" y="168"/>
                </a:cxn>
                <a:cxn ang="0">
                  <a:pos x="16" y="176"/>
                </a:cxn>
                <a:cxn ang="0">
                  <a:pos x="24" y="192"/>
                </a:cxn>
                <a:cxn ang="0">
                  <a:pos x="24" y="184"/>
                </a:cxn>
                <a:cxn ang="0">
                  <a:pos x="48" y="216"/>
                </a:cxn>
                <a:cxn ang="0">
                  <a:pos x="48" y="208"/>
                </a:cxn>
              </a:cxnLst>
              <a:rect l="0" t="0" r="r" b="b"/>
              <a:pathLst>
                <a:path w="104" h="224">
                  <a:moveTo>
                    <a:pt x="48" y="208"/>
                  </a:moveTo>
                  <a:lnTo>
                    <a:pt x="56" y="216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16"/>
                  </a:lnTo>
                  <a:lnTo>
                    <a:pt x="64" y="208"/>
                  </a:lnTo>
                  <a:lnTo>
                    <a:pt x="48" y="200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40" y="128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64" y="120"/>
                  </a:lnTo>
                  <a:lnTo>
                    <a:pt x="72" y="128"/>
                  </a:lnTo>
                  <a:lnTo>
                    <a:pt x="64" y="112"/>
                  </a:lnTo>
                  <a:lnTo>
                    <a:pt x="72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72" y="32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40"/>
                  </a:ln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16" y="64"/>
                  </a:lnTo>
                  <a:lnTo>
                    <a:pt x="8" y="88"/>
                  </a:lnTo>
                  <a:lnTo>
                    <a:pt x="24" y="96"/>
                  </a:lnTo>
                  <a:lnTo>
                    <a:pt x="32" y="128"/>
                  </a:lnTo>
                  <a:lnTo>
                    <a:pt x="16" y="168"/>
                  </a:lnTo>
                  <a:lnTo>
                    <a:pt x="16" y="176"/>
                  </a:lnTo>
                  <a:lnTo>
                    <a:pt x="24" y="192"/>
                  </a:lnTo>
                  <a:lnTo>
                    <a:pt x="24" y="184"/>
                  </a:lnTo>
                  <a:lnTo>
                    <a:pt x="48" y="216"/>
                  </a:lnTo>
                  <a:lnTo>
                    <a:pt x="48" y="20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8" name="Freeform 784"/>
            <p:cNvSpPr>
              <a:spLocks/>
            </p:cNvSpPr>
            <p:nvPr/>
          </p:nvSpPr>
          <p:spPr bwMode="auto">
            <a:xfrm>
              <a:off x="5154486" y="2277990"/>
              <a:ext cx="86581" cy="10344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40" y="32"/>
                </a:cxn>
                <a:cxn ang="0">
                  <a:pos x="40" y="56"/>
                </a:cxn>
                <a:cxn ang="0">
                  <a:pos x="56" y="80"/>
                </a:cxn>
                <a:cxn ang="0">
                  <a:pos x="40" y="80"/>
                </a:cxn>
                <a:cxn ang="0">
                  <a:pos x="16" y="56"/>
                </a:cxn>
                <a:cxn ang="0">
                  <a:pos x="0" y="40"/>
                </a:cxn>
                <a:cxn ang="0">
                  <a:pos x="0" y="8"/>
                </a:cxn>
              </a:cxnLst>
              <a:rect l="0" t="0" r="r" b="b"/>
              <a:pathLst>
                <a:path w="56" h="80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32"/>
                  </a:lnTo>
                  <a:lnTo>
                    <a:pt x="40" y="56"/>
                  </a:lnTo>
                  <a:lnTo>
                    <a:pt x="56" y="80"/>
                  </a:lnTo>
                  <a:lnTo>
                    <a:pt x="40" y="80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29" name="Freeform 785"/>
            <p:cNvSpPr>
              <a:spLocks/>
            </p:cNvSpPr>
            <p:nvPr/>
          </p:nvSpPr>
          <p:spPr bwMode="auto">
            <a:xfrm>
              <a:off x="5154486" y="1958072"/>
              <a:ext cx="174317" cy="2777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32"/>
                </a:cxn>
                <a:cxn ang="0">
                  <a:pos x="32" y="40"/>
                </a:cxn>
                <a:cxn ang="0">
                  <a:pos x="40" y="48"/>
                </a:cxn>
                <a:cxn ang="0">
                  <a:pos x="32" y="56"/>
                </a:cxn>
                <a:cxn ang="0">
                  <a:pos x="64" y="88"/>
                </a:cxn>
                <a:cxn ang="0">
                  <a:pos x="64" y="96"/>
                </a:cxn>
                <a:cxn ang="0">
                  <a:pos x="80" y="112"/>
                </a:cxn>
                <a:cxn ang="0">
                  <a:pos x="88" y="128"/>
                </a:cxn>
                <a:cxn ang="0">
                  <a:pos x="88" y="160"/>
                </a:cxn>
                <a:cxn ang="0">
                  <a:pos x="72" y="176"/>
                </a:cxn>
                <a:cxn ang="0">
                  <a:pos x="64" y="184"/>
                </a:cxn>
                <a:cxn ang="0">
                  <a:pos x="48" y="192"/>
                </a:cxn>
                <a:cxn ang="0">
                  <a:pos x="56" y="200"/>
                </a:cxn>
                <a:cxn ang="0">
                  <a:pos x="56" y="216"/>
                </a:cxn>
                <a:cxn ang="0">
                  <a:pos x="80" y="208"/>
                </a:cxn>
                <a:cxn ang="0">
                  <a:pos x="80" y="192"/>
                </a:cxn>
                <a:cxn ang="0">
                  <a:pos x="88" y="192"/>
                </a:cxn>
                <a:cxn ang="0">
                  <a:pos x="112" y="176"/>
                </a:cxn>
                <a:cxn ang="0">
                  <a:pos x="112" y="144"/>
                </a:cxn>
                <a:cxn ang="0">
                  <a:pos x="104" y="120"/>
                </a:cxn>
                <a:cxn ang="0">
                  <a:pos x="56" y="72"/>
                </a:cxn>
                <a:cxn ang="0">
                  <a:pos x="48" y="64"/>
                </a:cxn>
                <a:cxn ang="0">
                  <a:pos x="56" y="48"/>
                </a:cxn>
                <a:cxn ang="0">
                  <a:pos x="64" y="32"/>
                </a:cxn>
                <a:cxn ang="0">
                  <a:pos x="80" y="24"/>
                </a:cxn>
                <a:cxn ang="0">
                  <a:pos x="64" y="16"/>
                </a:cxn>
                <a:cxn ang="0">
                  <a:pos x="56" y="8"/>
                </a:cxn>
                <a:cxn ang="0">
                  <a:pos x="40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112" h="216">
                  <a:moveTo>
                    <a:pt x="0" y="8"/>
                  </a:moveTo>
                  <a:lnTo>
                    <a:pt x="16" y="32"/>
                  </a:lnTo>
                  <a:lnTo>
                    <a:pt x="32" y="40"/>
                  </a:lnTo>
                  <a:lnTo>
                    <a:pt x="40" y="48"/>
                  </a:lnTo>
                  <a:lnTo>
                    <a:pt x="32" y="56"/>
                  </a:lnTo>
                  <a:lnTo>
                    <a:pt x="64" y="88"/>
                  </a:lnTo>
                  <a:lnTo>
                    <a:pt x="64" y="96"/>
                  </a:lnTo>
                  <a:lnTo>
                    <a:pt x="80" y="112"/>
                  </a:lnTo>
                  <a:lnTo>
                    <a:pt x="88" y="128"/>
                  </a:lnTo>
                  <a:lnTo>
                    <a:pt x="88" y="160"/>
                  </a:lnTo>
                  <a:lnTo>
                    <a:pt x="72" y="176"/>
                  </a:lnTo>
                  <a:lnTo>
                    <a:pt x="64" y="184"/>
                  </a:lnTo>
                  <a:lnTo>
                    <a:pt x="48" y="192"/>
                  </a:lnTo>
                  <a:lnTo>
                    <a:pt x="56" y="200"/>
                  </a:lnTo>
                  <a:lnTo>
                    <a:pt x="56" y="216"/>
                  </a:lnTo>
                  <a:lnTo>
                    <a:pt x="80" y="208"/>
                  </a:lnTo>
                  <a:lnTo>
                    <a:pt x="80" y="192"/>
                  </a:lnTo>
                  <a:lnTo>
                    <a:pt x="88" y="192"/>
                  </a:lnTo>
                  <a:lnTo>
                    <a:pt x="112" y="176"/>
                  </a:lnTo>
                  <a:lnTo>
                    <a:pt x="112" y="144"/>
                  </a:lnTo>
                  <a:lnTo>
                    <a:pt x="104" y="120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32"/>
                  </a:lnTo>
                  <a:lnTo>
                    <a:pt x="80" y="24"/>
                  </a:lnTo>
                  <a:lnTo>
                    <a:pt x="64" y="16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0" name="Freeform 786"/>
            <p:cNvSpPr>
              <a:spLocks/>
            </p:cNvSpPr>
            <p:nvPr/>
          </p:nvSpPr>
          <p:spPr bwMode="auto">
            <a:xfrm>
              <a:off x="5178728" y="2122820"/>
              <a:ext cx="111979" cy="8237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72" y="0"/>
                </a:cxn>
                <a:cxn ang="0">
                  <a:pos x="72" y="32"/>
                </a:cxn>
                <a:cxn ang="0">
                  <a:pos x="56" y="48"/>
                </a:cxn>
                <a:cxn ang="0">
                  <a:pos x="48" y="56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8" y="40"/>
                </a:cxn>
                <a:cxn ang="0">
                  <a:pos x="0" y="24"/>
                </a:cxn>
              </a:cxnLst>
              <a:rect l="0" t="0" r="r" b="b"/>
              <a:pathLst>
                <a:path w="72" h="64">
                  <a:moveTo>
                    <a:pt x="0" y="24"/>
                  </a:moveTo>
                  <a:lnTo>
                    <a:pt x="8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32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8" y="4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1" name="Freeform 787"/>
            <p:cNvSpPr>
              <a:spLocks/>
            </p:cNvSpPr>
            <p:nvPr/>
          </p:nvSpPr>
          <p:spPr bwMode="auto">
            <a:xfrm>
              <a:off x="5116390" y="1967650"/>
              <a:ext cx="174317" cy="166664"/>
            </a:xfrm>
            <a:custGeom>
              <a:avLst/>
              <a:gdLst/>
              <a:ahLst/>
              <a:cxnLst>
                <a:cxn ang="0">
                  <a:pos x="112" y="120"/>
                </a:cxn>
                <a:cxn ang="0">
                  <a:pos x="104" y="104"/>
                </a:cxn>
                <a:cxn ang="0">
                  <a:pos x="88" y="88"/>
                </a:cxn>
                <a:cxn ang="0">
                  <a:pos x="88" y="80"/>
                </a:cxn>
                <a:cxn ang="0">
                  <a:pos x="56" y="48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40" y="2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0" y="32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16" y="72"/>
                </a:cxn>
                <a:cxn ang="0">
                  <a:pos x="32" y="64"/>
                </a:cxn>
                <a:cxn ang="0">
                  <a:pos x="40" y="72"/>
                </a:cxn>
                <a:cxn ang="0">
                  <a:pos x="48" y="64"/>
                </a:cxn>
                <a:cxn ang="0">
                  <a:pos x="64" y="80"/>
                </a:cxn>
                <a:cxn ang="0">
                  <a:pos x="72" y="96"/>
                </a:cxn>
                <a:cxn ang="0">
                  <a:pos x="80" y="112"/>
                </a:cxn>
                <a:cxn ang="0">
                  <a:pos x="80" y="128"/>
                </a:cxn>
                <a:cxn ang="0">
                  <a:pos x="88" y="128"/>
                </a:cxn>
                <a:cxn ang="0">
                  <a:pos x="96" y="128"/>
                </a:cxn>
                <a:cxn ang="0">
                  <a:pos x="112" y="120"/>
                </a:cxn>
              </a:cxnLst>
              <a:rect l="0" t="0" r="r" b="b"/>
              <a:pathLst>
                <a:path w="112" h="128">
                  <a:moveTo>
                    <a:pt x="112" y="120"/>
                  </a:moveTo>
                  <a:lnTo>
                    <a:pt x="104" y="104"/>
                  </a:lnTo>
                  <a:lnTo>
                    <a:pt x="88" y="88"/>
                  </a:lnTo>
                  <a:lnTo>
                    <a:pt x="88" y="80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40" y="2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0" y="32"/>
                  </a:lnTo>
                  <a:lnTo>
                    <a:pt x="8" y="40"/>
                  </a:lnTo>
                  <a:lnTo>
                    <a:pt x="16" y="48"/>
                  </a:lnTo>
                  <a:lnTo>
                    <a:pt x="16" y="72"/>
                  </a:lnTo>
                  <a:lnTo>
                    <a:pt x="32" y="64"/>
                  </a:lnTo>
                  <a:lnTo>
                    <a:pt x="40" y="72"/>
                  </a:lnTo>
                  <a:lnTo>
                    <a:pt x="48" y="64"/>
                  </a:lnTo>
                  <a:lnTo>
                    <a:pt x="64" y="80"/>
                  </a:lnTo>
                  <a:lnTo>
                    <a:pt x="72" y="96"/>
                  </a:lnTo>
                  <a:lnTo>
                    <a:pt x="80" y="112"/>
                  </a:lnTo>
                  <a:lnTo>
                    <a:pt x="80" y="128"/>
                  </a:lnTo>
                  <a:lnTo>
                    <a:pt x="88" y="128"/>
                  </a:lnTo>
                  <a:lnTo>
                    <a:pt x="96" y="128"/>
                  </a:lnTo>
                  <a:lnTo>
                    <a:pt x="112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2" name="Freeform 788"/>
            <p:cNvSpPr>
              <a:spLocks/>
            </p:cNvSpPr>
            <p:nvPr/>
          </p:nvSpPr>
          <p:spPr bwMode="auto">
            <a:xfrm>
              <a:off x="4506857" y="1369001"/>
              <a:ext cx="1070145" cy="640794"/>
            </a:xfrm>
            <a:custGeom>
              <a:avLst/>
              <a:gdLst/>
              <a:ahLst/>
              <a:cxnLst>
                <a:cxn ang="0">
                  <a:pos x="136" y="80"/>
                </a:cxn>
                <a:cxn ang="0">
                  <a:pos x="176" y="120"/>
                </a:cxn>
                <a:cxn ang="0">
                  <a:pos x="312" y="160"/>
                </a:cxn>
                <a:cxn ang="0">
                  <a:pos x="424" y="160"/>
                </a:cxn>
                <a:cxn ang="0">
                  <a:pos x="440" y="128"/>
                </a:cxn>
                <a:cxn ang="0">
                  <a:pos x="472" y="112"/>
                </a:cxn>
                <a:cxn ang="0">
                  <a:pos x="496" y="88"/>
                </a:cxn>
                <a:cxn ang="0">
                  <a:pos x="456" y="88"/>
                </a:cxn>
                <a:cxn ang="0">
                  <a:pos x="464" y="56"/>
                </a:cxn>
                <a:cxn ang="0">
                  <a:pos x="480" y="24"/>
                </a:cxn>
                <a:cxn ang="0">
                  <a:pos x="496" y="0"/>
                </a:cxn>
                <a:cxn ang="0">
                  <a:pos x="576" y="56"/>
                </a:cxn>
                <a:cxn ang="0">
                  <a:pos x="640" y="88"/>
                </a:cxn>
                <a:cxn ang="0">
                  <a:pos x="680" y="88"/>
                </a:cxn>
                <a:cxn ang="0">
                  <a:pos x="672" y="120"/>
                </a:cxn>
                <a:cxn ang="0">
                  <a:pos x="680" y="160"/>
                </a:cxn>
                <a:cxn ang="0">
                  <a:pos x="656" y="176"/>
                </a:cxn>
                <a:cxn ang="0">
                  <a:pos x="616" y="208"/>
                </a:cxn>
                <a:cxn ang="0">
                  <a:pos x="592" y="216"/>
                </a:cxn>
                <a:cxn ang="0">
                  <a:pos x="584" y="192"/>
                </a:cxn>
                <a:cxn ang="0">
                  <a:pos x="560" y="208"/>
                </a:cxn>
                <a:cxn ang="0">
                  <a:pos x="544" y="224"/>
                </a:cxn>
                <a:cxn ang="0">
                  <a:pos x="592" y="232"/>
                </a:cxn>
                <a:cxn ang="0">
                  <a:pos x="608" y="248"/>
                </a:cxn>
                <a:cxn ang="0">
                  <a:pos x="608" y="288"/>
                </a:cxn>
                <a:cxn ang="0">
                  <a:pos x="632" y="328"/>
                </a:cxn>
                <a:cxn ang="0">
                  <a:pos x="648" y="352"/>
                </a:cxn>
                <a:cxn ang="0">
                  <a:pos x="632" y="400"/>
                </a:cxn>
                <a:cxn ang="0">
                  <a:pos x="616" y="432"/>
                </a:cxn>
                <a:cxn ang="0">
                  <a:pos x="576" y="464"/>
                </a:cxn>
                <a:cxn ang="0">
                  <a:pos x="568" y="472"/>
                </a:cxn>
                <a:cxn ang="0">
                  <a:pos x="528" y="488"/>
                </a:cxn>
                <a:cxn ang="0">
                  <a:pos x="520" y="480"/>
                </a:cxn>
                <a:cxn ang="0">
                  <a:pos x="472" y="464"/>
                </a:cxn>
                <a:cxn ang="0">
                  <a:pos x="416" y="464"/>
                </a:cxn>
                <a:cxn ang="0">
                  <a:pos x="408" y="488"/>
                </a:cxn>
                <a:cxn ang="0">
                  <a:pos x="376" y="472"/>
                </a:cxn>
                <a:cxn ang="0">
                  <a:pos x="368" y="440"/>
                </a:cxn>
                <a:cxn ang="0">
                  <a:pos x="352" y="384"/>
                </a:cxn>
                <a:cxn ang="0">
                  <a:pos x="296" y="360"/>
                </a:cxn>
                <a:cxn ang="0">
                  <a:pos x="240" y="376"/>
                </a:cxn>
                <a:cxn ang="0">
                  <a:pos x="216" y="384"/>
                </a:cxn>
                <a:cxn ang="0">
                  <a:pos x="152" y="368"/>
                </a:cxn>
                <a:cxn ang="0">
                  <a:pos x="96" y="336"/>
                </a:cxn>
                <a:cxn ang="0">
                  <a:pos x="96" y="312"/>
                </a:cxn>
                <a:cxn ang="0">
                  <a:pos x="96" y="272"/>
                </a:cxn>
                <a:cxn ang="0">
                  <a:pos x="40" y="264"/>
                </a:cxn>
                <a:cxn ang="0">
                  <a:pos x="16" y="240"/>
                </a:cxn>
                <a:cxn ang="0">
                  <a:pos x="0" y="216"/>
                </a:cxn>
                <a:cxn ang="0">
                  <a:pos x="8" y="192"/>
                </a:cxn>
                <a:cxn ang="0">
                  <a:pos x="48" y="184"/>
                </a:cxn>
                <a:cxn ang="0">
                  <a:pos x="64" y="152"/>
                </a:cxn>
                <a:cxn ang="0">
                  <a:pos x="72" y="96"/>
                </a:cxn>
                <a:cxn ang="0">
                  <a:pos x="104" y="80"/>
                </a:cxn>
              </a:cxnLst>
              <a:rect l="0" t="0" r="r" b="b"/>
              <a:pathLst>
                <a:path w="688" h="496">
                  <a:moveTo>
                    <a:pt x="112" y="72"/>
                  </a:moveTo>
                  <a:lnTo>
                    <a:pt x="120" y="64"/>
                  </a:lnTo>
                  <a:lnTo>
                    <a:pt x="136" y="80"/>
                  </a:lnTo>
                  <a:lnTo>
                    <a:pt x="152" y="88"/>
                  </a:lnTo>
                  <a:lnTo>
                    <a:pt x="168" y="96"/>
                  </a:lnTo>
                  <a:lnTo>
                    <a:pt x="176" y="120"/>
                  </a:lnTo>
                  <a:lnTo>
                    <a:pt x="232" y="136"/>
                  </a:lnTo>
                  <a:lnTo>
                    <a:pt x="264" y="160"/>
                  </a:lnTo>
                  <a:lnTo>
                    <a:pt x="312" y="160"/>
                  </a:lnTo>
                  <a:lnTo>
                    <a:pt x="368" y="176"/>
                  </a:lnTo>
                  <a:lnTo>
                    <a:pt x="400" y="168"/>
                  </a:lnTo>
                  <a:lnTo>
                    <a:pt x="424" y="160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40" y="128"/>
                  </a:lnTo>
                  <a:lnTo>
                    <a:pt x="456" y="128"/>
                  </a:lnTo>
                  <a:lnTo>
                    <a:pt x="464" y="120"/>
                  </a:lnTo>
                  <a:lnTo>
                    <a:pt x="472" y="112"/>
                  </a:lnTo>
                  <a:lnTo>
                    <a:pt x="480" y="104"/>
                  </a:lnTo>
                  <a:lnTo>
                    <a:pt x="504" y="104"/>
                  </a:lnTo>
                  <a:lnTo>
                    <a:pt x="496" y="88"/>
                  </a:lnTo>
                  <a:lnTo>
                    <a:pt x="488" y="80"/>
                  </a:lnTo>
                  <a:lnTo>
                    <a:pt x="472" y="88"/>
                  </a:lnTo>
                  <a:lnTo>
                    <a:pt x="456" y="88"/>
                  </a:lnTo>
                  <a:lnTo>
                    <a:pt x="440" y="64"/>
                  </a:lnTo>
                  <a:lnTo>
                    <a:pt x="448" y="56"/>
                  </a:lnTo>
                  <a:lnTo>
                    <a:pt x="464" y="56"/>
                  </a:lnTo>
                  <a:lnTo>
                    <a:pt x="480" y="48"/>
                  </a:lnTo>
                  <a:lnTo>
                    <a:pt x="472" y="32"/>
                  </a:lnTo>
                  <a:lnTo>
                    <a:pt x="480" y="24"/>
                  </a:lnTo>
                  <a:lnTo>
                    <a:pt x="464" y="16"/>
                  </a:lnTo>
                  <a:lnTo>
                    <a:pt x="472" y="8"/>
                  </a:lnTo>
                  <a:lnTo>
                    <a:pt x="496" y="0"/>
                  </a:lnTo>
                  <a:lnTo>
                    <a:pt x="528" y="8"/>
                  </a:lnTo>
                  <a:lnTo>
                    <a:pt x="560" y="40"/>
                  </a:lnTo>
                  <a:lnTo>
                    <a:pt x="576" y="56"/>
                  </a:lnTo>
                  <a:lnTo>
                    <a:pt x="600" y="64"/>
                  </a:lnTo>
                  <a:lnTo>
                    <a:pt x="624" y="72"/>
                  </a:lnTo>
                  <a:lnTo>
                    <a:pt x="640" y="88"/>
                  </a:lnTo>
                  <a:lnTo>
                    <a:pt x="648" y="88"/>
                  </a:lnTo>
                  <a:lnTo>
                    <a:pt x="672" y="72"/>
                  </a:lnTo>
                  <a:lnTo>
                    <a:pt x="680" y="88"/>
                  </a:lnTo>
                  <a:lnTo>
                    <a:pt x="680" y="96"/>
                  </a:lnTo>
                  <a:lnTo>
                    <a:pt x="688" y="128"/>
                  </a:lnTo>
                  <a:lnTo>
                    <a:pt x="672" y="120"/>
                  </a:lnTo>
                  <a:lnTo>
                    <a:pt x="664" y="128"/>
                  </a:lnTo>
                  <a:lnTo>
                    <a:pt x="680" y="152"/>
                  </a:lnTo>
                  <a:lnTo>
                    <a:pt x="680" y="160"/>
                  </a:lnTo>
                  <a:lnTo>
                    <a:pt x="664" y="160"/>
                  </a:lnTo>
                  <a:lnTo>
                    <a:pt x="664" y="168"/>
                  </a:lnTo>
                  <a:lnTo>
                    <a:pt x="656" y="176"/>
                  </a:lnTo>
                  <a:lnTo>
                    <a:pt x="656" y="184"/>
                  </a:lnTo>
                  <a:lnTo>
                    <a:pt x="640" y="176"/>
                  </a:lnTo>
                  <a:lnTo>
                    <a:pt x="616" y="208"/>
                  </a:lnTo>
                  <a:lnTo>
                    <a:pt x="608" y="208"/>
                  </a:lnTo>
                  <a:lnTo>
                    <a:pt x="592" y="224"/>
                  </a:lnTo>
                  <a:lnTo>
                    <a:pt x="592" y="216"/>
                  </a:lnTo>
                  <a:lnTo>
                    <a:pt x="584" y="208"/>
                  </a:lnTo>
                  <a:lnTo>
                    <a:pt x="592" y="192"/>
                  </a:lnTo>
                  <a:lnTo>
                    <a:pt x="584" y="192"/>
                  </a:lnTo>
                  <a:lnTo>
                    <a:pt x="576" y="184"/>
                  </a:lnTo>
                  <a:lnTo>
                    <a:pt x="568" y="200"/>
                  </a:lnTo>
                  <a:lnTo>
                    <a:pt x="560" y="208"/>
                  </a:lnTo>
                  <a:lnTo>
                    <a:pt x="560" y="216"/>
                  </a:lnTo>
                  <a:lnTo>
                    <a:pt x="544" y="216"/>
                  </a:lnTo>
                  <a:lnTo>
                    <a:pt x="544" y="224"/>
                  </a:lnTo>
                  <a:lnTo>
                    <a:pt x="576" y="248"/>
                  </a:lnTo>
                  <a:lnTo>
                    <a:pt x="584" y="248"/>
                  </a:lnTo>
                  <a:lnTo>
                    <a:pt x="592" y="232"/>
                  </a:lnTo>
                  <a:lnTo>
                    <a:pt x="616" y="240"/>
                  </a:lnTo>
                  <a:lnTo>
                    <a:pt x="616" y="248"/>
                  </a:lnTo>
                  <a:lnTo>
                    <a:pt x="608" y="248"/>
                  </a:lnTo>
                  <a:lnTo>
                    <a:pt x="600" y="256"/>
                  </a:lnTo>
                  <a:lnTo>
                    <a:pt x="584" y="280"/>
                  </a:lnTo>
                  <a:lnTo>
                    <a:pt x="608" y="288"/>
                  </a:lnTo>
                  <a:lnTo>
                    <a:pt x="624" y="312"/>
                  </a:lnTo>
                  <a:lnTo>
                    <a:pt x="640" y="328"/>
                  </a:lnTo>
                  <a:lnTo>
                    <a:pt x="632" y="328"/>
                  </a:lnTo>
                  <a:lnTo>
                    <a:pt x="640" y="336"/>
                  </a:lnTo>
                  <a:lnTo>
                    <a:pt x="624" y="344"/>
                  </a:lnTo>
                  <a:lnTo>
                    <a:pt x="648" y="352"/>
                  </a:lnTo>
                  <a:lnTo>
                    <a:pt x="648" y="376"/>
                  </a:lnTo>
                  <a:lnTo>
                    <a:pt x="640" y="384"/>
                  </a:lnTo>
                  <a:lnTo>
                    <a:pt x="632" y="400"/>
                  </a:lnTo>
                  <a:lnTo>
                    <a:pt x="632" y="416"/>
                  </a:lnTo>
                  <a:lnTo>
                    <a:pt x="624" y="432"/>
                  </a:lnTo>
                  <a:lnTo>
                    <a:pt x="616" y="432"/>
                  </a:lnTo>
                  <a:lnTo>
                    <a:pt x="616" y="440"/>
                  </a:lnTo>
                  <a:lnTo>
                    <a:pt x="600" y="456"/>
                  </a:lnTo>
                  <a:lnTo>
                    <a:pt x="576" y="464"/>
                  </a:lnTo>
                  <a:lnTo>
                    <a:pt x="576" y="472"/>
                  </a:lnTo>
                  <a:lnTo>
                    <a:pt x="568" y="464"/>
                  </a:lnTo>
                  <a:lnTo>
                    <a:pt x="568" y="472"/>
                  </a:lnTo>
                  <a:lnTo>
                    <a:pt x="560" y="464"/>
                  </a:lnTo>
                  <a:lnTo>
                    <a:pt x="560" y="472"/>
                  </a:lnTo>
                  <a:lnTo>
                    <a:pt x="528" y="488"/>
                  </a:lnTo>
                  <a:lnTo>
                    <a:pt x="528" y="496"/>
                  </a:lnTo>
                  <a:lnTo>
                    <a:pt x="520" y="496"/>
                  </a:lnTo>
                  <a:lnTo>
                    <a:pt x="520" y="480"/>
                  </a:lnTo>
                  <a:lnTo>
                    <a:pt x="496" y="480"/>
                  </a:lnTo>
                  <a:lnTo>
                    <a:pt x="480" y="472"/>
                  </a:lnTo>
                  <a:lnTo>
                    <a:pt x="472" y="464"/>
                  </a:lnTo>
                  <a:lnTo>
                    <a:pt x="456" y="456"/>
                  </a:lnTo>
                  <a:lnTo>
                    <a:pt x="424" y="464"/>
                  </a:lnTo>
                  <a:lnTo>
                    <a:pt x="416" y="464"/>
                  </a:lnTo>
                  <a:lnTo>
                    <a:pt x="408" y="464"/>
                  </a:lnTo>
                  <a:lnTo>
                    <a:pt x="408" y="480"/>
                  </a:lnTo>
                  <a:lnTo>
                    <a:pt x="408" y="488"/>
                  </a:lnTo>
                  <a:lnTo>
                    <a:pt x="408" y="480"/>
                  </a:lnTo>
                  <a:lnTo>
                    <a:pt x="392" y="480"/>
                  </a:lnTo>
                  <a:lnTo>
                    <a:pt x="376" y="472"/>
                  </a:lnTo>
                  <a:lnTo>
                    <a:pt x="376" y="456"/>
                  </a:lnTo>
                  <a:lnTo>
                    <a:pt x="368" y="456"/>
                  </a:lnTo>
                  <a:lnTo>
                    <a:pt x="368" y="440"/>
                  </a:lnTo>
                  <a:lnTo>
                    <a:pt x="352" y="448"/>
                  </a:lnTo>
                  <a:lnTo>
                    <a:pt x="360" y="400"/>
                  </a:lnTo>
                  <a:lnTo>
                    <a:pt x="352" y="384"/>
                  </a:lnTo>
                  <a:lnTo>
                    <a:pt x="336" y="384"/>
                  </a:lnTo>
                  <a:lnTo>
                    <a:pt x="312" y="360"/>
                  </a:lnTo>
                  <a:lnTo>
                    <a:pt x="296" y="360"/>
                  </a:lnTo>
                  <a:lnTo>
                    <a:pt x="280" y="376"/>
                  </a:lnTo>
                  <a:lnTo>
                    <a:pt x="264" y="384"/>
                  </a:lnTo>
                  <a:lnTo>
                    <a:pt x="240" y="376"/>
                  </a:lnTo>
                  <a:lnTo>
                    <a:pt x="232" y="392"/>
                  </a:lnTo>
                  <a:lnTo>
                    <a:pt x="224" y="384"/>
                  </a:lnTo>
                  <a:lnTo>
                    <a:pt x="216" y="384"/>
                  </a:lnTo>
                  <a:lnTo>
                    <a:pt x="192" y="384"/>
                  </a:lnTo>
                  <a:lnTo>
                    <a:pt x="160" y="360"/>
                  </a:lnTo>
                  <a:lnTo>
                    <a:pt x="152" y="368"/>
                  </a:lnTo>
                  <a:lnTo>
                    <a:pt x="136" y="352"/>
                  </a:lnTo>
                  <a:lnTo>
                    <a:pt x="120" y="352"/>
                  </a:lnTo>
                  <a:lnTo>
                    <a:pt x="96" y="336"/>
                  </a:lnTo>
                  <a:lnTo>
                    <a:pt x="80" y="320"/>
                  </a:lnTo>
                  <a:lnTo>
                    <a:pt x="80" y="312"/>
                  </a:lnTo>
                  <a:lnTo>
                    <a:pt x="96" y="312"/>
                  </a:lnTo>
                  <a:lnTo>
                    <a:pt x="88" y="296"/>
                  </a:lnTo>
                  <a:lnTo>
                    <a:pt x="96" y="280"/>
                  </a:lnTo>
                  <a:lnTo>
                    <a:pt x="96" y="272"/>
                  </a:lnTo>
                  <a:lnTo>
                    <a:pt x="80" y="264"/>
                  </a:lnTo>
                  <a:lnTo>
                    <a:pt x="64" y="272"/>
                  </a:lnTo>
                  <a:lnTo>
                    <a:pt x="40" y="264"/>
                  </a:lnTo>
                  <a:lnTo>
                    <a:pt x="32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24"/>
                  </a:lnTo>
                  <a:lnTo>
                    <a:pt x="8" y="224"/>
                  </a:lnTo>
                  <a:lnTo>
                    <a:pt x="0" y="216"/>
                  </a:lnTo>
                  <a:lnTo>
                    <a:pt x="0" y="208"/>
                  </a:lnTo>
                  <a:lnTo>
                    <a:pt x="0" y="200"/>
                  </a:lnTo>
                  <a:lnTo>
                    <a:pt x="8" y="192"/>
                  </a:lnTo>
                  <a:lnTo>
                    <a:pt x="32" y="192"/>
                  </a:lnTo>
                  <a:lnTo>
                    <a:pt x="32" y="184"/>
                  </a:lnTo>
                  <a:lnTo>
                    <a:pt x="48" y="184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64" y="152"/>
                  </a:lnTo>
                  <a:lnTo>
                    <a:pt x="56" y="128"/>
                  </a:lnTo>
                  <a:lnTo>
                    <a:pt x="72" y="120"/>
                  </a:lnTo>
                  <a:lnTo>
                    <a:pt x="72" y="96"/>
                  </a:lnTo>
                  <a:lnTo>
                    <a:pt x="96" y="96"/>
                  </a:lnTo>
                  <a:lnTo>
                    <a:pt x="104" y="96"/>
                  </a:lnTo>
                  <a:lnTo>
                    <a:pt x="104" y="80"/>
                  </a:lnTo>
                  <a:lnTo>
                    <a:pt x="112" y="7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3" name="Freeform 789"/>
            <p:cNvSpPr>
              <a:spLocks/>
            </p:cNvSpPr>
            <p:nvPr/>
          </p:nvSpPr>
          <p:spPr bwMode="auto">
            <a:xfrm>
              <a:off x="4855492" y="1895812"/>
              <a:ext cx="99280" cy="102489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16"/>
                </a:cxn>
                <a:cxn ang="0">
                  <a:pos x="56" y="16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56" y="48"/>
                </a:cxn>
                <a:cxn ang="0">
                  <a:pos x="56" y="40"/>
                </a:cxn>
                <a:cxn ang="0">
                  <a:pos x="64" y="64"/>
                </a:cxn>
                <a:cxn ang="0">
                  <a:pos x="64" y="80"/>
                </a:cxn>
                <a:cxn ang="0">
                  <a:pos x="48" y="56"/>
                </a:cxn>
                <a:cxn ang="0">
                  <a:pos x="40" y="72"/>
                </a:cxn>
                <a:cxn ang="0">
                  <a:pos x="16" y="72"/>
                </a:cxn>
                <a:cxn ang="0">
                  <a:pos x="8" y="32"/>
                </a:cxn>
              </a:cxnLst>
              <a:rect l="0" t="0" r="r" b="b"/>
              <a:pathLst>
                <a:path w="64" h="80">
                  <a:moveTo>
                    <a:pt x="8" y="32"/>
                  </a:moveTo>
                  <a:lnTo>
                    <a:pt x="0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16"/>
                  </a:lnTo>
                  <a:lnTo>
                    <a:pt x="56" y="16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64" y="64"/>
                  </a:lnTo>
                  <a:lnTo>
                    <a:pt x="64" y="80"/>
                  </a:lnTo>
                  <a:lnTo>
                    <a:pt x="48" y="56"/>
                  </a:lnTo>
                  <a:lnTo>
                    <a:pt x="40" y="72"/>
                  </a:lnTo>
                  <a:lnTo>
                    <a:pt x="16" y="72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4" name="Freeform 790"/>
            <p:cNvSpPr>
              <a:spLocks/>
            </p:cNvSpPr>
            <p:nvPr/>
          </p:nvSpPr>
          <p:spPr bwMode="auto">
            <a:xfrm>
              <a:off x="4868190" y="1854625"/>
              <a:ext cx="61184" cy="30651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2" y="8"/>
                </a:cxn>
              </a:cxnLst>
              <a:rect l="0" t="0" r="r" b="b"/>
              <a:pathLst>
                <a:path w="40" h="24">
                  <a:moveTo>
                    <a:pt x="32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5" name="Freeform 791"/>
            <p:cNvSpPr>
              <a:spLocks/>
            </p:cNvSpPr>
            <p:nvPr/>
          </p:nvSpPr>
          <p:spPr bwMode="auto">
            <a:xfrm>
              <a:off x="4457217" y="1709992"/>
              <a:ext cx="572591" cy="547884"/>
            </a:xfrm>
            <a:custGeom>
              <a:avLst/>
              <a:gdLst/>
              <a:ahLst/>
              <a:cxnLst>
                <a:cxn ang="0">
                  <a:pos x="264" y="128"/>
                </a:cxn>
                <a:cxn ang="0">
                  <a:pos x="272" y="136"/>
                </a:cxn>
                <a:cxn ang="0">
                  <a:pos x="304" y="128"/>
                </a:cxn>
                <a:cxn ang="0">
                  <a:pos x="312" y="112"/>
                </a:cxn>
                <a:cxn ang="0">
                  <a:pos x="344" y="96"/>
                </a:cxn>
                <a:cxn ang="0">
                  <a:pos x="368" y="128"/>
                </a:cxn>
                <a:cxn ang="0">
                  <a:pos x="344" y="144"/>
                </a:cxn>
                <a:cxn ang="0">
                  <a:pos x="328" y="184"/>
                </a:cxn>
                <a:cxn ang="0">
                  <a:pos x="320" y="208"/>
                </a:cxn>
                <a:cxn ang="0">
                  <a:pos x="312" y="192"/>
                </a:cxn>
                <a:cxn ang="0">
                  <a:pos x="296" y="176"/>
                </a:cxn>
                <a:cxn ang="0">
                  <a:pos x="280" y="160"/>
                </a:cxn>
                <a:cxn ang="0">
                  <a:pos x="264" y="144"/>
                </a:cxn>
                <a:cxn ang="0">
                  <a:pos x="256" y="152"/>
                </a:cxn>
                <a:cxn ang="0">
                  <a:pos x="256" y="168"/>
                </a:cxn>
                <a:cxn ang="0">
                  <a:pos x="272" y="216"/>
                </a:cxn>
                <a:cxn ang="0">
                  <a:pos x="264" y="216"/>
                </a:cxn>
                <a:cxn ang="0">
                  <a:pos x="248" y="240"/>
                </a:cxn>
                <a:cxn ang="0">
                  <a:pos x="224" y="264"/>
                </a:cxn>
                <a:cxn ang="0">
                  <a:pos x="192" y="296"/>
                </a:cxn>
                <a:cxn ang="0">
                  <a:pos x="184" y="304"/>
                </a:cxn>
                <a:cxn ang="0">
                  <a:pos x="168" y="312"/>
                </a:cxn>
                <a:cxn ang="0">
                  <a:pos x="168" y="368"/>
                </a:cxn>
                <a:cxn ang="0">
                  <a:pos x="160" y="400"/>
                </a:cxn>
                <a:cxn ang="0">
                  <a:pos x="144" y="424"/>
                </a:cxn>
                <a:cxn ang="0">
                  <a:pos x="96" y="320"/>
                </a:cxn>
                <a:cxn ang="0">
                  <a:pos x="64" y="208"/>
                </a:cxn>
                <a:cxn ang="0">
                  <a:pos x="56" y="224"/>
                </a:cxn>
                <a:cxn ang="0">
                  <a:pos x="40" y="232"/>
                </a:cxn>
                <a:cxn ang="0">
                  <a:pos x="32" y="200"/>
                </a:cxn>
                <a:cxn ang="0">
                  <a:pos x="16" y="200"/>
                </a:cxn>
                <a:cxn ang="0">
                  <a:pos x="8" y="176"/>
                </a:cxn>
                <a:cxn ang="0">
                  <a:pos x="32" y="168"/>
                </a:cxn>
                <a:cxn ang="0">
                  <a:pos x="24" y="152"/>
                </a:cxn>
                <a:cxn ang="0">
                  <a:pos x="16" y="136"/>
                </a:cxn>
                <a:cxn ang="0">
                  <a:pos x="24" y="120"/>
                </a:cxn>
                <a:cxn ang="0">
                  <a:pos x="40" y="120"/>
                </a:cxn>
                <a:cxn ang="0">
                  <a:pos x="64" y="56"/>
                </a:cxn>
                <a:cxn ang="0">
                  <a:pos x="56" y="40"/>
                </a:cxn>
                <a:cxn ang="0">
                  <a:pos x="48" y="16"/>
                </a:cxn>
                <a:cxn ang="0">
                  <a:pos x="88" y="16"/>
                </a:cxn>
                <a:cxn ang="0">
                  <a:pos x="112" y="0"/>
                </a:cxn>
                <a:cxn ang="0">
                  <a:pos x="128" y="16"/>
                </a:cxn>
                <a:cxn ang="0">
                  <a:pos x="128" y="48"/>
                </a:cxn>
                <a:cxn ang="0">
                  <a:pos x="112" y="56"/>
                </a:cxn>
                <a:cxn ang="0">
                  <a:pos x="152" y="88"/>
                </a:cxn>
                <a:cxn ang="0">
                  <a:pos x="184" y="128"/>
                </a:cxn>
                <a:cxn ang="0">
                  <a:pos x="216" y="136"/>
                </a:cxn>
                <a:cxn ang="0">
                  <a:pos x="256" y="144"/>
                </a:cxn>
                <a:cxn ang="0">
                  <a:pos x="248" y="120"/>
                </a:cxn>
              </a:cxnLst>
              <a:rect l="0" t="0" r="r" b="b"/>
              <a:pathLst>
                <a:path w="368" h="424">
                  <a:moveTo>
                    <a:pt x="256" y="120"/>
                  </a:moveTo>
                  <a:lnTo>
                    <a:pt x="264" y="128"/>
                  </a:lnTo>
                  <a:lnTo>
                    <a:pt x="264" y="136"/>
                  </a:lnTo>
                  <a:lnTo>
                    <a:pt x="272" y="136"/>
                  </a:lnTo>
                  <a:lnTo>
                    <a:pt x="304" y="136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312" y="112"/>
                  </a:lnTo>
                  <a:lnTo>
                    <a:pt x="328" y="96"/>
                  </a:lnTo>
                  <a:lnTo>
                    <a:pt x="344" y="96"/>
                  </a:lnTo>
                  <a:lnTo>
                    <a:pt x="368" y="120"/>
                  </a:lnTo>
                  <a:lnTo>
                    <a:pt x="368" y="128"/>
                  </a:lnTo>
                  <a:lnTo>
                    <a:pt x="360" y="128"/>
                  </a:lnTo>
                  <a:lnTo>
                    <a:pt x="344" y="144"/>
                  </a:lnTo>
                  <a:lnTo>
                    <a:pt x="336" y="184"/>
                  </a:lnTo>
                  <a:lnTo>
                    <a:pt x="328" y="184"/>
                  </a:lnTo>
                  <a:lnTo>
                    <a:pt x="328" y="208"/>
                  </a:lnTo>
                  <a:lnTo>
                    <a:pt x="320" y="208"/>
                  </a:lnTo>
                  <a:lnTo>
                    <a:pt x="312" y="184"/>
                  </a:lnTo>
                  <a:lnTo>
                    <a:pt x="312" y="192"/>
                  </a:lnTo>
                  <a:lnTo>
                    <a:pt x="296" y="184"/>
                  </a:lnTo>
                  <a:lnTo>
                    <a:pt x="296" y="176"/>
                  </a:lnTo>
                  <a:lnTo>
                    <a:pt x="312" y="160"/>
                  </a:lnTo>
                  <a:lnTo>
                    <a:pt x="280" y="160"/>
                  </a:lnTo>
                  <a:lnTo>
                    <a:pt x="272" y="144"/>
                  </a:lnTo>
                  <a:lnTo>
                    <a:pt x="264" y="144"/>
                  </a:lnTo>
                  <a:lnTo>
                    <a:pt x="256" y="144"/>
                  </a:lnTo>
                  <a:lnTo>
                    <a:pt x="256" y="152"/>
                  </a:lnTo>
                  <a:lnTo>
                    <a:pt x="264" y="160"/>
                  </a:lnTo>
                  <a:lnTo>
                    <a:pt x="256" y="168"/>
                  </a:lnTo>
                  <a:lnTo>
                    <a:pt x="264" y="176"/>
                  </a:lnTo>
                  <a:lnTo>
                    <a:pt x="272" y="216"/>
                  </a:lnTo>
                  <a:lnTo>
                    <a:pt x="264" y="208"/>
                  </a:lnTo>
                  <a:lnTo>
                    <a:pt x="264" y="216"/>
                  </a:lnTo>
                  <a:lnTo>
                    <a:pt x="248" y="216"/>
                  </a:lnTo>
                  <a:lnTo>
                    <a:pt x="248" y="240"/>
                  </a:lnTo>
                  <a:lnTo>
                    <a:pt x="232" y="248"/>
                  </a:lnTo>
                  <a:lnTo>
                    <a:pt x="224" y="264"/>
                  </a:lnTo>
                  <a:lnTo>
                    <a:pt x="200" y="288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84" y="304"/>
                  </a:lnTo>
                  <a:lnTo>
                    <a:pt x="176" y="304"/>
                  </a:lnTo>
                  <a:lnTo>
                    <a:pt x="168" y="312"/>
                  </a:lnTo>
                  <a:lnTo>
                    <a:pt x="176" y="344"/>
                  </a:lnTo>
                  <a:lnTo>
                    <a:pt x="168" y="368"/>
                  </a:lnTo>
                  <a:lnTo>
                    <a:pt x="168" y="384"/>
                  </a:lnTo>
                  <a:lnTo>
                    <a:pt x="160" y="400"/>
                  </a:lnTo>
                  <a:lnTo>
                    <a:pt x="152" y="408"/>
                  </a:lnTo>
                  <a:lnTo>
                    <a:pt x="144" y="424"/>
                  </a:lnTo>
                  <a:lnTo>
                    <a:pt x="128" y="408"/>
                  </a:lnTo>
                  <a:lnTo>
                    <a:pt x="96" y="320"/>
                  </a:lnTo>
                  <a:lnTo>
                    <a:pt x="80" y="296"/>
                  </a:lnTo>
                  <a:lnTo>
                    <a:pt x="64" y="208"/>
                  </a:lnTo>
                  <a:lnTo>
                    <a:pt x="56" y="208"/>
                  </a:lnTo>
                  <a:lnTo>
                    <a:pt x="56" y="224"/>
                  </a:lnTo>
                  <a:lnTo>
                    <a:pt x="48" y="224"/>
                  </a:lnTo>
                  <a:lnTo>
                    <a:pt x="40" y="232"/>
                  </a:lnTo>
                  <a:lnTo>
                    <a:pt x="16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16" y="200"/>
                  </a:lnTo>
                  <a:lnTo>
                    <a:pt x="0" y="184"/>
                  </a:lnTo>
                  <a:lnTo>
                    <a:pt x="8" y="176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32" y="152"/>
                  </a:lnTo>
                  <a:lnTo>
                    <a:pt x="24" y="152"/>
                  </a:lnTo>
                  <a:lnTo>
                    <a:pt x="24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72" y="72"/>
                  </a:lnTo>
                  <a:lnTo>
                    <a:pt x="64" y="56"/>
                  </a:lnTo>
                  <a:lnTo>
                    <a:pt x="72" y="56"/>
                  </a:lnTo>
                  <a:lnTo>
                    <a:pt x="56" y="40"/>
                  </a:lnTo>
                  <a:lnTo>
                    <a:pt x="56" y="24"/>
                  </a:lnTo>
                  <a:lnTo>
                    <a:pt x="48" y="16"/>
                  </a:lnTo>
                  <a:lnTo>
                    <a:pt x="72" y="16"/>
                  </a:lnTo>
                  <a:lnTo>
                    <a:pt x="88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32"/>
                  </a:lnTo>
                  <a:lnTo>
                    <a:pt x="128" y="48"/>
                  </a:lnTo>
                  <a:lnTo>
                    <a:pt x="112" y="48"/>
                  </a:lnTo>
                  <a:lnTo>
                    <a:pt x="112" y="56"/>
                  </a:lnTo>
                  <a:lnTo>
                    <a:pt x="128" y="72"/>
                  </a:lnTo>
                  <a:lnTo>
                    <a:pt x="152" y="88"/>
                  </a:lnTo>
                  <a:lnTo>
                    <a:pt x="144" y="104"/>
                  </a:lnTo>
                  <a:lnTo>
                    <a:pt x="184" y="128"/>
                  </a:lnTo>
                  <a:lnTo>
                    <a:pt x="200" y="128"/>
                  </a:lnTo>
                  <a:lnTo>
                    <a:pt x="216" y="136"/>
                  </a:lnTo>
                  <a:lnTo>
                    <a:pt x="240" y="144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8" y="120"/>
                  </a:lnTo>
                  <a:lnTo>
                    <a:pt x="256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6" name="Freeform 792"/>
            <p:cNvSpPr>
              <a:spLocks/>
            </p:cNvSpPr>
            <p:nvPr/>
          </p:nvSpPr>
          <p:spPr bwMode="auto">
            <a:xfrm>
              <a:off x="4680020" y="1823974"/>
              <a:ext cx="175471" cy="71838"/>
            </a:xfrm>
            <a:custGeom>
              <a:avLst/>
              <a:gdLst/>
              <a:ahLst/>
              <a:cxnLst>
                <a:cxn ang="0">
                  <a:pos x="104" y="48"/>
                </a:cxn>
                <a:cxn ang="0">
                  <a:pos x="104" y="32"/>
                </a:cxn>
                <a:cxn ang="0">
                  <a:pos x="80" y="32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40" y="40"/>
                </a:cxn>
                <a:cxn ang="0">
                  <a:pos x="56" y="40"/>
                </a:cxn>
                <a:cxn ang="0">
                  <a:pos x="72" y="48"/>
                </a:cxn>
                <a:cxn ang="0">
                  <a:pos x="96" y="56"/>
                </a:cxn>
                <a:cxn ang="0">
                  <a:pos x="112" y="56"/>
                </a:cxn>
                <a:cxn ang="0">
                  <a:pos x="104" y="48"/>
                </a:cxn>
              </a:cxnLst>
              <a:rect l="0" t="0" r="r" b="b"/>
              <a:pathLst>
                <a:path w="112" h="56">
                  <a:moveTo>
                    <a:pt x="104" y="48"/>
                  </a:moveTo>
                  <a:lnTo>
                    <a:pt x="104" y="32"/>
                  </a:lnTo>
                  <a:lnTo>
                    <a:pt x="80" y="32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40" y="40"/>
                  </a:lnTo>
                  <a:lnTo>
                    <a:pt x="56" y="40"/>
                  </a:lnTo>
                  <a:lnTo>
                    <a:pt x="72" y="48"/>
                  </a:lnTo>
                  <a:lnTo>
                    <a:pt x="96" y="56"/>
                  </a:lnTo>
                  <a:lnTo>
                    <a:pt x="112" y="56"/>
                  </a:lnTo>
                  <a:lnTo>
                    <a:pt x="104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7" name="Freeform 794"/>
            <p:cNvSpPr>
              <a:spLocks/>
            </p:cNvSpPr>
            <p:nvPr/>
          </p:nvSpPr>
          <p:spPr bwMode="auto">
            <a:xfrm>
              <a:off x="4295599" y="1688919"/>
              <a:ext cx="310538" cy="258617"/>
            </a:xfrm>
            <a:custGeom>
              <a:avLst/>
              <a:gdLst/>
              <a:ahLst/>
              <a:cxnLst>
                <a:cxn ang="0">
                  <a:pos x="112" y="192"/>
                </a:cxn>
                <a:cxn ang="0">
                  <a:pos x="136" y="192"/>
                </a:cxn>
                <a:cxn ang="0">
                  <a:pos x="136" y="184"/>
                </a:cxn>
                <a:cxn ang="0">
                  <a:pos x="136" y="168"/>
                </a:cxn>
                <a:cxn ang="0">
                  <a:pos x="128" y="168"/>
                </a:cxn>
                <a:cxn ang="0">
                  <a:pos x="128" y="160"/>
                </a:cxn>
                <a:cxn ang="0">
                  <a:pos x="120" y="152"/>
                </a:cxn>
                <a:cxn ang="0">
                  <a:pos x="120" y="144"/>
                </a:cxn>
                <a:cxn ang="0">
                  <a:pos x="128" y="136"/>
                </a:cxn>
                <a:cxn ang="0">
                  <a:pos x="136" y="136"/>
                </a:cxn>
                <a:cxn ang="0">
                  <a:pos x="144" y="136"/>
                </a:cxn>
                <a:cxn ang="0">
                  <a:pos x="176" y="88"/>
                </a:cxn>
                <a:cxn ang="0">
                  <a:pos x="168" y="72"/>
                </a:cxn>
                <a:cxn ang="0">
                  <a:pos x="176" y="72"/>
                </a:cxn>
                <a:cxn ang="0">
                  <a:pos x="160" y="56"/>
                </a:cxn>
                <a:cxn ang="0">
                  <a:pos x="160" y="40"/>
                </a:cxn>
                <a:cxn ang="0">
                  <a:pos x="152" y="32"/>
                </a:cxn>
                <a:cxn ang="0">
                  <a:pos x="176" y="32"/>
                </a:cxn>
                <a:cxn ang="0">
                  <a:pos x="192" y="32"/>
                </a:cxn>
                <a:cxn ang="0">
                  <a:pos x="200" y="24"/>
                </a:cxn>
                <a:cxn ang="0">
                  <a:pos x="176" y="16"/>
                </a:cxn>
                <a:cxn ang="0">
                  <a:pos x="168" y="0"/>
                </a:cxn>
                <a:cxn ang="0">
                  <a:pos x="152" y="0"/>
                </a:cxn>
                <a:cxn ang="0">
                  <a:pos x="144" y="0"/>
                </a:cxn>
                <a:cxn ang="0">
                  <a:pos x="136" y="0"/>
                </a:cxn>
                <a:cxn ang="0">
                  <a:pos x="120" y="8"/>
                </a:cxn>
                <a:cxn ang="0">
                  <a:pos x="120" y="32"/>
                </a:cxn>
                <a:cxn ang="0">
                  <a:pos x="120" y="40"/>
                </a:cxn>
                <a:cxn ang="0">
                  <a:pos x="104" y="40"/>
                </a:cxn>
                <a:cxn ang="0">
                  <a:pos x="112" y="48"/>
                </a:cxn>
                <a:cxn ang="0">
                  <a:pos x="104" y="56"/>
                </a:cxn>
                <a:cxn ang="0">
                  <a:pos x="104" y="80"/>
                </a:cxn>
                <a:cxn ang="0">
                  <a:pos x="72" y="88"/>
                </a:cxn>
                <a:cxn ang="0">
                  <a:pos x="72" y="104"/>
                </a:cxn>
                <a:cxn ang="0">
                  <a:pos x="16" y="112"/>
                </a:cxn>
                <a:cxn ang="0">
                  <a:pos x="0" y="104"/>
                </a:cxn>
                <a:cxn ang="0">
                  <a:pos x="16" y="128"/>
                </a:cxn>
                <a:cxn ang="0">
                  <a:pos x="24" y="128"/>
                </a:cxn>
                <a:cxn ang="0">
                  <a:pos x="32" y="144"/>
                </a:cxn>
                <a:cxn ang="0">
                  <a:pos x="32" y="152"/>
                </a:cxn>
                <a:cxn ang="0">
                  <a:pos x="16" y="160"/>
                </a:cxn>
                <a:cxn ang="0">
                  <a:pos x="16" y="176"/>
                </a:cxn>
                <a:cxn ang="0">
                  <a:pos x="48" y="176"/>
                </a:cxn>
                <a:cxn ang="0">
                  <a:pos x="56" y="176"/>
                </a:cxn>
                <a:cxn ang="0">
                  <a:pos x="80" y="176"/>
                </a:cxn>
                <a:cxn ang="0">
                  <a:pos x="96" y="200"/>
                </a:cxn>
                <a:cxn ang="0">
                  <a:pos x="104" y="200"/>
                </a:cxn>
                <a:cxn ang="0">
                  <a:pos x="112" y="192"/>
                </a:cxn>
              </a:cxnLst>
              <a:rect l="0" t="0" r="r" b="b"/>
              <a:pathLst>
                <a:path w="200" h="200">
                  <a:moveTo>
                    <a:pt x="112" y="192"/>
                  </a:moveTo>
                  <a:lnTo>
                    <a:pt x="136" y="192"/>
                  </a:lnTo>
                  <a:lnTo>
                    <a:pt x="136" y="184"/>
                  </a:lnTo>
                  <a:lnTo>
                    <a:pt x="136" y="168"/>
                  </a:lnTo>
                  <a:lnTo>
                    <a:pt x="128" y="168"/>
                  </a:lnTo>
                  <a:lnTo>
                    <a:pt x="128" y="160"/>
                  </a:lnTo>
                  <a:lnTo>
                    <a:pt x="120" y="152"/>
                  </a:lnTo>
                  <a:lnTo>
                    <a:pt x="120" y="144"/>
                  </a:lnTo>
                  <a:lnTo>
                    <a:pt x="128" y="136"/>
                  </a:lnTo>
                  <a:lnTo>
                    <a:pt x="136" y="136"/>
                  </a:lnTo>
                  <a:lnTo>
                    <a:pt x="144" y="136"/>
                  </a:lnTo>
                  <a:lnTo>
                    <a:pt x="176" y="88"/>
                  </a:lnTo>
                  <a:lnTo>
                    <a:pt x="168" y="72"/>
                  </a:lnTo>
                  <a:lnTo>
                    <a:pt x="176" y="72"/>
                  </a:lnTo>
                  <a:lnTo>
                    <a:pt x="160" y="56"/>
                  </a:lnTo>
                  <a:lnTo>
                    <a:pt x="160" y="40"/>
                  </a:lnTo>
                  <a:lnTo>
                    <a:pt x="152" y="32"/>
                  </a:lnTo>
                  <a:lnTo>
                    <a:pt x="176" y="32"/>
                  </a:lnTo>
                  <a:lnTo>
                    <a:pt x="192" y="32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68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120" y="32"/>
                  </a:lnTo>
                  <a:lnTo>
                    <a:pt x="120" y="40"/>
                  </a:lnTo>
                  <a:lnTo>
                    <a:pt x="104" y="40"/>
                  </a:lnTo>
                  <a:lnTo>
                    <a:pt x="112" y="48"/>
                  </a:lnTo>
                  <a:lnTo>
                    <a:pt x="104" y="56"/>
                  </a:lnTo>
                  <a:lnTo>
                    <a:pt x="104" y="80"/>
                  </a:lnTo>
                  <a:lnTo>
                    <a:pt x="72" y="88"/>
                  </a:lnTo>
                  <a:lnTo>
                    <a:pt x="72" y="104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16" y="160"/>
                  </a:lnTo>
                  <a:lnTo>
                    <a:pt x="16" y="176"/>
                  </a:lnTo>
                  <a:lnTo>
                    <a:pt x="48" y="176"/>
                  </a:lnTo>
                  <a:lnTo>
                    <a:pt x="56" y="176"/>
                  </a:lnTo>
                  <a:lnTo>
                    <a:pt x="80" y="176"/>
                  </a:lnTo>
                  <a:lnTo>
                    <a:pt x="96" y="200"/>
                  </a:lnTo>
                  <a:lnTo>
                    <a:pt x="104" y="200"/>
                  </a:lnTo>
                  <a:lnTo>
                    <a:pt x="112" y="19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8" name="Line 984"/>
            <p:cNvSpPr>
              <a:spLocks noChangeShapeType="1"/>
            </p:cNvSpPr>
            <p:nvPr/>
          </p:nvSpPr>
          <p:spPr bwMode="auto">
            <a:xfrm>
              <a:off x="4991713" y="2164965"/>
              <a:ext cx="2309" cy="20115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39" name="Line 985"/>
            <p:cNvSpPr>
              <a:spLocks noChangeShapeType="1"/>
            </p:cNvSpPr>
            <p:nvPr/>
          </p:nvSpPr>
          <p:spPr bwMode="auto">
            <a:xfrm>
              <a:off x="5066750" y="2371858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0" name="Freeform 986"/>
            <p:cNvSpPr>
              <a:spLocks/>
            </p:cNvSpPr>
            <p:nvPr/>
          </p:nvSpPr>
          <p:spPr bwMode="auto">
            <a:xfrm>
              <a:off x="5092147" y="2381437"/>
              <a:ext cx="11544" cy="210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1" name="Freeform 987"/>
            <p:cNvSpPr>
              <a:spLocks/>
            </p:cNvSpPr>
            <p:nvPr/>
          </p:nvSpPr>
          <p:spPr bwMode="auto">
            <a:xfrm>
              <a:off x="5129088" y="2433160"/>
              <a:ext cx="11544" cy="95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2" name="Freeform 988"/>
            <p:cNvSpPr>
              <a:spLocks/>
            </p:cNvSpPr>
            <p:nvPr/>
          </p:nvSpPr>
          <p:spPr bwMode="auto">
            <a:xfrm>
              <a:off x="4719270" y="2215731"/>
              <a:ext cx="48486" cy="727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56"/>
                </a:cxn>
                <a:cxn ang="0">
                  <a:pos x="24" y="56"/>
                </a:cxn>
                <a:cxn ang="0">
                  <a:pos x="32" y="56"/>
                </a:cxn>
                <a:cxn ang="0">
                  <a:pos x="32" y="32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32"/>
                </a:cxn>
              </a:cxnLst>
              <a:rect l="0" t="0" r="r" b="b"/>
              <a:pathLst>
                <a:path w="32" h="56">
                  <a:moveTo>
                    <a:pt x="0" y="32"/>
                  </a:moveTo>
                  <a:lnTo>
                    <a:pt x="8" y="56"/>
                  </a:lnTo>
                  <a:lnTo>
                    <a:pt x="24" y="56"/>
                  </a:lnTo>
                  <a:lnTo>
                    <a:pt x="32" y="56"/>
                  </a:lnTo>
                  <a:lnTo>
                    <a:pt x="32" y="32"/>
                  </a:lnTo>
                  <a:lnTo>
                    <a:pt x="16" y="8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3" name="Freeform 989"/>
            <p:cNvSpPr>
              <a:spLocks/>
            </p:cNvSpPr>
            <p:nvPr/>
          </p:nvSpPr>
          <p:spPr bwMode="auto">
            <a:xfrm>
              <a:off x="5290707" y="2020331"/>
              <a:ext cx="50794" cy="306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32" h="24">
                  <a:moveTo>
                    <a:pt x="0" y="8"/>
                  </a:moveTo>
                  <a:lnTo>
                    <a:pt x="8" y="24"/>
                  </a:lnTo>
                  <a:lnTo>
                    <a:pt x="16" y="24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4" name="Freeform 990"/>
            <p:cNvSpPr>
              <a:spLocks/>
            </p:cNvSpPr>
            <p:nvPr/>
          </p:nvSpPr>
          <p:spPr bwMode="auto">
            <a:xfrm>
              <a:off x="5514664" y="1916885"/>
              <a:ext cx="25397" cy="6130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40"/>
                </a:cxn>
                <a:cxn ang="0">
                  <a:pos x="16" y="48"/>
                </a:cxn>
                <a:cxn ang="0">
                  <a:pos x="16" y="0"/>
                </a:cxn>
                <a:cxn ang="0">
                  <a:pos x="8" y="8"/>
                </a:cxn>
                <a:cxn ang="0">
                  <a:pos x="0" y="24"/>
                </a:cxn>
              </a:cxnLst>
              <a:rect l="0" t="0" r="r" b="b"/>
              <a:pathLst>
                <a:path w="16" h="48">
                  <a:moveTo>
                    <a:pt x="0" y="24"/>
                  </a:moveTo>
                  <a:lnTo>
                    <a:pt x="8" y="40"/>
                  </a:lnTo>
                  <a:lnTo>
                    <a:pt x="16" y="4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5" name="Freeform 991"/>
            <p:cNvSpPr>
              <a:spLocks/>
            </p:cNvSpPr>
            <p:nvPr/>
          </p:nvSpPr>
          <p:spPr bwMode="auto">
            <a:xfrm>
              <a:off x="5639341" y="1751179"/>
              <a:ext cx="49640" cy="517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16" y="16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32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32" h="40">
                  <a:moveTo>
                    <a:pt x="0" y="8"/>
                  </a:moveTo>
                  <a:lnTo>
                    <a:pt x="8" y="16"/>
                  </a:lnTo>
                  <a:lnTo>
                    <a:pt x="8" y="8"/>
                  </a:lnTo>
                  <a:lnTo>
                    <a:pt x="16" y="1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6" name="Freeform 992"/>
            <p:cNvSpPr>
              <a:spLocks/>
            </p:cNvSpPr>
            <p:nvPr/>
          </p:nvSpPr>
          <p:spPr bwMode="auto">
            <a:xfrm>
              <a:off x="5688981" y="1740642"/>
              <a:ext cx="49640" cy="31609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32" h="24">
                  <a:moveTo>
                    <a:pt x="0" y="16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7" name="Line 995"/>
            <p:cNvSpPr>
              <a:spLocks noChangeShapeType="1"/>
            </p:cNvSpPr>
            <p:nvPr/>
          </p:nvSpPr>
          <p:spPr bwMode="auto">
            <a:xfrm flipV="1">
              <a:off x="5652040" y="1895812"/>
              <a:ext cx="12699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8" name="Line 996"/>
            <p:cNvSpPr>
              <a:spLocks noChangeShapeType="1"/>
            </p:cNvSpPr>
            <p:nvPr/>
          </p:nvSpPr>
          <p:spPr bwMode="auto">
            <a:xfrm flipV="1">
              <a:off x="5676282" y="1864204"/>
              <a:ext cx="1154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49" name="Freeform 1034"/>
            <p:cNvSpPr>
              <a:spLocks/>
            </p:cNvSpPr>
            <p:nvPr/>
          </p:nvSpPr>
          <p:spPr bwMode="auto">
            <a:xfrm>
              <a:off x="5353045" y="2618981"/>
              <a:ext cx="809247" cy="557462"/>
            </a:xfrm>
            <a:custGeom>
              <a:avLst/>
              <a:gdLst/>
              <a:ahLst/>
              <a:cxnLst>
                <a:cxn ang="0">
                  <a:pos x="8" y="368"/>
                </a:cxn>
                <a:cxn ang="0">
                  <a:pos x="64" y="352"/>
                </a:cxn>
                <a:cxn ang="0">
                  <a:pos x="112" y="336"/>
                </a:cxn>
                <a:cxn ang="0">
                  <a:pos x="216" y="320"/>
                </a:cxn>
                <a:cxn ang="0">
                  <a:pos x="248" y="344"/>
                </a:cxn>
                <a:cxn ang="0">
                  <a:pos x="288" y="336"/>
                </a:cxn>
                <a:cxn ang="0">
                  <a:pos x="264" y="376"/>
                </a:cxn>
                <a:cxn ang="0">
                  <a:pos x="288" y="360"/>
                </a:cxn>
                <a:cxn ang="0">
                  <a:pos x="280" y="376"/>
                </a:cxn>
                <a:cxn ang="0">
                  <a:pos x="288" y="384"/>
                </a:cxn>
                <a:cxn ang="0">
                  <a:pos x="288" y="400"/>
                </a:cxn>
                <a:cxn ang="0">
                  <a:pos x="312" y="424"/>
                </a:cxn>
                <a:cxn ang="0">
                  <a:pos x="344" y="408"/>
                </a:cxn>
                <a:cxn ang="0">
                  <a:pos x="352" y="416"/>
                </a:cxn>
                <a:cxn ang="0">
                  <a:pos x="352" y="432"/>
                </a:cxn>
                <a:cxn ang="0">
                  <a:pos x="408" y="408"/>
                </a:cxn>
                <a:cxn ang="0">
                  <a:pos x="496" y="312"/>
                </a:cxn>
                <a:cxn ang="0">
                  <a:pos x="520" y="232"/>
                </a:cxn>
                <a:cxn ang="0">
                  <a:pos x="504" y="192"/>
                </a:cxn>
                <a:cxn ang="0">
                  <a:pos x="496" y="176"/>
                </a:cxn>
                <a:cxn ang="0">
                  <a:pos x="472" y="136"/>
                </a:cxn>
                <a:cxn ang="0">
                  <a:pos x="464" y="104"/>
                </a:cxn>
                <a:cxn ang="0">
                  <a:pos x="456" y="64"/>
                </a:cxn>
                <a:cxn ang="0">
                  <a:pos x="440" y="56"/>
                </a:cxn>
                <a:cxn ang="0">
                  <a:pos x="424" y="0"/>
                </a:cxn>
                <a:cxn ang="0">
                  <a:pos x="408" y="80"/>
                </a:cxn>
                <a:cxn ang="0">
                  <a:pos x="384" y="104"/>
                </a:cxn>
                <a:cxn ang="0">
                  <a:pos x="368" y="96"/>
                </a:cxn>
                <a:cxn ang="0">
                  <a:pos x="336" y="80"/>
                </a:cxn>
                <a:cxn ang="0">
                  <a:pos x="328" y="64"/>
                </a:cxn>
                <a:cxn ang="0">
                  <a:pos x="336" y="40"/>
                </a:cxn>
                <a:cxn ang="0">
                  <a:pos x="352" y="24"/>
                </a:cxn>
                <a:cxn ang="0">
                  <a:pos x="336" y="32"/>
                </a:cxn>
                <a:cxn ang="0">
                  <a:pos x="328" y="24"/>
                </a:cxn>
                <a:cxn ang="0">
                  <a:pos x="296" y="16"/>
                </a:cxn>
                <a:cxn ang="0">
                  <a:pos x="272" y="24"/>
                </a:cxn>
                <a:cxn ang="0">
                  <a:pos x="264" y="48"/>
                </a:cxn>
                <a:cxn ang="0">
                  <a:pos x="248" y="56"/>
                </a:cxn>
                <a:cxn ang="0">
                  <a:pos x="248" y="72"/>
                </a:cxn>
                <a:cxn ang="0">
                  <a:pos x="232" y="72"/>
                </a:cxn>
                <a:cxn ang="0">
                  <a:pos x="224" y="48"/>
                </a:cxn>
                <a:cxn ang="0">
                  <a:pos x="200" y="64"/>
                </a:cxn>
                <a:cxn ang="0">
                  <a:pos x="176" y="88"/>
                </a:cxn>
                <a:cxn ang="0">
                  <a:pos x="168" y="88"/>
                </a:cxn>
                <a:cxn ang="0">
                  <a:pos x="160" y="104"/>
                </a:cxn>
                <a:cxn ang="0">
                  <a:pos x="144" y="104"/>
                </a:cxn>
                <a:cxn ang="0">
                  <a:pos x="120" y="136"/>
                </a:cxn>
                <a:cxn ang="0">
                  <a:pos x="32" y="176"/>
                </a:cxn>
                <a:cxn ang="0">
                  <a:pos x="24" y="184"/>
                </a:cxn>
                <a:cxn ang="0">
                  <a:pos x="16" y="200"/>
                </a:cxn>
                <a:cxn ang="0">
                  <a:pos x="8" y="224"/>
                </a:cxn>
                <a:cxn ang="0">
                  <a:pos x="8" y="232"/>
                </a:cxn>
                <a:cxn ang="0">
                  <a:pos x="16" y="320"/>
                </a:cxn>
                <a:cxn ang="0">
                  <a:pos x="0" y="344"/>
                </a:cxn>
              </a:cxnLst>
              <a:rect l="0" t="0" r="r" b="b"/>
              <a:pathLst>
                <a:path w="520" h="432">
                  <a:moveTo>
                    <a:pt x="0" y="360"/>
                  </a:moveTo>
                  <a:lnTo>
                    <a:pt x="8" y="368"/>
                  </a:lnTo>
                  <a:lnTo>
                    <a:pt x="32" y="368"/>
                  </a:lnTo>
                  <a:lnTo>
                    <a:pt x="64" y="352"/>
                  </a:lnTo>
                  <a:lnTo>
                    <a:pt x="104" y="352"/>
                  </a:lnTo>
                  <a:lnTo>
                    <a:pt x="112" y="336"/>
                  </a:lnTo>
                  <a:lnTo>
                    <a:pt x="144" y="328"/>
                  </a:lnTo>
                  <a:lnTo>
                    <a:pt x="216" y="320"/>
                  </a:lnTo>
                  <a:lnTo>
                    <a:pt x="248" y="336"/>
                  </a:lnTo>
                  <a:lnTo>
                    <a:pt x="248" y="344"/>
                  </a:lnTo>
                  <a:lnTo>
                    <a:pt x="248" y="368"/>
                  </a:lnTo>
                  <a:lnTo>
                    <a:pt x="288" y="336"/>
                  </a:lnTo>
                  <a:lnTo>
                    <a:pt x="288" y="344"/>
                  </a:lnTo>
                  <a:lnTo>
                    <a:pt x="264" y="376"/>
                  </a:lnTo>
                  <a:lnTo>
                    <a:pt x="272" y="368"/>
                  </a:lnTo>
                  <a:lnTo>
                    <a:pt x="288" y="360"/>
                  </a:lnTo>
                  <a:lnTo>
                    <a:pt x="288" y="368"/>
                  </a:lnTo>
                  <a:lnTo>
                    <a:pt x="280" y="376"/>
                  </a:lnTo>
                  <a:lnTo>
                    <a:pt x="288" y="376"/>
                  </a:lnTo>
                  <a:lnTo>
                    <a:pt x="288" y="384"/>
                  </a:lnTo>
                  <a:lnTo>
                    <a:pt x="296" y="392"/>
                  </a:lnTo>
                  <a:lnTo>
                    <a:pt x="288" y="400"/>
                  </a:lnTo>
                  <a:lnTo>
                    <a:pt x="296" y="424"/>
                  </a:lnTo>
                  <a:lnTo>
                    <a:pt x="312" y="424"/>
                  </a:lnTo>
                  <a:lnTo>
                    <a:pt x="320" y="424"/>
                  </a:lnTo>
                  <a:lnTo>
                    <a:pt x="344" y="408"/>
                  </a:lnTo>
                  <a:lnTo>
                    <a:pt x="344" y="424"/>
                  </a:lnTo>
                  <a:lnTo>
                    <a:pt x="352" y="416"/>
                  </a:lnTo>
                  <a:lnTo>
                    <a:pt x="352" y="424"/>
                  </a:lnTo>
                  <a:lnTo>
                    <a:pt x="352" y="432"/>
                  </a:lnTo>
                  <a:lnTo>
                    <a:pt x="384" y="416"/>
                  </a:lnTo>
                  <a:lnTo>
                    <a:pt x="408" y="408"/>
                  </a:lnTo>
                  <a:lnTo>
                    <a:pt x="432" y="384"/>
                  </a:lnTo>
                  <a:lnTo>
                    <a:pt x="496" y="312"/>
                  </a:lnTo>
                  <a:lnTo>
                    <a:pt x="520" y="272"/>
                  </a:lnTo>
                  <a:lnTo>
                    <a:pt x="520" y="232"/>
                  </a:lnTo>
                  <a:lnTo>
                    <a:pt x="512" y="200"/>
                  </a:lnTo>
                  <a:lnTo>
                    <a:pt x="504" y="192"/>
                  </a:lnTo>
                  <a:lnTo>
                    <a:pt x="504" y="184"/>
                  </a:lnTo>
                  <a:lnTo>
                    <a:pt x="496" y="176"/>
                  </a:lnTo>
                  <a:lnTo>
                    <a:pt x="488" y="144"/>
                  </a:lnTo>
                  <a:lnTo>
                    <a:pt x="472" y="136"/>
                  </a:lnTo>
                  <a:lnTo>
                    <a:pt x="464" y="128"/>
                  </a:lnTo>
                  <a:lnTo>
                    <a:pt x="464" y="104"/>
                  </a:lnTo>
                  <a:lnTo>
                    <a:pt x="456" y="88"/>
                  </a:lnTo>
                  <a:lnTo>
                    <a:pt x="456" y="64"/>
                  </a:lnTo>
                  <a:lnTo>
                    <a:pt x="448" y="56"/>
                  </a:lnTo>
                  <a:lnTo>
                    <a:pt x="440" y="56"/>
                  </a:lnTo>
                  <a:lnTo>
                    <a:pt x="432" y="8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08" y="80"/>
                  </a:lnTo>
                  <a:lnTo>
                    <a:pt x="392" y="104"/>
                  </a:lnTo>
                  <a:lnTo>
                    <a:pt x="384" y="104"/>
                  </a:lnTo>
                  <a:lnTo>
                    <a:pt x="376" y="112"/>
                  </a:lnTo>
                  <a:lnTo>
                    <a:pt x="368" y="96"/>
                  </a:lnTo>
                  <a:lnTo>
                    <a:pt x="352" y="80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28" y="64"/>
                  </a:lnTo>
                  <a:lnTo>
                    <a:pt x="336" y="56"/>
                  </a:lnTo>
                  <a:lnTo>
                    <a:pt x="336" y="40"/>
                  </a:lnTo>
                  <a:lnTo>
                    <a:pt x="344" y="40"/>
                  </a:lnTo>
                  <a:lnTo>
                    <a:pt x="352" y="24"/>
                  </a:lnTo>
                  <a:lnTo>
                    <a:pt x="344" y="24"/>
                  </a:lnTo>
                  <a:lnTo>
                    <a:pt x="336" y="32"/>
                  </a:lnTo>
                  <a:lnTo>
                    <a:pt x="336" y="24"/>
                  </a:lnTo>
                  <a:lnTo>
                    <a:pt x="328" y="24"/>
                  </a:lnTo>
                  <a:lnTo>
                    <a:pt x="296" y="8"/>
                  </a:lnTo>
                  <a:lnTo>
                    <a:pt x="296" y="16"/>
                  </a:lnTo>
                  <a:lnTo>
                    <a:pt x="288" y="24"/>
                  </a:lnTo>
                  <a:lnTo>
                    <a:pt x="272" y="24"/>
                  </a:lnTo>
                  <a:lnTo>
                    <a:pt x="264" y="32"/>
                  </a:lnTo>
                  <a:lnTo>
                    <a:pt x="264" y="48"/>
                  </a:lnTo>
                  <a:lnTo>
                    <a:pt x="256" y="48"/>
                  </a:lnTo>
                  <a:lnTo>
                    <a:pt x="248" y="56"/>
                  </a:lnTo>
                  <a:lnTo>
                    <a:pt x="256" y="64"/>
                  </a:lnTo>
                  <a:lnTo>
                    <a:pt x="248" y="72"/>
                  </a:lnTo>
                  <a:lnTo>
                    <a:pt x="240" y="64"/>
                  </a:lnTo>
                  <a:lnTo>
                    <a:pt x="232" y="72"/>
                  </a:lnTo>
                  <a:lnTo>
                    <a:pt x="224" y="56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0" y="64"/>
                  </a:lnTo>
                  <a:lnTo>
                    <a:pt x="192" y="64"/>
                  </a:lnTo>
                  <a:lnTo>
                    <a:pt x="176" y="88"/>
                  </a:lnTo>
                  <a:lnTo>
                    <a:pt x="168" y="80"/>
                  </a:lnTo>
                  <a:lnTo>
                    <a:pt x="168" y="88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60" y="88"/>
                  </a:lnTo>
                  <a:lnTo>
                    <a:pt x="144" y="104"/>
                  </a:lnTo>
                  <a:lnTo>
                    <a:pt x="144" y="112"/>
                  </a:lnTo>
                  <a:lnTo>
                    <a:pt x="120" y="136"/>
                  </a:lnTo>
                  <a:lnTo>
                    <a:pt x="56" y="152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84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16" y="240"/>
                  </a:lnTo>
                  <a:lnTo>
                    <a:pt x="8" y="224"/>
                  </a:lnTo>
                  <a:lnTo>
                    <a:pt x="8" y="240"/>
                  </a:lnTo>
                  <a:lnTo>
                    <a:pt x="8" y="232"/>
                  </a:lnTo>
                  <a:lnTo>
                    <a:pt x="16" y="280"/>
                  </a:lnTo>
                  <a:lnTo>
                    <a:pt x="16" y="320"/>
                  </a:lnTo>
                  <a:lnTo>
                    <a:pt x="8" y="344"/>
                  </a:lnTo>
                  <a:lnTo>
                    <a:pt x="0" y="344"/>
                  </a:lnTo>
                  <a:lnTo>
                    <a:pt x="0" y="36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0" name="Freeform 1035"/>
            <p:cNvSpPr>
              <a:spLocks/>
            </p:cNvSpPr>
            <p:nvPr/>
          </p:nvSpPr>
          <p:spPr bwMode="auto">
            <a:xfrm>
              <a:off x="5751320" y="3104605"/>
              <a:ext cx="25397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1" name="Freeform 1036"/>
            <p:cNvSpPr>
              <a:spLocks/>
            </p:cNvSpPr>
            <p:nvPr/>
          </p:nvSpPr>
          <p:spPr bwMode="auto">
            <a:xfrm>
              <a:off x="5837901" y="3208052"/>
              <a:ext cx="75037" cy="5172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24" y="32"/>
                </a:cxn>
                <a:cxn ang="0">
                  <a:pos x="48" y="0"/>
                </a:cxn>
                <a:cxn ang="0">
                  <a:pos x="24" y="8"/>
                </a:cxn>
                <a:cxn ang="0">
                  <a:pos x="8" y="0"/>
                </a:cxn>
              </a:cxnLst>
              <a:rect l="0" t="0" r="r" b="b"/>
              <a:pathLst>
                <a:path w="48" h="40">
                  <a:moveTo>
                    <a:pt x="8" y="0"/>
                  </a:move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8" y="0"/>
                  </a:lnTo>
                  <a:lnTo>
                    <a:pt x="24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2" name="Freeform 1037"/>
            <p:cNvSpPr>
              <a:spLocks/>
            </p:cNvSpPr>
            <p:nvPr/>
          </p:nvSpPr>
          <p:spPr bwMode="auto">
            <a:xfrm>
              <a:off x="5054051" y="2299063"/>
              <a:ext cx="223957" cy="2270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16" y="32"/>
                </a:cxn>
                <a:cxn ang="0">
                  <a:pos x="32" y="48"/>
                </a:cxn>
                <a:cxn ang="0">
                  <a:pos x="48" y="56"/>
                </a:cxn>
                <a:cxn ang="0">
                  <a:pos x="48" y="80"/>
                </a:cxn>
                <a:cxn ang="0">
                  <a:pos x="64" y="96"/>
                </a:cxn>
                <a:cxn ang="0">
                  <a:pos x="72" y="120"/>
                </a:cxn>
                <a:cxn ang="0">
                  <a:pos x="80" y="136"/>
                </a:cxn>
                <a:cxn ang="0">
                  <a:pos x="120" y="168"/>
                </a:cxn>
                <a:cxn ang="0">
                  <a:pos x="120" y="176"/>
                </a:cxn>
                <a:cxn ang="0">
                  <a:pos x="128" y="168"/>
                </a:cxn>
                <a:cxn ang="0">
                  <a:pos x="136" y="176"/>
                </a:cxn>
                <a:cxn ang="0">
                  <a:pos x="144" y="136"/>
                </a:cxn>
                <a:cxn ang="0">
                  <a:pos x="136" y="120"/>
                </a:cxn>
                <a:cxn ang="0">
                  <a:pos x="128" y="120"/>
                </a:cxn>
                <a:cxn ang="0">
                  <a:pos x="120" y="104"/>
                </a:cxn>
                <a:cxn ang="0">
                  <a:pos x="112" y="104"/>
                </a:cxn>
                <a:cxn ang="0">
                  <a:pos x="104" y="96"/>
                </a:cxn>
                <a:cxn ang="0">
                  <a:pos x="112" y="88"/>
                </a:cxn>
                <a:cxn ang="0">
                  <a:pos x="104" y="80"/>
                </a:cxn>
                <a:cxn ang="0">
                  <a:pos x="104" y="72"/>
                </a:cxn>
                <a:cxn ang="0">
                  <a:pos x="80" y="56"/>
                </a:cxn>
                <a:cxn ang="0">
                  <a:pos x="72" y="56"/>
                </a:cxn>
                <a:cxn ang="0">
                  <a:pos x="24" y="8"/>
                </a:cxn>
                <a:cxn ang="0">
                  <a:pos x="0" y="0"/>
                </a:cxn>
              </a:cxnLst>
              <a:rect l="0" t="0" r="r" b="b"/>
              <a:pathLst>
                <a:path w="144" h="176">
                  <a:moveTo>
                    <a:pt x="0" y="0"/>
                  </a:moveTo>
                  <a:lnTo>
                    <a:pt x="0" y="16"/>
                  </a:lnTo>
                  <a:lnTo>
                    <a:pt x="16" y="32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48" y="80"/>
                  </a:lnTo>
                  <a:lnTo>
                    <a:pt x="64" y="96"/>
                  </a:lnTo>
                  <a:lnTo>
                    <a:pt x="72" y="120"/>
                  </a:lnTo>
                  <a:lnTo>
                    <a:pt x="80" y="136"/>
                  </a:lnTo>
                  <a:lnTo>
                    <a:pt x="120" y="168"/>
                  </a:lnTo>
                  <a:lnTo>
                    <a:pt x="120" y="176"/>
                  </a:lnTo>
                  <a:lnTo>
                    <a:pt x="128" y="168"/>
                  </a:lnTo>
                  <a:lnTo>
                    <a:pt x="136" y="176"/>
                  </a:lnTo>
                  <a:lnTo>
                    <a:pt x="144" y="136"/>
                  </a:lnTo>
                  <a:lnTo>
                    <a:pt x="136" y="120"/>
                  </a:lnTo>
                  <a:lnTo>
                    <a:pt x="128" y="120"/>
                  </a:lnTo>
                  <a:lnTo>
                    <a:pt x="120" y="104"/>
                  </a:lnTo>
                  <a:lnTo>
                    <a:pt x="112" y="104"/>
                  </a:lnTo>
                  <a:lnTo>
                    <a:pt x="104" y="96"/>
                  </a:lnTo>
                  <a:lnTo>
                    <a:pt x="112" y="88"/>
                  </a:lnTo>
                  <a:lnTo>
                    <a:pt x="104" y="80"/>
                  </a:lnTo>
                  <a:lnTo>
                    <a:pt x="104" y="72"/>
                  </a:lnTo>
                  <a:lnTo>
                    <a:pt x="80" y="56"/>
                  </a:lnTo>
                  <a:lnTo>
                    <a:pt x="72" y="5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3" name="Freeform 1038"/>
            <p:cNvSpPr>
              <a:spLocks/>
            </p:cNvSpPr>
            <p:nvPr/>
          </p:nvSpPr>
          <p:spPr bwMode="auto">
            <a:xfrm>
              <a:off x="5253766" y="2526070"/>
              <a:ext cx="185861" cy="517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24"/>
                </a:cxn>
                <a:cxn ang="0">
                  <a:pos x="56" y="24"/>
                </a:cxn>
                <a:cxn ang="0">
                  <a:pos x="96" y="40"/>
                </a:cxn>
                <a:cxn ang="0">
                  <a:pos x="104" y="32"/>
                </a:cxn>
                <a:cxn ang="0">
                  <a:pos x="120" y="40"/>
                </a:cxn>
                <a:cxn ang="0">
                  <a:pos x="120" y="24"/>
                </a:cxn>
                <a:cxn ang="0">
                  <a:pos x="104" y="24"/>
                </a:cxn>
                <a:cxn ang="0">
                  <a:pos x="96" y="16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48" y="16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120" h="40">
                  <a:moveTo>
                    <a:pt x="0" y="8"/>
                  </a:moveTo>
                  <a:lnTo>
                    <a:pt x="40" y="24"/>
                  </a:lnTo>
                  <a:lnTo>
                    <a:pt x="56" y="24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20" y="40"/>
                  </a:lnTo>
                  <a:lnTo>
                    <a:pt x="120" y="24"/>
                  </a:lnTo>
                  <a:lnTo>
                    <a:pt x="104" y="24"/>
                  </a:lnTo>
                  <a:lnTo>
                    <a:pt x="96" y="16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48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4" name="Freeform 1039"/>
            <p:cNvSpPr>
              <a:spLocks/>
            </p:cNvSpPr>
            <p:nvPr/>
          </p:nvSpPr>
          <p:spPr bwMode="auto">
            <a:xfrm>
              <a:off x="5439627" y="2567257"/>
              <a:ext cx="26552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5" name="Freeform 1040"/>
            <p:cNvSpPr>
              <a:spLocks/>
            </p:cNvSpPr>
            <p:nvPr/>
          </p:nvSpPr>
          <p:spPr bwMode="auto">
            <a:xfrm>
              <a:off x="5477723" y="2567257"/>
              <a:ext cx="161618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16"/>
                </a:cxn>
                <a:cxn ang="0">
                  <a:pos x="48" y="8"/>
                </a:cxn>
                <a:cxn ang="0">
                  <a:pos x="80" y="16"/>
                </a:cxn>
                <a:cxn ang="0">
                  <a:pos x="104" y="8"/>
                </a:cxn>
                <a:cxn ang="0">
                  <a:pos x="88" y="0"/>
                </a:cxn>
                <a:cxn ang="0">
                  <a:pos x="80" y="8"/>
                </a:cxn>
                <a:cxn ang="0">
                  <a:pos x="56" y="0"/>
                </a:cxn>
                <a:cxn ang="0">
                  <a:pos x="48" y="8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104" h="16">
                  <a:moveTo>
                    <a:pt x="0" y="16"/>
                  </a:moveTo>
                  <a:lnTo>
                    <a:pt x="16" y="16"/>
                  </a:lnTo>
                  <a:lnTo>
                    <a:pt x="48" y="8"/>
                  </a:lnTo>
                  <a:lnTo>
                    <a:pt x="80" y="16"/>
                  </a:lnTo>
                  <a:lnTo>
                    <a:pt x="104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6" name="Freeform 1041"/>
            <p:cNvSpPr>
              <a:spLocks/>
            </p:cNvSpPr>
            <p:nvPr/>
          </p:nvSpPr>
          <p:spPr bwMode="auto">
            <a:xfrm>
              <a:off x="5652040" y="2567257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7" name="Freeform 1042"/>
            <p:cNvSpPr>
              <a:spLocks/>
            </p:cNvSpPr>
            <p:nvPr/>
          </p:nvSpPr>
          <p:spPr bwMode="auto">
            <a:xfrm>
              <a:off x="5676282" y="2556721"/>
              <a:ext cx="25397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8" name="Freeform 1043"/>
            <p:cNvSpPr>
              <a:spLocks/>
            </p:cNvSpPr>
            <p:nvPr/>
          </p:nvSpPr>
          <p:spPr bwMode="auto">
            <a:xfrm>
              <a:off x="5540061" y="2597908"/>
              <a:ext cx="36941" cy="114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59" name="Freeform 1044"/>
            <p:cNvSpPr>
              <a:spLocks/>
            </p:cNvSpPr>
            <p:nvPr/>
          </p:nvSpPr>
          <p:spPr bwMode="auto">
            <a:xfrm>
              <a:off x="5789415" y="2546185"/>
              <a:ext cx="11544" cy="210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0" name="Freeform 1045"/>
            <p:cNvSpPr>
              <a:spLocks/>
            </p:cNvSpPr>
            <p:nvPr/>
          </p:nvSpPr>
          <p:spPr bwMode="auto">
            <a:xfrm>
              <a:off x="5850599" y="2515534"/>
              <a:ext cx="12699" cy="3065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24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1" name="Freeform 1046"/>
            <p:cNvSpPr>
              <a:spLocks/>
            </p:cNvSpPr>
            <p:nvPr/>
          </p:nvSpPr>
          <p:spPr bwMode="auto">
            <a:xfrm>
              <a:off x="5253766" y="2442738"/>
              <a:ext cx="36941" cy="316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8" y="8"/>
                  </a:lnTo>
                  <a:lnTo>
                    <a:pt x="8" y="16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2" name="Freeform 1047"/>
            <p:cNvSpPr>
              <a:spLocks/>
            </p:cNvSpPr>
            <p:nvPr/>
          </p:nvSpPr>
          <p:spPr bwMode="auto">
            <a:xfrm>
              <a:off x="5302251" y="2463811"/>
              <a:ext cx="13853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3" name="Line 1049"/>
            <p:cNvSpPr>
              <a:spLocks noChangeShapeType="1"/>
            </p:cNvSpPr>
            <p:nvPr/>
          </p:nvSpPr>
          <p:spPr bwMode="auto">
            <a:xfrm>
              <a:off x="5415384" y="2556721"/>
              <a:ext cx="24243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4" name="Freeform 1050"/>
            <p:cNvSpPr>
              <a:spLocks/>
            </p:cNvSpPr>
            <p:nvPr/>
          </p:nvSpPr>
          <p:spPr bwMode="auto">
            <a:xfrm>
              <a:off x="5540061" y="2381437"/>
              <a:ext cx="136221" cy="14463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72"/>
                </a:cxn>
                <a:cxn ang="0">
                  <a:pos x="8" y="72"/>
                </a:cxn>
                <a:cxn ang="0">
                  <a:pos x="8" y="80"/>
                </a:cxn>
                <a:cxn ang="0">
                  <a:pos x="8" y="104"/>
                </a:cxn>
                <a:cxn ang="0">
                  <a:pos x="16" y="104"/>
                </a:cxn>
                <a:cxn ang="0">
                  <a:pos x="16" y="72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24" y="72"/>
                </a:cxn>
                <a:cxn ang="0">
                  <a:pos x="40" y="88"/>
                </a:cxn>
                <a:cxn ang="0">
                  <a:pos x="40" y="96"/>
                </a:cxn>
                <a:cxn ang="0">
                  <a:pos x="48" y="96"/>
                </a:cxn>
                <a:cxn ang="0">
                  <a:pos x="48" y="104"/>
                </a:cxn>
                <a:cxn ang="0">
                  <a:pos x="48" y="112"/>
                </a:cxn>
                <a:cxn ang="0">
                  <a:pos x="56" y="104"/>
                </a:cxn>
                <a:cxn ang="0">
                  <a:pos x="56" y="96"/>
                </a:cxn>
                <a:cxn ang="0">
                  <a:pos x="40" y="72"/>
                </a:cxn>
                <a:cxn ang="0">
                  <a:pos x="48" y="72"/>
                </a:cxn>
                <a:cxn ang="0">
                  <a:pos x="40" y="48"/>
                </a:cxn>
                <a:cxn ang="0">
                  <a:pos x="56" y="40"/>
                </a:cxn>
                <a:cxn ang="0">
                  <a:pos x="64" y="40"/>
                </a:cxn>
                <a:cxn ang="0">
                  <a:pos x="56" y="32"/>
                </a:cxn>
                <a:cxn ang="0">
                  <a:pos x="24" y="40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24" y="16"/>
                </a:cxn>
                <a:cxn ang="0">
                  <a:pos x="64" y="16"/>
                </a:cxn>
                <a:cxn ang="0">
                  <a:pos x="80" y="16"/>
                </a:cxn>
                <a:cxn ang="0">
                  <a:pos x="88" y="0"/>
                </a:cxn>
                <a:cxn ang="0">
                  <a:pos x="80" y="0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32" y="0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16" y="32"/>
                </a:cxn>
                <a:cxn ang="0">
                  <a:pos x="0" y="64"/>
                </a:cxn>
              </a:cxnLst>
              <a:rect l="0" t="0" r="r" b="b"/>
              <a:pathLst>
                <a:path w="88" h="112">
                  <a:moveTo>
                    <a:pt x="0" y="64"/>
                  </a:move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16" y="72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24" y="72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48" y="96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40" y="72"/>
                  </a:lnTo>
                  <a:lnTo>
                    <a:pt x="48" y="72"/>
                  </a:lnTo>
                  <a:lnTo>
                    <a:pt x="40" y="48"/>
                  </a:lnTo>
                  <a:lnTo>
                    <a:pt x="56" y="40"/>
                  </a:lnTo>
                  <a:lnTo>
                    <a:pt x="64" y="40"/>
                  </a:lnTo>
                  <a:lnTo>
                    <a:pt x="56" y="32"/>
                  </a:lnTo>
                  <a:lnTo>
                    <a:pt x="24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16"/>
                  </a:lnTo>
                  <a:lnTo>
                    <a:pt x="64" y="16"/>
                  </a:lnTo>
                  <a:lnTo>
                    <a:pt x="80" y="16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3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5" name="Freeform 1051"/>
            <p:cNvSpPr>
              <a:spLocks/>
            </p:cNvSpPr>
            <p:nvPr/>
          </p:nvSpPr>
          <p:spPr bwMode="auto">
            <a:xfrm>
              <a:off x="5713224" y="2371858"/>
              <a:ext cx="38096" cy="6130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32"/>
                </a:cxn>
                <a:cxn ang="0">
                  <a:pos x="16" y="48"/>
                </a:cxn>
                <a:cxn ang="0">
                  <a:pos x="8" y="32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16"/>
                </a:cxn>
              </a:cxnLst>
              <a:rect l="0" t="0" r="r" b="b"/>
              <a:pathLst>
                <a:path w="24" h="48">
                  <a:moveTo>
                    <a:pt x="0" y="16"/>
                  </a:moveTo>
                  <a:lnTo>
                    <a:pt x="8" y="32"/>
                  </a:lnTo>
                  <a:lnTo>
                    <a:pt x="16" y="48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6" name="Freeform 1052"/>
            <p:cNvSpPr>
              <a:spLocks/>
            </p:cNvSpPr>
            <p:nvPr/>
          </p:nvSpPr>
          <p:spPr bwMode="auto">
            <a:xfrm>
              <a:off x="5688981" y="2474347"/>
              <a:ext cx="24243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7" name="Freeform 1053"/>
            <p:cNvSpPr>
              <a:spLocks/>
            </p:cNvSpPr>
            <p:nvPr/>
          </p:nvSpPr>
          <p:spPr bwMode="auto">
            <a:xfrm>
              <a:off x="5725922" y="2463811"/>
              <a:ext cx="63493" cy="210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40" h="16">
                  <a:moveTo>
                    <a:pt x="0" y="8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8" name="Freeform 1054"/>
            <p:cNvSpPr>
              <a:spLocks/>
            </p:cNvSpPr>
            <p:nvPr/>
          </p:nvSpPr>
          <p:spPr bwMode="auto">
            <a:xfrm>
              <a:off x="5713224" y="2433160"/>
              <a:ext cx="25397" cy="957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69" name="Freeform 1055"/>
            <p:cNvSpPr>
              <a:spLocks/>
            </p:cNvSpPr>
            <p:nvPr/>
          </p:nvSpPr>
          <p:spPr bwMode="auto">
            <a:xfrm>
              <a:off x="5776717" y="2412088"/>
              <a:ext cx="24243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0" name="Freeform 1056"/>
            <p:cNvSpPr>
              <a:spLocks/>
            </p:cNvSpPr>
            <p:nvPr/>
          </p:nvSpPr>
          <p:spPr bwMode="auto">
            <a:xfrm>
              <a:off x="5887541" y="2422624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1" name="Freeform 1057"/>
            <p:cNvSpPr>
              <a:spLocks/>
            </p:cNvSpPr>
            <p:nvPr/>
          </p:nvSpPr>
          <p:spPr bwMode="auto">
            <a:xfrm>
              <a:off x="5540061" y="2050982"/>
              <a:ext cx="99280" cy="10344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56"/>
                </a:cxn>
                <a:cxn ang="0">
                  <a:pos x="16" y="56"/>
                </a:cxn>
                <a:cxn ang="0">
                  <a:pos x="16" y="72"/>
                </a:cxn>
                <a:cxn ang="0">
                  <a:pos x="24" y="72"/>
                </a:cxn>
                <a:cxn ang="0">
                  <a:pos x="40" y="80"/>
                </a:cxn>
                <a:cxn ang="0">
                  <a:pos x="40" y="72"/>
                </a:cxn>
                <a:cxn ang="0">
                  <a:pos x="48" y="80"/>
                </a:cxn>
                <a:cxn ang="0">
                  <a:pos x="64" y="80"/>
                </a:cxn>
                <a:cxn ang="0">
                  <a:pos x="56" y="72"/>
                </a:cxn>
                <a:cxn ang="0">
                  <a:pos x="40" y="64"/>
                </a:cxn>
                <a:cxn ang="0">
                  <a:pos x="32" y="72"/>
                </a:cxn>
                <a:cxn ang="0">
                  <a:pos x="32" y="64"/>
                </a:cxn>
                <a:cxn ang="0">
                  <a:pos x="24" y="48"/>
                </a:cxn>
                <a:cxn ang="0">
                  <a:pos x="32" y="24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8" y="32"/>
                </a:cxn>
                <a:cxn ang="0">
                  <a:pos x="0" y="32"/>
                </a:cxn>
              </a:cxnLst>
              <a:rect l="0" t="0" r="r" b="b"/>
              <a:pathLst>
                <a:path w="64" h="80">
                  <a:moveTo>
                    <a:pt x="0" y="32"/>
                  </a:moveTo>
                  <a:lnTo>
                    <a:pt x="0" y="56"/>
                  </a:lnTo>
                  <a:lnTo>
                    <a:pt x="16" y="56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40" y="80"/>
                  </a:lnTo>
                  <a:lnTo>
                    <a:pt x="40" y="72"/>
                  </a:lnTo>
                  <a:lnTo>
                    <a:pt x="48" y="80"/>
                  </a:lnTo>
                  <a:lnTo>
                    <a:pt x="64" y="80"/>
                  </a:lnTo>
                  <a:lnTo>
                    <a:pt x="56" y="72"/>
                  </a:lnTo>
                  <a:lnTo>
                    <a:pt x="40" y="64"/>
                  </a:lnTo>
                  <a:lnTo>
                    <a:pt x="32" y="72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32" y="2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8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2" name="Freeform 1058"/>
            <p:cNvSpPr>
              <a:spLocks/>
            </p:cNvSpPr>
            <p:nvPr/>
          </p:nvSpPr>
          <p:spPr bwMode="auto">
            <a:xfrm>
              <a:off x="5503120" y="2195616"/>
              <a:ext cx="48486" cy="51723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0" y="40"/>
                </a:cxn>
              </a:cxnLst>
              <a:rect l="0" t="0" r="r" b="b"/>
              <a:pathLst>
                <a:path w="32" h="40">
                  <a:moveTo>
                    <a:pt x="0" y="40"/>
                  </a:moveTo>
                  <a:lnTo>
                    <a:pt x="32" y="8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3" name="Freeform 1059"/>
            <p:cNvSpPr>
              <a:spLocks/>
            </p:cNvSpPr>
            <p:nvPr/>
          </p:nvSpPr>
          <p:spPr bwMode="auto">
            <a:xfrm>
              <a:off x="5551605" y="2143893"/>
              <a:ext cx="25397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0" y="0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16" y="24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4" name="Freeform 1060"/>
            <p:cNvSpPr>
              <a:spLocks/>
            </p:cNvSpPr>
            <p:nvPr/>
          </p:nvSpPr>
          <p:spPr bwMode="auto">
            <a:xfrm>
              <a:off x="5639341" y="2164965"/>
              <a:ext cx="25397" cy="507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40">
                  <a:moveTo>
                    <a:pt x="0" y="0"/>
                  </a:moveTo>
                  <a:lnTo>
                    <a:pt x="8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5" name="Freeform 1061"/>
            <p:cNvSpPr>
              <a:spLocks/>
            </p:cNvSpPr>
            <p:nvPr/>
          </p:nvSpPr>
          <p:spPr bwMode="auto">
            <a:xfrm>
              <a:off x="5588547" y="2174544"/>
              <a:ext cx="63493" cy="6130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16" y="48"/>
                </a:cxn>
                <a:cxn ang="0">
                  <a:pos x="24" y="40"/>
                </a:cxn>
                <a:cxn ang="0">
                  <a:pos x="24" y="32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32" y="40"/>
                </a:cxn>
                <a:cxn ang="0">
                  <a:pos x="40" y="40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32" y="16"/>
                </a:cxn>
                <a:cxn ang="0">
                  <a:pos x="24" y="24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24"/>
                </a:cxn>
              </a:cxnLst>
              <a:rect l="0" t="0" r="r" b="b"/>
              <a:pathLst>
                <a:path w="40" h="48">
                  <a:moveTo>
                    <a:pt x="0" y="24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6" name="Freeform 1062"/>
            <p:cNvSpPr>
              <a:spLocks/>
            </p:cNvSpPr>
            <p:nvPr/>
          </p:nvSpPr>
          <p:spPr bwMode="auto">
            <a:xfrm>
              <a:off x="5601245" y="2215731"/>
              <a:ext cx="100434" cy="83332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0" y="48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24" y="32"/>
                </a:cxn>
                <a:cxn ang="0">
                  <a:pos x="32" y="40"/>
                </a:cxn>
                <a:cxn ang="0">
                  <a:pos x="24" y="56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48" y="48"/>
                </a:cxn>
                <a:cxn ang="0">
                  <a:pos x="48" y="40"/>
                </a:cxn>
                <a:cxn ang="0">
                  <a:pos x="56" y="56"/>
                </a:cxn>
                <a:cxn ang="0">
                  <a:pos x="64" y="40"/>
                </a:cxn>
                <a:cxn ang="0">
                  <a:pos x="56" y="16"/>
                </a:cxn>
                <a:cxn ang="0">
                  <a:pos x="40" y="0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32" y="24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0" y="32"/>
                </a:cxn>
                <a:cxn ang="0">
                  <a:pos x="0" y="40"/>
                </a:cxn>
              </a:cxnLst>
              <a:rect l="0" t="0" r="r" b="b"/>
              <a:pathLst>
                <a:path w="64" h="64">
                  <a:moveTo>
                    <a:pt x="0" y="40"/>
                  </a:moveTo>
                  <a:lnTo>
                    <a:pt x="0" y="48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32" y="40"/>
                  </a:lnTo>
                  <a:lnTo>
                    <a:pt x="24" y="56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48" y="48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64" y="40"/>
                  </a:lnTo>
                  <a:lnTo>
                    <a:pt x="56" y="16"/>
                  </a:lnTo>
                  <a:lnTo>
                    <a:pt x="40" y="0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0" y="32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7" name="Freeform 1063"/>
            <p:cNvSpPr>
              <a:spLocks/>
            </p:cNvSpPr>
            <p:nvPr/>
          </p:nvSpPr>
          <p:spPr bwMode="auto">
            <a:xfrm>
              <a:off x="6149594" y="2495420"/>
              <a:ext cx="87736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32"/>
                </a:cxn>
                <a:cxn ang="0">
                  <a:pos x="32" y="32"/>
                </a:cxn>
                <a:cxn ang="0">
                  <a:pos x="48" y="16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0" y="16"/>
                </a:cxn>
              </a:cxnLst>
              <a:rect l="0" t="0" r="r" b="b"/>
              <a:pathLst>
                <a:path w="56" h="32">
                  <a:moveTo>
                    <a:pt x="0" y="16"/>
                  </a:moveTo>
                  <a:lnTo>
                    <a:pt x="8" y="32"/>
                  </a:lnTo>
                  <a:lnTo>
                    <a:pt x="32" y="32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8" name="Freeform 1064"/>
            <p:cNvSpPr>
              <a:spLocks/>
            </p:cNvSpPr>
            <p:nvPr/>
          </p:nvSpPr>
          <p:spPr bwMode="auto">
            <a:xfrm>
              <a:off x="6210778" y="2463811"/>
              <a:ext cx="39250" cy="421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6"/>
                </a:cxn>
                <a:cxn ang="0">
                  <a:pos x="24" y="32"/>
                </a:cxn>
                <a:cxn ang="0">
                  <a:pos x="24" y="16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16" y="16"/>
                  </a:lnTo>
                  <a:lnTo>
                    <a:pt x="24" y="32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79" name="Freeform 1065"/>
            <p:cNvSpPr>
              <a:spLocks/>
            </p:cNvSpPr>
            <p:nvPr/>
          </p:nvSpPr>
          <p:spPr bwMode="auto">
            <a:xfrm>
              <a:off x="6286969" y="2515534"/>
              <a:ext cx="24243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4"/>
                </a:cxn>
                <a:cxn ang="0">
                  <a:pos x="16" y="16"/>
                </a:cxn>
                <a:cxn ang="0">
                  <a:pos x="0" y="0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lnTo>
                    <a:pt x="8" y="24"/>
                  </a:lnTo>
                  <a:lnTo>
                    <a:pt x="16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0" name="Line 1070"/>
            <p:cNvSpPr>
              <a:spLocks noChangeShapeType="1"/>
            </p:cNvSpPr>
            <p:nvPr/>
          </p:nvSpPr>
          <p:spPr bwMode="auto">
            <a:xfrm>
              <a:off x="5664738" y="2453275"/>
              <a:ext cx="11544" cy="191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1" name="Freeform 1072"/>
            <p:cNvSpPr>
              <a:spLocks/>
            </p:cNvSpPr>
            <p:nvPr/>
          </p:nvSpPr>
          <p:spPr bwMode="auto">
            <a:xfrm>
              <a:off x="5762864" y="2629517"/>
              <a:ext cx="26552" cy="201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8" y="16"/>
                  </a:lnTo>
                  <a:lnTo>
                    <a:pt x="16" y="8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2" name="Freeform 1073"/>
            <p:cNvSpPr>
              <a:spLocks/>
            </p:cNvSpPr>
            <p:nvPr/>
          </p:nvSpPr>
          <p:spPr bwMode="auto">
            <a:xfrm>
              <a:off x="5627797" y="2577794"/>
              <a:ext cx="85427" cy="3160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56" y="0"/>
                </a:cxn>
                <a:cxn ang="0">
                  <a:pos x="24" y="0"/>
                </a:cxn>
                <a:cxn ang="0">
                  <a:pos x="8" y="16"/>
                </a:cxn>
                <a:cxn ang="0">
                  <a:pos x="0" y="24"/>
                </a:cxn>
              </a:cxnLst>
              <a:rect l="0" t="0" r="r" b="b"/>
              <a:pathLst>
                <a:path w="56" h="24">
                  <a:moveTo>
                    <a:pt x="0" y="24"/>
                  </a:moveTo>
                  <a:lnTo>
                    <a:pt x="16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24" y="0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3" name="Rectangle 1080"/>
            <p:cNvSpPr>
              <a:spLocks noChangeArrowheads="1"/>
            </p:cNvSpPr>
            <p:nvPr/>
          </p:nvSpPr>
          <p:spPr bwMode="auto">
            <a:xfrm>
              <a:off x="5389987" y="1967650"/>
              <a:ext cx="12699" cy="10536"/>
            </a:xfrm>
            <a:prstGeom prst="rect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84" name="Line 1082"/>
            <p:cNvSpPr>
              <a:spLocks noChangeShapeType="1"/>
            </p:cNvSpPr>
            <p:nvPr/>
          </p:nvSpPr>
          <p:spPr bwMode="auto">
            <a:xfrm>
              <a:off x="5389987" y="1978187"/>
              <a:ext cx="12699" cy="191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grpSp>
          <p:nvGrpSpPr>
            <p:cNvPr id="4" name="Group 748"/>
            <p:cNvGrpSpPr>
              <a:grpSpLocks/>
            </p:cNvGrpSpPr>
            <p:nvPr/>
          </p:nvGrpSpPr>
          <p:grpSpPr bwMode="auto">
            <a:xfrm>
              <a:off x="3611031" y="1204252"/>
              <a:ext cx="1406080" cy="350569"/>
              <a:chOff x="3484" y="1696"/>
              <a:chExt cx="904" cy="272"/>
            </a:xfrm>
            <a:grpFill/>
          </p:grpSpPr>
          <p:sp>
            <p:nvSpPr>
              <p:cNvPr id="186" name="Freeform 749"/>
              <p:cNvSpPr>
                <a:spLocks/>
              </p:cNvSpPr>
              <p:nvPr/>
            </p:nvSpPr>
            <p:spPr bwMode="auto">
              <a:xfrm>
                <a:off x="3852" y="1928"/>
                <a:ext cx="40" cy="4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40"/>
                  </a:cxn>
                  <a:cxn ang="0">
                    <a:pos x="32" y="40"/>
                  </a:cxn>
                  <a:cxn ang="0">
                    <a:pos x="32" y="32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24" y="8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24"/>
                  </a:cxn>
                </a:cxnLst>
                <a:rect l="0" t="0" r="r" b="b"/>
                <a:pathLst>
                  <a:path w="40" h="40">
                    <a:moveTo>
                      <a:pt x="0" y="24"/>
                    </a:moveTo>
                    <a:lnTo>
                      <a:pt x="0" y="40"/>
                    </a:lnTo>
                    <a:lnTo>
                      <a:pt x="32" y="40"/>
                    </a:lnTo>
                    <a:lnTo>
                      <a:pt x="32" y="32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24" y="8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87" name="Freeform 750"/>
              <p:cNvSpPr>
                <a:spLocks/>
              </p:cNvSpPr>
              <p:nvPr/>
            </p:nvSpPr>
            <p:spPr bwMode="auto">
              <a:xfrm>
                <a:off x="4028" y="1928"/>
                <a:ext cx="64" cy="2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24"/>
                  </a:cxn>
                  <a:cxn ang="0">
                    <a:pos x="8" y="8"/>
                  </a:cxn>
                  <a:cxn ang="0">
                    <a:pos x="16" y="0"/>
                  </a:cxn>
                  <a:cxn ang="0">
                    <a:pos x="40" y="0"/>
                  </a:cxn>
                  <a:cxn ang="0">
                    <a:pos x="48" y="0"/>
                  </a:cxn>
                  <a:cxn ang="0">
                    <a:pos x="64" y="0"/>
                  </a:cxn>
                  <a:cxn ang="0">
                    <a:pos x="8" y="0"/>
                  </a:cxn>
                  <a:cxn ang="0">
                    <a:pos x="0" y="8"/>
                  </a:cxn>
                  <a:cxn ang="0">
                    <a:pos x="0" y="16"/>
                  </a:cxn>
                </a:cxnLst>
                <a:rect l="0" t="0" r="r" b="b"/>
                <a:pathLst>
                  <a:path w="64" h="24">
                    <a:moveTo>
                      <a:pt x="0" y="16"/>
                    </a:moveTo>
                    <a:lnTo>
                      <a:pt x="8" y="24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88" name="Freeform 751"/>
              <p:cNvSpPr>
                <a:spLocks/>
              </p:cNvSpPr>
              <p:nvPr/>
            </p:nvSpPr>
            <p:spPr bwMode="auto">
              <a:xfrm>
                <a:off x="4348" y="1792"/>
                <a:ext cx="40" cy="6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8" y="64"/>
                  </a:cxn>
                  <a:cxn ang="0">
                    <a:pos x="24" y="64"/>
                  </a:cxn>
                  <a:cxn ang="0">
                    <a:pos x="24" y="56"/>
                  </a:cxn>
                  <a:cxn ang="0">
                    <a:pos x="40" y="48"/>
                  </a:cxn>
                  <a:cxn ang="0">
                    <a:pos x="40" y="24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32" y="24"/>
                  </a:cxn>
                  <a:cxn ang="0">
                    <a:pos x="16" y="56"/>
                  </a:cxn>
                  <a:cxn ang="0">
                    <a:pos x="0" y="64"/>
                  </a:cxn>
                </a:cxnLst>
                <a:rect l="0" t="0" r="r" b="b"/>
                <a:pathLst>
                  <a:path w="40" h="64">
                    <a:moveTo>
                      <a:pt x="0" y="64"/>
                    </a:moveTo>
                    <a:lnTo>
                      <a:pt x="8" y="64"/>
                    </a:lnTo>
                    <a:lnTo>
                      <a:pt x="24" y="64"/>
                    </a:lnTo>
                    <a:lnTo>
                      <a:pt x="24" y="56"/>
                    </a:lnTo>
                    <a:lnTo>
                      <a:pt x="40" y="48"/>
                    </a:lnTo>
                    <a:lnTo>
                      <a:pt x="40" y="24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32" y="24"/>
                    </a:lnTo>
                    <a:lnTo>
                      <a:pt x="16" y="5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89" name="Freeform 752"/>
              <p:cNvSpPr>
                <a:spLocks/>
              </p:cNvSpPr>
              <p:nvPr/>
            </p:nvSpPr>
            <p:spPr bwMode="auto">
              <a:xfrm>
                <a:off x="3484" y="1712"/>
                <a:ext cx="32" cy="2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6" y="24"/>
                  </a:cxn>
                  <a:cxn ang="0">
                    <a:pos x="32" y="16"/>
                  </a:cxn>
                  <a:cxn ang="0">
                    <a:pos x="24" y="8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24">
                    <a:moveTo>
                      <a:pt x="0" y="8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24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0" name="Freeform 753"/>
              <p:cNvSpPr>
                <a:spLocks/>
              </p:cNvSpPr>
              <p:nvPr/>
            </p:nvSpPr>
            <p:spPr bwMode="auto">
              <a:xfrm>
                <a:off x="3524" y="1696"/>
                <a:ext cx="24" cy="24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16" y="16"/>
                  </a:cxn>
                  <a:cxn ang="0">
                    <a:pos x="16" y="24"/>
                  </a:cxn>
                  <a:cxn ang="0">
                    <a:pos x="24" y="24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16" y="8"/>
                  </a:cxn>
                  <a:cxn ang="0">
                    <a:pos x="8" y="8"/>
                  </a:cxn>
                  <a:cxn ang="0">
                    <a:pos x="8" y="16"/>
                  </a:cxn>
                </a:cxnLst>
                <a:rect l="0" t="0" r="r" b="b"/>
                <a:pathLst>
                  <a:path w="24" h="24">
                    <a:moveTo>
                      <a:pt x="8" y="16"/>
                    </a:moveTo>
                    <a:lnTo>
                      <a:pt x="16" y="16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</p:grpSp>
        <p:grpSp>
          <p:nvGrpSpPr>
            <p:cNvPr id="5" name="Group 754"/>
            <p:cNvGrpSpPr>
              <a:grpSpLocks/>
            </p:cNvGrpSpPr>
            <p:nvPr/>
          </p:nvGrpSpPr>
          <p:grpSpPr bwMode="auto">
            <a:xfrm>
              <a:off x="3337433" y="2134314"/>
              <a:ext cx="460613" cy="556504"/>
              <a:chOff x="3308" y="2416"/>
              <a:chExt cx="296" cy="432"/>
            </a:xfrm>
            <a:grpFill/>
          </p:grpSpPr>
          <p:sp>
            <p:nvSpPr>
              <p:cNvPr id="192" name="Freeform 755"/>
              <p:cNvSpPr>
                <a:spLocks/>
              </p:cNvSpPr>
              <p:nvPr/>
            </p:nvSpPr>
            <p:spPr bwMode="auto">
              <a:xfrm>
                <a:off x="3308" y="2416"/>
                <a:ext cx="32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24"/>
                  </a:cxn>
                  <a:cxn ang="0">
                    <a:pos x="32" y="16"/>
                  </a:cxn>
                  <a:cxn ang="0">
                    <a:pos x="32" y="8"/>
                  </a:cxn>
                  <a:cxn ang="0">
                    <a:pos x="16" y="8"/>
                  </a:cxn>
                  <a:cxn ang="0">
                    <a:pos x="16" y="0"/>
                  </a:cxn>
                  <a:cxn ang="0">
                    <a:pos x="0" y="0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16" y="24"/>
                    </a:lnTo>
                    <a:lnTo>
                      <a:pt x="32" y="16"/>
                    </a:lnTo>
                    <a:lnTo>
                      <a:pt x="32" y="8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3" name="Freeform 756"/>
              <p:cNvSpPr>
                <a:spLocks/>
              </p:cNvSpPr>
              <p:nvPr/>
            </p:nvSpPr>
            <p:spPr bwMode="auto">
              <a:xfrm>
                <a:off x="3556" y="2624"/>
                <a:ext cx="40" cy="48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24" y="48"/>
                  </a:cxn>
                  <a:cxn ang="0">
                    <a:pos x="32" y="40"/>
                  </a:cxn>
                  <a:cxn ang="0">
                    <a:pos x="24" y="40"/>
                  </a:cxn>
                  <a:cxn ang="0">
                    <a:pos x="40" y="16"/>
                  </a:cxn>
                  <a:cxn ang="0">
                    <a:pos x="32" y="8"/>
                  </a:cxn>
                  <a:cxn ang="0">
                    <a:pos x="24" y="0"/>
                  </a:cxn>
                  <a:cxn ang="0">
                    <a:pos x="8" y="8"/>
                  </a:cxn>
                  <a:cxn ang="0">
                    <a:pos x="0" y="40"/>
                  </a:cxn>
                </a:cxnLst>
                <a:rect l="0" t="0" r="r" b="b"/>
                <a:pathLst>
                  <a:path w="40" h="48">
                    <a:moveTo>
                      <a:pt x="0" y="40"/>
                    </a:moveTo>
                    <a:lnTo>
                      <a:pt x="8" y="48"/>
                    </a:lnTo>
                    <a:lnTo>
                      <a:pt x="8" y="40"/>
                    </a:lnTo>
                    <a:lnTo>
                      <a:pt x="24" y="48"/>
                    </a:lnTo>
                    <a:lnTo>
                      <a:pt x="32" y="40"/>
                    </a:lnTo>
                    <a:lnTo>
                      <a:pt x="24" y="40"/>
                    </a:lnTo>
                    <a:lnTo>
                      <a:pt x="40" y="16"/>
                    </a:lnTo>
                    <a:lnTo>
                      <a:pt x="32" y="8"/>
                    </a:lnTo>
                    <a:lnTo>
                      <a:pt x="24" y="0"/>
                    </a:lnTo>
                    <a:lnTo>
                      <a:pt x="8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4" name="Freeform 757"/>
              <p:cNvSpPr>
                <a:spLocks/>
              </p:cNvSpPr>
              <p:nvPr/>
            </p:nvSpPr>
            <p:spPr bwMode="auto">
              <a:xfrm>
                <a:off x="3524" y="2680"/>
                <a:ext cx="24" cy="80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6" y="64"/>
                  </a:cxn>
                  <a:cxn ang="0">
                    <a:pos x="16" y="80"/>
                  </a:cxn>
                  <a:cxn ang="0">
                    <a:pos x="24" y="80"/>
                  </a:cxn>
                  <a:cxn ang="0">
                    <a:pos x="24" y="56"/>
                  </a:cxn>
                  <a:cxn ang="0">
                    <a:pos x="8" y="48"/>
                  </a:cxn>
                  <a:cxn ang="0">
                    <a:pos x="16" y="4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40"/>
                  </a:cxn>
                </a:cxnLst>
                <a:rect l="0" t="0" r="r" b="b"/>
                <a:pathLst>
                  <a:path w="24" h="80">
                    <a:moveTo>
                      <a:pt x="0" y="40"/>
                    </a:moveTo>
                    <a:lnTo>
                      <a:pt x="16" y="64"/>
                    </a:lnTo>
                    <a:lnTo>
                      <a:pt x="16" y="80"/>
                    </a:lnTo>
                    <a:lnTo>
                      <a:pt x="24" y="80"/>
                    </a:lnTo>
                    <a:lnTo>
                      <a:pt x="24" y="56"/>
                    </a:lnTo>
                    <a:lnTo>
                      <a:pt x="8" y="48"/>
                    </a:lnTo>
                    <a:lnTo>
                      <a:pt x="16" y="4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  <p:sp>
            <p:nvSpPr>
              <p:cNvPr id="195" name="Freeform 758"/>
              <p:cNvSpPr>
                <a:spLocks/>
              </p:cNvSpPr>
              <p:nvPr/>
            </p:nvSpPr>
            <p:spPr bwMode="auto">
              <a:xfrm>
                <a:off x="3588" y="2776"/>
                <a:ext cx="16" cy="72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6"/>
                  </a:cxn>
                  <a:cxn ang="0">
                    <a:pos x="16" y="72"/>
                  </a:cxn>
                  <a:cxn ang="0">
                    <a:pos x="8" y="48"/>
                  </a:cxn>
                  <a:cxn ang="0">
                    <a:pos x="16" y="32"/>
                  </a:cxn>
                  <a:cxn ang="0">
                    <a:pos x="8" y="8"/>
                  </a:cxn>
                  <a:cxn ang="0">
                    <a:pos x="0" y="0"/>
                  </a:cxn>
                  <a:cxn ang="0">
                    <a:pos x="8" y="32"/>
                  </a:cxn>
                  <a:cxn ang="0">
                    <a:pos x="0" y="40"/>
                  </a:cxn>
                </a:cxnLst>
                <a:rect l="0" t="0" r="r" b="b"/>
                <a:pathLst>
                  <a:path w="16" h="72">
                    <a:moveTo>
                      <a:pt x="0" y="40"/>
                    </a:moveTo>
                    <a:lnTo>
                      <a:pt x="8" y="56"/>
                    </a:lnTo>
                    <a:lnTo>
                      <a:pt x="16" y="72"/>
                    </a:lnTo>
                    <a:lnTo>
                      <a:pt x="8" y="48"/>
                    </a:lnTo>
                    <a:lnTo>
                      <a:pt x="16" y="32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8" y="32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tx1">
                    <a:alpha val="67059"/>
                  </a:schemeClr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dirty="0">
                  <a:solidFill>
                    <a:srgbClr val="626469"/>
                  </a:solidFill>
                  <a:cs typeface="Arial" charset="0"/>
                </a:endParaRPr>
              </a:p>
            </p:txBody>
          </p:sp>
        </p:grpSp>
        <p:sp>
          <p:nvSpPr>
            <p:cNvPr id="196" name="Freeform 759"/>
            <p:cNvSpPr>
              <a:spLocks/>
            </p:cNvSpPr>
            <p:nvPr/>
          </p:nvSpPr>
          <p:spPr bwMode="auto">
            <a:xfrm>
              <a:off x="2764842" y="2164965"/>
              <a:ext cx="148920" cy="103447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88" y="72"/>
                </a:cxn>
                <a:cxn ang="0">
                  <a:pos x="88" y="64"/>
                </a:cxn>
                <a:cxn ang="0">
                  <a:pos x="96" y="64"/>
                </a:cxn>
                <a:cxn ang="0">
                  <a:pos x="88" y="48"/>
                </a:cxn>
                <a:cxn ang="0">
                  <a:pos x="88" y="32"/>
                </a:cxn>
                <a:cxn ang="0">
                  <a:pos x="72" y="0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16" y="48"/>
                </a:cxn>
                <a:cxn ang="0">
                  <a:pos x="32" y="40"/>
                </a:cxn>
                <a:cxn ang="0">
                  <a:pos x="48" y="40"/>
                </a:cxn>
                <a:cxn ang="0">
                  <a:pos x="56" y="56"/>
                </a:cxn>
                <a:cxn ang="0">
                  <a:pos x="56" y="64"/>
                </a:cxn>
                <a:cxn ang="0">
                  <a:pos x="64" y="64"/>
                </a:cxn>
                <a:cxn ang="0">
                  <a:pos x="72" y="80"/>
                </a:cxn>
                <a:cxn ang="0">
                  <a:pos x="80" y="80"/>
                </a:cxn>
              </a:cxnLst>
              <a:rect l="0" t="0" r="r" b="b"/>
              <a:pathLst>
                <a:path w="96" h="80">
                  <a:moveTo>
                    <a:pt x="80" y="80"/>
                  </a:move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88" y="32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6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56" y="56"/>
                  </a:lnTo>
                  <a:lnTo>
                    <a:pt x="56" y="64"/>
                  </a:lnTo>
                  <a:lnTo>
                    <a:pt x="64" y="64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7" name="Freeform 760"/>
            <p:cNvSpPr>
              <a:spLocks/>
            </p:cNvSpPr>
            <p:nvPr/>
          </p:nvSpPr>
          <p:spPr bwMode="auto">
            <a:xfrm>
              <a:off x="3324735" y="2308640"/>
              <a:ext cx="398274" cy="362063"/>
            </a:xfrm>
            <a:custGeom>
              <a:avLst/>
              <a:gdLst/>
              <a:ahLst/>
              <a:cxnLst>
                <a:cxn ang="0">
                  <a:pos x="144" y="8"/>
                </a:cxn>
                <a:cxn ang="0">
                  <a:pos x="136" y="16"/>
                </a:cxn>
                <a:cxn ang="0">
                  <a:pos x="112" y="8"/>
                </a:cxn>
                <a:cxn ang="0">
                  <a:pos x="104" y="0"/>
                </a:cxn>
                <a:cxn ang="0">
                  <a:pos x="96" y="0"/>
                </a:cxn>
                <a:cxn ang="0">
                  <a:pos x="88" y="24"/>
                </a:cxn>
                <a:cxn ang="0">
                  <a:pos x="80" y="48"/>
                </a:cxn>
                <a:cxn ang="0">
                  <a:pos x="72" y="88"/>
                </a:cxn>
                <a:cxn ang="0">
                  <a:pos x="56" y="112"/>
                </a:cxn>
                <a:cxn ang="0">
                  <a:pos x="48" y="136"/>
                </a:cxn>
                <a:cxn ang="0">
                  <a:pos x="32" y="152"/>
                </a:cxn>
                <a:cxn ang="0">
                  <a:pos x="24" y="144"/>
                </a:cxn>
                <a:cxn ang="0">
                  <a:pos x="16" y="152"/>
                </a:cxn>
                <a:cxn ang="0">
                  <a:pos x="8" y="152"/>
                </a:cxn>
                <a:cxn ang="0">
                  <a:pos x="0" y="152"/>
                </a:cxn>
                <a:cxn ang="0">
                  <a:pos x="0" y="168"/>
                </a:cxn>
                <a:cxn ang="0">
                  <a:pos x="0" y="176"/>
                </a:cxn>
                <a:cxn ang="0">
                  <a:pos x="16" y="168"/>
                </a:cxn>
                <a:cxn ang="0">
                  <a:pos x="48" y="168"/>
                </a:cxn>
                <a:cxn ang="0">
                  <a:pos x="56" y="168"/>
                </a:cxn>
                <a:cxn ang="0">
                  <a:pos x="64" y="192"/>
                </a:cxn>
                <a:cxn ang="0">
                  <a:pos x="72" y="200"/>
                </a:cxn>
                <a:cxn ang="0">
                  <a:pos x="96" y="200"/>
                </a:cxn>
                <a:cxn ang="0">
                  <a:pos x="96" y="184"/>
                </a:cxn>
                <a:cxn ang="0">
                  <a:pos x="112" y="184"/>
                </a:cxn>
                <a:cxn ang="0">
                  <a:pos x="128" y="192"/>
                </a:cxn>
                <a:cxn ang="0">
                  <a:pos x="128" y="224"/>
                </a:cxn>
                <a:cxn ang="0">
                  <a:pos x="136" y="240"/>
                </a:cxn>
                <a:cxn ang="0">
                  <a:pos x="128" y="248"/>
                </a:cxn>
                <a:cxn ang="0">
                  <a:pos x="160" y="240"/>
                </a:cxn>
                <a:cxn ang="0">
                  <a:pos x="184" y="256"/>
                </a:cxn>
                <a:cxn ang="0">
                  <a:pos x="192" y="256"/>
                </a:cxn>
                <a:cxn ang="0">
                  <a:pos x="216" y="272"/>
                </a:cxn>
                <a:cxn ang="0">
                  <a:pos x="232" y="280"/>
                </a:cxn>
                <a:cxn ang="0">
                  <a:pos x="232" y="264"/>
                </a:cxn>
                <a:cxn ang="0">
                  <a:pos x="224" y="264"/>
                </a:cxn>
                <a:cxn ang="0">
                  <a:pos x="216" y="256"/>
                </a:cxn>
                <a:cxn ang="0">
                  <a:pos x="224" y="216"/>
                </a:cxn>
                <a:cxn ang="0">
                  <a:pos x="224" y="208"/>
                </a:cxn>
                <a:cxn ang="0">
                  <a:pos x="240" y="200"/>
                </a:cxn>
                <a:cxn ang="0">
                  <a:pos x="248" y="200"/>
                </a:cxn>
                <a:cxn ang="0">
                  <a:pos x="232" y="176"/>
                </a:cxn>
                <a:cxn ang="0">
                  <a:pos x="232" y="144"/>
                </a:cxn>
                <a:cxn ang="0">
                  <a:pos x="232" y="128"/>
                </a:cxn>
                <a:cxn ang="0">
                  <a:pos x="224" y="120"/>
                </a:cxn>
                <a:cxn ang="0">
                  <a:pos x="224" y="112"/>
                </a:cxn>
                <a:cxn ang="0">
                  <a:pos x="232" y="96"/>
                </a:cxn>
                <a:cxn ang="0">
                  <a:pos x="240" y="72"/>
                </a:cxn>
                <a:cxn ang="0">
                  <a:pos x="248" y="56"/>
                </a:cxn>
                <a:cxn ang="0">
                  <a:pos x="256" y="48"/>
                </a:cxn>
                <a:cxn ang="0">
                  <a:pos x="248" y="40"/>
                </a:cxn>
                <a:cxn ang="0">
                  <a:pos x="248" y="24"/>
                </a:cxn>
                <a:cxn ang="0">
                  <a:pos x="232" y="8"/>
                </a:cxn>
                <a:cxn ang="0">
                  <a:pos x="216" y="8"/>
                </a:cxn>
                <a:cxn ang="0">
                  <a:pos x="208" y="0"/>
                </a:cxn>
                <a:cxn ang="0">
                  <a:pos x="144" y="8"/>
                </a:cxn>
              </a:cxnLst>
              <a:rect l="0" t="0" r="r" b="b"/>
              <a:pathLst>
                <a:path w="256" h="280">
                  <a:moveTo>
                    <a:pt x="144" y="8"/>
                  </a:moveTo>
                  <a:lnTo>
                    <a:pt x="136" y="16"/>
                  </a:lnTo>
                  <a:lnTo>
                    <a:pt x="112" y="8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8" y="24"/>
                  </a:lnTo>
                  <a:lnTo>
                    <a:pt x="80" y="48"/>
                  </a:lnTo>
                  <a:lnTo>
                    <a:pt x="72" y="88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32" y="152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16" y="168"/>
                  </a:lnTo>
                  <a:lnTo>
                    <a:pt x="48" y="168"/>
                  </a:lnTo>
                  <a:lnTo>
                    <a:pt x="56" y="168"/>
                  </a:lnTo>
                  <a:lnTo>
                    <a:pt x="64" y="192"/>
                  </a:lnTo>
                  <a:lnTo>
                    <a:pt x="72" y="200"/>
                  </a:lnTo>
                  <a:lnTo>
                    <a:pt x="96" y="200"/>
                  </a:lnTo>
                  <a:lnTo>
                    <a:pt x="96" y="184"/>
                  </a:lnTo>
                  <a:lnTo>
                    <a:pt x="112" y="184"/>
                  </a:lnTo>
                  <a:lnTo>
                    <a:pt x="128" y="192"/>
                  </a:lnTo>
                  <a:lnTo>
                    <a:pt x="128" y="224"/>
                  </a:lnTo>
                  <a:lnTo>
                    <a:pt x="136" y="240"/>
                  </a:lnTo>
                  <a:lnTo>
                    <a:pt x="128" y="248"/>
                  </a:lnTo>
                  <a:lnTo>
                    <a:pt x="160" y="240"/>
                  </a:lnTo>
                  <a:lnTo>
                    <a:pt x="184" y="256"/>
                  </a:lnTo>
                  <a:lnTo>
                    <a:pt x="192" y="256"/>
                  </a:lnTo>
                  <a:lnTo>
                    <a:pt x="216" y="272"/>
                  </a:lnTo>
                  <a:lnTo>
                    <a:pt x="232" y="280"/>
                  </a:lnTo>
                  <a:lnTo>
                    <a:pt x="232" y="264"/>
                  </a:lnTo>
                  <a:lnTo>
                    <a:pt x="224" y="264"/>
                  </a:lnTo>
                  <a:lnTo>
                    <a:pt x="216" y="256"/>
                  </a:lnTo>
                  <a:lnTo>
                    <a:pt x="224" y="216"/>
                  </a:lnTo>
                  <a:lnTo>
                    <a:pt x="224" y="208"/>
                  </a:lnTo>
                  <a:lnTo>
                    <a:pt x="240" y="200"/>
                  </a:lnTo>
                  <a:lnTo>
                    <a:pt x="248" y="200"/>
                  </a:lnTo>
                  <a:lnTo>
                    <a:pt x="232" y="176"/>
                  </a:lnTo>
                  <a:lnTo>
                    <a:pt x="232" y="144"/>
                  </a:lnTo>
                  <a:lnTo>
                    <a:pt x="232" y="128"/>
                  </a:lnTo>
                  <a:lnTo>
                    <a:pt x="224" y="120"/>
                  </a:lnTo>
                  <a:lnTo>
                    <a:pt x="224" y="112"/>
                  </a:lnTo>
                  <a:lnTo>
                    <a:pt x="232" y="96"/>
                  </a:lnTo>
                  <a:lnTo>
                    <a:pt x="240" y="72"/>
                  </a:lnTo>
                  <a:lnTo>
                    <a:pt x="248" y="56"/>
                  </a:lnTo>
                  <a:lnTo>
                    <a:pt x="256" y="48"/>
                  </a:lnTo>
                  <a:lnTo>
                    <a:pt x="248" y="40"/>
                  </a:lnTo>
                  <a:lnTo>
                    <a:pt x="248" y="24"/>
                  </a:lnTo>
                  <a:lnTo>
                    <a:pt x="232" y="8"/>
                  </a:lnTo>
                  <a:lnTo>
                    <a:pt x="216" y="8"/>
                  </a:lnTo>
                  <a:lnTo>
                    <a:pt x="208" y="0"/>
                  </a:lnTo>
                  <a:lnTo>
                    <a:pt x="144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8" name="Freeform 761"/>
            <p:cNvSpPr>
              <a:spLocks/>
            </p:cNvSpPr>
            <p:nvPr/>
          </p:nvSpPr>
          <p:spPr bwMode="auto">
            <a:xfrm>
              <a:off x="3374375" y="2195616"/>
              <a:ext cx="273597" cy="154212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80"/>
                </a:cxn>
                <a:cxn ang="0">
                  <a:pos x="8" y="56"/>
                </a:cxn>
                <a:cxn ang="0">
                  <a:pos x="48" y="48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80" y="24"/>
                </a:cxn>
                <a:cxn ang="0">
                  <a:pos x="96" y="8"/>
                </a:cxn>
                <a:cxn ang="0">
                  <a:pos x="104" y="0"/>
                </a:cxn>
                <a:cxn ang="0">
                  <a:pos x="120" y="16"/>
                </a:cxn>
                <a:cxn ang="0">
                  <a:pos x="120" y="32"/>
                </a:cxn>
                <a:cxn ang="0">
                  <a:pos x="136" y="40"/>
                </a:cxn>
                <a:cxn ang="0">
                  <a:pos x="176" y="88"/>
                </a:cxn>
                <a:cxn ang="0">
                  <a:pos x="112" y="96"/>
                </a:cxn>
                <a:cxn ang="0">
                  <a:pos x="104" y="104"/>
                </a:cxn>
                <a:cxn ang="0">
                  <a:pos x="80" y="96"/>
                </a:cxn>
                <a:cxn ang="0">
                  <a:pos x="72" y="88"/>
                </a:cxn>
                <a:cxn ang="0">
                  <a:pos x="64" y="88"/>
                </a:cxn>
                <a:cxn ang="0">
                  <a:pos x="56" y="112"/>
                </a:cxn>
                <a:cxn ang="0">
                  <a:pos x="40" y="112"/>
                </a:cxn>
                <a:cxn ang="0">
                  <a:pos x="32" y="112"/>
                </a:cxn>
                <a:cxn ang="0">
                  <a:pos x="24" y="112"/>
                </a:cxn>
                <a:cxn ang="0">
                  <a:pos x="16" y="120"/>
                </a:cxn>
                <a:cxn ang="0">
                  <a:pos x="0" y="96"/>
                </a:cxn>
              </a:cxnLst>
              <a:rect l="0" t="0" r="r" b="b"/>
              <a:pathLst>
                <a:path w="176" h="120">
                  <a:moveTo>
                    <a:pt x="0" y="96"/>
                  </a:moveTo>
                  <a:lnTo>
                    <a:pt x="0" y="80"/>
                  </a:lnTo>
                  <a:lnTo>
                    <a:pt x="8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80" y="24"/>
                  </a:lnTo>
                  <a:lnTo>
                    <a:pt x="96" y="8"/>
                  </a:lnTo>
                  <a:lnTo>
                    <a:pt x="104" y="0"/>
                  </a:lnTo>
                  <a:lnTo>
                    <a:pt x="120" y="16"/>
                  </a:lnTo>
                  <a:lnTo>
                    <a:pt x="120" y="32"/>
                  </a:lnTo>
                  <a:lnTo>
                    <a:pt x="136" y="40"/>
                  </a:lnTo>
                  <a:lnTo>
                    <a:pt x="176" y="88"/>
                  </a:lnTo>
                  <a:lnTo>
                    <a:pt x="112" y="96"/>
                  </a:lnTo>
                  <a:lnTo>
                    <a:pt x="104" y="104"/>
                  </a:lnTo>
                  <a:lnTo>
                    <a:pt x="80" y="96"/>
                  </a:lnTo>
                  <a:lnTo>
                    <a:pt x="72" y="88"/>
                  </a:lnTo>
                  <a:lnTo>
                    <a:pt x="64" y="88"/>
                  </a:lnTo>
                  <a:lnTo>
                    <a:pt x="56" y="112"/>
                  </a:lnTo>
                  <a:lnTo>
                    <a:pt x="40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6" y="120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199" name="Freeform 762"/>
            <p:cNvSpPr>
              <a:spLocks/>
            </p:cNvSpPr>
            <p:nvPr/>
          </p:nvSpPr>
          <p:spPr bwMode="auto">
            <a:xfrm>
              <a:off x="3761105" y="2122820"/>
              <a:ext cx="296685" cy="216471"/>
            </a:xfrm>
            <a:custGeom>
              <a:avLst/>
              <a:gdLst/>
              <a:ahLst/>
              <a:cxnLst>
                <a:cxn ang="0">
                  <a:pos x="120" y="40"/>
                </a:cxn>
                <a:cxn ang="0">
                  <a:pos x="112" y="56"/>
                </a:cxn>
                <a:cxn ang="0">
                  <a:pos x="128" y="56"/>
                </a:cxn>
                <a:cxn ang="0">
                  <a:pos x="128" y="64"/>
                </a:cxn>
                <a:cxn ang="0">
                  <a:pos x="144" y="88"/>
                </a:cxn>
                <a:cxn ang="0">
                  <a:pos x="184" y="104"/>
                </a:cxn>
                <a:cxn ang="0">
                  <a:pos x="192" y="104"/>
                </a:cxn>
                <a:cxn ang="0">
                  <a:pos x="160" y="144"/>
                </a:cxn>
                <a:cxn ang="0">
                  <a:pos x="136" y="152"/>
                </a:cxn>
                <a:cxn ang="0">
                  <a:pos x="112" y="160"/>
                </a:cxn>
                <a:cxn ang="0">
                  <a:pos x="104" y="160"/>
                </a:cxn>
                <a:cxn ang="0">
                  <a:pos x="80" y="168"/>
                </a:cxn>
                <a:cxn ang="0">
                  <a:pos x="64" y="168"/>
                </a:cxn>
                <a:cxn ang="0">
                  <a:pos x="48" y="152"/>
                </a:cxn>
                <a:cxn ang="0">
                  <a:pos x="32" y="152"/>
                </a:cxn>
                <a:cxn ang="0">
                  <a:pos x="32" y="144"/>
                </a:cxn>
                <a:cxn ang="0">
                  <a:pos x="24" y="136"/>
                </a:cxn>
                <a:cxn ang="0">
                  <a:pos x="8" y="112"/>
                </a:cxn>
                <a:cxn ang="0">
                  <a:pos x="0" y="104"/>
                </a:cxn>
                <a:cxn ang="0">
                  <a:pos x="0" y="96"/>
                </a:cxn>
                <a:cxn ang="0">
                  <a:pos x="8" y="96"/>
                </a:cxn>
                <a:cxn ang="0">
                  <a:pos x="16" y="64"/>
                </a:cxn>
                <a:cxn ang="0">
                  <a:pos x="40" y="24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64" y="8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120" y="40"/>
                </a:cxn>
              </a:cxnLst>
              <a:rect l="0" t="0" r="r" b="b"/>
              <a:pathLst>
                <a:path w="192" h="168">
                  <a:moveTo>
                    <a:pt x="120" y="40"/>
                  </a:moveTo>
                  <a:lnTo>
                    <a:pt x="112" y="56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44" y="88"/>
                  </a:lnTo>
                  <a:lnTo>
                    <a:pt x="184" y="104"/>
                  </a:lnTo>
                  <a:lnTo>
                    <a:pt x="192" y="104"/>
                  </a:lnTo>
                  <a:lnTo>
                    <a:pt x="160" y="144"/>
                  </a:lnTo>
                  <a:lnTo>
                    <a:pt x="136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0" y="168"/>
                  </a:lnTo>
                  <a:lnTo>
                    <a:pt x="64" y="168"/>
                  </a:lnTo>
                  <a:lnTo>
                    <a:pt x="48" y="152"/>
                  </a:lnTo>
                  <a:lnTo>
                    <a:pt x="32" y="152"/>
                  </a:lnTo>
                  <a:lnTo>
                    <a:pt x="32" y="144"/>
                  </a:lnTo>
                  <a:lnTo>
                    <a:pt x="24" y="136"/>
                  </a:lnTo>
                  <a:lnTo>
                    <a:pt x="8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96"/>
                  </a:lnTo>
                  <a:lnTo>
                    <a:pt x="16" y="64"/>
                  </a:lnTo>
                  <a:lnTo>
                    <a:pt x="40" y="24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12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0" name="Freeform 763"/>
            <p:cNvSpPr>
              <a:spLocks/>
            </p:cNvSpPr>
            <p:nvPr/>
          </p:nvSpPr>
          <p:spPr bwMode="auto">
            <a:xfrm>
              <a:off x="3822288" y="2061518"/>
              <a:ext cx="137376" cy="113025"/>
            </a:xfrm>
            <a:custGeom>
              <a:avLst/>
              <a:gdLst/>
              <a:ahLst/>
              <a:cxnLst>
                <a:cxn ang="0">
                  <a:pos x="80" y="88"/>
                </a:cxn>
                <a:cxn ang="0">
                  <a:pos x="88" y="80"/>
                </a:cxn>
                <a:cxn ang="0">
                  <a:pos x="64" y="48"/>
                </a:cxn>
                <a:cxn ang="0">
                  <a:pos x="40" y="32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8" y="16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24" y="56"/>
                </a:cxn>
                <a:cxn ang="0">
                  <a:pos x="32" y="48"/>
                </a:cxn>
                <a:cxn ang="0">
                  <a:pos x="48" y="56"/>
                </a:cxn>
                <a:cxn ang="0">
                  <a:pos x="80" y="88"/>
                </a:cxn>
              </a:cxnLst>
              <a:rect l="0" t="0" r="r" b="b"/>
              <a:pathLst>
                <a:path w="88" h="88">
                  <a:moveTo>
                    <a:pt x="80" y="88"/>
                  </a:moveTo>
                  <a:lnTo>
                    <a:pt x="88" y="80"/>
                  </a:lnTo>
                  <a:lnTo>
                    <a:pt x="64" y="48"/>
                  </a:lnTo>
                  <a:lnTo>
                    <a:pt x="40" y="32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8" y="16"/>
                  </a:lnTo>
                  <a:lnTo>
                    <a:pt x="0" y="56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56"/>
                  </a:lnTo>
                  <a:lnTo>
                    <a:pt x="32" y="48"/>
                  </a:lnTo>
                  <a:lnTo>
                    <a:pt x="48" y="56"/>
                  </a:lnTo>
                  <a:lnTo>
                    <a:pt x="80" y="8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1" name="Freeform 764"/>
            <p:cNvSpPr>
              <a:spLocks/>
            </p:cNvSpPr>
            <p:nvPr/>
          </p:nvSpPr>
          <p:spPr bwMode="auto">
            <a:xfrm>
              <a:off x="3523295" y="1958072"/>
              <a:ext cx="335936" cy="381220"/>
            </a:xfrm>
            <a:custGeom>
              <a:avLst/>
              <a:gdLst/>
              <a:ahLst/>
              <a:cxnLst>
                <a:cxn ang="0">
                  <a:pos x="192" y="136"/>
                </a:cxn>
                <a:cxn ang="0">
                  <a:pos x="200" y="96"/>
                </a:cxn>
                <a:cxn ang="0">
                  <a:pos x="216" y="88"/>
                </a:cxn>
                <a:cxn ang="0">
                  <a:pos x="216" y="80"/>
                </a:cxn>
                <a:cxn ang="0">
                  <a:pos x="208" y="72"/>
                </a:cxn>
                <a:cxn ang="0">
                  <a:pos x="192" y="16"/>
                </a:cxn>
                <a:cxn ang="0">
                  <a:pos x="176" y="8"/>
                </a:cxn>
                <a:cxn ang="0">
                  <a:pos x="176" y="0"/>
                </a:cxn>
                <a:cxn ang="0">
                  <a:pos x="160" y="16"/>
                </a:cxn>
                <a:cxn ang="0">
                  <a:pos x="144" y="16"/>
                </a:cxn>
                <a:cxn ang="0">
                  <a:pos x="40" y="16"/>
                </a:cxn>
                <a:cxn ang="0">
                  <a:pos x="40" y="48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24" y="104"/>
                </a:cxn>
                <a:cxn ang="0">
                  <a:pos x="24" y="112"/>
                </a:cxn>
                <a:cxn ang="0">
                  <a:pos x="16" y="112"/>
                </a:cxn>
                <a:cxn ang="0">
                  <a:pos x="0" y="152"/>
                </a:cxn>
                <a:cxn ang="0">
                  <a:pos x="16" y="176"/>
                </a:cxn>
                <a:cxn ang="0">
                  <a:pos x="8" y="184"/>
                </a:cxn>
                <a:cxn ang="0">
                  <a:pos x="24" y="200"/>
                </a:cxn>
                <a:cxn ang="0">
                  <a:pos x="24" y="216"/>
                </a:cxn>
                <a:cxn ang="0">
                  <a:pos x="40" y="224"/>
                </a:cxn>
                <a:cxn ang="0">
                  <a:pos x="80" y="272"/>
                </a:cxn>
                <a:cxn ang="0">
                  <a:pos x="88" y="280"/>
                </a:cxn>
                <a:cxn ang="0">
                  <a:pos x="104" y="280"/>
                </a:cxn>
                <a:cxn ang="0">
                  <a:pos x="120" y="296"/>
                </a:cxn>
                <a:cxn ang="0">
                  <a:pos x="136" y="296"/>
                </a:cxn>
                <a:cxn ang="0">
                  <a:pos x="160" y="288"/>
                </a:cxn>
                <a:cxn ang="0">
                  <a:pos x="168" y="280"/>
                </a:cxn>
                <a:cxn ang="0">
                  <a:pos x="184" y="280"/>
                </a:cxn>
                <a:cxn ang="0">
                  <a:pos x="184" y="272"/>
                </a:cxn>
                <a:cxn ang="0">
                  <a:pos x="176" y="264"/>
                </a:cxn>
                <a:cxn ang="0">
                  <a:pos x="160" y="240"/>
                </a:cxn>
                <a:cxn ang="0">
                  <a:pos x="152" y="232"/>
                </a:cxn>
                <a:cxn ang="0">
                  <a:pos x="152" y="224"/>
                </a:cxn>
                <a:cxn ang="0">
                  <a:pos x="160" y="224"/>
                </a:cxn>
                <a:cxn ang="0">
                  <a:pos x="168" y="192"/>
                </a:cxn>
                <a:cxn ang="0">
                  <a:pos x="192" y="152"/>
                </a:cxn>
                <a:cxn ang="0">
                  <a:pos x="192" y="136"/>
                </a:cxn>
              </a:cxnLst>
              <a:rect l="0" t="0" r="r" b="b"/>
              <a:pathLst>
                <a:path w="216" h="296">
                  <a:moveTo>
                    <a:pt x="192" y="136"/>
                  </a:moveTo>
                  <a:lnTo>
                    <a:pt x="200" y="96"/>
                  </a:lnTo>
                  <a:lnTo>
                    <a:pt x="216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192" y="16"/>
                  </a:lnTo>
                  <a:lnTo>
                    <a:pt x="176" y="8"/>
                  </a:lnTo>
                  <a:lnTo>
                    <a:pt x="176" y="0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40" y="16"/>
                  </a:lnTo>
                  <a:lnTo>
                    <a:pt x="40" y="48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104"/>
                  </a:lnTo>
                  <a:lnTo>
                    <a:pt x="24" y="112"/>
                  </a:lnTo>
                  <a:lnTo>
                    <a:pt x="16" y="112"/>
                  </a:lnTo>
                  <a:lnTo>
                    <a:pt x="0" y="152"/>
                  </a:lnTo>
                  <a:lnTo>
                    <a:pt x="16" y="176"/>
                  </a:lnTo>
                  <a:lnTo>
                    <a:pt x="8" y="184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40" y="224"/>
                  </a:lnTo>
                  <a:lnTo>
                    <a:pt x="80" y="272"/>
                  </a:lnTo>
                  <a:lnTo>
                    <a:pt x="88" y="280"/>
                  </a:lnTo>
                  <a:lnTo>
                    <a:pt x="104" y="280"/>
                  </a:lnTo>
                  <a:lnTo>
                    <a:pt x="120" y="296"/>
                  </a:lnTo>
                  <a:lnTo>
                    <a:pt x="136" y="296"/>
                  </a:lnTo>
                  <a:lnTo>
                    <a:pt x="160" y="288"/>
                  </a:lnTo>
                  <a:lnTo>
                    <a:pt x="168" y="280"/>
                  </a:lnTo>
                  <a:lnTo>
                    <a:pt x="184" y="280"/>
                  </a:lnTo>
                  <a:lnTo>
                    <a:pt x="184" y="272"/>
                  </a:lnTo>
                  <a:lnTo>
                    <a:pt x="176" y="264"/>
                  </a:lnTo>
                  <a:lnTo>
                    <a:pt x="160" y="240"/>
                  </a:lnTo>
                  <a:lnTo>
                    <a:pt x="152" y="232"/>
                  </a:lnTo>
                  <a:lnTo>
                    <a:pt x="152" y="224"/>
                  </a:lnTo>
                  <a:lnTo>
                    <a:pt x="160" y="224"/>
                  </a:lnTo>
                  <a:lnTo>
                    <a:pt x="168" y="192"/>
                  </a:lnTo>
                  <a:lnTo>
                    <a:pt x="192" y="152"/>
                  </a:lnTo>
                  <a:lnTo>
                    <a:pt x="192" y="13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2" name="Freeform 765"/>
            <p:cNvSpPr>
              <a:spLocks/>
            </p:cNvSpPr>
            <p:nvPr/>
          </p:nvSpPr>
          <p:spPr bwMode="auto">
            <a:xfrm>
              <a:off x="2963402" y="2112284"/>
              <a:ext cx="161619" cy="113983"/>
            </a:xfrm>
            <a:custGeom>
              <a:avLst/>
              <a:gdLst/>
              <a:ahLst/>
              <a:cxnLst>
                <a:cxn ang="0">
                  <a:pos x="96" y="40"/>
                </a:cxn>
                <a:cxn ang="0">
                  <a:pos x="88" y="40"/>
                </a:cxn>
                <a:cxn ang="0">
                  <a:pos x="72" y="16"/>
                </a:cxn>
                <a:cxn ang="0">
                  <a:pos x="72" y="0"/>
                </a:cxn>
                <a:cxn ang="0">
                  <a:pos x="56" y="8"/>
                </a:cxn>
                <a:cxn ang="0">
                  <a:pos x="32" y="24"/>
                </a:cxn>
                <a:cxn ang="0">
                  <a:pos x="16" y="32"/>
                </a:cxn>
                <a:cxn ang="0">
                  <a:pos x="0" y="56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24" y="80"/>
                </a:cxn>
                <a:cxn ang="0">
                  <a:pos x="32" y="88"/>
                </a:cxn>
                <a:cxn ang="0">
                  <a:pos x="32" y="64"/>
                </a:cxn>
                <a:cxn ang="0">
                  <a:pos x="64" y="64"/>
                </a:cxn>
                <a:cxn ang="0">
                  <a:pos x="80" y="64"/>
                </a:cxn>
                <a:cxn ang="0">
                  <a:pos x="88" y="56"/>
                </a:cxn>
                <a:cxn ang="0">
                  <a:pos x="96" y="56"/>
                </a:cxn>
                <a:cxn ang="0">
                  <a:pos x="104" y="48"/>
                </a:cxn>
                <a:cxn ang="0">
                  <a:pos x="96" y="40"/>
                </a:cxn>
              </a:cxnLst>
              <a:rect l="0" t="0" r="r" b="b"/>
              <a:pathLst>
                <a:path w="104" h="88">
                  <a:moveTo>
                    <a:pt x="96" y="40"/>
                  </a:moveTo>
                  <a:lnTo>
                    <a:pt x="88" y="40"/>
                  </a:lnTo>
                  <a:lnTo>
                    <a:pt x="72" y="16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32" y="24"/>
                  </a:lnTo>
                  <a:lnTo>
                    <a:pt x="16" y="32"/>
                  </a:lnTo>
                  <a:lnTo>
                    <a:pt x="0" y="56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64"/>
                  </a:lnTo>
                  <a:lnTo>
                    <a:pt x="64" y="64"/>
                  </a:lnTo>
                  <a:lnTo>
                    <a:pt x="80" y="64"/>
                  </a:lnTo>
                  <a:lnTo>
                    <a:pt x="88" y="56"/>
                  </a:lnTo>
                  <a:lnTo>
                    <a:pt x="96" y="56"/>
                  </a:lnTo>
                  <a:lnTo>
                    <a:pt x="104" y="48"/>
                  </a:lnTo>
                  <a:lnTo>
                    <a:pt x="96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3" name="Freeform 766"/>
            <p:cNvSpPr>
              <a:spLocks/>
            </p:cNvSpPr>
            <p:nvPr/>
          </p:nvSpPr>
          <p:spPr bwMode="auto">
            <a:xfrm>
              <a:off x="3075381" y="1947535"/>
              <a:ext cx="323237" cy="237544"/>
            </a:xfrm>
            <a:custGeom>
              <a:avLst/>
              <a:gdLst/>
              <a:ahLst/>
              <a:cxnLst>
                <a:cxn ang="0">
                  <a:pos x="176" y="152"/>
                </a:cxn>
                <a:cxn ang="0">
                  <a:pos x="176" y="144"/>
                </a:cxn>
                <a:cxn ang="0">
                  <a:pos x="200" y="96"/>
                </a:cxn>
                <a:cxn ang="0">
                  <a:pos x="208" y="48"/>
                </a:cxn>
                <a:cxn ang="0">
                  <a:pos x="200" y="48"/>
                </a:cxn>
                <a:cxn ang="0">
                  <a:pos x="192" y="32"/>
                </a:cxn>
                <a:cxn ang="0">
                  <a:pos x="192" y="8"/>
                </a:cxn>
                <a:cxn ang="0">
                  <a:pos x="184" y="0"/>
                </a:cxn>
                <a:cxn ang="0">
                  <a:pos x="152" y="0"/>
                </a:cxn>
                <a:cxn ang="0">
                  <a:pos x="72" y="64"/>
                </a:cxn>
                <a:cxn ang="0">
                  <a:pos x="56" y="72"/>
                </a:cxn>
                <a:cxn ang="0">
                  <a:pos x="56" y="112"/>
                </a:cxn>
                <a:cxn ang="0">
                  <a:pos x="48" y="120"/>
                </a:cxn>
                <a:cxn ang="0">
                  <a:pos x="0" y="128"/>
                </a:cxn>
                <a:cxn ang="0">
                  <a:pos x="0" y="144"/>
                </a:cxn>
                <a:cxn ang="0">
                  <a:pos x="16" y="168"/>
                </a:cxn>
                <a:cxn ang="0">
                  <a:pos x="24" y="168"/>
                </a:cxn>
                <a:cxn ang="0">
                  <a:pos x="32" y="176"/>
                </a:cxn>
                <a:cxn ang="0">
                  <a:pos x="40" y="168"/>
                </a:cxn>
                <a:cxn ang="0">
                  <a:pos x="48" y="184"/>
                </a:cxn>
                <a:cxn ang="0">
                  <a:pos x="48" y="168"/>
                </a:cxn>
                <a:cxn ang="0">
                  <a:pos x="56" y="152"/>
                </a:cxn>
                <a:cxn ang="0">
                  <a:pos x="72" y="152"/>
                </a:cxn>
                <a:cxn ang="0">
                  <a:pos x="88" y="160"/>
                </a:cxn>
                <a:cxn ang="0">
                  <a:pos x="104" y="160"/>
                </a:cxn>
                <a:cxn ang="0">
                  <a:pos x="120" y="168"/>
                </a:cxn>
                <a:cxn ang="0">
                  <a:pos x="136" y="160"/>
                </a:cxn>
                <a:cxn ang="0">
                  <a:pos x="160" y="160"/>
                </a:cxn>
                <a:cxn ang="0">
                  <a:pos x="168" y="152"/>
                </a:cxn>
                <a:cxn ang="0">
                  <a:pos x="176" y="152"/>
                </a:cxn>
              </a:cxnLst>
              <a:rect l="0" t="0" r="r" b="b"/>
              <a:pathLst>
                <a:path w="208" h="184">
                  <a:moveTo>
                    <a:pt x="176" y="152"/>
                  </a:moveTo>
                  <a:lnTo>
                    <a:pt x="176" y="144"/>
                  </a:lnTo>
                  <a:lnTo>
                    <a:pt x="200" y="96"/>
                  </a:lnTo>
                  <a:lnTo>
                    <a:pt x="208" y="48"/>
                  </a:lnTo>
                  <a:lnTo>
                    <a:pt x="200" y="48"/>
                  </a:lnTo>
                  <a:lnTo>
                    <a:pt x="192" y="32"/>
                  </a:lnTo>
                  <a:lnTo>
                    <a:pt x="192" y="8"/>
                  </a:lnTo>
                  <a:lnTo>
                    <a:pt x="184" y="0"/>
                  </a:lnTo>
                  <a:lnTo>
                    <a:pt x="152" y="0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112"/>
                  </a:lnTo>
                  <a:lnTo>
                    <a:pt x="48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16" y="168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40" y="168"/>
                  </a:lnTo>
                  <a:lnTo>
                    <a:pt x="48" y="184"/>
                  </a:lnTo>
                  <a:lnTo>
                    <a:pt x="48" y="168"/>
                  </a:lnTo>
                  <a:lnTo>
                    <a:pt x="56" y="152"/>
                  </a:lnTo>
                  <a:lnTo>
                    <a:pt x="72" y="152"/>
                  </a:lnTo>
                  <a:lnTo>
                    <a:pt x="88" y="160"/>
                  </a:lnTo>
                  <a:lnTo>
                    <a:pt x="104" y="160"/>
                  </a:lnTo>
                  <a:lnTo>
                    <a:pt x="120" y="168"/>
                  </a:lnTo>
                  <a:lnTo>
                    <a:pt x="136" y="160"/>
                  </a:lnTo>
                  <a:lnTo>
                    <a:pt x="160" y="160"/>
                  </a:lnTo>
                  <a:lnTo>
                    <a:pt x="168" y="152"/>
                  </a:lnTo>
                  <a:lnTo>
                    <a:pt x="176" y="15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4" name="Freeform 767"/>
            <p:cNvSpPr>
              <a:spLocks/>
            </p:cNvSpPr>
            <p:nvPr/>
          </p:nvSpPr>
          <p:spPr bwMode="auto">
            <a:xfrm>
              <a:off x="2827181" y="1916885"/>
              <a:ext cx="335936" cy="288309"/>
            </a:xfrm>
            <a:custGeom>
              <a:avLst/>
              <a:gdLst/>
              <a:ahLst/>
              <a:cxnLst>
                <a:cxn ang="0">
                  <a:pos x="160" y="152"/>
                </a:cxn>
                <a:cxn ang="0">
                  <a:pos x="208" y="144"/>
                </a:cxn>
                <a:cxn ang="0">
                  <a:pos x="216" y="136"/>
                </a:cxn>
                <a:cxn ang="0">
                  <a:pos x="216" y="96"/>
                </a:cxn>
                <a:cxn ang="0">
                  <a:pos x="200" y="96"/>
                </a:cxn>
                <a:cxn ang="0">
                  <a:pos x="200" y="80"/>
                </a:cxn>
                <a:cxn ang="0">
                  <a:pos x="184" y="72"/>
                </a:cxn>
                <a:cxn ang="0">
                  <a:pos x="168" y="64"/>
                </a:cxn>
                <a:cxn ang="0">
                  <a:pos x="96" y="0"/>
                </a:cxn>
                <a:cxn ang="0">
                  <a:pos x="72" y="0"/>
                </a:cxn>
                <a:cxn ang="0">
                  <a:pos x="88" y="144"/>
                </a:cxn>
                <a:cxn ang="0">
                  <a:pos x="24" y="144"/>
                </a:cxn>
                <a:cxn ang="0">
                  <a:pos x="16" y="152"/>
                </a:cxn>
                <a:cxn ang="0">
                  <a:pos x="8" y="144"/>
                </a:cxn>
                <a:cxn ang="0">
                  <a:pos x="0" y="160"/>
                </a:cxn>
                <a:cxn ang="0">
                  <a:pos x="8" y="192"/>
                </a:cxn>
                <a:cxn ang="0">
                  <a:pos x="16" y="200"/>
                </a:cxn>
                <a:cxn ang="0">
                  <a:pos x="32" y="192"/>
                </a:cxn>
                <a:cxn ang="0">
                  <a:pos x="48" y="224"/>
                </a:cxn>
                <a:cxn ang="0">
                  <a:pos x="56" y="224"/>
                </a:cxn>
                <a:cxn ang="0">
                  <a:pos x="64" y="224"/>
                </a:cxn>
                <a:cxn ang="0">
                  <a:pos x="72" y="224"/>
                </a:cxn>
                <a:cxn ang="0">
                  <a:pos x="80" y="224"/>
                </a:cxn>
                <a:cxn ang="0">
                  <a:pos x="88" y="224"/>
                </a:cxn>
                <a:cxn ang="0">
                  <a:pos x="88" y="208"/>
                </a:cxn>
                <a:cxn ang="0">
                  <a:pos x="104" y="184"/>
                </a:cxn>
                <a:cxn ang="0">
                  <a:pos x="120" y="176"/>
                </a:cxn>
                <a:cxn ang="0">
                  <a:pos x="144" y="160"/>
                </a:cxn>
                <a:cxn ang="0">
                  <a:pos x="160" y="152"/>
                </a:cxn>
              </a:cxnLst>
              <a:rect l="0" t="0" r="r" b="b"/>
              <a:pathLst>
                <a:path w="216" h="224">
                  <a:moveTo>
                    <a:pt x="160" y="152"/>
                  </a:moveTo>
                  <a:lnTo>
                    <a:pt x="208" y="144"/>
                  </a:lnTo>
                  <a:lnTo>
                    <a:pt x="216" y="136"/>
                  </a:lnTo>
                  <a:lnTo>
                    <a:pt x="216" y="96"/>
                  </a:lnTo>
                  <a:lnTo>
                    <a:pt x="200" y="96"/>
                  </a:lnTo>
                  <a:lnTo>
                    <a:pt x="200" y="80"/>
                  </a:lnTo>
                  <a:lnTo>
                    <a:pt x="184" y="72"/>
                  </a:lnTo>
                  <a:lnTo>
                    <a:pt x="168" y="64"/>
                  </a:lnTo>
                  <a:lnTo>
                    <a:pt x="96" y="0"/>
                  </a:lnTo>
                  <a:lnTo>
                    <a:pt x="72" y="0"/>
                  </a:lnTo>
                  <a:lnTo>
                    <a:pt x="88" y="144"/>
                  </a:lnTo>
                  <a:lnTo>
                    <a:pt x="24" y="144"/>
                  </a:lnTo>
                  <a:lnTo>
                    <a:pt x="16" y="152"/>
                  </a:lnTo>
                  <a:lnTo>
                    <a:pt x="8" y="144"/>
                  </a:lnTo>
                  <a:lnTo>
                    <a:pt x="0" y="160"/>
                  </a:lnTo>
                  <a:lnTo>
                    <a:pt x="8" y="192"/>
                  </a:lnTo>
                  <a:lnTo>
                    <a:pt x="16" y="200"/>
                  </a:lnTo>
                  <a:lnTo>
                    <a:pt x="32" y="192"/>
                  </a:lnTo>
                  <a:lnTo>
                    <a:pt x="48" y="224"/>
                  </a:lnTo>
                  <a:lnTo>
                    <a:pt x="56" y="224"/>
                  </a:lnTo>
                  <a:lnTo>
                    <a:pt x="64" y="224"/>
                  </a:lnTo>
                  <a:lnTo>
                    <a:pt x="72" y="224"/>
                  </a:lnTo>
                  <a:lnTo>
                    <a:pt x="80" y="224"/>
                  </a:lnTo>
                  <a:lnTo>
                    <a:pt x="88" y="224"/>
                  </a:lnTo>
                  <a:lnTo>
                    <a:pt x="88" y="208"/>
                  </a:lnTo>
                  <a:lnTo>
                    <a:pt x="104" y="184"/>
                  </a:lnTo>
                  <a:lnTo>
                    <a:pt x="120" y="176"/>
                  </a:lnTo>
                  <a:lnTo>
                    <a:pt x="144" y="160"/>
                  </a:lnTo>
                  <a:lnTo>
                    <a:pt x="160" y="15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5" name="Freeform 768"/>
            <p:cNvSpPr>
              <a:spLocks/>
            </p:cNvSpPr>
            <p:nvPr/>
          </p:nvSpPr>
          <p:spPr bwMode="auto">
            <a:xfrm>
              <a:off x="3262396" y="1760757"/>
              <a:ext cx="323237" cy="270110"/>
            </a:xfrm>
            <a:custGeom>
              <a:avLst/>
              <a:gdLst/>
              <a:ahLst/>
              <a:cxnLst>
                <a:cxn ang="0">
                  <a:pos x="208" y="168"/>
                </a:cxn>
                <a:cxn ang="0">
                  <a:pos x="200" y="72"/>
                </a:cxn>
                <a:cxn ang="0">
                  <a:pos x="200" y="48"/>
                </a:cxn>
                <a:cxn ang="0">
                  <a:pos x="200" y="24"/>
                </a:cxn>
                <a:cxn ang="0">
                  <a:pos x="176" y="16"/>
                </a:cxn>
                <a:cxn ang="0">
                  <a:pos x="176" y="8"/>
                </a:cxn>
                <a:cxn ang="0">
                  <a:pos x="160" y="8"/>
                </a:cxn>
                <a:cxn ang="0">
                  <a:pos x="136" y="16"/>
                </a:cxn>
                <a:cxn ang="0">
                  <a:pos x="136" y="40"/>
                </a:cxn>
                <a:cxn ang="0">
                  <a:pos x="128" y="48"/>
                </a:cxn>
                <a:cxn ang="0">
                  <a:pos x="120" y="40"/>
                </a:cxn>
                <a:cxn ang="0">
                  <a:pos x="104" y="32"/>
                </a:cxn>
                <a:cxn ang="0">
                  <a:pos x="80" y="24"/>
                </a:cxn>
                <a:cxn ang="0">
                  <a:pos x="80" y="16"/>
                </a:cxn>
                <a:cxn ang="0">
                  <a:pos x="64" y="8"/>
                </a:cxn>
                <a:cxn ang="0">
                  <a:pos x="40" y="8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8" y="56"/>
                </a:cxn>
                <a:cxn ang="0">
                  <a:pos x="8" y="80"/>
                </a:cxn>
                <a:cxn ang="0">
                  <a:pos x="8" y="96"/>
                </a:cxn>
                <a:cxn ang="0">
                  <a:pos x="0" y="104"/>
                </a:cxn>
                <a:cxn ang="0">
                  <a:pos x="16" y="128"/>
                </a:cxn>
                <a:cxn ang="0">
                  <a:pos x="24" y="128"/>
                </a:cxn>
                <a:cxn ang="0">
                  <a:pos x="32" y="144"/>
                </a:cxn>
                <a:cxn ang="0">
                  <a:pos x="64" y="144"/>
                </a:cxn>
                <a:cxn ang="0">
                  <a:pos x="72" y="152"/>
                </a:cxn>
                <a:cxn ang="0">
                  <a:pos x="96" y="152"/>
                </a:cxn>
                <a:cxn ang="0">
                  <a:pos x="192" y="208"/>
                </a:cxn>
                <a:cxn ang="0">
                  <a:pos x="192" y="200"/>
                </a:cxn>
                <a:cxn ang="0">
                  <a:pos x="208" y="200"/>
                </a:cxn>
                <a:cxn ang="0">
                  <a:pos x="208" y="168"/>
                </a:cxn>
              </a:cxnLst>
              <a:rect l="0" t="0" r="r" b="b"/>
              <a:pathLst>
                <a:path w="208" h="208">
                  <a:moveTo>
                    <a:pt x="208" y="168"/>
                  </a:moveTo>
                  <a:lnTo>
                    <a:pt x="200" y="72"/>
                  </a:lnTo>
                  <a:lnTo>
                    <a:pt x="200" y="48"/>
                  </a:lnTo>
                  <a:lnTo>
                    <a:pt x="200" y="24"/>
                  </a:lnTo>
                  <a:lnTo>
                    <a:pt x="176" y="16"/>
                  </a:lnTo>
                  <a:lnTo>
                    <a:pt x="176" y="8"/>
                  </a:lnTo>
                  <a:lnTo>
                    <a:pt x="160" y="8"/>
                  </a:lnTo>
                  <a:lnTo>
                    <a:pt x="136" y="16"/>
                  </a:lnTo>
                  <a:lnTo>
                    <a:pt x="136" y="40"/>
                  </a:lnTo>
                  <a:lnTo>
                    <a:pt x="128" y="48"/>
                  </a:lnTo>
                  <a:lnTo>
                    <a:pt x="120" y="40"/>
                  </a:lnTo>
                  <a:lnTo>
                    <a:pt x="104" y="32"/>
                  </a:lnTo>
                  <a:lnTo>
                    <a:pt x="80" y="24"/>
                  </a:lnTo>
                  <a:lnTo>
                    <a:pt x="80" y="16"/>
                  </a:lnTo>
                  <a:lnTo>
                    <a:pt x="64" y="8"/>
                  </a:lnTo>
                  <a:lnTo>
                    <a:pt x="40" y="8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8" y="56"/>
                  </a:lnTo>
                  <a:lnTo>
                    <a:pt x="8" y="80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16" y="128"/>
                  </a:lnTo>
                  <a:lnTo>
                    <a:pt x="24" y="128"/>
                  </a:lnTo>
                  <a:lnTo>
                    <a:pt x="32" y="144"/>
                  </a:lnTo>
                  <a:lnTo>
                    <a:pt x="64" y="144"/>
                  </a:lnTo>
                  <a:lnTo>
                    <a:pt x="72" y="152"/>
                  </a:lnTo>
                  <a:lnTo>
                    <a:pt x="96" y="152"/>
                  </a:lnTo>
                  <a:lnTo>
                    <a:pt x="192" y="208"/>
                  </a:lnTo>
                  <a:lnTo>
                    <a:pt x="192" y="200"/>
                  </a:lnTo>
                  <a:lnTo>
                    <a:pt x="208" y="200"/>
                  </a:lnTo>
                  <a:lnTo>
                    <a:pt x="208" y="16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6" name="Freeform 769"/>
            <p:cNvSpPr>
              <a:spLocks/>
            </p:cNvSpPr>
            <p:nvPr/>
          </p:nvSpPr>
          <p:spPr bwMode="auto">
            <a:xfrm>
              <a:off x="2902218" y="1688919"/>
              <a:ext cx="410973" cy="351527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192" y="0"/>
                </a:cxn>
                <a:cxn ang="0">
                  <a:pos x="184" y="0"/>
                </a:cxn>
                <a:cxn ang="0">
                  <a:pos x="168" y="0"/>
                </a:cxn>
                <a:cxn ang="0">
                  <a:pos x="128" y="8"/>
                </a:cxn>
                <a:cxn ang="0">
                  <a:pos x="88" y="24"/>
                </a:cxn>
                <a:cxn ang="0">
                  <a:pos x="96" y="32"/>
                </a:cxn>
                <a:cxn ang="0">
                  <a:pos x="96" y="72"/>
                </a:cxn>
                <a:cxn ang="0">
                  <a:pos x="64" y="80"/>
                </a:cxn>
                <a:cxn ang="0">
                  <a:pos x="64" y="88"/>
                </a:cxn>
                <a:cxn ang="0">
                  <a:pos x="48" y="104"/>
                </a:cxn>
                <a:cxn ang="0">
                  <a:pos x="8" y="112"/>
                </a:cxn>
                <a:cxn ang="0">
                  <a:pos x="0" y="120"/>
                </a:cxn>
                <a:cxn ang="0">
                  <a:pos x="0" y="136"/>
                </a:cxn>
                <a:cxn ang="0">
                  <a:pos x="0" y="144"/>
                </a:cxn>
                <a:cxn ang="0">
                  <a:pos x="48" y="176"/>
                </a:cxn>
                <a:cxn ang="0">
                  <a:pos x="120" y="240"/>
                </a:cxn>
                <a:cxn ang="0">
                  <a:pos x="136" y="248"/>
                </a:cxn>
                <a:cxn ang="0">
                  <a:pos x="152" y="256"/>
                </a:cxn>
                <a:cxn ang="0">
                  <a:pos x="152" y="272"/>
                </a:cxn>
                <a:cxn ang="0">
                  <a:pos x="168" y="272"/>
                </a:cxn>
                <a:cxn ang="0">
                  <a:pos x="184" y="264"/>
                </a:cxn>
                <a:cxn ang="0">
                  <a:pos x="264" y="200"/>
                </a:cxn>
                <a:cxn ang="0">
                  <a:pos x="256" y="184"/>
                </a:cxn>
                <a:cxn ang="0">
                  <a:pos x="248" y="184"/>
                </a:cxn>
                <a:cxn ang="0">
                  <a:pos x="232" y="160"/>
                </a:cxn>
                <a:cxn ang="0">
                  <a:pos x="240" y="152"/>
                </a:cxn>
                <a:cxn ang="0">
                  <a:pos x="240" y="136"/>
                </a:cxn>
                <a:cxn ang="0">
                  <a:pos x="240" y="112"/>
                </a:cxn>
                <a:cxn ang="0">
                  <a:pos x="232" y="104"/>
                </a:cxn>
                <a:cxn ang="0">
                  <a:pos x="232" y="96"/>
                </a:cxn>
                <a:cxn ang="0">
                  <a:pos x="232" y="72"/>
                </a:cxn>
                <a:cxn ang="0">
                  <a:pos x="216" y="64"/>
                </a:cxn>
                <a:cxn ang="0">
                  <a:pos x="208" y="48"/>
                </a:cxn>
                <a:cxn ang="0">
                  <a:pos x="224" y="32"/>
                </a:cxn>
                <a:cxn ang="0">
                  <a:pos x="224" y="8"/>
                </a:cxn>
                <a:cxn ang="0">
                  <a:pos x="224" y="0"/>
                </a:cxn>
                <a:cxn ang="0">
                  <a:pos x="216" y="0"/>
                </a:cxn>
              </a:cxnLst>
              <a:rect l="0" t="0" r="r" b="b"/>
              <a:pathLst>
                <a:path w="264" h="272">
                  <a:moveTo>
                    <a:pt x="216" y="0"/>
                  </a:moveTo>
                  <a:lnTo>
                    <a:pt x="192" y="0"/>
                  </a:lnTo>
                  <a:lnTo>
                    <a:pt x="184" y="0"/>
                  </a:lnTo>
                  <a:lnTo>
                    <a:pt x="168" y="0"/>
                  </a:lnTo>
                  <a:lnTo>
                    <a:pt x="128" y="8"/>
                  </a:lnTo>
                  <a:lnTo>
                    <a:pt x="88" y="24"/>
                  </a:lnTo>
                  <a:lnTo>
                    <a:pt x="96" y="32"/>
                  </a:lnTo>
                  <a:lnTo>
                    <a:pt x="96" y="72"/>
                  </a:lnTo>
                  <a:lnTo>
                    <a:pt x="64" y="80"/>
                  </a:lnTo>
                  <a:lnTo>
                    <a:pt x="64" y="88"/>
                  </a:lnTo>
                  <a:lnTo>
                    <a:pt x="48" y="104"/>
                  </a:lnTo>
                  <a:lnTo>
                    <a:pt x="8" y="112"/>
                  </a:lnTo>
                  <a:lnTo>
                    <a:pt x="0" y="12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48" y="176"/>
                  </a:lnTo>
                  <a:lnTo>
                    <a:pt x="120" y="240"/>
                  </a:lnTo>
                  <a:lnTo>
                    <a:pt x="136" y="248"/>
                  </a:lnTo>
                  <a:lnTo>
                    <a:pt x="152" y="256"/>
                  </a:lnTo>
                  <a:lnTo>
                    <a:pt x="152" y="272"/>
                  </a:lnTo>
                  <a:lnTo>
                    <a:pt x="168" y="272"/>
                  </a:lnTo>
                  <a:lnTo>
                    <a:pt x="184" y="264"/>
                  </a:lnTo>
                  <a:lnTo>
                    <a:pt x="264" y="200"/>
                  </a:lnTo>
                  <a:lnTo>
                    <a:pt x="256" y="184"/>
                  </a:lnTo>
                  <a:lnTo>
                    <a:pt x="248" y="184"/>
                  </a:lnTo>
                  <a:lnTo>
                    <a:pt x="232" y="160"/>
                  </a:lnTo>
                  <a:lnTo>
                    <a:pt x="240" y="152"/>
                  </a:lnTo>
                  <a:lnTo>
                    <a:pt x="240" y="136"/>
                  </a:lnTo>
                  <a:lnTo>
                    <a:pt x="240" y="112"/>
                  </a:lnTo>
                  <a:lnTo>
                    <a:pt x="232" y="104"/>
                  </a:lnTo>
                  <a:lnTo>
                    <a:pt x="232" y="96"/>
                  </a:lnTo>
                  <a:lnTo>
                    <a:pt x="232" y="72"/>
                  </a:lnTo>
                  <a:lnTo>
                    <a:pt x="216" y="64"/>
                  </a:lnTo>
                  <a:lnTo>
                    <a:pt x="208" y="48"/>
                  </a:lnTo>
                  <a:lnTo>
                    <a:pt x="224" y="32"/>
                  </a:lnTo>
                  <a:lnTo>
                    <a:pt x="224" y="8"/>
                  </a:lnTo>
                  <a:lnTo>
                    <a:pt x="224" y="0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7" name="Freeform 770"/>
            <p:cNvSpPr>
              <a:spLocks/>
            </p:cNvSpPr>
            <p:nvPr/>
          </p:nvSpPr>
          <p:spPr bwMode="auto">
            <a:xfrm>
              <a:off x="3350132" y="1958072"/>
              <a:ext cx="211259" cy="310340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24" y="88"/>
                </a:cxn>
                <a:cxn ang="0">
                  <a:pos x="0" y="136"/>
                </a:cxn>
                <a:cxn ang="0">
                  <a:pos x="0" y="144"/>
                </a:cxn>
                <a:cxn ang="0">
                  <a:pos x="8" y="152"/>
                </a:cxn>
                <a:cxn ang="0">
                  <a:pos x="16" y="160"/>
                </a:cxn>
                <a:cxn ang="0">
                  <a:pos x="16" y="184"/>
                </a:cxn>
                <a:cxn ang="0">
                  <a:pos x="24" y="200"/>
                </a:cxn>
                <a:cxn ang="0">
                  <a:pos x="8" y="200"/>
                </a:cxn>
                <a:cxn ang="0">
                  <a:pos x="8" y="208"/>
                </a:cxn>
                <a:cxn ang="0">
                  <a:pos x="16" y="216"/>
                </a:cxn>
                <a:cxn ang="0">
                  <a:pos x="24" y="240"/>
                </a:cxn>
                <a:cxn ang="0">
                  <a:pos x="64" y="232"/>
                </a:cxn>
                <a:cxn ang="0">
                  <a:pos x="72" y="224"/>
                </a:cxn>
                <a:cxn ang="0">
                  <a:pos x="72" y="216"/>
                </a:cxn>
                <a:cxn ang="0">
                  <a:pos x="96" y="208"/>
                </a:cxn>
                <a:cxn ang="0">
                  <a:pos x="112" y="192"/>
                </a:cxn>
                <a:cxn ang="0">
                  <a:pos x="120" y="184"/>
                </a:cxn>
                <a:cxn ang="0">
                  <a:pos x="128" y="176"/>
                </a:cxn>
                <a:cxn ang="0">
                  <a:pos x="112" y="152"/>
                </a:cxn>
                <a:cxn ang="0">
                  <a:pos x="128" y="112"/>
                </a:cxn>
                <a:cxn ang="0">
                  <a:pos x="136" y="112"/>
                </a:cxn>
                <a:cxn ang="0">
                  <a:pos x="136" y="104"/>
                </a:cxn>
                <a:cxn ang="0">
                  <a:pos x="136" y="56"/>
                </a:cxn>
                <a:cxn ang="0">
                  <a:pos x="40" y="0"/>
                </a:cxn>
                <a:cxn ang="0">
                  <a:pos x="16" y="0"/>
                </a:cxn>
                <a:cxn ang="0">
                  <a:pos x="16" y="24"/>
                </a:cxn>
              </a:cxnLst>
              <a:rect l="0" t="0" r="r" b="b"/>
              <a:pathLst>
                <a:path w="136" h="240">
                  <a:moveTo>
                    <a:pt x="16" y="24"/>
                  </a:moveTo>
                  <a:lnTo>
                    <a:pt x="24" y="40"/>
                  </a:lnTo>
                  <a:lnTo>
                    <a:pt x="32" y="40"/>
                  </a:lnTo>
                  <a:lnTo>
                    <a:pt x="24" y="88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16" y="184"/>
                  </a:lnTo>
                  <a:lnTo>
                    <a:pt x="24" y="200"/>
                  </a:lnTo>
                  <a:lnTo>
                    <a:pt x="8" y="200"/>
                  </a:lnTo>
                  <a:lnTo>
                    <a:pt x="8" y="208"/>
                  </a:lnTo>
                  <a:lnTo>
                    <a:pt x="16" y="216"/>
                  </a:lnTo>
                  <a:lnTo>
                    <a:pt x="24" y="240"/>
                  </a:lnTo>
                  <a:lnTo>
                    <a:pt x="64" y="232"/>
                  </a:lnTo>
                  <a:lnTo>
                    <a:pt x="72" y="224"/>
                  </a:lnTo>
                  <a:lnTo>
                    <a:pt x="72" y="216"/>
                  </a:lnTo>
                  <a:lnTo>
                    <a:pt x="96" y="208"/>
                  </a:lnTo>
                  <a:lnTo>
                    <a:pt x="112" y="192"/>
                  </a:lnTo>
                  <a:lnTo>
                    <a:pt x="120" y="184"/>
                  </a:lnTo>
                  <a:lnTo>
                    <a:pt x="128" y="176"/>
                  </a:lnTo>
                  <a:lnTo>
                    <a:pt x="112" y="152"/>
                  </a:lnTo>
                  <a:lnTo>
                    <a:pt x="128" y="112"/>
                  </a:lnTo>
                  <a:lnTo>
                    <a:pt x="136" y="112"/>
                  </a:lnTo>
                  <a:lnTo>
                    <a:pt x="136" y="104"/>
                  </a:lnTo>
                  <a:lnTo>
                    <a:pt x="136" y="56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8" name="Freeform 771"/>
            <p:cNvSpPr>
              <a:spLocks/>
            </p:cNvSpPr>
            <p:nvPr/>
          </p:nvSpPr>
          <p:spPr bwMode="auto">
            <a:xfrm>
              <a:off x="3946965" y="2061518"/>
              <a:ext cx="211259" cy="10344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6" y="16"/>
                </a:cxn>
                <a:cxn ang="0">
                  <a:pos x="40" y="48"/>
                </a:cxn>
                <a:cxn ang="0">
                  <a:pos x="88" y="8"/>
                </a:cxn>
                <a:cxn ang="0">
                  <a:pos x="128" y="0"/>
                </a:cxn>
                <a:cxn ang="0">
                  <a:pos x="136" y="16"/>
                </a:cxn>
                <a:cxn ang="0">
                  <a:pos x="136" y="24"/>
                </a:cxn>
                <a:cxn ang="0">
                  <a:pos x="128" y="24"/>
                </a:cxn>
                <a:cxn ang="0">
                  <a:pos x="128" y="32"/>
                </a:cxn>
                <a:cxn ang="0">
                  <a:pos x="96" y="48"/>
                </a:cxn>
                <a:cxn ang="0">
                  <a:pos x="64" y="72"/>
                </a:cxn>
                <a:cxn ang="0">
                  <a:pos x="40" y="72"/>
                </a:cxn>
                <a:cxn ang="0">
                  <a:pos x="32" y="80"/>
                </a:cxn>
                <a:cxn ang="0">
                  <a:pos x="16" y="80"/>
                </a:cxn>
                <a:cxn ang="0">
                  <a:pos x="0" y="24"/>
                </a:cxn>
              </a:cxnLst>
              <a:rect l="0" t="0" r="r" b="b"/>
              <a:pathLst>
                <a:path w="136" h="80">
                  <a:moveTo>
                    <a:pt x="0" y="24"/>
                  </a:moveTo>
                  <a:lnTo>
                    <a:pt x="16" y="16"/>
                  </a:lnTo>
                  <a:lnTo>
                    <a:pt x="40" y="48"/>
                  </a:lnTo>
                  <a:lnTo>
                    <a:pt x="88" y="8"/>
                  </a:lnTo>
                  <a:lnTo>
                    <a:pt x="128" y="0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28" y="24"/>
                  </a:lnTo>
                  <a:lnTo>
                    <a:pt x="128" y="32"/>
                  </a:lnTo>
                  <a:lnTo>
                    <a:pt x="96" y="48"/>
                  </a:lnTo>
                  <a:lnTo>
                    <a:pt x="64" y="72"/>
                  </a:lnTo>
                  <a:lnTo>
                    <a:pt x="40" y="72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09" name="Freeform 772"/>
            <p:cNvSpPr>
              <a:spLocks/>
            </p:cNvSpPr>
            <p:nvPr/>
          </p:nvSpPr>
          <p:spPr bwMode="auto">
            <a:xfrm>
              <a:off x="4145525" y="1927421"/>
              <a:ext cx="150074" cy="154212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32" y="120"/>
                </a:cxn>
                <a:cxn ang="0">
                  <a:pos x="40" y="104"/>
                </a:cxn>
                <a:cxn ang="0">
                  <a:pos x="56" y="104"/>
                </a:cxn>
                <a:cxn ang="0">
                  <a:pos x="64" y="88"/>
                </a:cxn>
                <a:cxn ang="0">
                  <a:pos x="72" y="88"/>
                </a:cxn>
                <a:cxn ang="0">
                  <a:pos x="72" y="72"/>
                </a:cxn>
                <a:cxn ang="0">
                  <a:pos x="88" y="48"/>
                </a:cxn>
                <a:cxn ang="0">
                  <a:pos x="96" y="32"/>
                </a:cxn>
                <a:cxn ang="0">
                  <a:pos x="80" y="16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8" y="32"/>
                </a:cxn>
                <a:cxn ang="0">
                  <a:pos x="48" y="48"/>
                </a:cxn>
                <a:cxn ang="0">
                  <a:pos x="32" y="80"/>
                </a:cxn>
                <a:cxn ang="0">
                  <a:pos x="0" y="104"/>
                </a:cxn>
                <a:cxn ang="0">
                  <a:pos x="8" y="120"/>
                </a:cxn>
                <a:cxn ang="0">
                  <a:pos x="24" y="120"/>
                </a:cxn>
              </a:cxnLst>
              <a:rect l="0" t="0" r="r" b="b"/>
              <a:pathLst>
                <a:path w="96" h="120">
                  <a:moveTo>
                    <a:pt x="24" y="120"/>
                  </a:moveTo>
                  <a:lnTo>
                    <a:pt x="32" y="120"/>
                  </a:lnTo>
                  <a:lnTo>
                    <a:pt x="40" y="104"/>
                  </a:lnTo>
                  <a:lnTo>
                    <a:pt x="56" y="104"/>
                  </a:lnTo>
                  <a:lnTo>
                    <a:pt x="64" y="88"/>
                  </a:lnTo>
                  <a:lnTo>
                    <a:pt x="72" y="88"/>
                  </a:lnTo>
                  <a:lnTo>
                    <a:pt x="72" y="72"/>
                  </a:lnTo>
                  <a:lnTo>
                    <a:pt x="88" y="48"/>
                  </a:lnTo>
                  <a:lnTo>
                    <a:pt x="96" y="32"/>
                  </a:lnTo>
                  <a:lnTo>
                    <a:pt x="80" y="16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32" y="80"/>
                  </a:lnTo>
                  <a:lnTo>
                    <a:pt x="0" y="104"/>
                  </a:lnTo>
                  <a:lnTo>
                    <a:pt x="8" y="120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0" name="Freeform 773"/>
            <p:cNvSpPr>
              <a:spLocks/>
            </p:cNvSpPr>
            <p:nvPr/>
          </p:nvSpPr>
          <p:spPr bwMode="auto">
            <a:xfrm>
              <a:off x="3772649" y="1782787"/>
              <a:ext cx="449068" cy="340033"/>
            </a:xfrm>
            <a:custGeom>
              <a:avLst/>
              <a:gdLst/>
              <a:ahLst/>
              <a:cxnLst>
                <a:cxn ang="0">
                  <a:pos x="128" y="48"/>
                </a:cxn>
                <a:cxn ang="0">
                  <a:pos x="136" y="48"/>
                </a:cxn>
                <a:cxn ang="0">
                  <a:pos x="152" y="48"/>
                </a:cxn>
                <a:cxn ang="0">
                  <a:pos x="176" y="56"/>
                </a:cxn>
                <a:cxn ang="0">
                  <a:pos x="200" y="80"/>
                </a:cxn>
                <a:cxn ang="0">
                  <a:pos x="208" y="104"/>
                </a:cxn>
                <a:cxn ang="0">
                  <a:pos x="216" y="120"/>
                </a:cxn>
                <a:cxn ang="0">
                  <a:pos x="216" y="128"/>
                </a:cxn>
                <a:cxn ang="0">
                  <a:pos x="216" y="136"/>
                </a:cxn>
                <a:cxn ang="0">
                  <a:pos x="224" y="136"/>
                </a:cxn>
                <a:cxn ang="0">
                  <a:pos x="232" y="136"/>
                </a:cxn>
                <a:cxn ang="0">
                  <a:pos x="240" y="136"/>
                </a:cxn>
                <a:cxn ang="0">
                  <a:pos x="248" y="136"/>
                </a:cxn>
                <a:cxn ang="0">
                  <a:pos x="256" y="136"/>
                </a:cxn>
                <a:cxn ang="0">
                  <a:pos x="264" y="136"/>
                </a:cxn>
                <a:cxn ang="0">
                  <a:pos x="264" y="128"/>
                </a:cxn>
                <a:cxn ang="0">
                  <a:pos x="272" y="128"/>
                </a:cxn>
                <a:cxn ang="0">
                  <a:pos x="280" y="136"/>
                </a:cxn>
                <a:cxn ang="0">
                  <a:pos x="288" y="144"/>
                </a:cxn>
                <a:cxn ang="0">
                  <a:pos x="288" y="160"/>
                </a:cxn>
                <a:cxn ang="0">
                  <a:pos x="272" y="192"/>
                </a:cxn>
                <a:cxn ang="0">
                  <a:pos x="240" y="216"/>
                </a:cxn>
                <a:cxn ang="0">
                  <a:pos x="200" y="224"/>
                </a:cxn>
                <a:cxn ang="0">
                  <a:pos x="152" y="264"/>
                </a:cxn>
                <a:cxn ang="0">
                  <a:pos x="128" y="232"/>
                </a:cxn>
                <a:cxn ang="0">
                  <a:pos x="112" y="240"/>
                </a:cxn>
                <a:cxn ang="0">
                  <a:pos x="112" y="232"/>
                </a:cxn>
                <a:cxn ang="0">
                  <a:pos x="88" y="192"/>
                </a:cxn>
                <a:cxn ang="0">
                  <a:pos x="72" y="184"/>
                </a:cxn>
                <a:cxn ang="0">
                  <a:pos x="64" y="168"/>
                </a:cxn>
                <a:cxn ang="0">
                  <a:pos x="64" y="144"/>
                </a:cxn>
                <a:cxn ang="0">
                  <a:pos x="56" y="128"/>
                </a:cxn>
                <a:cxn ang="0">
                  <a:pos x="40" y="120"/>
                </a:cxn>
                <a:cxn ang="0">
                  <a:pos x="8" y="64"/>
                </a:cxn>
                <a:cxn ang="0">
                  <a:pos x="0" y="64"/>
                </a:cxn>
                <a:cxn ang="0">
                  <a:pos x="0" y="40"/>
                </a:cxn>
                <a:cxn ang="0">
                  <a:pos x="16" y="40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40" y="24"/>
                </a:cxn>
                <a:cxn ang="0">
                  <a:pos x="24" y="8"/>
                </a:cxn>
                <a:cxn ang="0">
                  <a:pos x="56" y="0"/>
                </a:cxn>
                <a:cxn ang="0">
                  <a:pos x="72" y="8"/>
                </a:cxn>
                <a:cxn ang="0">
                  <a:pos x="104" y="24"/>
                </a:cxn>
                <a:cxn ang="0">
                  <a:pos x="112" y="24"/>
                </a:cxn>
                <a:cxn ang="0">
                  <a:pos x="112" y="40"/>
                </a:cxn>
                <a:cxn ang="0">
                  <a:pos x="128" y="48"/>
                </a:cxn>
              </a:cxnLst>
              <a:rect l="0" t="0" r="r" b="b"/>
              <a:pathLst>
                <a:path w="288" h="264">
                  <a:moveTo>
                    <a:pt x="128" y="48"/>
                  </a:moveTo>
                  <a:lnTo>
                    <a:pt x="136" y="48"/>
                  </a:lnTo>
                  <a:lnTo>
                    <a:pt x="152" y="48"/>
                  </a:lnTo>
                  <a:lnTo>
                    <a:pt x="176" y="56"/>
                  </a:lnTo>
                  <a:lnTo>
                    <a:pt x="200" y="80"/>
                  </a:lnTo>
                  <a:lnTo>
                    <a:pt x="208" y="104"/>
                  </a:lnTo>
                  <a:lnTo>
                    <a:pt x="216" y="120"/>
                  </a:lnTo>
                  <a:lnTo>
                    <a:pt x="216" y="128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36"/>
                  </a:lnTo>
                  <a:lnTo>
                    <a:pt x="240" y="136"/>
                  </a:lnTo>
                  <a:lnTo>
                    <a:pt x="248" y="136"/>
                  </a:lnTo>
                  <a:lnTo>
                    <a:pt x="256" y="136"/>
                  </a:lnTo>
                  <a:lnTo>
                    <a:pt x="264" y="136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80" y="136"/>
                  </a:lnTo>
                  <a:lnTo>
                    <a:pt x="288" y="144"/>
                  </a:lnTo>
                  <a:lnTo>
                    <a:pt x="288" y="160"/>
                  </a:lnTo>
                  <a:lnTo>
                    <a:pt x="272" y="192"/>
                  </a:lnTo>
                  <a:lnTo>
                    <a:pt x="240" y="216"/>
                  </a:lnTo>
                  <a:lnTo>
                    <a:pt x="200" y="224"/>
                  </a:lnTo>
                  <a:lnTo>
                    <a:pt x="152" y="264"/>
                  </a:lnTo>
                  <a:lnTo>
                    <a:pt x="128" y="232"/>
                  </a:lnTo>
                  <a:lnTo>
                    <a:pt x="112" y="240"/>
                  </a:lnTo>
                  <a:lnTo>
                    <a:pt x="112" y="232"/>
                  </a:lnTo>
                  <a:lnTo>
                    <a:pt x="88" y="192"/>
                  </a:lnTo>
                  <a:lnTo>
                    <a:pt x="72" y="184"/>
                  </a:lnTo>
                  <a:lnTo>
                    <a:pt x="64" y="168"/>
                  </a:lnTo>
                  <a:lnTo>
                    <a:pt x="64" y="144"/>
                  </a:lnTo>
                  <a:lnTo>
                    <a:pt x="56" y="128"/>
                  </a:lnTo>
                  <a:lnTo>
                    <a:pt x="40" y="120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0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56" y="0"/>
                  </a:lnTo>
                  <a:lnTo>
                    <a:pt x="72" y="8"/>
                  </a:lnTo>
                  <a:lnTo>
                    <a:pt x="104" y="24"/>
                  </a:lnTo>
                  <a:lnTo>
                    <a:pt x="112" y="24"/>
                  </a:lnTo>
                  <a:lnTo>
                    <a:pt x="112" y="40"/>
                  </a:lnTo>
                  <a:lnTo>
                    <a:pt x="128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1" name="Freeform 774"/>
            <p:cNvSpPr>
              <a:spLocks/>
            </p:cNvSpPr>
            <p:nvPr/>
          </p:nvSpPr>
          <p:spPr bwMode="auto">
            <a:xfrm>
              <a:off x="4097040" y="1906348"/>
              <a:ext cx="24243" cy="306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16"/>
                </a:cxn>
                <a:cxn ang="0">
                  <a:pos x="8" y="24"/>
                </a:cxn>
                <a:cxn ang="0">
                  <a:pos x="0" y="8"/>
                </a:cxn>
              </a:cxnLst>
              <a:rect l="0" t="0" r="r" b="b"/>
              <a:pathLst>
                <a:path w="16" h="24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16" y="16"/>
                  </a:lnTo>
                  <a:lnTo>
                    <a:pt x="8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2" name="Freeform 775"/>
            <p:cNvSpPr>
              <a:spLocks/>
            </p:cNvSpPr>
            <p:nvPr/>
          </p:nvSpPr>
          <p:spPr bwMode="auto">
            <a:xfrm>
              <a:off x="4108584" y="1906348"/>
              <a:ext cx="113133" cy="51723"/>
            </a:xfrm>
            <a:custGeom>
              <a:avLst/>
              <a:gdLst/>
              <a:ahLst/>
              <a:cxnLst>
                <a:cxn ang="0">
                  <a:pos x="72" y="8"/>
                </a:cxn>
                <a:cxn ang="0">
                  <a:pos x="72" y="16"/>
                </a:cxn>
                <a:cxn ang="0">
                  <a:pos x="64" y="24"/>
                </a:cxn>
                <a:cxn ang="0">
                  <a:pos x="64" y="32"/>
                </a:cxn>
                <a:cxn ang="0">
                  <a:pos x="56" y="32"/>
                </a:cxn>
                <a:cxn ang="0">
                  <a:pos x="48" y="32"/>
                </a:cxn>
                <a:cxn ang="0">
                  <a:pos x="48" y="40"/>
                </a:cxn>
                <a:cxn ang="0">
                  <a:pos x="40" y="40"/>
                </a:cxn>
                <a:cxn ang="0">
                  <a:pos x="32" y="4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24" y="24"/>
                </a:cxn>
                <a:cxn ang="0">
                  <a:pos x="40" y="24"/>
                </a:cxn>
                <a:cxn ang="0">
                  <a:pos x="64" y="0"/>
                </a:cxn>
                <a:cxn ang="0">
                  <a:pos x="72" y="8"/>
                </a:cxn>
              </a:cxnLst>
              <a:rect l="0" t="0" r="r" b="b"/>
              <a:pathLst>
                <a:path w="72" h="40">
                  <a:moveTo>
                    <a:pt x="72" y="8"/>
                  </a:moveTo>
                  <a:lnTo>
                    <a:pt x="72" y="16"/>
                  </a:lnTo>
                  <a:lnTo>
                    <a:pt x="64" y="24"/>
                  </a:lnTo>
                  <a:lnTo>
                    <a:pt x="64" y="32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8" y="40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64" y="0"/>
                  </a:lnTo>
                  <a:lnTo>
                    <a:pt x="7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3" name="Freeform 776"/>
            <p:cNvSpPr>
              <a:spLocks/>
            </p:cNvSpPr>
            <p:nvPr/>
          </p:nvSpPr>
          <p:spPr bwMode="auto">
            <a:xfrm>
              <a:off x="4207864" y="1895812"/>
              <a:ext cx="13853" cy="21073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8" y="16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4" name="Freeform 793"/>
            <p:cNvSpPr>
              <a:spLocks/>
            </p:cNvSpPr>
            <p:nvPr/>
          </p:nvSpPr>
          <p:spPr bwMode="auto">
            <a:xfrm>
              <a:off x="3935422" y="1626659"/>
              <a:ext cx="409818" cy="290225"/>
            </a:xfrm>
            <a:custGeom>
              <a:avLst/>
              <a:gdLst/>
              <a:ahLst/>
              <a:cxnLst>
                <a:cxn ang="0">
                  <a:pos x="192" y="216"/>
                </a:cxn>
                <a:cxn ang="0">
                  <a:pos x="184" y="200"/>
                </a:cxn>
                <a:cxn ang="0">
                  <a:pos x="160" y="208"/>
                </a:cxn>
                <a:cxn ang="0">
                  <a:pos x="144" y="208"/>
                </a:cxn>
                <a:cxn ang="0">
                  <a:pos x="112" y="184"/>
                </a:cxn>
                <a:cxn ang="0">
                  <a:pos x="96" y="152"/>
                </a:cxn>
                <a:cxn ang="0">
                  <a:pos x="80" y="144"/>
                </a:cxn>
                <a:cxn ang="0">
                  <a:pos x="72" y="152"/>
                </a:cxn>
                <a:cxn ang="0">
                  <a:pos x="56" y="136"/>
                </a:cxn>
                <a:cxn ang="0">
                  <a:pos x="56" y="112"/>
                </a:cxn>
                <a:cxn ang="0">
                  <a:pos x="32" y="104"/>
                </a:cxn>
                <a:cxn ang="0">
                  <a:pos x="24" y="88"/>
                </a:cxn>
                <a:cxn ang="0">
                  <a:pos x="32" y="72"/>
                </a:cxn>
                <a:cxn ang="0">
                  <a:pos x="16" y="4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8" y="8"/>
                </a:cxn>
                <a:cxn ang="0">
                  <a:pos x="48" y="16"/>
                </a:cxn>
                <a:cxn ang="0">
                  <a:pos x="64" y="24"/>
                </a:cxn>
                <a:cxn ang="0">
                  <a:pos x="64" y="40"/>
                </a:cxn>
                <a:cxn ang="0">
                  <a:pos x="96" y="56"/>
                </a:cxn>
                <a:cxn ang="0">
                  <a:pos x="128" y="48"/>
                </a:cxn>
                <a:cxn ang="0">
                  <a:pos x="128" y="40"/>
                </a:cxn>
                <a:cxn ang="0">
                  <a:pos x="144" y="32"/>
                </a:cxn>
                <a:cxn ang="0">
                  <a:pos x="160" y="24"/>
                </a:cxn>
                <a:cxn ang="0">
                  <a:pos x="224" y="56"/>
                </a:cxn>
                <a:cxn ang="0">
                  <a:pos x="224" y="64"/>
                </a:cxn>
                <a:cxn ang="0">
                  <a:pos x="224" y="80"/>
                </a:cxn>
                <a:cxn ang="0">
                  <a:pos x="216" y="88"/>
                </a:cxn>
                <a:cxn ang="0">
                  <a:pos x="216" y="96"/>
                </a:cxn>
                <a:cxn ang="0">
                  <a:pos x="224" y="128"/>
                </a:cxn>
                <a:cxn ang="0">
                  <a:pos x="240" y="128"/>
                </a:cxn>
                <a:cxn ang="0">
                  <a:pos x="240" y="136"/>
                </a:cxn>
                <a:cxn ang="0">
                  <a:pos x="232" y="152"/>
                </a:cxn>
                <a:cxn ang="0">
                  <a:pos x="248" y="176"/>
                </a:cxn>
                <a:cxn ang="0">
                  <a:pos x="256" y="176"/>
                </a:cxn>
                <a:cxn ang="0">
                  <a:pos x="264" y="192"/>
                </a:cxn>
                <a:cxn ang="0">
                  <a:pos x="264" y="200"/>
                </a:cxn>
                <a:cxn ang="0">
                  <a:pos x="248" y="208"/>
                </a:cxn>
                <a:cxn ang="0">
                  <a:pos x="248" y="224"/>
                </a:cxn>
                <a:cxn ang="0">
                  <a:pos x="192" y="216"/>
                </a:cxn>
              </a:cxnLst>
              <a:rect l="0" t="0" r="r" b="b"/>
              <a:pathLst>
                <a:path w="264" h="224">
                  <a:moveTo>
                    <a:pt x="192" y="216"/>
                  </a:moveTo>
                  <a:lnTo>
                    <a:pt x="184" y="200"/>
                  </a:lnTo>
                  <a:lnTo>
                    <a:pt x="160" y="208"/>
                  </a:lnTo>
                  <a:lnTo>
                    <a:pt x="144" y="208"/>
                  </a:lnTo>
                  <a:lnTo>
                    <a:pt x="112" y="184"/>
                  </a:lnTo>
                  <a:lnTo>
                    <a:pt x="96" y="152"/>
                  </a:lnTo>
                  <a:lnTo>
                    <a:pt x="80" y="144"/>
                  </a:lnTo>
                  <a:lnTo>
                    <a:pt x="72" y="152"/>
                  </a:lnTo>
                  <a:lnTo>
                    <a:pt x="56" y="136"/>
                  </a:lnTo>
                  <a:lnTo>
                    <a:pt x="56" y="112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32" y="72"/>
                  </a:lnTo>
                  <a:lnTo>
                    <a:pt x="16" y="40"/>
                  </a:lnTo>
                  <a:lnTo>
                    <a:pt x="0" y="8"/>
                  </a:lnTo>
                  <a:lnTo>
                    <a:pt x="8" y="0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8" y="8"/>
                  </a:lnTo>
                  <a:lnTo>
                    <a:pt x="48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96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44" y="32"/>
                  </a:lnTo>
                  <a:lnTo>
                    <a:pt x="160" y="24"/>
                  </a:lnTo>
                  <a:lnTo>
                    <a:pt x="224" y="56"/>
                  </a:lnTo>
                  <a:lnTo>
                    <a:pt x="224" y="64"/>
                  </a:lnTo>
                  <a:lnTo>
                    <a:pt x="224" y="80"/>
                  </a:lnTo>
                  <a:lnTo>
                    <a:pt x="216" y="88"/>
                  </a:lnTo>
                  <a:lnTo>
                    <a:pt x="216" y="96"/>
                  </a:lnTo>
                  <a:lnTo>
                    <a:pt x="224" y="128"/>
                  </a:lnTo>
                  <a:lnTo>
                    <a:pt x="240" y="128"/>
                  </a:lnTo>
                  <a:lnTo>
                    <a:pt x="240" y="136"/>
                  </a:lnTo>
                  <a:lnTo>
                    <a:pt x="232" y="152"/>
                  </a:lnTo>
                  <a:lnTo>
                    <a:pt x="248" y="176"/>
                  </a:lnTo>
                  <a:lnTo>
                    <a:pt x="256" y="176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8"/>
                  </a:lnTo>
                  <a:lnTo>
                    <a:pt x="248" y="224"/>
                  </a:lnTo>
                  <a:lnTo>
                    <a:pt x="192" y="2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5" name="Freeform 795"/>
            <p:cNvSpPr>
              <a:spLocks/>
            </p:cNvSpPr>
            <p:nvPr/>
          </p:nvSpPr>
          <p:spPr bwMode="auto">
            <a:xfrm>
              <a:off x="4270202" y="1658268"/>
              <a:ext cx="262053" cy="175285"/>
            </a:xfrm>
            <a:custGeom>
              <a:avLst/>
              <a:gdLst/>
              <a:ahLst/>
              <a:cxnLst>
                <a:cxn ang="0">
                  <a:pos x="64" y="16"/>
                </a:cxn>
                <a:cxn ang="0">
                  <a:pos x="80" y="24"/>
                </a:cxn>
                <a:cxn ang="0">
                  <a:pos x="88" y="24"/>
                </a:cxn>
                <a:cxn ang="0">
                  <a:pos x="104" y="16"/>
                </a:cxn>
                <a:cxn ang="0">
                  <a:pos x="112" y="16"/>
                </a:cxn>
                <a:cxn ang="0">
                  <a:pos x="120" y="0"/>
                </a:cxn>
                <a:cxn ang="0">
                  <a:pos x="128" y="8"/>
                </a:cxn>
                <a:cxn ang="0">
                  <a:pos x="136" y="24"/>
                </a:cxn>
                <a:cxn ang="0">
                  <a:pos x="152" y="16"/>
                </a:cxn>
                <a:cxn ang="0">
                  <a:pos x="168" y="16"/>
                </a:cxn>
                <a:cxn ang="0">
                  <a:pos x="168" y="24"/>
                </a:cxn>
                <a:cxn ang="0">
                  <a:pos x="160" y="24"/>
                </a:cxn>
                <a:cxn ang="0">
                  <a:pos x="152" y="24"/>
                </a:cxn>
                <a:cxn ang="0">
                  <a:pos x="136" y="32"/>
                </a:cxn>
                <a:cxn ang="0">
                  <a:pos x="136" y="56"/>
                </a:cxn>
                <a:cxn ang="0">
                  <a:pos x="136" y="64"/>
                </a:cxn>
                <a:cxn ang="0">
                  <a:pos x="120" y="64"/>
                </a:cxn>
                <a:cxn ang="0">
                  <a:pos x="128" y="72"/>
                </a:cxn>
                <a:cxn ang="0">
                  <a:pos x="120" y="80"/>
                </a:cxn>
                <a:cxn ang="0">
                  <a:pos x="120" y="104"/>
                </a:cxn>
                <a:cxn ang="0">
                  <a:pos x="88" y="112"/>
                </a:cxn>
                <a:cxn ang="0">
                  <a:pos x="88" y="128"/>
                </a:cxn>
                <a:cxn ang="0">
                  <a:pos x="32" y="136"/>
                </a:cxn>
                <a:cxn ang="0">
                  <a:pos x="16" y="128"/>
                </a:cxn>
                <a:cxn ang="0">
                  <a:pos x="24" y="112"/>
                </a:cxn>
                <a:cxn ang="0">
                  <a:pos x="24" y="104"/>
                </a:cxn>
                <a:cxn ang="0">
                  <a:pos x="8" y="104"/>
                </a:cxn>
                <a:cxn ang="0">
                  <a:pos x="0" y="72"/>
                </a:cxn>
                <a:cxn ang="0">
                  <a:pos x="0" y="64"/>
                </a:cxn>
                <a:cxn ang="0">
                  <a:pos x="8" y="56"/>
                </a:cxn>
                <a:cxn ang="0">
                  <a:pos x="8" y="40"/>
                </a:cxn>
                <a:cxn ang="0">
                  <a:pos x="24" y="48"/>
                </a:cxn>
                <a:cxn ang="0">
                  <a:pos x="32" y="40"/>
                </a:cxn>
                <a:cxn ang="0">
                  <a:pos x="48" y="32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64" y="16"/>
                </a:cxn>
              </a:cxnLst>
              <a:rect l="0" t="0" r="r" b="b"/>
              <a:pathLst>
                <a:path w="168" h="136">
                  <a:moveTo>
                    <a:pt x="64" y="16"/>
                  </a:moveTo>
                  <a:lnTo>
                    <a:pt x="80" y="24"/>
                  </a:lnTo>
                  <a:lnTo>
                    <a:pt x="88" y="24"/>
                  </a:lnTo>
                  <a:lnTo>
                    <a:pt x="104" y="16"/>
                  </a:lnTo>
                  <a:lnTo>
                    <a:pt x="112" y="16"/>
                  </a:lnTo>
                  <a:lnTo>
                    <a:pt x="120" y="0"/>
                  </a:lnTo>
                  <a:lnTo>
                    <a:pt x="128" y="8"/>
                  </a:lnTo>
                  <a:lnTo>
                    <a:pt x="136" y="24"/>
                  </a:lnTo>
                  <a:lnTo>
                    <a:pt x="152" y="16"/>
                  </a:lnTo>
                  <a:lnTo>
                    <a:pt x="168" y="16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52" y="24"/>
                  </a:lnTo>
                  <a:lnTo>
                    <a:pt x="136" y="32"/>
                  </a:lnTo>
                  <a:lnTo>
                    <a:pt x="136" y="56"/>
                  </a:lnTo>
                  <a:lnTo>
                    <a:pt x="136" y="64"/>
                  </a:lnTo>
                  <a:lnTo>
                    <a:pt x="120" y="64"/>
                  </a:lnTo>
                  <a:lnTo>
                    <a:pt x="128" y="72"/>
                  </a:lnTo>
                  <a:lnTo>
                    <a:pt x="120" y="80"/>
                  </a:lnTo>
                  <a:lnTo>
                    <a:pt x="120" y="104"/>
                  </a:lnTo>
                  <a:lnTo>
                    <a:pt x="88" y="112"/>
                  </a:lnTo>
                  <a:lnTo>
                    <a:pt x="88" y="128"/>
                  </a:lnTo>
                  <a:lnTo>
                    <a:pt x="32" y="136"/>
                  </a:lnTo>
                  <a:lnTo>
                    <a:pt x="16" y="128"/>
                  </a:lnTo>
                  <a:lnTo>
                    <a:pt x="24" y="112"/>
                  </a:lnTo>
                  <a:lnTo>
                    <a:pt x="24" y="104"/>
                  </a:lnTo>
                  <a:lnTo>
                    <a:pt x="8" y="10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8" y="56"/>
                  </a:lnTo>
                  <a:lnTo>
                    <a:pt x="8" y="40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32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6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6" name="Freeform 798"/>
            <p:cNvSpPr>
              <a:spLocks/>
            </p:cNvSpPr>
            <p:nvPr/>
          </p:nvSpPr>
          <p:spPr bwMode="auto">
            <a:xfrm>
              <a:off x="4693874" y="1399652"/>
              <a:ext cx="596834" cy="196357"/>
            </a:xfrm>
            <a:custGeom>
              <a:avLst/>
              <a:gdLst/>
              <a:ahLst/>
              <a:cxnLst>
                <a:cxn ang="0">
                  <a:pos x="320" y="40"/>
                </a:cxn>
                <a:cxn ang="0">
                  <a:pos x="336" y="64"/>
                </a:cxn>
                <a:cxn ang="0">
                  <a:pos x="352" y="64"/>
                </a:cxn>
                <a:cxn ang="0">
                  <a:pos x="368" y="56"/>
                </a:cxn>
                <a:cxn ang="0">
                  <a:pos x="376" y="64"/>
                </a:cxn>
                <a:cxn ang="0">
                  <a:pos x="384" y="80"/>
                </a:cxn>
                <a:cxn ang="0">
                  <a:pos x="360" y="80"/>
                </a:cxn>
                <a:cxn ang="0">
                  <a:pos x="352" y="88"/>
                </a:cxn>
                <a:cxn ang="0">
                  <a:pos x="344" y="96"/>
                </a:cxn>
                <a:cxn ang="0">
                  <a:pos x="336" y="104"/>
                </a:cxn>
                <a:cxn ang="0">
                  <a:pos x="320" y="104"/>
                </a:cxn>
                <a:cxn ang="0">
                  <a:pos x="312" y="112"/>
                </a:cxn>
                <a:cxn ang="0">
                  <a:pos x="320" y="120"/>
                </a:cxn>
                <a:cxn ang="0">
                  <a:pos x="304" y="136"/>
                </a:cxn>
                <a:cxn ang="0">
                  <a:pos x="280" y="144"/>
                </a:cxn>
                <a:cxn ang="0">
                  <a:pos x="248" y="152"/>
                </a:cxn>
                <a:cxn ang="0">
                  <a:pos x="192" y="136"/>
                </a:cxn>
                <a:cxn ang="0">
                  <a:pos x="144" y="136"/>
                </a:cxn>
                <a:cxn ang="0">
                  <a:pos x="112" y="112"/>
                </a:cxn>
                <a:cxn ang="0">
                  <a:pos x="56" y="96"/>
                </a:cxn>
                <a:cxn ang="0">
                  <a:pos x="48" y="72"/>
                </a:cxn>
                <a:cxn ang="0">
                  <a:pos x="32" y="64"/>
                </a:cxn>
                <a:cxn ang="0">
                  <a:pos x="16" y="56"/>
                </a:cxn>
                <a:cxn ang="0">
                  <a:pos x="0" y="40"/>
                </a:cxn>
                <a:cxn ang="0">
                  <a:pos x="40" y="16"/>
                </a:cxn>
                <a:cxn ang="0">
                  <a:pos x="64" y="24"/>
                </a:cxn>
                <a:cxn ang="0">
                  <a:pos x="80" y="32"/>
                </a:cxn>
                <a:cxn ang="0">
                  <a:pos x="112" y="32"/>
                </a:cxn>
                <a:cxn ang="0">
                  <a:pos x="112" y="16"/>
                </a:cxn>
                <a:cxn ang="0">
                  <a:pos x="104" y="8"/>
                </a:cxn>
                <a:cxn ang="0">
                  <a:pos x="112" y="0"/>
                </a:cxn>
                <a:cxn ang="0">
                  <a:pos x="144" y="8"/>
                </a:cxn>
                <a:cxn ang="0">
                  <a:pos x="168" y="24"/>
                </a:cxn>
                <a:cxn ang="0">
                  <a:pos x="200" y="24"/>
                </a:cxn>
                <a:cxn ang="0">
                  <a:pos x="256" y="40"/>
                </a:cxn>
                <a:cxn ang="0">
                  <a:pos x="288" y="32"/>
                </a:cxn>
                <a:cxn ang="0">
                  <a:pos x="304" y="24"/>
                </a:cxn>
                <a:cxn ang="0">
                  <a:pos x="328" y="32"/>
                </a:cxn>
                <a:cxn ang="0">
                  <a:pos x="320" y="40"/>
                </a:cxn>
              </a:cxnLst>
              <a:rect l="0" t="0" r="r" b="b"/>
              <a:pathLst>
                <a:path w="384" h="152">
                  <a:moveTo>
                    <a:pt x="320" y="40"/>
                  </a:moveTo>
                  <a:lnTo>
                    <a:pt x="336" y="64"/>
                  </a:lnTo>
                  <a:lnTo>
                    <a:pt x="352" y="64"/>
                  </a:lnTo>
                  <a:lnTo>
                    <a:pt x="368" y="56"/>
                  </a:lnTo>
                  <a:lnTo>
                    <a:pt x="376" y="64"/>
                  </a:lnTo>
                  <a:lnTo>
                    <a:pt x="384" y="80"/>
                  </a:lnTo>
                  <a:lnTo>
                    <a:pt x="360" y="80"/>
                  </a:lnTo>
                  <a:lnTo>
                    <a:pt x="352" y="88"/>
                  </a:lnTo>
                  <a:lnTo>
                    <a:pt x="344" y="96"/>
                  </a:lnTo>
                  <a:lnTo>
                    <a:pt x="336" y="104"/>
                  </a:lnTo>
                  <a:lnTo>
                    <a:pt x="320" y="104"/>
                  </a:lnTo>
                  <a:lnTo>
                    <a:pt x="312" y="112"/>
                  </a:lnTo>
                  <a:lnTo>
                    <a:pt x="320" y="120"/>
                  </a:lnTo>
                  <a:lnTo>
                    <a:pt x="304" y="136"/>
                  </a:lnTo>
                  <a:lnTo>
                    <a:pt x="280" y="144"/>
                  </a:lnTo>
                  <a:lnTo>
                    <a:pt x="248" y="152"/>
                  </a:lnTo>
                  <a:lnTo>
                    <a:pt x="192" y="136"/>
                  </a:lnTo>
                  <a:lnTo>
                    <a:pt x="144" y="136"/>
                  </a:lnTo>
                  <a:lnTo>
                    <a:pt x="112" y="112"/>
                  </a:lnTo>
                  <a:lnTo>
                    <a:pt x="56" y="96"/>
                  </a:lnTo>
                  <a:lnTo>
                    <a:pt x="48" y="72"/>
                  </a:lnTo>
                  <a:lnTo>
                    <a:pt x="32" y="64"/>
                  </a:lnTo>
                  <a:lnTo>
                    <a:pt x="16" y="56"/>
                  </a:lnTo>
                  <a:lnTo>
                    <a:pt x="0" y="40"/>
                  </a:lnTo>
                  <a:lnTo>
                    <a:pt x="40" y="16"/>
                  </a:lnTo>
                  <a:lnTo>
                    <a:pt x="64" y="24"/>
                  </a:lnTo>
                  <a:lnTo>
                    <a:pt x="80" y="32"/>
                  </a:lnTo>
                  <a:lnTo>
                    <a:pt x="112" y="32"/>
                  </a:lnTo>
                  <a:lnTo>
                    <a:pt x="112" y="16"/>
                  </a:lnTo>
                  <a:lnTo>
                    <a:pt x="104" y="8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56" y="40"/>
                  </a:lnTo>
                  <a:lnTo>
                    <a:pt x="288" y="32"/>
                  </a:lnTo>
                  <a:lnTo>
                    <a:pt x="304" y="24"/>
                  </a:lnTo>
                  <a:lnTo>
                    <a:pt x="328" y="32"/>
                  </a:lnTo>
                  <a:lnTo>
                    <a:pt x="320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7" name="Freeform 799"/>
            <p:cNvSpPr>
              <a:spLocks/>
            </p:cNvSpPr>
            <p:nvPr/>
          </p:nvSpPr>
          <p:spPr bwMode="auto">
            <a:xfrm>
              <a:off x="3585633" y="1585472"/>
              <a:ext cx="374031" cy="124519"/>
            </a:xfrm>
            <a:custGeom>
              <a:avLst/>
              <a:gdLst/>
              <a:ahLst/>
              <a:cxnLst>
                <a:cxn ang="0">
                  <a:pos x="208" y="16"/>
                </a:cxn>
                <a:cxn ang="0">
                  <a:pos x="208" y="8"/>
                </a:cxn>
                <a:cxn ang="0">
                  <a:pos x="192" y="8"/>
                </a:cxn>
                <a:cxn ang="0">
                  <a:pos x="168" y="16"/>
                </a:cxn>
                <a:cxn ang="0">
                  <a:pos x="136" y="16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64" y="16"/>
                </a:cxn>
                <a:cxn ang="0">
                  <a:pos x="48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40" y="32"/>
                </a:cxn>
                <a:cxn ang="0">
                  <a:pos x="8" y="32"/>
                </a:cxn>
                <a:cxn ang="0">
                  <a:pos x="0" y="32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16" y="56"/>
                </a:cxn>
                <a:cxn ang="0">
                  <a:pos x="8" y="56"/>
                </a:cxn>
                <a:cxn ang="0">
                  <a:pos x="16" y="64"/>
                </a:cxn>
                <a:cxn ang="0">
                  <a:pos x="16" y="72"/>
                </a:cxn>
                <a:cxn ang="0">
                  <a:pos x="24" y="72"/>
                </a:cxn>
                <a:cxn ang="0">
                  <a:pos x="16" y="80"/>
                </a:cxn>
                <a:cxn ang="0">
                  <a:pos x="32" y="80"/>
                </a:cxn>
                <a:cxn ang="0">
                  <a:pos x="24" y="80"/>
                </a:cxn>
                <a:cxn ang="0">
                  <a:pos x="48" y="88"/>
                </a:cxn>
                <a:cxn ang="0">
                  <a:pos x="56" y="88"/>
                </a:cxn>
                <a:cxn ang="0">
                  <a:pos x="64" y="80"/>
                </a:cxn>
                <a:cxn ang="0">
                  <a:pos x="72" y="80"/>
                </a:cxn>
                <a:cxn ang="0">
                  <a:pos x="88" y="96"/>
                </a:cxn>
                <a:cxn ang="0">
                  <a:pos x="96" y="88"/>
                </a:cxn>
                <a:cxn ang="0">
                  <a:pos x="112" y="80"/>
                </a:cxn>
                <a:cxn ang="0">
                  <a:pos x="120" y="88"/>
                </a:cxn>
                <a:cxn ang="0">
                  <a:pos x="128" y="80"/>
                </a:cxn>
                <a:cxn ang="0">
                  <a:pos x="128" y="96"/>
                </a:cxn>
                <a:cxn ang="0">
                  <a:pos x="136" y="88"/>
                </a:cxn>
                <a:cxn ang="0">
                  <a:pos x="136" y="80"/>
                </a:cxn>
                <a:cxn ang="0">
                  <a:pos x="160" y="80"/>
                </a:cxn>
                <a:cxn ang="0">
                  <a:pos x="168" y="80"/>
                </a:cxn>
                <a:cxn ang="0">
                  <a:pos x="184" y="80"/>
                </a:cxn>
                <a:cxn ang="0">
                  <a:pos x="208" y="72"/>
                </a:cxn>
                <a:cxn ang="0">
                  <a:pos x="216" y="72"/>
                </a:cxn>
                <a:cxn ang="0">
                  <a:pos x="240" y="72"/>
                </a:cxn>
                <a:cxn ang="0">
                  <a:pos x="224" y="40"/>
                </a:cxn>
                <a:cxn ang="0">
                  <a:pos x="232" y="32"/>
                </a:cxn>
                <a:cxn ang="0">
                  <a:pos x="216" y="32"/>
                </a:cxn>
                <a:cxn ang="0">
                  <a:pos x="208" y="16"/>
                </a:cxn>
              </a:cxnLst>
              <a:rect l="0" t="0" r="r" b="b"/>
              <a:pathLst>
                <a:path w="240" h="96">
                  <a:moveTo>
                    <a:pt x="208" y="16"/>
                  </a:moveTo>
                  <a:lnTo>
                    <a:pt x="208" y="8"/>
                  </a:lnTo>
                  <a:lnTo>
                    <a:pt x="192" y="8"/>
                  </a:lnTo>
                  <a:lnTo>
                    <a:pt x="168" y="16"/>
                  </a:lnTo>
                  <a:lnTo>
                    <a:pt x="136" y="16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0" y="8"/>
                  </a:lnTo>
                  <a:lnTo>
                    <a:pt x="0" y="24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16" y="56"/>
                  </a:lnTo>
                  <a:lnTo>
                    <a:pt x="8" y="56"/>
                  </a:lnTo>
                  <a:lnTo>
                    <a:pt x="16" y="64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16" y="80"/>
                  </a:lnTo>
                  <a:lnTo>
                    <a:pt x="32" y="80"/>
                  </a:lnTo>
                  <a:lnTo>
                    <a:pt x="24" y="80"/>
                  </a:lnTo>
                  <a:lnTo>
                    <a:pt x="48" y="88"/>
                  </a:lnTo>
                  <a:lnTo>
                    <a:pt x="56" y="88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88" y="96"/>
                  </a:lnTo>
                  <a:lnTo>
                    <a:pt x="96" y="88"/>
                  </a:lnTo>
                  <a:lnTo>
                    <a:pt x="112" y="80"/>
                  </a:lnTo>
                  <a:lnTo>
                    <a:pt x="120" y="88"/>
                  </a:lnTo>
                  <a:lnTo>
                    <a:pt x="128" y="80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36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84" y="80"/>
                  </a:lnTo>
                  <a:lnTo>
                    <a:pt x="208" y="72"/>
                  </a:lnTo>
                  <a:lnTo>
                    <a:pt x="216" y="72"/>
                  </a:lnTo>
                  <a:lnTo>
                    <a:pt x="240" y="72"/>
                  </a:lnTo>
                  <a:lnTo>
                    <a:pt x="224" y="40"/>
                  </a:lnTo>
                  <a:lnTo>
                    <a:pt x="232" y="32"/>
                  </a:lnTo>
                  <a:lnTo>
                    <a:pt x="216" y="32"/>
                  </a:lnTo>
                  <a:lnTo>
                    <a:pt x="20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8" name="Freeform 800"/>
            <p:cNvSpPr>
              <a:spLocks/>
            </p:cNvSpPr>
            <p:nvPr/>
          </p:nvSpPr>
          <p:spPr bwMode="auto">
            <a:xfrm>
              <a:off x="3785347" y="1679341"/>
              <a:ext cx="123523" cy="10344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6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0" y="48"/>
                </a:cxn>
                <a:cxn ang="0">
                  <a:pos x="8" y="48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8" y="80"/>
                </a:cxn>
                <a:cxn ang="0">
                  <a:pos x="40" y="64"/>
                </a:cxn>
                <a:cxn ang="0">
                  <a:pos x="64" y="48"/>
                </a:cxn>
                <a:cxn ang="0">
                  <a:pos x="64" y="16"/>
                </a:cxn>
                <a:cxn ang="0">
                  <a:pos x="80" y="0"/>
                </a:cxn>
              </a:cxnLst>
              <a:rect l="0" t="0" r="r" b="b"/>
              <a:pathLst>
                <a:path w="80" h="80">
                  <a:moveTo>
                    <a:pt x="80" y="0"/>
                  </a:moveTo>
                  <a:lnTo>
                    <a:pt x="56" y="8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8" y="80"/>
                  </a:lnTo>
                  <a:lnTo>
                    <a:pt x="40" y="64"/>
                  </a:lnTo>
                  <a:lnTo>
                    <a:pt x="64" y="48"/>
                  </a:lnTo>
                  <a:lnTo>
                    <a:pt x="64" y="16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19" name="Freeform 801"/>
            <p:cNvSpPr>
              <a:spLocks/>
            </p:cNvSpPr>
            <p:nvPr/>
          </p:nvSpPr>
          <p:spPr bwMode="auto">
            <a:xfrm>
              <a:off x="3772649" y="1760757"/>
              <a:ext cx="86581" cy="72796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16"/>
                </a:cxn>
                <a:cxn ang="0">
                  <a:pos x="48" y="0"/>
                </a:cxn>
                <a:cxn ang="0">
                  <a:pos x="56" y="16"/>
                </a:cxn>
                <a:cxn ang="0">
                  <a:pos x="24" y="24"/>
                </a:cxn>
                <a:cxn ang="0">
                  <a:pos x="40" y="40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16" y="56"/>
                </a:cxn>
                <a:cxn ang="0">
                  <a:pos x="0" y="56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8" y="8"/>
                </a:cxn>
              </a:cxnLst>
              <a:rect l="0" t="0" r="r" b="b"/>
              <a:pathLst>
                <a:path w="56" h="56">
                  <a:moveTo>
                    <a:pt x="8" y="8"/>
                  </a:moveTo>
                  <a:lnTo>
                    <a:pt x="16" y="16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24" y="24"/>
                  </a:lnTo>
                  <a:lnTo>
                    <a:pt x="40" y="40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56"/>
                  </a:lnTo>
                  <a:lnTo>
                    <a:pt x="0" y="5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0" name="Freeform 802"/>
            <p:cNvSpPr>
              <a:spLocks/>
            </p:cNvSpPr>
            <p:nvPr/>
          </p:nvSpPr>
          <p:spPr bwMode="auto">
            <a:xfrm>
              <a:off x="3847686" y="1679341"/>
              <a:ext cx="198560" cy="16474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8" y="32"/>
                </a:cxn>
                <a:cxn ang="0">
                  <a:pos x="80" y="48"/>
                </a:cxn>
                <a:cxn ang="0">
                  <a:pos x="88" y="64"/>
                </a:cxn>
                <a:cxn ang="0">
                  <a:pos x="112" y="72"/>
                </a:cxn>
                <a:cxn ang="0">
                  <a:pos x="112" y="96"/>
                </a:cxn>
                <a:cxn ang="0">
                  <a:pos x="128" y="112"/>
                </a:cxn>
                <a:cxn ang="0">
                  <a:pos x="112" y="112"/>
                </a:cxn>
                <a:cxn ang="0">
                  <a:pos x="104" y="128"/>
                </a:cxn>
                <a:cxn ang="0">
                  <a:pos x="88" y="120"/>
                </a:cxn>
                <a:cxn ang="0">
                  <a:pos x="80" y="128"/>
                </a:cxn>
                <a:cxn ang="0">
                  <a:pos x="64" y="120"/>
                </a:cxn>
                <a:cxn ang="0">
                  <a:pos x="64" y="104"/>
                </a:cxn>
                <a:cxn ang="0">
                  <a:pos x="56" y="104"/>
                </a:cxn>
                <a:cxn ang="0">
                  <a:pos x="24" y="88"/>
                </a:cxn>
                <a:cxn ang="0">
                  <a:pos x="8" y="80"/>
                </a:cxn>
                <a:cxn ang="0">
                  <a:pos x="0" y="64"/>
                </a:cxn>
                <a:cxn ang="0">
                  <a:pos x="24" y="48"/>
                </a:cxn>
                <a:cxn ang="0">
                  <a:pos x="24" y="16"/>
                </a:cxn>
                <a:cxn ang="0">
                  <a:pos x="40" y="0"/>
                </a:cxn>
                <a:cxn ang="0">
                  <a:pos x="48" y="0"/>
                </a:cxn>
                <a:cxn ang="0">
                  <a:pos x="72" y="0"/>
                </a:cxn>
              </a:cxnLst>
              <a:rect l="0" t="0" r="r" b="b"/>
              <a:pathLst>
                <a:path w="128" h="128">
                  <a:moveTo>
                    <a:pt x="72" y="0"/>
                  </a:moveTo>
                  <a:lnTo>
                    <a:pt x="88" y="32"/>
                  </a:lnTo>
                  <a:lnTo>
                    <a:pt x="80" y="48"/>
                  </a:lnTo>
                  <a:lnTo>
                    <a:pt x="88" y="64"/>
                  </a:lnTo>
                  <a:lnTo>
                    <a:pt x="112" y="72"/>
                  </a:lnTo>
                  <a:lnTo>
                    <a:pt x="112" y="96"/>
                  </a:lnTo>
                  <a:lnTo>
                    <a:pt x="128" y="112"/>
                  </a:lnTo>
                  <a:lnTo>
                    <a:pt x="112" y="112"/>
                  </a:lnTo>
                  <a:lnTo>
                    <a:pt x="104" y="128"/>
                  </a:lnTo>
                  <a:lnTo>
                    <a:pt x="88" y="120"/>
                  </a:lnTo>
                  <a:lnTo>
                    <a:pt x="80" y="128"/>
                  </a:lnTo>
                  <a:lnTo>
                    <a:pt x="64" y="120"/>
                  </a:lnTo>
                  <a:lnTo>
                    <a:pt x="64" y="104"/>
                  </a:lnTo>
                  <a:lnTo>
                    <a:pt x="56" y="104"/>
                  </a:lnTo>
                  <a:lnTo>
                    <a:pt x="24" y="88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8"/>
                  </a:lnTo>
                  <a:lnTo>
                    <a:pt x="24" y="16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1" name="Freeform 803"/>
            <p:cNvSpPr>
              <a:spLocks/>
            </p:cNvSpPr>
            <p:nvPr/>
          </p:nvSpPr>
          <p:spPr bwMode="auto">
            <a:xfrm>
              <a:off x="3772649" y="1740642"/>
              <a:ext cx="25397" cy="201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0"/>
                </a:cxn>
                <a:cxn ang="0">
                  <a:pos x="8" y="16"/>
                </a:cxn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2" name="Freeform 804"/>
            <p:cNvSpPr>
              <a:spLocks/>
            </p:cNvSpPr>
            <p:nvPr/>
          </p:nvSpPr>
          <p:spPr bwMode="auto">
            <a:xfrm>
              <a:off x="3761105" y="1760757"/>
              <a:ext cx="24243" cy="72796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8" y="16"/>
                </a:cxn>
                <a:cxn ang="0">
                  <a:pos x="16" y="32"/>
                </a:cxn>
                <a:cxn ang="0">
                  <a:pos x="8" y="56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16" y="8"/>
                </a:cxn>
              </a:cxnLst>
              <a:rect l="0" t="0" r="r" b="b"/>
              <a:pathLst>
                <a:path w="16" h="56">
                  <a:moveTo>
                    <a:pt x="16" y="8"/>
                  </a:moveTo>
                  <a:lnTo>
                    <a:pt x="8" y="16"/>
                  </a:lnTo>
                  <a:lnTo>
                    <a:pt x="16" y="32"/>
                  </a:lnTo>
                  <a:lnTo>
                    <a:pt x="8" y="5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0"/>
                  </a:lnTo>
                  <a:lnTo>
                    <a:pt x="16" y="0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3" name="Freeform 805"/>
            <p:cNvSpPr>
              <a:spLocks/>
            </p:cNvSpPr>
            <p:nvPr/>
          </p:nvSpPr>
          <p:spPr bwMode="auto">
            <a:xfrm>
              <a:off x="3572935" y="1792365"/>
              <a:ext cx="225111" cy="185821"/>
            </a:xfrm>
            <a:custGeom>
              <a:avLst/>
              <a:gdLst/>
              <a:ahLst/>
              <a:cxnLst>
                <a:cxn ang="0">
                  <a:pos x="120" y="8"/>
                </a:cxn>
                <a:cxn ang="0">
                  <a:pos x="104" y="8"/>
                </a:cxn>
                <a:cxn ang="0">
                  <a:pos x="96" y="8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0" y="0"/>
                </a:cxn>
                <a:cxn ang="0">
                  <a:pos x="56" y="8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48"/>
                </a:cxn>
                <a:cxn ang="0">
                  <a:pos x="8" y="144"/>
                </a:cxn>
                <a:cxn ang="0">
                  <a:pos x="112" y="144"/>
                </a:cxn>
                <a:cxn ang="0">
                  <a:pos x="128" y="144"/>
                </a:cxn>
                <a:cxn ang="0">
                  <a:pos x="144" y="128"/>
                </a:cxn>
                <a:cxn ang="0">
                  <a:pos x="144" y="112"/>
                </a:cxn>
                <a:cxn ang="0">
                  <a:pos x="104" y="40"/>
                </a:cxn>
                <a:cxn ang="0">
                  <a:pos x="96" y="24"/>
                </a:cxn>
                <a:cxn ang="0">
                  <a:pos x="112" y="48"/>
                </a:cxn>
                <a:cxn ang="0">
                  <a:pos x="120" y="56"/>
                </a:cxn>
                <a:cxn ang="0">
                  <a:pos x="128" y="32"/>
                </a:cxn>
                <a:cxn ang="0">
                  <a:pos x="120" y="8"/>
                </a:cxn>
              </a:cxnLst>
              <a:rect l="0" t="0" r="r" b="b"/>
              <a:pathLst>
                <a:path w="144" h="144">
                  <a:moveTo>
                    <a:pt x="120" y="8"/>
                  </a:moveTo>
                  <a:lnTo>
                    <a:pt x="104" y="8"/>
                  </a:lnTo>
                  <a:lnTo>
                    <a:pt x="96" y="8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8" y="144"/>
                  </a:lnTo>
                  <a:lnTo>
                    <a:pt x="112" y="144"/>
                  </a:lnTo>
                  <a:lnTo>
                    <a:pt x="128" y="144"/>
                  </a:lnTo>
                  <a:lnTo>
                    <a:pt x="144" y="128"/>
                  </a:lnTo>
                  <a:lnTo>
                    <a:pt x="144" y="112"/>
                  </a:lnTo>
                  <a:lnTo>
                    <a:pt x="104" y="40"/>
                  </a:lnTo>
                  <a:lnTo>
                    <a:pt x="96" y="24"/>
                  </a:lnTo>
                  <a:lnTo>
                    <a:pt x="112" y="48"/>
                  </a:lnTo>
                  <a:lnTo>
                    <a:pt x="120" y="56"/>
                  </a:lnTo>
                  <a:lnTo>
                    <a:pt x="128" y="32"/>
                  </a:lnTo>
                  <a:lnTo>
                    <a:pt x="12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4" name="Freeform 806"/>
            <p:cNvSpPr>
              <a:spLocks/>
            </p:cNvSpPr>
            <p:nvPr/>
          </p:nvSpPr>
          <p:spPr bwMode="auto">
            <a:xfrm>
              <a:off x="3686068" y="2329713"/>
              <a:ext cx="111979" cy="10344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2" y="8"/>
                </a:cxn>
                <a:cxn ang="0">
                  <a:pos x="16" y="8"/>
                </a:cxn>
                <a:cxn ang="0">
                  <a:pos x="16" y="24"/>
                </a:cxn>
                <a:cxn ang="0">
                  <a:pos x="24" y="32"/>
                </a:cxn>
                <a:cxn ang="0">
                  <a:pos x="16" y="40"/>
                </a:cxn>
                <a:cxn ang="0">
                  <a:pos x="8" y="56"/>
                </a:cxn>
                <a:cxn ang="0">
                  <a:pos x="0" y="80"/>
                </a:cxn>
                <a:cxn ang="0">
                  <a:pos x="8" y="80"/>
                </a:cxn>
                <a:cxn ang="0">
                  <a:pos x="32" y="80"/>
                </a:cxn>
                <a:cxn ang="0">
                  <a:pos x="56" y="80"/>
                </a:cxn>
                <a:cxn ang="0">
                  <a:pos x="56" y="56"/>
                </a:cxn>
                <a:cxn ang="0">
                  <a:pos x="72" y="32"/>
                </a:cxn>
                <a:cxn ang="0">
                  <a:pos x="64" y="0"/>
                </a:cxn>
                <a:cxn ang="0">
                  <a:pos x="56" y="0"/>
                </a:cxn>
              </a:cxnLst>
              <a:rect l="0" t="0" r="r" b="b"/>
              <a:pathLst>
                <a:path w="72" h="80">
                  <a:moveTo>
                    <a:pt x="56" y="0"/>
                  </a:moveTo>
                  <a:lnTo>
                    <a:pt x="32" y="8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40"/>
                  </a:lnTo>
                  <a:lnTo>
                    <a:pt x="8" y="56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0"/>
                  </a:lnTo>
                  <a:lnTo>
                    <a:pt x="56" y="80"/>
                  </a:lnTo>
                  <a:lnTo>
                    <a:pt x="56" y="56"/>
                  </a:lnTo>
                  <a:lnTo>
                    <a:pt x="72" y="32"/>
                  </a:lnTo>
                  <a:lnTo>
                    <a:pt x="64" y="0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5" name="Freeform 807"/>
            <p:cNvSpPr>
              <a:spLocks/>
            </p:cNvSpPr>
            <p:nvPr/>
          </p:nvSpPr>
          <p:spPr bwMode="auto">
            <a:xfrm>
              <a:off x="3772649" y="2319177"/>
              <a:ext cx="162773" cy="186778"/>
            </a:xfrm>
            <a:custGeom>
              <a:avLst/>
              <a:gdLst/>
              <a:ahLst/>
              <a:cxnLst>
                <a:cxn ang="0">
                  <a:pos x="56" y="128"/>
                </a:cxn>
                <a:cxn ang="0">
                  <a:pos x="48" y="112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8" y="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40" y="0"/>
                </a:cxn>
                <a:cxn ang="0">
                  <a:pos x="56" y="16"/>
                </a:cxn>
                <a:cxn ang="0">
                  <a:pos x="72" y="16"/>
                </a:cxn>
                <a:cxn ang="0">
                  <a:pos x="96" y="8"/>
                </a:cxn>
                <a:cxn ang="0">
                  <a:pos x="104" y="8"/>
                </a:cxn>
                <a:cxn ang="0">
                  <a:pos x="96" y="32"/>
                </a:cxn>
                <a:cxn ang="0">
                  <a:pos x="96" y="80"/>
                </a:cxn>
                <a:cxn ang="0">
                  <a:pos x="104" y="96"/>
                </a:cxn>
                <a:cxn ang="0">
                  <a:pos x="88" y="112"/>
                </a:cxn>
                <a:cxn ang="0">
                  <a:pos x="88" y="104"/>
                </a:cxn>
                <a:cxn ang="0">
                  <a:pos x="88" y="120"/>
                </a:cxn>
                <a:cxn ang="0">
                  <a:pos x="72" y="144"/>
                </a:cxn>
                <a:cxn ang="0">
                  <a:pos x="56" y="128"/>
                </a:cxn>
              </a:cxnLst>
              <a:rect l="0" t="0" r="r" b="b"/>
              <a:pathLst>
                <a:path w="104" h="144">
                  <a:moveTo>
                    <a:pt x="56" y="128"/>
                  </a:moveTo>
                  <a:lnTo>
                    <a:pt x="48" y="112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8" y="8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0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16"/>
                  </a:lnTo>
                  <a:lnTo>
                    <a:pt x="96" y="8"/>
                  </a:lnTo>
                  <a:lnTo>
                    <a:pt x="104" y="8"/>
                  </a:lnTo>
                  <a:lnTo>
                    <a:pt x="96" y="32"/>
                  </a:lnTo>
                  <a:lnTo>
                    <a:pt x="96" y="80"/>
                  </a:lnTo>
                  <a:lnTo>
                    <a:pt x="104" y="96"/>
                  </a:lnTo>
                  <a:lnTo>
                    <a:pt x="88" y="112"/>
                  </a:lnTo>
                  <a:lnTo>
                    <a:pt x="88" y="104"/>
                  </a:lnTo>
                  <a:lnTo>
                    <a:pt x="88" y="120"/>
                  </a:lnTo>
                  <a:lnTo>
                    <a:pt x="72" y="144"/>
                  </a:lnTo>
                  <a:lnTo>
                    <a:pt x="56" y="12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6" name="Freeform 808"/>
            <p:cNvSpPr>
              <a:spLocks/>
            </p:cNvSpPr>
            <p:nvPr/>
          </p:nvSpPr>
          <p:spPr bwMode="auto">
            <a:xfrm>
              <a:off x="3686068" y="2433160"/>
              <a:ext cx="222803" cy="20689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32"/>
                </a:cxn>
                <a:cxn ang="0">
                  <a:pos x="0" y="48"/>
                </a:cxn>
                <a:cxn ang="0">
                  <a:pos x="0" y="80"/>
                </a:cxn>
                <a:cxn ang="0">
                  <a:pos x="16" y="104"/>
                </a:cxn>
                <a:cxn ang="0">
                  <a:pos x="16" y="112"/>
                </a:cxn>
                <a:cxn ang="0">
                  <a:pos x="24" y="112"/>
                </a:cxn>
                <a:cxn ang="0">
                  <a:pos x="48" y="128"/>
                </a:cxn>
                <a:cxn ang="0">
                  <a:pos x="56" y="128"/>
                </a:cxn>
                <a:cxn ang="0">
                  <a:pos x="64" y="136"/>
                </a:cxn>
                <a:cxn ang="0">
                  <a:pos x="72" y="160"/>
                </a:cxn>
                <a:cxn ang="0">
                  <a:pos x="88" y="160"/>
                </a:cxn>
                <a:cxn ang="0">
                  <a:pos x="128" y="152"/>
                </a:cxn>
                <a:cxn ang="0">
                  <a:pos x="144" y="144"/>
                </a:cxn>
                <a:cxn ang="0">
                  <a:pos x="136" y="136"/>
                </a:cxn>
                <a:cxn ang="0">
                  <a:pos x="128" y="120"/>
                </a:cxn>
                <a:cxn ang="0">
                  <a:pos x="136" y="88"/>
                </a:cxn>
                <a:cxn ang="0">
                  <a:pos x="120" y="72"/>
                </a:cxn>
                <a:cxn ang="0">
                  <a:pos x="128" y="56"/>
                </a:cxn>
                <a:cxn ang="0">
                  <a:pos x="112" y="40"/>
                </a:cxn>
                <a:cxn ang="0">
                  <a:pos x="104" y="24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32" y="0"/>
                </a:cxn>
                <a:cxn ang="0">
                  <a:pos x="8" y="0"/>
                </a:cxn>
              </a:cxnLst>
              <a:rect l="0" t="0" r="r" b="b"/>
              <a:pathLst>
                <a:path w="144" h="160">
                  <a:moveTo>
                    <a:pt x="8" y="0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0" y="48"/>
                  </a:lnTo>
                  <a:lnTo>
                    <a:pt x="0" y="80"/>
                  </a:lnTo>
                  <a:lnTo>
                    <a:pt x="16" y="104"/>
                  </a:lnTo>
                  <a:lnTo>
                    <a:pt x="16" y="112"/>
                  </a:lnTo>
                  <a:lnTo>
                    <a:pt x="24" y="112"/>
                  </a:lnTo>
                  <a:lnTo>
                    <a:pt x="48" y="128"/>
                  </a:lnTo>
                  <a:lnTo>
                    <a:pt x="56" y="128"/>
                  </a:lnTo>
                  <a:lnTo>
                    <a:pt x="64" y="136"/>
                  </a:lnTo>
                  <a:lnTo>
                    <a:pt x="72" y="160"/>
                  </a:lnTo>
                  <a:lnTo>
                    <a:pt x="88" y="160"/>
                  </a:lnTo>
                  <a:lnTo>
                    <a:pt x="128" y="152"/>
                  </a:lnTo>
                  <a:lnTo>
                    <a:pt x="144" y="144"/>
                  </a:lnTo>
                  <a:lnTo>
                    <a:pt x="136" y="136"/>
                  </a:lnTo>
                  <a:lnTo>
                    <a:pt x="128" y="120"/>
                  </a:lnTo>
                  <a:lnTo>
                    <a:pt x="136" y="88"/>
                  </a:lnTo>
                  <a:lnTo>
                    <a:pt x="120" y="72"/>
                  </a:lnTo>
                  <a:lnTo>
                    <a:pt x="128" y="56"/>
                  </a:lnTo>
                  <a:lnTo>
                    <a:pt x="112" y="40"/>
                  </a:lnTo>
                  <a:lnTo>
                    <a:pt x="104" y="24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3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7" name="Freeform 809"/>
            <p:cNvSpPr>
              <a:spLocks/>
            </p:cNvSpPr>
            <p:nvPr/>
          </p:nvSpPr>
          <p:spPr bwMode="auto">
            <a:xfrm>
              <a:off x="3523295" y="2567257"/>
              <a:ext cx="249354" cy="196357"/>
            </a:xfrm>
            <a:custGeom>
              <a:avLst/>
              <a:gdLst/>
              <a:ahLst/>
              <a:cxnLst>
                <a:cxn ang="0">
                  <a:pos x="96" y="120"/>
                </a:cxn>
                <a:cxn ang="0">
                  <a:pos x="88" y="128"/>
                </a:cxn>
                <a:cxn ang="0">
                  <a:pos x="64" y="152"/>
                </a:cxn>
                <a:cxn ang="0">
                  <a:pos x="40" y="152"/>
                </a:cxn>
                <a:cxn ang="0">
                  <a:pos x="24" y="144"/>
                </a:cxn>
                <a:cxn ang="0">
                  <a:pos x="16" y="144"/>
                </a:cxn>
                <a:cxn ang="0">
                  <a:pos x="0" y="128"/>
                </a:cxn>
                <a:cxn ang="0">
                  <a:pos x="0" y="80"/>
                </a:cxn>
                <a:cxn ang="0">
                  <a:pos x="32" y="72"/>
                </a:cxn>
                <a:cxn ang="0">
                  <a:pos x="24" y="72"/>
                </a:cxn>
                <a:cxn ang="0">
                  <a:pos x="32" y="40"/>
                </a:cxn>
                <a:cxn ang="0">
                  <a:pos x="56" y="56"/>
                </a:cxn>
                <a:cxn ang="0">
                  <a:pos x="64" y="56"/>
                </a:cxn>
                <a:cxn ang="0">
                  <a:pos x="88" y="72"/>
                </a:cxn>
                <a:cxn ang="0">
                  <a:pos x="104" y="80"/>
                </a:cxn>
                <a:cxn ang="0">
                  <a:pos x="104" y="64"/>
                </a:cxn>
                <a:cxn ang="0">
                  <a:pos x="96" y="64"/>
                </a:cxn>
                <a:cxn ang="0">
                  <a:pos x="88" y="56"/>
                </a:cxn>
                <a:cxn ang="0">
                  <a:pos x="96" y="16"/>
                </a:cxn>
                <a:cxn ang="0">
                  <a:pos x="96" y="8"/>
                </a:cxn>
                <a:cxn ang="0">
                  <a:pos x="112" y="0"/>
                </a:cxn>
                <a:cxn ang="0">
                  <a:pos x="120" y="0"/>
                </a:cxn>
                <a:cxn ang="0">
                  <a:pos x="120" y="8"/>
                </a:cxn>
                <a:cxn ang="0">
                  <a:pos x="128" y="8"/>
                </a:cxn>
                <a:cxn ang="0">
                  <a:pos x="152" y="24"/>
                </a:cxn>
                <a:cxn ang="0">
                  <a:pos x="160" y="40"/>
                </a:cxn>
                <a:cxn ang="0">
                  <a:pos x="152" y="56"/>
                </a:cxn>
                <a:cxn ang="0">
                  <a:pos x="152" y="64"/>
                </a:cxn>
                <a:cxn ang="0">
                  <a:pos x="144" y="88"/>
                </a:cxn>
                <a:cxn ang="0">
                  <a:pos x="152" y="88"/>
                </a:cxn>
                <a:cxn ang="0">
                  <a:pos x="112" y="104"/>
                </a:cxn>
                <a:cxn ang="0">
                  <a:pos x="112" y="112"/>
                </a:cxn>
                <a:cxn ang="0">
                  <a:pos x="96" y="120"/>
                </a:cxn>
              </a:cxnLst>
              <a:rect l="0" t="0" r="r" b="b"/>
              <a:pathLst>
                <a:path w="160" h="152">
                  <a:moveTo>
                    <a:pt x="96" y="120"/>
                  </a:moveTo>
                  <a:lnTo>
                    <a:pt x="88" y="128"/>
                  </a:lnTo>
                  <a:lnTo>
                    <a:pt x="64" y="152"/>
                  </a:lnTo>
                  <a:lnTo>
                    <a:pt x="40" y="152"/>
                  </a:lnTo>
                  <a:lnTo>
                    <a:pt x="24" y="144"/>
                  </a:lnTo>
                  <a:lnTo>
                    <a:pt x="16" y="144"/>
                  </a:lnTo>
                  <a:lnTo>
                    <a:pt x="0" y="128"/>
                  </a:lnTo>
                  <a:lnTo>
                    <a:pt x="0" y="8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32" y="40"/>
                  </a:lnTo>
                  <a:lnTo>
                    <a:pt x="56" y="56"/>
                  </a:lnTo>
                  <a:lnTo>
                    <a:pt x="64" y="56"/>
                  </a:lnTo>
                  <a:lnTo>
                    <a:pt x="88" y="72"/>
                  </a:lnTo>
                  <a:lnTo>
                    <a:pt x="104" y="80"/>
                  </a:lnTo>
                  <a:lnTo>
                    <a:pt x="104" y="64"/>
                  </a:lnTo>
                  <a:lnTo>
                    <a:pt x="96" y="64"/>
                  </a:lnTo>
                  <a:lnTo>
                    <a:pt x="88" y="56"/>
                  </a:lnTo>
                  <a:lnTo>
                    <a:pt x="96" y="16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52" y="24"/>
                  </a:lnTo>
                  <a:lnTo>
                    <a:pt x="160" y="40"/>
                  </a:lnTo>
                  <a:lnTo>
                    <a:pt x="152" y="56"/>
                  </a:lnTo>
                  <a:lnTo>
                    <a:pt x="152" y="64"/>
                  </a:lnTo>
                  <a:lnTo>
                    <a:pt x="144" y="88"/>
                  </a:lnTo>
                  <a:lnTo>
                    <a:pt x="152" y="88"/>
                  </a:lnTo>
                  <a:lnTo>
                    <a:pt x="112" y="104"/>
                  </a:lnTo>
                  <a:lnTo>
                    <a:pt x="112" y="112"/>
                  </a:lnTo>
                  <a:lnTo>
                    <a:pt x="96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8" name="Freeform 810"/>
            <p:cNvSpPr>
              <a:spLocks/>
            </p:cNvSpPr>
            <p:nvPr/>
          </p:nvSpPr>
          <p:spPr bwMode="auto">
            <a:xfrm>
              <a:off x="3697612" y="2618981"/>
              <a:ext cx="211259" cy="309382"/>
            </a:xfrm>
            <a:custGeom>
              <a:avLst/>
              <a:gdLst/>
              <a:ahLst/>
              <a:cxnLst>
                <a:cxn ang="0">
                  <a:pos x="16" y="240"/>
                </a:cxn>
                <a:cxn ang="0">
                  <a:pos x="24" y="240"/>
                </a:cxn>
                <a:cxn ang="0">
                  <a:pos x="24" y="232"/>
                </a:cxn>
                <a:cxn ang="0">
                  <a:pos x="24" y="224"/>
                </a:cxn>
                <a:cxn ang="0">
                  <a:pos x="56" y="208"/>
                </a:cxn>
                <a:cxn ang="0">
                  <a:pos x="64" y="176"/>
                </a:cxn>
                <a:cxn ang="0">
                  <a:pos x="56" y="152"/>
                </a:cxn>
                <a:cxn ang="0">
                  <a:pos x="56" y="144"/>
                </a:cxn>
                <a:cxn ang="0">
                  <a:pos x="88" y="104"/>
                </a:cxn>
                <a:cxn ang="0">
                  <a:pos x="112" y="96"/>
                </a:cxn>
                <a:cxn ang="0">
                  <a:pos x="136" y="72"/>
                </a:cxn>
                <a:cxn ang="0">
                  <a:pos x="136" y="0"/>
                </a:cxn>
                <a:cxn ang="0">
                  <a:pos x="120" y="8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56" y="24"/>
                </a:cxn>
                <a:cxn ang="0">
                  <a:pos x="56" y="40"/>
                </a:cxn>
                <a:cxn ang="0">
                  <a:pos x="72" y="64"/>
                </a:cxn>
                <a:cxn ang="0">
                  <a:pos x="72" y="80"/>
                </a:cxn>
                <a:cxn ang="0">
                  <a:pos x="64" y="96"/>
                </a:cxn>
                <a:cxn ang="0">
                  <a:pos x="48" y="80"/>
                </a:cxn>
                <a:cxn ang="0">
                  <a:pos x="56" y="56"/>
                </a:cxn>
                <a:cxn ang="0">
                  <a:pos x="40" y="56"/>
                </a:cxn>
                <a:cxn ang="0">
                  <a:pos x="40" y="48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0" y="80"/>
                </a:cxn>
                <a:cxn ang="0">
                  <a:pos x="8" y="80"/>
                </a:cxn>
                <a:cxn ang="0">
                  <a:pos x="32" y="88"/>
                </a:cxn>
                <a:cxn ang="0">
                  <a:pos x="32" y="104"/>
                </a:cxn>
                <a:cxn ang="0">
                  <a:pos x="32" y="144"/>
                </a:cxn>
                <a:cxn ang="0">
                  <a:pos x="8" y="184"/>
                </a:cxn>
                <a:cxn ang="0">
                  <a:pos x="16" y="232"/>
                </a:cxn>
                <a:cxn ang="0">
                  <a:pos x="16" y="240"/>
                </a:cxn>
              </a:cxnLst>
              <a:rect l="0" t="0" r="r" b="b"/>
              <a:pathLst>
                <a:path w="136" h="240">
                  <a:moveTo>
                    <a:pt x="16" y="240"/>
                  </a:moveTo>
                  <a:lnTo>
                    <a:pt x="24" y="240"/>
                  </a:lnTo>
                  <a:lnTo>
                    <a:pt x="24" y="232"/>
                  </a:lnTo>
                  <a:lnTo>
                    <a:pt x="24" y="224"/>
                  </a:lnTo>
                  <a:lnTo>
                    <a:pt x="56" y="208"/>
                  </a:lnTo>
                  <a:lnTo>
                    <a:pt x="64" y="176"/>
                  </a:lnTo>
                  <a:lnTo>
                    <a:pt x="56" y="152"/>
                  </a:lnTo>
                  <a:lnTo>
                    <a:pt x="56" y="144"/>
                  </a:lnTo>
                  <a:lnTo>
                    <a:pt x="88" y="104"/>
                  </a:lnTo>
                  <a:lnTo>
                    <a:pt x="112" y="96"/>
                  </a:lnTo>
                  <a:lnTo>
                    <a:pt x="136" y="72"/>
                  </a:lnTo>
                  <a:lnTo>
                    <a:pt x="136" y="0"/>
                  </a:lnTo>
                  <a:lnTo>
                    <a:pt x="120" y="8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72" y="64"/>
                  </a:lnTo>
                  <a:lnTo>
                    <a:pt x="72" y="80"/>
                  </a:lnTo>
                  <a:lnTo>
                    <a:pt x="64" y="96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40" y="56"/>
                  </a:lnTo>
                  <a:lnTo>
                    <a:pt x="40" y="4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32" y="144"/>
                  </a:lnTo>
                  <a:lnTo>
                    <a:pt x="8" y="184"/>
                  </a:lnTo>
                  <a:lnTo>
                    <a:pt x="16" y="232"/>
                  </a:lnTo>
                  <a:lnTo>
                    <a:pt x="16" y="2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29" name="Freeform 811"/>
            <p:cNvSpPr>
              <a:spLocks/>
            </p:cNvSpPr>
            <p:nvPr/>
          </p:nvSpPr>
          <p:spPr bwMode="auto">
            <a:xfrm>
              <a:off x="3747251" y="2597908"/>
              <a:ext cx="63493" cy="14559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16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8" y="72"/>
                </a:cxn>
                <a:cxn ang="0">
                  <a:pos x="24" y="72"/>
                </a:cxn>
                <a:cxn ang="0">
                  <a:pos x="16" y="96"/>
                </a:cxn>
                <a:cxn ang="0">
                  <a:pos x="32" y="112"/>
                </a:cxn>
                <a:cxn ang="0">
                  <a:pos x="40" y="96"/>
                </a:cxn>
                <a:cxn ang="0">
                  <a:pos x="40" y="80"/>
                </a:cxn>
                <a:cxn ang="0">
                  <a:pos x="24" y="56"/>
                </a:cxn>
                <a:cxn ang="0">
                  <a:pos x="24" y="40"/>
                </a:cxn>
                <a:cxn ang="0">
                  <a:pos x="32" y="32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8" y="0"/>
                </a:cxn>
              </a:cxnLst>
              <a:rect l="0" t="0" r="r" b="b"/>
              <a:pathLst>
                <a:path w="40" h="112">
                  <a:moveTo>
                    <a:pt x="8" y="0"/>
                  </a:moveTo>
                  <a:lnTo>
                    <a:pt x="16" y="16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72"/>
                  </a:lnTo>
                  <a:lnTo>
                    <a:pt x="24" y="72"/>
                  </a:lnTo>
                  <a:lnTo>
                    <a:pt x="16" y="96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0" y="80"/>
                  </a:lnTo>
                  <a:lnTo>
                    <a:pt x="24" y="56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0" name="Freeform 812"/>
            <p:cNvSpPr>
              <a:spLocks/>
            </p:cNvSpPr>
            <p:nvPr/>
          </p:nvSpPr>
          <p:spPr bwMode="auto">
            <a:xfrm>
              <a:off x="3585633" y="2711891"/>
              <a:ext cx="161619" cy="144634"/>
            </a:xfrm>
            <a:custGeom>
              <a:avLst/>
              <a:gdLst/>
              <a:ahLst/>
              <a:cxnLst>
                <a:cxn ang="0">
                  <a:pos x="56" y="104"/>
                </a:cxn>
                <a:cxn ang="0">
                  <a:pos x="40" y="96"/>
                </a:cxn>
                <a:cxn ang="0">
                  <a:pos x="32" y="80"/>
                </a:cxn>
                <a:cxn ang="0">
                  <a:pos x="16" y="64"/>
                </a:cxn>
                <a:cxn ang="0">
                  <a:pos x="0" y="40"/>
                </a:cxn>
                <a:cxn ang="0">
                  <a:pos x="24" y="40"/>
                </a:cxn>
                <a:cxn ang="0">
                  <a:pos x="48" y="16"/>
                </a:cxn>
                <a:cxn ang="0">
                  <a:pos x="56" y="8"/>
                </a:cxn>
                <a:cxn ang="0">
                  <a:pos x="72" y="0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104" y="16"/>
                </a:cxn>
                <a:cxn ang="0">
                  <a:pos x="104" y="32"/>
                </a:cxn>
                <a:cxn ang="0">
                  <a:pos x="104" y="72"/>
                </a:cxn>
                <a:cxn ang="0">
                  <a:pos x="80" y="112"/>
                </a:cxn>
                <a:cxn ang="0">
                  <a:pos x="72" y="104"/>
                </a:cxn>
                <a:cxn ang="0">
                  <a:pos x="56" y="104"/>
                </a:cxn>
              </a:cxnLst>
              <a:rect l="0" t="0" r="r" b="b"/>
              <a:pathLst>
                <a:path w="104" h="112">
                  <a:moveTo>
                    <a:pt x="56" y="104"/>
                  </a:moveTo>
                  <a:lnTo>
                    <a:pt x="40" y="96"/>
                  </a:lnTo>
                  <a:lnTo>
                    <a:pt x="32" y="80"/>
                  </a:lnTo>
                  <a:lnTo>
                    <a:pt x="16" y="64"/>
                  </a:lnTo>
                  <a:lnTo>
                    <a:pt x="0" y="40"/>
                  </a:lnTo>
                  <a:lnTo>
                    <a:pt x="24" y="40"/>
                  </a:lnTo>
                  <a:lnTo>
                    <a:pt x="48" y="16"/>
                  </a:lnTo>
                  <a:lnTo>
                    <a:pt x="56" y="8"/>
                  </a:lnTo>
                  <a:lnTo>
                    <a:pt x="72" y="0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104" y="16"/>
                  </a:lnTo>
                  <a:lnTo>
                    <a:pt x="104" y="32"/>
                  </a:lnTo>
                  <a:lnTo>
                    <a:pt x="104" y="72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1" name="Freeform 813"/>
            <p:cNvSpPr>
              <a:spLocks/>
            </p:cNvSpPr>
            <p:nvPr/>
          </p:nvSpPr>
          <p:spPr bwMode="auto">
            <a:xfrm>
              <a:off x="3411316" y="2846946"/>
              <a:ext cx="323237" cy="24712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84" y="0"/>
                </a:cxn>
                <a:cxn ang="0">
                  <a:pos x="192" y="8"/>
                </a:cxn>
                <a:cxn ang="0">
                  <a:pos x="200" y="56"/>
                </a:cxn>
                <a:cxn ang="0">
                  <a:pos x="192" y="56"/>
                </a:cxn>
                <a:cxn ang="0">
                  <a:pos x="184" y="72"/>
                </a:cxn>
                <a:cxn ang="0">
                  <a:pos x="192" y="72"/>
                </a:cxn>
                <a:cxn ang="0">
                  <a:pos x="200" y="64"/>
                </a:cxn>
                <a:cxn ang="0">
                  <a:pos x="208" y="64"/>
                </a:cxn>
                <a:cxn ang="0">
                  <a:pos x="208" y="72"/>
                </a:cxn>
                <a:cxn ang="0">
                  <a:pos x="200" y="96"/>
                </a:cxn>
                <a:cxn ang="0">
                  <a:pos x="192" y="104"/>
                </a:cxn>
                <a:cxn ang="0">
                  <a:pos x="176" y="128"/>
                </a:cxn>
                <a:cxn ang="0">
                  <a:pos x="152" y="160"/>
                </a:cxn>
                <a:cxn ang="0">
                  <a:pos x="128" y="176"/>
                </a:cxn>
                <a:cxn ang="0">
                  <a:pos x="104" y="184"/>
                </a:cxn>
                <a:cxn ang="0">
                  <a:pos x="72" y="176"/>
                </a:cxn>
                <a:cxn ang="0">
                  <a:pos x="40" y="192"/>
                </a:cxn>
                <a:cxn ang="0">
                  <a:pos x="32" y="192"/>
                </a:cxn>
                <a:cxn ang="0">
                  <a:pos x="24" y="176"/>
                </a:cxn>
                <a:cxn ang="0">
                  <a:pos x="24" y="184"/>
                </a:cxn>
                <a:cxn ang="0">
                  <a:pos x="16" y="160"/>
                </a:cxn>
                <a:cxn ang="0">
                  <a:pos x="24" y="160"/>
                </a:cxn>
                <a:cxn ang="0">
                  <a:pos x="16" y="144"/>
                </a:cxn>
                <a:cxn ang="0">
                  <a:pos x="0" y="104"/>
                </a:cxn>
                <a:cxn ang="0">
                  <a:pos x="0" y="96"/>
                </a:cxn>
                <a:cxn ang="0">
                  <a:pos x="0" y="88"/>
                </a:cxn>
                <a:cxn ang="0">
                  <a:pos x="8" y="96"/>
                </a:cxn>
                <a:cxn ang="0">
                  <a:pos x="16" y="104"/>
                </a:cxn>
                <a:cxn ang="0">
                  <a:pos x="32" y="104"/>
                </a:cxn>
                <a:cxn ang="0">
                  <a:pos x="40" y="96"/>
                </a:cxn>
                <a:cxn ang="0">
                  <a:pos x="40" y="40"/>
                </a:cxn>
                <a:cxn ang="0">
                  <a:pos x="56" y="48"/>
                </a:cxn>
                <a:cxn ang="0">
                  <a:pos x="48" y="64"/>
                </a:cxn>
                <a:cxn ang="0">
                  <a:pos x="56" y="72"/>
                </a:cxn>
                <a:cxn ang="0">
                  <a:pos x="72" y="64"/>
                </a:cxn>
                <a:cxn ang="0">
                  <a:pos x="88" y="48"/>
                </a:cxn>
                <a:cxn ang="0">
                  <a:pos x="104" y="48"/>
                </a:cxn>
                <a:cxn ang="0">
                  <a:pos x="112" y="48"/>
                </a:cxn>
                <a:cxn ang="0">
                  <a:pos x="144" y="16"/>
                </a:cxn>
                <a:cxn ang="0">
                  <a:pos x="168" y="0"/>
                </a:cxn>
              </a:cxnLst>
              <a:rect l="0" t="0" r="r" b="b"/>
              <a:pathLst>
                <a:path w="208" h="192">
                  <a:moveTo>
                    <a:pt x="168" y="0"/>
                  </a:moveTo>
                  <a:lnTo>
                    <a:pt x="184" y="0"/>
                  </a:lnTo>
                  <a:lnTo>
                    <a:pt x="192" y="8"/>
                  </a:lnTo>
                  <a:lnTo>
                    <a:pt x="200" y="56"/>
                  </a:lnTo>
                  <a:lnTo>
                    <a:pt x="192" y="56"/>
                  </a:lnTo>
                  <a:lnTo>
                    <a:pt x="184" y="72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96"/>
                  </a:lnTo>
                  <a:lnTo>
                    <a:pt x="192" y="104"/>
                  </a:lnTo>
                  <a:lnTo>
                    <a:pt x="176" y="128"/>
                  </a:lnTo>
                  <a:lnTo>
                    <a:pt x="152" y="160"/>
                  </a:lnTo>
                  <a:lnTo>
                    <a:pt x="128" y="176"/>
                  </a:lnTo>
                  <a:lnTo>
                    <a:pt x="104" y="184"/>
                  </a:lnTo>
                  <a:lnTo>
                    <a:pt x="72" y="176"/>
                  </a:lnTo>
                  <a:lnTo>
                    <a:pt x="40" y="192"/>
                  </a:lnTo>
                  <a:lnTo>
                    <a:pt x="32" y="192"/>
                  </a:lnTo>
                  <a:lnTo>
                    <a:pt x="24" y="176"/>
                  </a:lnTo>
                  <a:lnTo>
                    <a:pt x="24" y="184"/>
                  </a:lnTo>
                  <a:lnTo>
                    <a:pt x="16" y="160"/>
                  </a:lnTo>
                  <a:lnTo>
                    <a:pt x="24" y="160"/>
                  </a:lnTo>
                  <a:lnTo>
                    <a:pt x="16" y="144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0" y="88"/>
                  </a:lnTo>
                  <a:lnTo>
                    <a:pt x="8" y="96"/>
                  </a:lnTo>
                  <a:lnTo>
                    <a:pt x="16" y="104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48" y="64"/>
                  </a:lnTo>
                  <a:lnTo>
                    <a:pt x="56" y="72"/>
                  </a:lnTo>
                  <a:lnTo>
                    <a:pt x="72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44" y="16"/>
                  </a:lnTo>
                  <a:lnTo>
                    <a:pt x="16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2" name="Freeform 814"/>
            <p:cNvSpPr>
              <a:spLocks/>
            </p:cNvSpPr>
            <p:nvPr/>
          </p:nvSpPr>
          <p:spPr bwMode="auto">
            <a:xfrm>
              <a:off x="3313190" y="2743500"/>
              <a:ext cx="272443" cy="237544"/>
            </a:xfrm>
            <a:custGeom>
              <a:avLst/>
              <a:gdLst/>
              <a:ahLst/>
              <a:cxnLst>
                <a:cxn ang="0">
                  <a:pos x="104" y="120"/>
                </a:cxn>
                <a:cxn ang="0">
                  <a:pos x="104" y="80"/>
                </a:cxn>
                <a:cxn ang="0">
                  <a:pos x="120" y="72"/>
                </a:cxn>
                <a:cxn ang="0">
                  <a:pos x="120" y="24"/>
                </a:cxn>
                <a:cxn ang="0">
                  <a:pos x="152" y="16"/>
                </a:cxn>
                <a:cxn ang="0">
                  <a:pos x="152" y="24"/>
                </a:cxn>
                <a:cxn ang="0">
                  <a:pos x="160" y="16"/>
                </a:cxn>
                <a:cxn ang="0">
                  <a:pos x="176" y="16"/>
                </a:cxn>
                <a:cxn ang="0">
                  <a:pos x="160" y="8"/>
                </a:cxn>
                <a:cxn ang="0">
                  <a:pos x="152" y="8"/>
                </a:cxn>
                <a:cxn ang="0">
                  <a:pos x="128" y="16"/>
                </a:cxn>
                <a:cxn ang="0">
                  <a:pos x="96" y="16"/>
                </a:cxn>
                <a:cxn ang="0">
                  <a:pos x="88" y="8"/>
                </a:cxn>
                <a:cxn ang="0">
                  <a:pos x="32" y="8"/>
                </a:cxn>
                <a:cxn ang="0">
                  <a:pos x="24" y="0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40" y="80"/>
                </a:cxn>
                <a:cxn ang="0">
                  <a:pos x="40" y="104"/>
                </a:cxn>
                <a:cxn ang="0">
                  <a:pos x="48" y="160"/>
                </a:cxn>
                <a:cxn ang="0">
                  <a:pos x="64" y="176"/>
                </a:cxn>
                <a:cxn ang="0">
                  <a:pos x="64" y="168"/>
                </a:cxn>
                <a:cxn ang="0">
                  <a:pos x="72" y="176"/>
                </a:cxn>
                <a:cxn ang="0">
                  <a:pos x="80" y="184"/>
                </a:cxn>
                <a:cxn ang="0">
                  <a:pos x="96" y="184"/>
                </a:cxn>
                <a:cxn ang="0">
                  <a:pos x="104" y="176"/>
                </a:cxn>
                <a:cxn ang="0">
                  <a:pos x="104" y="120"/>
                </a:cxn>
              </a:cxnLst>
              <a:rect l="0" t="0" r="r" b="b"/>
              <a:pathLst>
                <a:path w="176" h="184">
                  <a:moveTo>
                    <a:pt x="104" y="120"/>
                  </a:moveTo>
                  <a:lnTo>
                    <a:pt x="104" y="80"/>
                  </a:lnTo>
                  <a:lnTo>
                    <a:pt x="120" y="72"/>
                  </a:lnTo>
                  <a:lnTo>
                    <a:pt x="120" y="24"/>
                  </a:lnTo>
                  <a:lnTo>
                    <a:pt x="152" y="16"/>
                  </a:lnTo>
                  <a:lnTo>
                    <a:pt x="152" y="24"/>
                  </a:lnTo>
                  <a:lnTo>
                    <a:pt x="160" y="16"/>
                  </a:lnTo>
                  <a:lnTo>
                    <a:pt x="176" y="16"/>
                  </a:lnTo>
                  <a:lnTo>
                    <a:pt x="160" y="8"/>
                  </a:lnTo>
                  <a:lnTo>
                    <a:pt x="152" y="8"/>
                  </a:lnTo>
                  <a:lnTo>
                    <a:pt x="128" y="16"/>
                  </a:lnTo>
                  <a:lnTo>
                    <a:pt x="96" y="16"/>
                  </a:lnTo>
                  <a:lnTo>
                    <a:pt x="88" y="8"/>
                  </a:lnTo>
                  <a:lnTo>
                    <a:pt x="32" y="8"/>
                  </a:lnTo>
                  <a:lnTo>
                    <a:pt x="24" y="0"/>
                  </a:lnTo>
                  <a:lnTo>
                    <a:pt x="0" y="8"/>
                  </a:lnTo>
                  <a:lnTo>
                    <a:pt x="0" y="16"/>
                  </a:lnTo>
                  <a:lnTo>
                    <a:pt x="40" y="80"/>
                  </a:lnTo>
                  <a:lnTo>
                    <a:pt x="40" y="104"/>
                  </a:lnTo>
                  <a:lnTo>
                    <a:pt x="48" y="160"/>
                  </a:lnTo>
                  <a:lnTo>
                    <a:pt x="64" y="176"/>
                  </a:lnTo>
                  <a:lnTo>
                    <a:pt x="64" y="168"/>
                  </a:lnTo>
                  <a:lnTo>
                    <a:pt x="72" y="176"/>
                  </a:lnTo>
                  <a:lnTo>
                    <a:pt x="80" y="184"/>
                  </a:lnTo>
                  <a:lnTo>
                    <a:pt x="96" y="184"/>
                  </a:lnTo>
                  <a:lnTo>
                    <a:pt x="104" y="176"/>
                  </a:lnTo>
                  <a:lnTo>
                    <a:pt x="104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3" name="Freeform 815"/>
            <p:cNvSpPr>
              <a:spLocks/>
            </p:cNvSpPr>
            <p:nvPr/>
          </p:nvSpPr>
          <p:spPr bwMode="auto">
            <a:xfrm>
              <a:off x="3313190" y="2526070"/>
              <a:ext cx="259744" cy="23754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56" y="0"/>
                </a:cxn>
                <a:cxn ang="0">
                  <a:pos x="64" y="0"/>
                </a:cxn>
                <a:cxn ang="0">
                  <a:pos x="72" y="24"/>
                </a:cxn>
                <a:cxn ang="0">
                  <a:pos x="80" y="32"/>
                </a:cxn>
                <a:cxn ang="0">
                  <a:pos x="104" y="32"/>
                </a:cxn>
                <a:cxn ang="0">
                  <a:pos x="104" y="16"/>
                </a:cxn>
                <a:cxn ang="0">
                  <a:pos x="120" y="16"/>
                </a:cxn>
                <a:cxn ang="0">
                  <a:pos x="136" y="24"/>
                </a:cxn>
                <a:cxn ang="0">
                  <a:pos x="136" y="56"/>
                </a:cxn>
                <a:cxn ang="0">
                  <a:pos x="144" y="72"/>
                </a:cxn>
                <a:cxn ang="0">
                  <a:pos x="136" y="80"/>
                </a:cxn>
                <a:cxn ang="0">
                  <a:pos x="168" y="72"/>
                </a:cxn>
                <a:cxn ang="0">
                  <a:pos x="160" y="104"/>
                </a:cxn>
                <a:cxn ang="0">
                  <a:pos x="168" y="104"/>
                </a:cxn>
                <a:cxn ang="0">
                  <a:pos x="136" y="112"/>
                </a:cxn>
                <a:cxn ang="0">
                  <a:pos x="136" y="160"/>
                </a:cxn>
                <a:cxn ang="0">
                  <a:pos x="152" y="176"/>
                </a:cxn>
                <a:cxn ang="0">
                  <a:pos x="128" y="184"/>
                </a:cxn>
                <a:cxn ang="0">
                  <a:pos x="96" y="184"/>
                </a:cxn>
                <a:cxn ang="0">
                  <a:pos x="88" y="176"/>
                </a:cxn>
                <a:cxn ang="0">
                  <a:pos x="32" y="176"/>
                </a:cxn>
                <a:cxn ang="0">
                  <a:pos x="24" y="168"/>
                </a:cxn>
                <a:cxn ang="0">
                  <a:pos x="0" y="176"/>
                </a:cxn>
                <a:cxn ang="0">
                  <a:pos x="0" y="152"/>
                </a:cxn>
                <a:cxn ang="0">
                  <a:pos x="16" y="112"/>
                </a:cxn>
                <a:cxn ang="0">
                  <a:pos x="24" y="96"/>
                </a:cxn>
                <a:cxn ang="0">
                  <a:pos x="32" y="80"/>
                </a:cxn>
                <a:cxn ang="0">
                  <a:pos x="16" y="48"/>
                </a:cxn>
                <a:cxn ang="0">
                  <a:pos x="24" y="40"/>
                </a:cxn>
                <a:cxn ang="0">
                  <a:pos x="8" y="8"/>
                </a:cxn>
                <a:cxn ang="0">
                  <a:pos x="24" y="0"/>
                </a:cxn>
              </a:cxnLst>
              <a:rect l="0" t="0" r="r" b="b"/>
              <a:pathLst>
                <a:path w="168" h="184">
                  <a:moveTo>
                    <a:pt x="24" y="0"/>
                  </a:moveTo>
                  <a:lnTo>
                    <a:pt x="56" y="0"/>
                  </a:lnTo>
                  <a:lnTo>
                    <a:pt x="64" y="0"/>
                  </a:lnTo>
                  <a:lnTo>
                    <a:pt x="72" y="24"/>
                  </a:lnTo>
                  <a:lnTo>
                    <a:pt x="80" y="32"/>
                  </a:lnTo>
                  <a:lnTo>
                    <a:pt x="104" y="32"/>
                  </a:lnTo>
                  <a:lnTo>
                    <a:pt x="104" y="16"/>
                  </a:lnTo>
                  <a:lnTo>
                    <a:pt x="120" y="16"/>
                  </a:lnTo>
                  <a:lnTo>
                    <a:pt x="136" y="24"/>
                  </a:lnTo>
                  <a:lnTo>
                    <a:pt x="136" y="56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68" y="72"/>
                  </a:lnTo>
                  <a:lnTo>
                    <a:pt x="160" y="104"/>
                  </a:lnTo>
                  <a:lnTo>
                    <a:pt x="168" y="104"/>
                  </a:lnTo>
                  <a:lnTo>
                    <a:pt x="136" y="112"/>
                  </a:lnTo>
                  <a:lnTo>
                    <a:pt x="136" y="160"/>
                  </a:lnTo>
                  <a:lnTo>
                    <a:pt x="152" y="176"/>
                  </a:lnTo>
                  <a:lnTo>
                    <a:pt x="128" y="184"/>
                  </a:lnTo>
                  <a:lnTo>
                    <a:pt x="96" y="184"/>
                  </a:lnTo>
                  <a:lnTo>
                    <a:pt x="88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12"/>
                  </a:lnTo>
                  <a:lnTo>
                    <a:pt x="24" y="96"/>
                  </a:lnTo>
                  <a:lnTo>
                    <a:pt x="32" y="80"/>
                  </a:lnTo>
                  <a:lnTo>
                    <a:pt x="16" y="48"/>
                  </a:lnTo>
                  <a:lnTo>
                    <a:pt x="24" y="40"/>
                  </a:lnTo>
                  <a:lnTo>
                    <a:pt x="8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4" name="Freeform 816"/>
            <p:cNvSpPr>
              <a:spLocks/>
            </p:cNvSpPr>
            <p:nvPr/>
          </p:nvSpPr>
          <p:spPr bwMode="auto">
            <a:xfrm>
              <a:off x="3324735" y="2495419"/>
              <a:ext cx="12699" cy="30651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</a:cxnLst>
              <a:rect l="0" t="0" r="r" b="b"/>
              <a:pathLst>
                <a:path w="8" h="24">
                  <a:moveTo>
                    <a:pt x="8" y="8"/>
                  </a:moveTo>
                  <a:lnTo>
                    <a:pt x="0" y="8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5" name="Freeform 817"/>
            <p:cNvSpPr>
              <a:spLocks/>
            </p:cNvSpPr>
            <p:nvPr/>
          </p:nvSpPr>
          <p:spPr bwMode="auto">
            <a:xfrm>
              <a:off x="3249698" y="2154428"/>
              <a:ext cx="148920" cy="22700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8"/>
                </a:cxn>
                <a:cxn ang="0">
                  <a:pos x="72" y="24"/>
                </a:cxn>
                <a:cxn ang="0">
                  <a:pos x="64" y="32"/>
                </a:cxn>
                <a:cxn ang="0">
                  <a:pos x="56" y="64"/>
                </a:cxn>
                <a:cxn ang="0">
                  <a:pos x="48" y="72"/>
                </a:cxn>
                <a:cxn ang="0">
                  <a:pos x="40" y="96"/>
                </a:cxn>
                <a:cxn ang="0">
                  <a:pos x="32" y="104"/>
                </a:cxn>
                <a:cxn ang="0">
                  <a:pos x="24" y="96"/>
                </a:cxn>
                <a:cxn ang="0">
                  <a:pos x="16" y="96"/>
                </a:cxn>
                <a:cxn ang="0">
                  <a:pos x="0" y="128"/>
                </a:cxn>
                <a:cxn ang="0">
                  <a:pos x="0" y="136"/>
                </a:cxn>
                <a:cxn ang="0">
                  <a:pos x="8" y="136"/>
                </a:cxn>
                <a:cxn ang="0">
                  <a:pos x="16" y="152"/>
                </a:cxn>
                <a:cxn ang="0">
                  <a:pos x="16" y="168"/>
                </a:cxn>
                <a:cxn ang="0">
                  <a:pos x="32" y="168"/>
                </a:cxn>
                <a:cxn ang="0">
                  <a:pos x="64" y="168"/>
                </a:cxn>
                <a:cxn ang="0">
                  <a:pos x="96" y="176"/>
                </a:cxn>
                <a:cxn ang="0">
                  <a:pos x="96" y="152"/>
                </a:cxn>
                <a:cxn ang="0">
                  <a:pos x="80" y="128"/>
                </a:cxn>
                <a:cxn ang="0">
                  <a:pos x="80" y="112"/>
                </a:cxn>
                <a:cxn ang="0">
                  <a:pos x="88" y="88"/>
                </a:cxn>
                <a:cxn ang="0">
                  <a:pos x="80" y="64"/>
                </a:cxn>
                <a:cxn ang="0">
                  <a:pos x="72" y="56"/>
                </a:cxn>
                <a:cxn ang="0">
                  <a:pos x="72" y="48"/>
                </a:cxn>
                <a:cxn ang="0">
                  <a:pos x="88" y="48"/>
                </a:cxn>
                <a:cxn ang="0">
                  <a:pos x="80" y="32"/>
                </a:cxn>
                <a:cxn ang="0">
                  <a:pos x="80" y="8"/>
                </a:cxn>
                <a:cxn ang="0">
                  <a:pos x="72" y="0"/>
                </a:cxn>
              </a:cxnLst>
              <a:rect l="0" t="0" r="r" b="b"/>
              <a:pathLst>
                <a:path w="96" h="176">
                  <a:moveTo>
                    <a:pt x="72" y="0"/>
                  </a:moveTo>
                  <a:lnTo>
                    <a:pt x="72" y="8"/>
                  </a:lnTo>
                  <a:lnTo>
                    <a:pt x="72" y="24"/>
                  </a:lnTo>
                  <a:lnTo>
                    <a:pt x="64" y="32"/>
                  </a:lnTo>
                  <a:lnTo>
                    <a:pt x="56" y="64"/>
                  </a:lnTo>
                  <a:lnTo>
                    <a:pt x="48" y="72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0" y="128"/>
                  </a:lnTo>
                  <a:lnTo>
                    <a:pt x="0" y="136"/>
                  </a:lnTo>
                  <a:lnTo>
                    <a:pt x="8" y="136"/>
                  </a:lnTo>
                  <a:lnTo>
                    <a:pt x="16" y="152"/>
                  </a:lnTo>
                  <a:lnTo>
                    <a:pt x="16" y="168"/>
                  </a:lnTo>
                  <a:lnTo>
                    <a:pt x="32" y="168"/>
                  </a:lnTo>
                  <a:lnTo>
                    <a:pt x="64" y="168"/>
                  </a:lnTo>
                  <a:lnTo>
                    <a:pt x="96" y="176"/>
                  </a:lnTo>
                  <a:lnTo>
                    <a:pt x="96" y="152"/>
                  </a:lnTo>
                  <a:lnTo>
                    <a:pt x="80" y="128"/>
                  </a:lnTo>
                  <a:lnTo>
                    <a:pt x="80" y="112"/>
                  </a:lnTo>
                  <a:lnTo>
                    <a:pt x="88" y="88"/>
                  </a:lnTo>
                  <a:lnTo>
                    <a:pt x="80" y="64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88" y="48"/>
                  </a:lnTo>
                  <a:lnTo>
                    <a:pt x="80" y="32"/>
                  </a:lnTo>
                  <a:lnTo>
                    <a:pt x="80" y="8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6" name="Freeform 818"/>
            <p:cNvSpPr>
              <a:spLocks/>
            </p:cNvSpPr>
            <p:nvPr/>
          </p:nvSpPr>
          <p:spPr bwMode="auto">
            <a:xfrm>
              <a:off x="3300492" y="2339292"/>
              <a:ext cx="161619" cy="166664"/>
            </a:xfrm>
            <a:custGeom>
              <a:avLst/>
              <a:gdLst/>
              <a:ahLst/>
              <a:cxnLst>
                <a:cxn ang="0">
                  <a:pos x="24" y="120"/>
                </a:cxn>
                <a:cxn ang="0">
                  <a:pos x="24" y="128"/>
                </a:cxn>
                <a:cxn ang="0">
                  <a:pos x="32" y="128"/>
                </a:cxn>
                <a:cxn ang="0">
                  <a:pos x="40" y="120"/>
                </a:cxn>
                <a:cxn ang="0">
                  <a:pos x="48" y="128"/>
                </a:cxn>
                <a:cxn ang="0">
                  <a:pos x="64" y="112"/>
                </a:cxn>
                <a:cxn ang="0">
                  <a:pos x="72" y="88"/>
                </a:cxn>
                <a:cxn ang="0">
                  <a:pos x="88" y="64"/>
                </a:cxn>
                <a:cxn ang="0">
                  <a:pos x="96" y="24"/>
                </a:cxn>
                <a:cxn ang="0">
                  <a:pos x="104" y="0"/>
                </a:cxn>
                <a:cxn ang="0">
                  <a:pos x="88" y="0"/>
                </a:cxn>
                <a:cxn ang="0">
                  <a:pos x="80" y="0"/>
                </a:cxn>
                <a:cxn ang="0">
                  <a:pos x="72" y="0"/>
                </a:cxn>
                <a:cxn ang="0">
                  <a:pos x="64" y="8"/>
                </a:cxn>
                <a:cxn ang="0">
                  <a:pos x="64" y="32"/>
                </a:cxn>
                <a:cxn ang="0">
                  <a:pos x="32" y="24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40" y="40"/>
                </a:cxn>
                <a:cxn ang="0">
                  <a:pos x="40" y="48"/>
                </a:cxn>
                <a:cxn ang="0">
                  <a:pos x="40" y="72"/>
                </a:cxn>
                <a:cxn ang="0">
                  <a:pos x="40" y="88"/>
                </a:cxn>
                <a:cxn ang="0">
                  <a:pos x="24" y="80"/>
                </a:cxn>
                <a:cxn ang="0">
                  <a:pos x="8" y="96"/>
                </a:cxn>
                <a:cxn ang="0">
                  <a:pos x="8" y="104"/>
                </a:cxn>
                <a:cxn ang="0">
                  <a:pos x="0" y="120"/>
                </a:cxn>
                <a:cxn ang="0">
                  <a:pos x="16" y="128"/>
                </a:cxn>
                <a:cxn ang="0">
                  <a:pos x="24" y="120"/>
                </a:cxn>
              </a:cxnLst>
              <a:rect l="0" t="0" r="r" b="b"/>
              <a:pathLst>
                <a:path w="104" h="128">
                  <a:moveTo>
                    <a:pt x="24" y="120"/>
                  </a:moveTo>
                  <a:lnTo>
                    <a:pt x="24" y="128"/>
                  </a:lnTo>
                  <a:lnTo>
                    <a:pt x="32" y="128"/>
                  </a:lnTo>
                  <a:lnTo>
                    <a:pt x="40" y="120"/>
                  </a:lnTo>
                  <a:lnTo>
                    <a:pt x="48" y="128"/>
                  </a:lnTo>
                  <a:lnTo>
                    <a:pt x="64" y="112"/>
                  </a:lnTo>
                  <a:lnTo>
                    <a:pt x="72" y="88"/>
                  </a:lnTo>
                  <a:lnTo>
                    <a:pt x="88" y="64"/>
                  </a:lnTo>
                  <a:lnTo>
                    <a:pt x="96" y="24"/>
                  </a:lnTo>
                  <a:lnTo>
                    <a:pt x="104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8"/>
                  </a:lnTo>
                  <a:lnTo>
                    <a:pt x="64" y="32"/>
                  </a:lnTo>
                  <a:lnTo>
                    <a:pt x="32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40" y="40"/>
                  </a:lnTo>
                  <a:lnTo>
                    <a:pt x="40" y="48"/>
                  </a:lnTo>
                  <a:lnTo>
                    <a:pt x="40" y="72"/>
                  </a:lnTo>
                  <a:lnTo>
                    <a:pt x="40" y="88"/>
                  </a:lnTo>
                  <a:lnTo>
                    <a:pt x="24" y="80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0" y="120"/>
                  </a:lnTo>
                  <a:lnTo>
                    <a:pt x="16" y="128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7" name="Freeform 819"/>
            <p:cNvSpPr>
              <a:spLocks/>
            </p:cNvSpPr>
            <p:nvPr/>
          </p:nvSpPr>
          <p:spPr bwMode="auto">
            <a:xfrm>
              <a:off x="3249698" y="2371858"/>
              <a:ext cx="111979" cy="123561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72" y="24"/>
                </a:cxn>
                <a:cxn ang="0">
                  <a:pos x="72" y="48"/>
                </a:cxn>
                <a:cxn ang="0">
                  <a:pos x="72" y="64"/>
                </a:cxn>
                <a:cxn ang="0">
                  <a:pos x="56" y="56"/>
                </a:cxn>
                <a:cxn ang="0">
                  <a:pos x="40" y="72"/>
                </a:cxn>
                <a:cxn ang="0">
                  <a:pos x="40" y="80"/>
                </a:cxn>
                <a:cxn ang="0">
                  <a:pos x="32" y="96"/>
                </a:cxn>
                <a:cxn ang="0">
                  <a:pos x="16" y="72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64" y="0"/>
                </a:cxn>
                <a:cxn ang="0">
                  <a:pos x="72" y="0"/>
                </a:cxn>
              </a:cxnLst>
              <a:rect l="0" t="0" r="r" b="b"/>
              <a:pathLst>
                <a:path w="72" h="96">
                  <a:moveTo>
                    <a:pt x="72" y="0"/>
                  </a:moveTo>
                  <a:lnTo>
                    <a:pt x="72" y="8"/>
                  </a:lnTo>
                  <a:lnTo>
                    <a:pt x="72" y="16"/>
                  </a:lnTo>
                  <a:lnTo>
                    <a:pt x="72" y="24"/>
                  </a:lnTo>
                  <a:lnTo>
                    <a:pt x="72" y="48"/>
                  </a:lnTo>
                  <a:lnTo>
                    <a:pt x="72" y="64"/>
                  </a:lnTo>
                  <a:lnTo>
                    <a:pt x="56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96"/>
                  </a:lnTo>
                  <a:lnTo>
                    <a:pt x="16" y="72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8" name="Freeform 820"/>
            <p:cNvSpPr>
              <a:spLocks/>
            </p:cNvSpPr>
            <p:nvPr/>
          </p:nvSpPr>
          <p:spPr bwMode="auto">
            <a:xfrm>
              <a:off x="3262396" y="2371858"/>
              <a:ext cx="38096" cy="20115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24" y="16"/>
                </a:cxn>
              </a:cxnLst>
              <a:rect l="0" t="0" r="r" b="b"/>
              <a:pathLst>
                <a:path w="24" h="16">
                  <a:moveTo>
                    <a:pt x="24" y="16"/>
                  </a:moveTo>
                  <a:lnTo>
                    <a:pt x="24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39" name="Freeform 821"/>
            <p:cNvSpPr>
              <a:spLocks/>
            </p:cNvSpPr>
            <p:nvPr/>
          </p:nvSpPr>
          <p:spPr bwMode="auto">
            <a:xfrm>
              <a:off x="3001498" y="2195616"/>
              <a:ext cx="99280" cy="123561"/>
            </a:xfrm>
            <a:custGeom>
              <a:avLst/>
              <a:gdLst/>
              <a:ahLst/>
              <a:cxnLst>
                <a:cxn ang="0">
                  <a:pos x="56" y="64"/>
                </a:cxn>
                <a:cxn ang="0">
                  <a:pos x="48" y="32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8" y="24"/>
                </a:cxn>
                <a:cxn ang="0">
                  <a:pos x="16" y="40"/>
                </a:cxn>
                <a:cxn ang="0">
                  <a:pos x="0" y="64"/>
                </a:cxn>
                <a:cxn ang="0">
                  <a:pos x="8" y="88"/>
                </a:cxn>
                <a:cxn ang="0">
                  <a:pos x="0" y="88"/>
                </a:cxn>
                <a:cxn ang="0">
                  <a:pos x="16" y="96"/>
                </a:cxn>
                <a:cxn ang="0">
                  <a:pos x="48" y="80"/>
                </a:cxn>
                <a:cxn ang="0">
                  <a:pos x="56" y="80"/>
                </a:cxn>
                <a:cxn ang="0">
                  <a:pos x="64" y="72"/>
                </a:cxn>
                <a:cxn ang="0">
                  <a:pos x="56" y="64"/>
                </a:cxn>
              </a:cxnLst>
              <a:rect l="0" t="0" r="r" b="b"/>
              <a:pathLst>
                <a:path w="64" h="96">
                  <a:moveTo>
                    <a:pt x="56" y="64"/>
                  </a:moveTo>
                  <a:lnTo>
                    <a:pt x="48" y="32"/>
                  </a:lnTo>
                  <a:lnTo>
                    <a:pt x="40" y="0"/>
                  </a:lnTo>
                  <a:lnTo>
                    <a:pt x="8" y="0"/>
                  </a:lnTo>
                  <a:lnTo>
                    <a:pt x="8" y="24"/>
                  </a:lnTo>
                  <a:lnTo>
                    <a:pt x="16" y="40"/>
                  </a:lnTo>
                  <a:lnTo>
                    <a:pt x="0" y="64"/>
                  </a:lnTo>
                  <a:lnTo>
                    <a:pt x="8" y="88"/>
                  </a:lnTo>
                  <a:lnTo>
                    <a:pt x="0" y="88"/>
                  </a:lnTo>
                  <a:lnTo>
                    <a:pt x="16" y="96"/>
                  </a:lnTo>
                  <a:lnTo>
                    <a:pt x="48" y="80"/>
                  </a:lnTo>
                  <a:lnTo>
                    <a:pt x="56" y="80"/>
                  </a:lnTo>
                  <a:lnTo>
                    <a:pt x="64" y="72"/>
                  </a:lnTo>
                  <a:lnTo>
                    <a:pt x="56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0" name="Freeform 822"/>
            <p:cNvSpPr>
              <a:spLocks/>
            </p:cNvSpPr>
            <p:nvPr/>
          </p:nvSpPr>
          <p:spPr bwMode="auto">
            <a:xfrm>
              <a:off x="3063836" y="2195616"/>
              <a:ext cx="48486" cy="92910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24" y="16"/>
                </a:cxn>
                <a:cxn ang="0">
                  <a:pos x="24" y="40"/>
                </a:cxn>
                <a:cxn ang="0">
                  <a:pos x="32" y="72"/>
                </a:cxn>
                <a:cxn ang="0">
                  <a:pos x="24" y="72"/>
                </a:cxn>
                <a:cxn ang="0">
                  <a:pos x="16" y="64"/>
                </a:cxn>
              </a:cxnLst>
              <a:rect l="0" t="0" r="r" b="b"/>
              <a:pathLst>
                <a:path w="32" h="72">
                  <a:moveTo>
                    <a:pt x="16" y="64"/>
                  </a:moveTo>
                  <a:lnTo>
                    <a:pt x="8" y="3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24" y="16"/>
                  </a:lnTo>
                  <a:lnTo>
                    <a:pt x="24" y="40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6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1" name="Freeform 823"/>
            <p:cNvSpPr>
              <a:spLocks/>
            </p:cNvSpPr>
            <p:nvPr/>
          </p:nvSpPr>
          <p:spPr bwMode="auto">
            <a:xfrm>
              <a:off x="3125021" y="2143892"/>
              <a:ext cx="236656" cy="185821"/>
            </a:xfrm>
            <a:custGeom>
              <a:avLst/>
              <a:gdLst/>
              <a:ahLst/>
              <a:cxnLst>
                <a:cxn ang="0">
                  <a:pos x="152" y="8"/>
                </a:cxn>
                <a:cxn ang="0">
                  <a:pos x="144" y="0"/>
                </a:cxn>
                <a:cxn ang="0">
                  <a:pos x="136" y="0"/>
                </a:cxn>
                <a:cxn ang="0">
                  <a:pos x="128" y="8"/>
                </a:cxn>
                <a:cxn ang="0">
                  <a:pos x="104" y="8"/>
                </a:cxn>
                <a:cxn ang="0">
                  <a:pos x="88" y="16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40" y="0"/>
                </a:cxn>
                <a:cxn ang="0">
                  <a:pos x="24" y="0"/>
                </a:cxn>
                <a:cxn ang="0">
                  <a:pos x="16" y="16"/>
                </a:cxn>
                <a:cxn ang="0">
                  <a:pos x="16" y="32"/>
                </a:cxn>
                <a:cxn ang="0">
                  <a:pos x="16" y="48"/>
                </a:cxn>
                <a:cxn ang="0">
                  <a:pos x="0" y="80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32" y="120"/>
                </a:cxn>
                <a:cxn ang="0">
                  <a:pos x="40" y="136"/>
                </a:cxn>
                <a:cxn ang="0">
                  <a:pos x="40" y="144"/>
                </a:cxn>
                <a:cxn ang="0">
                  <a:pos x="80" y="136"/>
                </a:cxn>
                <a:cxn ang="0">
                  <a:pos x="96" y="104"/>
                </a:cxn>
                <a:cxn ang="0">
                  <a:pos x="104" y="104"/>
                </a:cxn>
                <a:cxn ang="0">
                  <a:pos x="112" y="112"/>
                </a:cxn>
                <a:cxn ang="0">
                  <a:pos x="120" y="104"/>
                </a:cxn>
                <a:cxn ang="0">
                  <a:pos x="128" y="80"/>
                </a:cxn>
                <a:cxn ang="0">
                  <a:pos x="136" y="72"/>
                </a:cxn>
                <a:cxn ang="0">
                  <a:pos x="144" y="40"/>
                </a:cxn>
                <a:cxn ang="0">
                  <a:pos x="152" y="32"/>
                </a:cxn>
                <a:cxn ang="0">
                  <a:pos x="152" y="16"/>
                </a:cxn>
                <a:cxn ang="0">
                  <a:pos x="152" y="8"/>
                </a:cxn>
              </a:cxnLst>
              <a:rect l="0" t="0" r="r" b="b"/>
              <a:pathLst>
                <a:path w="152" h="144">
                  <a:moveTo>
                    <a:pt x="152" y="8"/>
                  </a:moveTo>
                  <a:lnTo>
                    <a:pt x="144" y="0"/>
                  </a:lnTo>
                  <a:lnTo>
                    <a:pt x="136" y="0"/>
                  </a:lnTo>
                  <a:lnTo>
                    <a:pt x="128" y="8"/>
                  </a:lnTo>
                  <a:lnTo>
                    <a:pt x="104" y="8"/>
                  </a:lnTo>
                  <a:lnTo>
                    <a:pt x="88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16"/>
                  </a:lnTo>
                  <a:lnTo>
                    <a:pt x="16" y="32"/>
                  </a:lnTo>
                  <a:lnTo>
                    <a:pt x="16" y="48"/>
                  </a:lnTo>
                  <a:lnTo>
                    <a:pt x="0" y="80"/>
                  </a:lnTo>
                  <a:lnTo>
                    <a:pt x="0" y="112"/>
                  </a:lnTo>
                  <a:lnTo>
                    <a:pt x="16" y="112"/>
                  </a:lnTo>
                  <a:lnTo>
                    <a:pt x="32" y="120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80" y="136"/>
                  </a:lnTo>
                  <a:lnTo>
                    <a:pt x="96" y="104"/>
                  </a:lnTo>
                  <a:lnTo>
                    <a:pt x="104" y="104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8" y="80"/>
                  </a:lnTo>
                  <a:lnTo>
                    <a:pt x="136" y="72"/>
                  </a:lnTo>
                  <a:lnTo>
                    <a:pt x="144" y="40"/>
                  </a:lnTo>
                  <a:lnTo>
                    <a:pt x="152" y="32"/>
                  </a:lnTo>
                  <a:lnTo>
                    <a:pt x="152" y="16"/>
                  </a:lnTo>
                  <a:lnTo>
                    <a:pt x="15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2" name="Freeform 824"/>
            <p:cNvSpPr>
              <a:spLocks/>
            </p:cNvSpPr>
            <p:nvPr/>
          </p:nvSpPr>
          <p:spPr bwMode="auto">
            <a:xfrm>
              <a:off x="3088079" y="2164965"/>
              <a:ext cx="63493" cy="123561"/>
            </a:xfrm>
            <a:custGeom>
              <a:avLst/>
              <a:gdLst/>
              <a:ahLst/>
              <a:cxnLst>
                <a:cxn ang="0">
                  <a:pos x="8" y="64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40" y="16"/>
                </a:cxn>
                <a:cxn ang="0">
                  <a:pos x="40" y="32"/>
                </a:cxn>
                <a:cxn ang="0">
                  <a:pos x="24" y="64"/>
                </a:cxn>
                <a:cxn ang="0">
                  <a:pos x="24" y="96"/>
                </a:cxn>
                <a:cxn ang="0">
                  <a:pos x="16" y="96"/>
                </a:cxn>
                <a:cxn ang="0">
                  <a:pos x="8" y="64"/>
                </a:cxn>
              </a:cxnLst>
              <a:rect l="0" t="0" r="r" b="b"/>
              <a:pathLst>
                <a:path w="40" h="96">
                  <a:moveTo>
                    <a:pt x="8" y="64"/>
                  </a:moveTo>
                  <a:lnTo>
                    <a:pt x="8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40" y="32"/>
                  </a:lnTo>
                  <a:lnTo>
                    <a:pt x="24" y="6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8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3" name="Freeform 825"/>
            <p:cNvSpPr>
              <a:spLocks/>
            </p:cNvSpPr>
            <p:nvPr/>
          </p:nvSpPr>
          <p:spPr bwMode="auto">
            <a:xfrm>
              <a:off x="2889519" y="2205194"/>
              <a:ext cx="137376" cy="124519"/>
            </a:xfrm>
            <a:custGeom>
              <a:avLst/>
              <a:gdLst/>
              <a:ahLst/>
              <a:cxnLst>
                <a:cxn ang="0">
                  <a:pos x="80" y="80"/>
                </a:cxn>
                <a:cxn ang="0">
                  <a:pos x="72" y="56"/>
                </a:cxn>
                <a:cxn ang="0">
                  <a:pos x="88" y="32"/>
                </a:cxn>
                <a:cxn ang="0">
                  <a:pos x="80" y="16"/>
                </a:cxn>
                <a:cxn ang="0">
                  <a:pos x="72" y="8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16"/>
                </a:cxn>
                <a:cxn ang="0">
                  <a:pos x="16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0" y="48"/>
                </a:cxn>
                <a:cxn ang="0">
                  <a:pos x="8" y="64"/>
                </a:cxn>
                <a:cxn ang="0">
                  <a:pos x="16" y="72"/>
                </a:cxn>
                <a:cxn ang="0">
                  <a:pos x="16" y="96"/>
                </a:cxn>
                <a:cxn ang="0">
                  <a:pos x="40" y="80"/>
                </a:cxn>
                <a:cxn ang="0">
                  <a:pos x="56" y="80"/>
                </a:cxn>
                <a:cxn ang="0">
                  <a:pos x="72" y="80"/>
                </a:cxn>
                <a:cxn ang="0">
                  <a:pos x="80" y="80"/>
                </a:cxn>
              </a:cxnLst>
              <a:rect l="0" t="0" r="r" b="b"/>
              <a:pathLst>
                <a:path w="88" h="96">
                  <a:moveTo>
                    <a:pt x="80" y="80"/>
                  </a:moveTo>
                  <a:lnTo>
                    <a:pt x="72" y="56"/>
                  </a:lnTo>
                  <a:lnTo>
                    <a:pt x="88" y="32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16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8" y="64"/>
                  </a:lnTo>
                  <a:lnTo>
                    <a:pt x="16" y="72"/>
                  </a:lnTo>
                  <a:lnTo>
                    <a:pt x="16" y="9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80" y="8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4" name="Freeform 826"/>
            <p:cNvSpPr>
              <a:spLocks/>
            </p:cNvSpPr>
            <p:nvPr/>
          </p:nvSpPr>
          <p:spPr bwMode="auto">
            <a:xfrm>
              <a:off x="2827181" y="2247339"/>
              <a:ext cx="86581" cy="82374"/>
            </a:xfrm>
            <a:custGeom>
              <a:avLst/>
              <a:gdLst/>
              <a:ahLst/>
              <a:cxnLst>
                <a:cxn ang="0">
                  <a:pos x="40" y="16"/>
                </a:cxn>
                <a:cxn ang="0">
                  <a:pos x="48" y="32"/>
                </a:cxn>
                <a:cxn ang="0">
                  <a:pos x="56" y="40"/>
                </a:cxn>
                <a:cxn ang="0">
                  <a:pos x="56" y="64"/>
                </a:cxn>
                <a:cxn ang="0">
                  <a:pos x="48" y="56"/>
                </a:cxn>
                <a:cxn ang="0">
                  <a:pos x="0" y="24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16"/>
                </a:cxn>
                <a:cxn ang="0">
                  <a:pos x="40" y="16"/>
                </a:cxn>
              </a:cxnLst>
              <a:rect l="0" t="0" r="r" b="b"/>
              <a:pathLst>
                <a:path w="56" h="64">
                  <a:moveTo>
                    <a:pt x="40" y="16"/>
                  </a:moveTo>
                  <a:lnTo>
                    <a:pt x="48" y="32"/>
                  </a:lnTo>
                  <a:lnTo>
                    <a:pt x="56" y="40"/>
                  </a:lnTo>
                  <a:lnTo>
                    <a:pt x="56" y="64"/>
                  </a:lnTo>
                  <a:lnTo>
                    <a:pt x="48" y="56"/>
                  </a:lnTo>
                  <a:lnTo>
                    <a:pt x="0" y="2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16"/>
                  </a:lnTo>
                  <a:lnTo>
                    <a:pt x="4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5" name="Freeform 827"/>
            <p:cNvSpPr>
              <a:spLocks/>
            </p:cNvSpPr>
            <p:nvPr/>
          </p:nvSpPr>
          <p:spPr bwMode="auto">
            <a:xfrm>
              <a:off x="2715202" y="2081633"/>
              <a:ext cx="124677" cy="83332"/>
            </a:xfrm>
            <a:custGeom>
              <a:avLst/>
              <a:gdLst/>
              <a:ahLst/>
              <a:cxnLst>
                <a:cxn ang="0">
                  <a:pos x="72" y="32"/>
                </a:cxn>
                <a:cxn ang="0">
                  <a:pos x="80" y="64"/>
                </a:cxn>
                <a:cxn ang="0">
                  <a:pos x="48" y="64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24" y="48"/>
                </a:cxn>
                <a:cxn ang="0">
                  <a:pos x="40" y="56"/>
                </a:cxn>
                <a:cxn ang="0">
                  <a:pos x="48" y="48"/>
                </a:cxn>
                <a:cxn ang="0">
                  <a:pos x="24" y="40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0" y="32"/>
                </a:cxn>
                <a:cxn ang="0">
                  <a:pos x="16" y="16"/>
                </a:cxn>
                <a:cxn ang="0">
                  <a:pos x="24" y="8"/>
                </a:cxn>
                <a:cxn ang="0">
                  <a:pos x="40" y="0"/>
                </a:cxn>
                <a:cxn ang="0">
                  <a:pos x="56" y="16"/>
                </a:cxn>
                <a:cxn ang="0">
                  <a:pos x="72" y="32"/>
                </a:cxn>
              </a:cxnLst>
              <a:rect l="0" t="0" r="r" b="b"/>
              <a:pathLst>
                <a:path w="80" h="64">
                  <a:moveTo>
                    <a:pt x="72" y="32"/>
                  </a:moveTo>
                  <a:lnTo>
                    <a:pt x="80" y="64"/>
                  </a:lnTo>
                  <a:lnTo>
                    <a:pt x="48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24" y="4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24" y="8"/>
                  </a:lnTo>
                  <a:lnTo>
                    <a:pt x="40" y="0"/>
                  </a:lnTo>
                  <a:lnTo>
                    <a:pt x="56" y="16"/>
                  </a:lnTo>
                  <a:lnTo>
                    <a:pt x="72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6" name="Freeform 828"/>
            <p:cNvSpPr>
              <a:spLocks/>
            </p:cNvSpPr>
            <p:nvPr/>
          </p:nvSpPr>
          <p:spPr bwMode="auto">
            <a:xfrm>
              <a:off x="2727901" y="1874739"/>
              <a:ext cx="248200" cy="248080"/>
            </a:xfrm>
            <a:custGeom>
              <a:avLst/>
              <a:gdLst/>
              <a:ahLst/>
              <a:cxnLst>
                <a:cxn ang="0">
                  <a:pos x="64" y="192"/>
                </a:cxn>
                <a:cxn ang="0">
                  <a:pos x="48" y="176"/>
                </a:cxn>
                <a:cxn ang="0">
                  <a:pos x="32" y="160"/>
                </a:cxn>
                <a:cxn ang="0">
                  <a:pos x="16" y="168"/>
                </a:cxn>
                <a:cxn ang="0">
                  <a:pos x="8" y="176"/>
                </a:cxn>
                <a:cxn ang="0">
                  <a:pos x="8" y="144"/>
                </a:cxn>
                <a:cxn ang="0">
                  <a:pos x="8" y="120"/>
                </a:cxn>
                <a:cxn ang="0">
                  <a:pos x="8" y="104"/>
                </a:cxn>
                <a:cxn ang="0">
                  <a:pos x="0" y="96"/>
                </a:cxn>
                <a:cxn ang="0">
                  <a:pos x="8" y="88"/>
                </a:cxn>
                <a:cxn ang="0">
                  <a:pos x="56" y="88"/>
                </a:cxn>
                <a:cxn ang="0">
                  <a:pos x="56" y="64"/>
                </a:cxn>
                <a:cxn ang="0">
                  <a:pos x="72" y="56"/>
                </a:cxn>
                <a:cxn ang="0">
                  <a:pos x="72" y="16"/>
                </a:cxn>
                <a:cxn ang="0">
                  <a:pos x="112" y="16"/>
                </a:cxn>
                <a:cxn ang="0">
                  <a:pos x="112" y="0"/>
                </a:cxn>
                <a:cxn ang="0">
                  <a:pos x="160" y="32"/>
                </a:cxn>
                <a:cxn ang="0">
                  <a:pos x="136" y="32"/>
                </a:cxn>
                <a:cxn ang="0">
                  <a:pos x="152" y="176"/>
                </a:cxn>
                <a:cxn ang="0">
                  <a:pos x="88" y="176"/>
                </a:cxn>
                <a:cxn ang="0">
                  <a:pos x="80" y="184"/>
                </a:cxn>
                <a:cxn ang="0">
                  <a:pos x="72" y="176"/>
                </a:cxn>
                <a:cxn ang="0">
                  <a:pos x="64" y="192"/>
                </a:cxn>
              </a:cxnLst>
              <a:rect l="0" t="0" r="r" b="b"/>
              <a:pathLst>
                <a:path w="160" h="192">
                  <a:moveTo>
                    <a:pt x="64" y="192"/>
                  </a:moveTo>
                  <a:lnTo>
                    <a:pt x="48" y="176"/>
                  </a:lnTo>
                  <a:lnTo>
                    <a:pt x="32" y="160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8" y="144"/>
                  </a:lnTo>
                  <a:lnTo>
                    <a:pt x="8" y="120"/>
                  </a:lnTo>
                  <a:lnTo>
                    <a:pt x="8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56" y="88"/>
                  </a:lnTo>
                  <a:lnTo>
                    <a:pt x="56" y="64"/>
                  </a:lnTo>
                  <a:lnTo>
                    <a:pt x="72" y="56"/>
                  </a:lnTo>
                  <a:lnTo>
                    <a:pt x="72" y="16"/>
                  </a:lnTo>
                  <a:lnTo>
                    <a:pt x="112" y="16"/>
                  </a:lnTo>
                  <a:lnTo>
                    <a:pt x="112" y="0"/>
                  </a:lnTo>
                  <a:lnTo>
                    <a:pt x="160" y="32"/>
                  </a:lnTo>
                  <a:lnTo>
                    <a:pt x="136" y="32"/>
                  </a:lnTo>
                  <a:lnTo>
                    <a:pt x="152" y="176"/>
                  </a:lnTo>
                  <a:lnTo>
                    <a:pt x="88" y="176"/>
                  </a:lnTo>
                  <a:lnTo>
                    <a:pt x="80" y="184"/>
                  </a:lnTo>
                  <a:lnTo>
                    <a:pt x="72" y="176"/>
                  </a:lnTo>
                  <a:lnTo>
                    <a:pt x="64" y="19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7" name="Freeform 829"/>
            <p:cNvSpPr>
              <a:spLocks/>
            </p:cNvSpPr>
            <p:nvPr/>
          </p:nvSpPr>
          <p:spPr bwMode="auto">
            <a:xfrm>
              <a:off x="2727901" y="1864203"/>
              <a:ext cx="174317" cy="134097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12" y="8"/>
                </a:cxn>
                <a:cxn ang="0">
                  <a:pos x="112" y="24"/>
                </a:cxn>
                <a:cxn ang="0">
                  <a:pos x="72" y="24"/>
                </a:cxn>
                <a:cxn ang="0">
                  <a:pos x="72" y="64"/>
                </a:cxn>
                <a:cxn ang="0">
                  <a:pos x="56" y="72"/>
                </a:cxn>
                <a:cxn ang="0">
                  <a:pos x="56" y="96"/>
                </a:cxn>
                <a:cxn ang="0">
                  <a:pos x="8" y="96"/>
                </a:cxn>
                <a:cxn ang="0">
                  <a:pos x="0" y="104"/>
                </a:cxn>
                <a:cxn ang="0">
                  <a:pos x="0" y="88"/>
                </a:cxn>
                <a:cxn ang="0">
                  <a:pos x="32" y="48"/>
                </a:cxn>
                <a:cxn ang="0">
                  <a:pos x="40" y="24"/>
                </a:cxn>
                <a:cxn ang="0">
                  <a:pos x="48" y="16"/>
                </a:cxn>
                <a:cxn ang="0">
                  <a:pos x="56" y="0"/>
                </a:cxn>
                <a:cxn ang="0">
                  <a:pos x="112" y="0"/>
                </a:cxn>
              </a:cxnLst>
              <a:rect l="0" t="0" r="r" b="b"/>
              <a:pathLst>
                <a:path w="112" h="104">
                  <a:moveTo>
                    <a:pt x="112" y="0"/>
                  </a:moveTo>
                  <a:lnTo>
                    <a:pt x="112" y="8"/>
                  </a:lnTo>
                  <a:lnTo>
                    <a:pt x="112" y="24"/>
                  </a:lnTo>
                  <a:lnTo>
                    <a:pt x="72" y="24"/>
                  </a:lnTo>
                  <a:lnTo>
                    <a:pt x="72" y="64"/>
                  </a:lnTo>
                  <a:lnTo>
                    <a:pt x="56" y="72"/>
                  </a:lnTo>
                  <a:lnTo>
                    <a:pt x="56" y="96"/>
                  </a:lnTo>
                  <a:lnTo>
                    <a:pt x="8" y="96"/>
                  </a:lnTo>
                  <a:lnTo>
                    <a:pt x="0" y="104"/>
                  </a:lnTo>
                  <a:lnTo>
                    <a:pt x="0" y="88"/>
                  </a:lnTo>
                  <a:lnTo>
                    <a:pt x="32" y="48"/>
                  </a:lnTo>
                  <a:lnTo>
                    <a:pt x="40" y="24"/>
                  </a:lnTo>
                  <a:lnTo>
                    <a:pt x="48" y="16"/>
                  </a:lnTo>
                  <a:lnTo>
                    <a:pt x="56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8" name="Freeform 830"/>
            <p:cNvSpPr>
              <a:spLocks/>
            </p:cNvSpPr>
            <p:nvPr/>
          </p:nvSpPr>
          <p:spPr bwMode="auto">
            <a:xfrm>
              <a:off x="3225455" y="1679341"/>
              <a:ext cx="75037" cy="134097"/>
            </a:xfrm>
            <a:custGeom>
              <a:avLst/>
              <a:gdLst/>
              <a:ahLst/>
              <a:cxnLst>
                <a:cxn ang="0">
                  <a:pos x="48" y="64"/>
                </a:cxn>
                <a:cxn ang="0">
                  <a:pos x="48" y="80"/>
                </a:cxn>
                <a:cxn ang="0">
                  <a:pos x="32" y="88"/>
                </a:cxn>
                <a:cxn ang="0">
                  <a:pos x="32" y="104"/>
                </a:cxn>
                <a:cxn ang="0">
                  <a:pos x="24" y="104"/>
                </a:cxn>
                <a:cxn ang="0">
                  <a:pos x="24" y="80"/>
                </a:cxn>
                <a:cxn ang="0">
                  <a:pos x="8" y="72"/>
                </a:cxn>
                <a:cxn ang="0">
                  <a:pos x="0" y="56"/>
                </a:cxn>
                <a:cxn ang="0">
                  <a:pos x="16" y="40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32" y="0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0" y="16"/>
                </a:cxn>
                <a:cxn ang="0">
                  <a:pos x="48" y="32"/>
                </a:cxn>
                <a:cxn ang="0">
                  <a:pos x="32" y="48"/>
                </a:cxn>
                <a:cxn ang="0">
                  <a:pos x="32" y="56"/>
                </a:cxn>
                <a:cxn ang="0">
                  <a:pos x="48" y="56"/>
                </a:cxn>
                <a:cxn ang="0">
                  <a:pos x="48" y="64"/>
                </a:cxn>
              </a:cxnLst>
              <a:rect l="0" t="0" r="r" b="b"/>
              <a:pathLst>
                <a:path w="48" h="104">
                  <a:moveTo>
                    <a:pt x="48" y="64"/>
                  </a:moveTo>
                  <a:lnTo>
                    <a:pt x="48" y="80"/>
                  </a:lnTo>
                  <a:lnTo>
                    <a:pt x="32" y="88"/>
                  </a:lnTo>
                  <a:lnTo>
                    <a:pt x="32" y="104"/>
                  </a:lnTo>
                  <a:lnTo>
                    <a:pt x="24" y="104"/>
                  </a:lnTo>
                  <a:lnTo>
                    <a:pt x="24" y="80"/>
                  </a:lnTo>
                  <a:lnTo>
                    <a:pt x="8" y="72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32" y="48"/>
                  </a:lnTo>
                  <a:lnTo>
                    <a:pt x="32" y="56"/>
                  </a:lnTo>
                  <a:lnTo>
                    <a:pt x="48" y="56"/>
                  </a:lnTo>
                  <a:lnTo>
                    <a:pt x="48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49" name="Freeform 831"/>
            <p:cNvSpPr>
              <a:spLocks/>
            </p:cNvSpPr>
            <p:nvPr/>
          </p:nvSpPr>
          <p:spPr bwMode="auto">
            <a:xfrm>
              <a:off x="2913762" y="1554822"/>
              <a:ext cx="237810" cy="155170"/>
            </a:xfrm>
            <a:custGeom>
              <a:avLst/>
              <a:gdLst/>
              <a:ahLst/>
              <a:cxnLst>
                <a:cxn ang="0">
                  <a:pos x="112" y="16"/>
                </a:cxn>
                <a:cxn ang="0">
                  <a:pos x="152" y="16"/>
                </a:cxn>
                <a:cxn ang="0">
                  <a:pos x="152" y="32"/>
                </a:cxn>
                <a:cxn ang="0">
                  <a:pos x="128" y="40"/>
                </a:cxn>
                <a:cxn ang="0">
                  <a:pos x="104" y="64"/>
                </a:cxn>
                <a:cxn ang="0">
                  <a:pos x="112" y="80"/>
                </a:cxn>
                <a:cxn ang="0">
                  <a:pos x="80" y="104"/>
                </a:cxn>
                <a:cxn ang="0">
                  <a:pos x="56" y="104"/>
                </a:cxn>
                <a:cxn ang="0">
                  <a:pos x="40" y="120"/>
                </a:cxn>
                <a:cxn ang="0">
                  <a:pos x="24" y="96"/>
                </a:cxn>
                <a:cxn ang="0">
                  <a:pos x="24" y="80"/>
                </a:cxn>
                <a:cxn ang="0">
                  <a:pos x="24" y="64"/>
                </a:cxn>
                <a:cxn ang="0">
                  <a:pos x="32" y="56"/>
                </a:cxn>
                <a:cxn ang="0">
                  <a:pos x="32" y="48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64" y="8"/>
                </a:cxn>
                <a:cxn ang="0">
                  <a:pos x="88" y="8"/>
                </a:cxn>
                <a:cxn ang="0">
                  <a:pos x="96" y="8"/>
                </a:cxn>
                <a:cxn ang="0">
                  <a:pos x="112" y="16"/>
                </a:cxn>
              </a:cxnLst>
              <a:rect l="0" t="0" r="r" b="b"/>
              <a:pathLst>
                <a:path w="152" h="120">
                  <a:moveTo>
                    <a:pt x="112" y="16"/>
                  </a:moveTo>
                  <a:lnTo>
                    <a:pt x="152" y="16"/>
                  </a:lnTo>
                  <a:lnTo>
                    <a:pt x="152" y="32"/>
                  </a:lnTo>
                  <a:lnTo>
                    <a:pt x="128" y="40"/>
                  </a:lnTo>
                  <a:lnTo>
                    <a:pt x="104" y="64"/>
                  </a:lnTo>
                  <a:lnTo>
                    <a:pt x="112" y="80"/>
                  </a:lnTo>
                  <a:lnTo>
                    <a:pt x="80" y="104"/>
                  </a:lnTo>
                  <a:lnTo>
                    <a:pt x="56" y="104"/>
                  </a:lnTo>
                  <a:lnTo>
                    <a:pt x="40" y="120"/>
                  </a:lnTo>
                  <a:lnTo>
                    <a:pt x="24" y="96"/>
                  </a:lnTo>
                  <a:lnTo>
                    <a:pt x="24" y="80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64" y="8"/>
                  </a:lnTo>
                  <a:lnTo>
                    <a:pt x="88" y="8"/>
                  </a:lnTo>
                  <a:lnTo>
                    <a:pt x="96" y="8"/>
                  </a:lnTo>
                  <a:lnTo>
                    <a:pt x="11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0" name="Freeform 832"/>
            <p:cNvSpPr>
              <a:spLocks/>
            </p:cNvSpPr>
            <p:nvPr/>
          </p:nvSpPr>
          <p:spPr bwMode="auto">
            <a:xfrm>
              <a:off x="2902218" y="1596008"/>
              <a:ext cx="73883" cy="92910"/>
            </a:xfrm>
            <a:custGeom>
              <a:avLst/>
              <a:gdLst/>
              <a:ahLst/>
              <a:cxnLst>
                <a:cxn ang="0">
                  <a:pos x="32" y="48"/>
                </a:cxn>
                <a:cxn ang="0">
                  <a:pos x="32" y="32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0" y="40"/>
                </a:cxn>
                <a:cxn ang="0">
                  <a:pos x="8" y="48"/>
                </a:cxn>
                <a:cxn ang="0">
                  <a:pos x="8" y="72"/>
                </a:cxn>
                <a:cxn ang="0">
                  <a:pos x="32" y="64"/>
                </a:cxn>
                <a:cxn ang="0">
                  <a:pos x="32" y="48"/>
                </a:cxn>
              </a:cxnLst>
              <a:rect l="0" t="0" r="r" b="b"/>
              <a:pathLst>
                <a:path w="48" h="72">
                  <a:moveTo>
                    <a:pt x="32" y="48"/>
                  </a:move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0" y="40"/>
                  </a:lnTo>
                  <a:lnTo>
                    <a:pt x="8" y="48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1" name="Freeform 833"/>
            <p:cNvSpPr>
              <a:spLocks/>
            </p:cNvSpPr>
            <p:nvPr/>
          </p:nvSpPr>
          <p:spPr bwMode="auto">
            <a:xfrm>
              <a:off x="3014196" y="1410188"/>
              <a:ext cx="222803" cy="165706"/>
            </a:xfrm>
            <a:custGeom>
              <a:avLst/>
              <a:gdLst/>
              <a:ahLst/>
              <a:cxnLst>
                <a:cxn ang="0">
                  <a:pos x="144" y="56"/>
                </a:cxn>
                <a:cxn ang="0">
                  <a:pos x="144" y="40"/>
                </a:cxn>
                <a:cxn ang="0">
                  <a:pos x="128" y="24"/>
                </a:cxn>
                <a:cxn ang="0">
                  <a:pos x="120" y="24"/>
                </a:cxn>
                <a:cxn ang="0">
                  <a:pos x="112" y="24"/>
                </a:cxn>
                <a:cxn ang="0">
                  <a:pos x="112" y="16"/>
                </a:cxn>
                <a:cxn ang="0">
                  <a:pos x="104" y="24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80" y="8"/>
                </a:cxn>
                <a:cxn ang="0">
                  <a:pos x="72" y="16"/>
                </a:cxn>
                <a:cxn ang="0">
                  <a:pos x="56" y="24"/>
                </a:cxn>
                <a:cxn ang="0">
                  <a:pos x="56" y="32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32" y="24"/>
                </a:cxn>
                <a:cxn ang="0">
                  <a:pos x="40" y="4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24" y="56"/>
                </a:cxn>
                <a:cxn ang="0">
                  <a:pos x="40" y="72"/>
                </a:cxn>
                <a:cxn ang="0">
                  <a:pos x="40" y="80"/>
                </a:cxn>
                <a:cxn ang="0">
                  <a:pos x="32" y="112"/>
                </a:cxn>
                <a:cxn ang="0">
                  <a:pos x="32" y="120"/>
                </a:cxn>
                <a:cxn ang="0">
                  <a:pos x="48" y="128"/>
                </a:cxn>
                <a:cxn ang="0">
                  <a:pos x="88" y="128"/>
                </a:cxn>
                <a:cxn ang="0">
                  <a:pos x="96" y="120"/>
                </a:cxn>
                <a:cxn ang="0">
                  <a:pos x="128" y="120"/>
                </a:cxn>
                <a:cxn ang="0">
                  <a:pos x="144" y="112"/>
                </a:cxn>
                <a:cxn ang="0">
                  <a:pos x="128" y="96"/>
                </a:cxn>
                <a:cxn ang="0">
                  <a:pos x="136" y="80"/>
                </a:cxn>
                <a:cxn ang="0">
                  <a:pos x="128" y="72"/>
                </a:cxn>
                <a:cxn ang="0">
                  <a:pos x="128" y="80"/>
                </a:cxn>
                <a:cxn ang="0">
                  <a:pos x="120" y="72"/>
                </a:cxn>
                <a:cxn ang="0">
                  <a:pos x="136" y="56"/>
                </a:cxn>
                <a:cxn ang="0">
                  <a:pos x="144" y="56"/>
                </a:cxn>
              </a:cxnLst>
              <a:rect l="0" t="0" r="r" b="b"/>
              <a:pathLst>
                <a:path w="144" h="128">
                  <a:moveTo>
                    <a:pt x="144" y="56"/>
                  </a:moveTo>
                  <a:lnTo>
                    <a:pt x="144" y="40"/>
                  </a:lnTo>
                  <a:lnTo>
                    <a:pt x="128" y="24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112" y="16"/>
                  </a:lnTo>
                  <a:lnTo>
                    <a:pt x="104" y="24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80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56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32" y="24"/>
                  </a:lnTo>
                  <a:lnTo>
                    <a:pt x="40" y="4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4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8" y="128"/>
                  </a:lnTo>
                  <a:lnTo>
                    <a:pt x="96" y="120"/>
                  </a:lnTo>
                  <a:lnTo>
                    <a:pt x="128" y="120"/>
                  </a:lnTo>
                  <a:lnTo>
                    <a:pt x="144" y="112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28" y="72"/>
                  </a:lnTo>
                  <a:lnTo>
                    <a:pt x="128" y="80"/>
                  </a:lnTo>
                  <a:lnTo>
                    <a:pt x="120" y="72"/>
                  </a:lnTo>
                  <a:lnTo>
                    <a:pt x="136" y="56"/>
                  </a:lnTo>
                  <a:lnTo>
                    <a:pt x="144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2" name="Freeform 834"/>
            <p:cNvSpPr>
              <a:spLocks/>
            </p:cNvSpPr>
            <p:nvPr/>
          </p:nvSpPr>
          <p:spPr bwMode="auto">
            <a:xfrm>
              <a:off x="3212756" y="1492562"/>
              <a:ext cx="223957" cy="17624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16"/>
                </a:cxn>
                <a:cxn ang="0">
                  <a:pos x="24" y="8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0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88" y="16"/>
                </a:cxn>
                <a:cxn ang="0">
                  <a:pos x="88" y="24"/>
                </a:cxn>
                <a:cxn ang="0">
                  <a:pos x="80" y="16"/>
                </a:cxn>
                <a:cxn ang="0">
                  <a:pos x="72" y="24"/>
                </a:cxn>
                <a:cxn ang="0">
                  <a:pos x="72" y="40"/>
                </a:cxn>
                <a:cxn ang="0">
                  <a:pos x="88" y="56"/>
                </a:cxn>
                <a:cxn ang="0">
                  <a:pos x="96" y="72"/>
                </a:cxn>
                <a:cxn ang="0">
                  <a:pos x="104" y="80"/>
                </a:cxn>
                <a:cxn ang="0">
                  <a:pos x="120" y="80"/>
                </a:cxn>
                <a:cxn ang="0">
                  <a:pos x="112" y="80"/>
                </a:cxn>
                <a:cxn ang="0">
                  <a:pos x="144" y="104"/>
                </a:cxn>
                <a:cxn ang="0">
                  <a:pos x="128" y="96"/>
                </a:cxn>
                <a:cxn ang="0">
                  <a:pos x="120" y="112"/>
                </a:cxn>
                <a:cxn ang="0">
                  <a:pos x="128" y="112"/>
                </a:cxn>
                <a:cxn ang="0">
                  <a:pos x="128" y="120"/>
                </a:cxn>
                <a:cxn ang="0">
                  <a:pos x="120" y="120"/>
                </a:cxn>
                <a:cxn ang="0">
                  <a:pos x="120" y="136"/>
                </a:cxn>
                <a:cxn ang="0">
                  <a:pos x="112" y="136"/>
                </a:cxn>
                <a:cxn ang="0">
                  <a:pos x="120" y="120"/>
                </a:cxn>
                <a:cxn ang="0">
                  <a:pos x="112" y="104"/>
                </a:cxn>
                <a:cxn ang="0">
                  <a:pos x="88" y="88"/>
                </a:cxn>
                <a:cxn ang="0">
                  <a:pos x="72" y="80"/>
                </a:cxn>
                <a:cxn ang="0">
                  <a:pos x="64" y="72"/>
                </a:cxn>
                <a:cxn ang="0">
                  <a:pos x="56" y="72"/>
                </a:cxn>
                <a:cxn ang="0">
                  <a:pos x="40" y="48"/>
                </a:cxn>
                <a:cxn ang="0">
                  <a:pos x="24" y="40"/>
                </a:cxn>
                <a:cxn ang="0">
                  <a:pos x="16" y="48"/>
                </a:cxn>
                <a:cxn ang="0">
                  <a:pos x="0" y="32"/>
                </a:cxn>
              </a:cxnLst>
              <a:rect l="0" t="0" r="r" b="b"/>
              <a:pathLst>
                <a:path w="144" h="136">
                  <a:moveTo>
                    <a:pt x="0" y="32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72" y="24"/>
                  </a:lnTo>
                  <a:lnTo>
                    <a:pt x="72" y="40"/>
                  </a:lnTo>
                  <a:lnTo>
                    <a:pt x="88" y="56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20" y="80"/>
                  </a:lnTo>
                  <a:lnTo>
                    <a:pt x="112" y="80"/>
                  </a:lnTo>
                  <a:lnTo>
                    <a:pt x="144" y="104"/>
                  </a:lnTo>
                  <a:lnTo>
                    <a:pt x="128" y="96"/>
                  </a:lnTo>
                  <a:lnTo>
                    <a:pt x="120" y="112"/>
                  </a:lnTo>
                  <a:lnTo>
                    <a:pt x="128" y="112"/>
                  </a:lnTo>
                  <a:lnTo>
                    <a:pt x="128" y="120"/>
                  </a:lnTo>
                  <a:lnTo>
                    <a:pt x="120" y="120"/>
                  </a:lnTo>
                  <a:lnTo>
                    <a:pt x="120" y="136"/>
                  </a:lnTo>
                  <a:lnTo>
                    <a:pt x="112" y="136"/>
                  </a:lnTo>
                  <a:lnTo>
                    <a:pt x="120" y="120"/>
                  </a:lnTo>
                  <a:lnTo>
                    <a:pt x="112" y="104"/>
                  </a:lnTo>
                  <a:lnTo>
                    <a:pt x="88" y="88"/>
                  </a:lnTo>
                  <a:lnTo>
                    <a:pt x="72" y="80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48"/>
                  </a:lnTo>
                  <a:lnTo>
                    <a:pt x="24" y="40"/>
                  </a:lnTo>
                  <a:lnTo>
                    <a:pt x="16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3" name="Freeform 835"/>
            <p:cNvSpPr>
              <a:spLocks/>
            </p:cNvSpPr>
            <p:nvPr/>
          </p:nvSpPr>
          <p:spPr bwMode="auto">
            <a:xfrm>
              <a:off x="3511750" y="1545243"/>
              <a:ext cx="124677" cy="61302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0" y="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24"/>
                </a:cxn>
                <a:cxn ang="0">
                  <a:pos x="0" y="32"/>
                </a:cxn>
                <a:cxn ang="0">
                  <a:pos x="8" y="48"/>
                </a:cxn>
                <a:cxn ang="0">
                  <a:pos x="24" y="40"/>
                </a:cxn>
                <a:cxn ang="0">
                  <a:pos x="40" y="48"/>
                </a:cxn>
                <a:cxn ang="0">
                  <a:pos x="48" y="40"/>
                </a:cxn>
                <a:cxn ang="0">
                  <a:pos x="72" y="40"/>
                </a:cxn>
                <a:cxn ang="0">
                  <a:pos x="64" y="24"/>
                </a:cxn>
                <a:cxn ang="0">
                  <a:pos x="72" y="16"/>
                </a:cxn>
                <a:cxn ang="0">
                  <a:pos x="80" y="8"/>
                </a:cxn>
                <a:cxn ang="0">
                  <a:pos x="56" y="0"/>
                </a:cxn>
              </a:cxnLst>
              <a:rect l="0" t="0" r="r" b="b"/>
              <a:pathLst>
                <a:path w="80" h="48">
                  <a:moveTo>
                    <a:pt x="56" y="0"/>
                  </a:moveTo>
                  <a:lnTo>
                    <a:pt x="40" y="8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8" y="48"/>
                  </a:lnTo>
                  <a:lnTo>
                    <a:pt x="24" y="40"/>
                  </a:lnTo>
                  <a:lnTo>
                    <a:pt x="40" y="48"/>
                  </a:lnTo>
                  <a:lnTo>
                    <a:pt x="48" y="40"/>
                  </a:lnTo>
                  <a:lnTo>
                    <a:pt x="72" y="40"/>
                  </a:lnTo>
                  <a:lnTo>
                    <a:pt x="64" y="24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4" name="Freeform 836"/>
            <p:cNvSpPr>
              <a:spLocks/>
            </p:cNvSpPr>
            <p:nvPr/>
          </p:nvSpPr>
          <p:spPr bwMode="auto">
            <a:xfrm>
              <a:off x="3474809" y="1596008"/>
              <a:ext cx="110824" cy="8333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64" y="8"/>
                </a:cxn>
                <a:cxn ang="0">
                  <a:pos x="48" y="0"/>
                </a:cxn>
                <a:cxn ang="0">
                  <a:pos x="32" y="8"/>
                </a:cxn>
                <a:cxn ang="0">
                  <a:pos x="8" y="16"/>
                </a:cxn>
                <a:cxn ang="0">
                  <a:pos x="0" y="32"/>
                </a:cxn>
                <a:cxn ang="0">
                  <a:pos x="16" y="48"/>
                </a:cxn>
                <a:cxn ang="0">
                  <a:pos x="32" y="48"/>
                </a:cxn>
                <a:cxn ang="0">
                  <a:pos x="48" y="64"/>
                </a:cxn>
                <a:cxn ang="0">
                  <a:pos x="48" y="56"/>
                </a:cxn>
                <a:cxn ang="0">
                  <a:pos x="56" y="56"/>
                </a:cxn>
                <a:cxn ang="0">
                  <a:pos x="40" y="40"/>
                </a:cxn>
                <a:cxn ang="0">
                  <a:pos x="32" y="24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48" y="8"/>
                </a:cxn>
                <a:cxn ang="0">
                  <a:pos x="64" y="16"/>
                </a:cxn>
                <a:cxn ang="0">
                  <a:pos x="72" y="16"/>
                </a:cxn>
                <a:cxn ang="0">
                  <a:pos x="72" y="0"/>
                </a:cxn>
              </a:cxnLst>
              <a:rect l="0" t="0" r="r" b="b"/>
              <a:pathLst>
                <a:path w="72" h="64">
                  <a:moveTo>
                    <a:pt x="72" y="0"/>
                  </a:moveTo>
                  <a:lnTo>
                    <a:pt x="64" y="8"/>
                  </a:lnTo>
                  <a:lnTo>
                    <a:pt x="48" y="0"/>
                  </a:lnTo>
                  <a:lnTo>
                    <a:pt x="32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6" y="48"/>
                  </a:lnTo>
                  <a:lnTo>
                    <a:pt x="32" y="48"/>
                  </a:lnTo>
                  <a:lnTo>
                    <a:pt x="48" y="64"/>
                  </a:lnTo>
                  <a:lnTo>
                    <a:pt x="48" y="56"/>
                  </a:lnTo>
                  <a:lnTo>
                    <a:pt x="56" y="56"/>
                  </a:lnTo>
                  <a:lnTo>
                    <a:pt x="40" y="40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72" y="16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5" name="Freeform 837"/>
            <p:cNvSpPr>
              <a:spLocks/>
            </p:cNvSpPr>
            <p:nvPr/>
          </p:nvSpPr>
          <p:spPr bwMode="auto">
            <a:xfrm>
              <a:off x="3462110" y="1472447"/>
              <a:ext cx="185861" cy="82374"/>
            </a:xfrm>
            <a:custGeom>
              <a:avLst/>
              <a:gdLst/>
              <a:ahLst/>
              <a:cxnLst>
                <a:cxn ang="0">
                  <a:pos x="104" y="40"/>
                </a:cxn>
                <a:cxn ang="0">
                  <a:pos x="120" y="40"/>
                </a:cxn>
                <a:cxn ang="0">
                  <a:pos x="120" y="48"/>
                </a:cxn>
                <a:cxn ang="0">
                  <a:pos x="104" y="56"/>
                </a:cxn>
                <a:cxn ang="0">
                  <a:pos x="112" y="64"/>
                </a:cxn>
                <a:cxn ang="0">
                  <a:pos x="88" y="56"/>
                </a:cxn>
                <a:cxn ang="0">
                  <a:pos x="72" y="64"/>
                </a:cxn>
                <a:cxn ang="0">
                  <a:pos x="48" y="64"/>
                </a:cxn>
                <a:cxn ang="0">
                  <a:pos x="40" y="56"/>
                </a:cxn>
                <a:cxn ang="0">
                  <a:pos x="32" y="48"/>
                </a:cxn>
                <a:cxn ang="0">
                  <a:pos x="24" y="48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56" y="8"/>
                </a:cxn>
                <a:cxn ang="0">
                  <a:pos x="80" y="0"/>
                </a:cxn>
                <a:cxn ang="0">
                  <a:pos x="96" y="16"/>
                </a:cxn>
                <a:cxn ang="0">
                  <a:pos x="104" y="40"/>
                </a:cxn>
              </a:cxnLst>
              <a:rect l="0" t="0" r="r" b="b"/>
              <a:pathLst>
                <a:path w="120" h="64">
                  <a:moveTo>
                    <a:pt x="104" y="40"/>
                  </a:moveTo>
                  <a:lnTo>
                    <a:pt x="120" y="40"/>
                  </a:lnTo>
                  <a:lnTo>
                    <a:pt x="120" y="48"/>
                  </a:lnTo>
                  <a:lnTo>
                    <a:pt x="104" y="56"/>
                  </a:lnTo>
                  <a:lnTo>
                    <a:pt x="112" y="64"/>
                  </a:lnTo>
                  <a:lnTo>
                    <a:pt x="88" y="56"/>
                  </a:lnTo>
                  <a:lnTo>
                    <a:pt x="72" y="64"/>
                  </a:lnTo>
                  <a:lnTo>
                    <a:pt x="48" y="64"/>
                  </a:lnTo>
                  <a:lnTo>
                    <a:pt x="40" y="56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16" y="24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56" y="8"/>
                  </a:lnTo>
                  <a:lnTo>
                    <a:pt x="80" y="0"/>
                  </a:lnTo>
                  <a:lnTo>
                    <a:pt x="96" y="16"/>
                  </a:lnTo>
                  <a:lnTo>
                    <a:pt x="104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6" name="Freeform 838"/>
            <p:cNvSpPr>
              <a:spLocks/>
            </p:cNvSpPr>
            <p:nvPr/>
          </p:nvSpPr>
          <p:spPr bwMode="auto">
            <a:xfrm>
              <a:off x="3350132" y="1492562"/>
              <a:ext cx="48486" cy="3065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0" y="24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7" name="Freeform 839"/>
            <p:cNvSpPr>
              <a:spLocks/>
            </p:cNvSpPr>
            <p:nvPr/>
          </p:nvSpPr>
          <p:spPr bwMode="auto">
            <a:xfrm>
              <a:off x="3350132" y="1503098"/>
              <a:ext cx="99280" cy="72796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16"/>
                </a:cxn>
                <a:cxn ang="0">
                  <a:pos x="16" y="24"/>
                </a:cxn>
                <a:cxn ang="0">
                  <a:pos x="16" y="40"/>
                </a:cxn>
                <a:cxn ang="0">
                  <a:pos x="56" y="56"/>
                </a:cxn>
                <a:cxn ang="0">
                  <a:pos x="32" y="32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56" y="24"/>
                </a:cxn>
                <a:cxn ang="0">
                  <a:pos x="64" y="24"/>
                </a:cxn>
                <a:cxn ang="0">
                  <a:pos x="64" y="16"/>
                </a:cxn>
                <a:cxn ang="0">
                  <a:pos x="56" y="8"/>
                </a:cxn>
              </a:cxnLst>
              <a:rect l="0" t="0" r="r" b="b"/>
              <a:pathLst>
                <a:path w="64" h="56">
                  <a:moveTo>
                    <a:pt x="56" y="8"/>
                  </a:moveTo>
                  <a:lnTo>
                    <a:pt x="48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16"/>
                  </a:lnTo>
                  <a:lnTo>
                    <a:pt x="16" y="24"/>
                  </a:lnTo>
                  <a:lnTo>
                    <a:pt x="16" y="40"/>
                  </a:lnTo>
                  <a:lnTo>
                    <a:pt x="56" y="56"/>
                  </a:lnTo>
                  <a:lnTo>
                    <a:pt x="32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56" y="24"/>
                  </a:lnTo>
                  <a:lnTo>
                    <a:pt x="64" y="24"/>
                  </a:lnTo>
                  <a:lnTo>
                    <a:pt x="64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8" name="Freeform 840"/>
            <p:cNvSpPr>
              <a:spLocks/>
            </p:cNvSpPr>
            <p:nvPr/>
          </p:nvSpPr>
          <p:spPr bwMode="auto">
            <a:xfrm>
              <a:off x="3387073" y="1523213"/>
              <a:ext cx="75037" cy="52681"/>
            </a:xfrm>
            <a:custGeom>
              <a:avLst/>
              <a:gdLst/>
              <a:ahLst/>
              <a:cxnLst>
                <a:cxn ang="0">
                  <a:pos x="40" y="8"/>
                </a:cxn>
                <a:cxn ang="0">
                  <a:pos x="40" y="16"/>
                </a:cxn>
                <a:cxn ang="0">
                  <a:pos x="48" y="24"/>
                </a:cxn>
                <a:cxn ang="0">
                  <a:pos x="40" y="24"/>
                </a:cxn>
                <a:cxn ang="0">
                  <a:pos x="32" y="32"/>
                </a:cxn>
                <a:cxn ang="0">
                  <a:pos x="32" y="40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32" y="8"/>
                </a:cxn>
                <a:cxn ang="0">
                  <a:pos x="40" y="8"/>
                </a:cxn>
              </a:cxnLst>
              <a:rect l="0" t="0" r="r" b="b"/>
              <a:pathLst>
                <a:path w="48" h="40">
                  <a:moveTo>
                    <a:pt x="40" y="8"/>
                  </a:moveTo>
                  <a:lnTo>
                    <a:pt x="4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32" y="8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59" name="Freeform 841"/>
            <p:cNvSpPr>
              <a:spLocks/>
            </p:cNvSpPr>
            <p:nvPr/>
          </p:nvSpPr>
          <p:spPr bwMode="auto">
            <a:xfrm>
              <a:off x="3436713" y="1554822"/>
              <a:ext cx="38096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32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24" h="32">
                  <a:moveTo>
                    <a:pt x="0" y="16"/>
                  </a:moveTo>
                  <a:lnTo>
                    <a:pt x="16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8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0" name="Freeform 842"/>
            <p:cNvSpPr>
              <a:spLocks/>
            </p:cNvSpPr>
            <p:nvPr/>
          </p:nvSpPr>
          <p:spPr bwMode="auto">
            <a:xfrm>
              <a:off x="3436713" y="1513634"/>
              <a:ext cx="86581" cy="82374"/>
            </a:xfrm>
            <a:custGeom>
              <a:avLst/>
              <a:gdLst/>
              <a:ahLst/>
              <a:cxnLst>
                <a:cxn ang="0">
                  <a:pos x="24" y="64"/>
                </a:cxn>
                <a:cxn ang="0">
                  <a:pos x="24" y="48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0" y="16"/>
                </a:cxn>
                <a:cxn ang="0">
                  <a:pos x="48" y="16"/>
                </a:cxn>
                <a:cxn ang="0">
                  <a:pos x="56" y="24"/>
                </a:cxn>
                <a:cxn ang="0">
                  <a:pos x="48" y="32"/>
                </a:cxn>
                <a:cxn ang="0">
                  <a:pos x="48" y="48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24" y="64"/>
                </a:cxn>
              </a:cxnLst>
              <a:rect l="0" t="0" r="r" b="b"/>
              <a:pathLst>
                <a:path w="56" h="64">
                  <a:moveTo>
                    <a:pt x="24" y="64"/>
                  </a:moveTo>
                  <a:lnTo>
                    <a:pt x="24" y="48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8" y="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24"/>
                  </a:lnTo>
                  <a:lnTo>
                    <a:pt x="48" y="32"/>
                  </a:lnTo>
                  <a:lnTo>
                    <a:pt x="48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1" name="Freeform 843"/>
            <p:cNvSpPr>
              <a:spLocks/>
            </p:cNvSpPr>
            <p:nvPr/>
          </p:nvSpPr>
          <p:spPr bwMode="auto">
            <a:xfrm>
              <a:off x="3474809" y="1585472"/>
              <a:ext cx="48486" cy="31609"/>
            </a:xfrm>
            <a:custGeom>
              <a:avLst/>
              <a:gdLst/>
              <a:ahLst/>
              <a:cxnLst>
                <a:cxn ang="0">
                  <a:pos x="32" y="16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8" y="24"/>
                </a:cxn>
                <a:cxn ang="0">
                  <a:pos x="32" y="16"/>
                </a:cxn>
              </a:cxnLst>
              <a:rect l="0" t="0" r="r" b="b"/>
              <a:pathLst>
                <a:path w="32" h="24">
                  <a:moveTo>
                    <a:pt x="32" y="16"/>
                  </a:moveTo>
                  <a:lnTo>
                    <a:pt x="24" y="0"/>
                  </a:lnTo>
                  <a:lnTo>
                    <a:pt x="16" y="0"/>
                  </a:lnTo>
                  <a:lnTo>
                    <a:pt x="0" y="8"/>
                  </a:lnTo>
                  <a:lnTo>
                    <a:pt x="8" y="24"/>
                  </a:lnTo>
                  <a:lnTo>
                    <a:pt x="3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2" name="Freeform 844"/>
            <p:cNvSpPr>
              <a:spLocks/>
            </p:cNvSpPr>
            <p:nvPr/>
          </p:nvSpPr>
          <p:spPr bwMode="auto">
            <a:xfrm>
              <a:off x="3350132" y="1347928"/>
              <a:ext cx="185861" cy="103447"/>
            </a:xfrm>
            <a:custGeom>
              <a:avLst/>
              <a:gdLst/>
              <a:ahLst/>
              <a:cxnLst>
                <a:cxn ang="0">
                  <a:pos x="112" y="48"/>
                </a:cxn>
                <a:cxn ang="0">
                  <a:pos x="104" y="40"/>
                </a:cxn>
                <a:cxn ang="0">
                  <a:pos x="112" y="24"/>
                </a:cxn>
                <a:cxn ang="0">
                  <a:pos x="104" y="8"/>
                </a:cxn>
                <a:cxn ang="0">
                  <a:pos x="96" y="8"/>
                </a:cxn>
                <a:cxn ang="0">
                  <a:pos x="64" y="0"/>
                </a:cxn>
                <a:cxn ang="0">
                  <a:pos x="56" y="8"/>
                </a:cxn>
                <a:cxn ang="0">
                  <a:pos x="48" y="0"/>
                </a:cxn>
                <a:cxn ang="0">
                  <a:pos x="0" y="16"/>
                </a:cxn>
                <a:cxn ang="0">
                  <a:pos x="8" y="56"/>
                </a:cxn>
                <a:cxn ang="0">
                  <a:pos x="24" y="56"/>
                </a:cxn>
                <a:cxn ang="0">
                  <a:pos x="32" y="64"/>
                </a:cxn>
                <a:cxn ang="0">
                  <a:pos x="48" y="72"/>
                </a:cxn>
                <a:cxn ang="0">
                  <a:pos x="72" y="80"/>
                </a:cxn>
                <a:cxn ang="0">
                  <a:pos x="88" y="80"/>
                </a:cxn>
                <a:cxn ang="0">
                  <a:pos x="96" y="80"/>
                </a:cxn>
                <a:cxn ang="0">
                  <a:pos x="120" y="64"/>
                </a:cxn>
                <a:cxn ang="0">
                  <a:pos x="112" y="48"/>
                </a:cxn>
              </a:cxnLst>
              <a:rect l="0" t="0" r="r" b="b"/>
              <a:pathLst>
                <a:path w="120" h="80">
                  <a:moveTo>
                    <a:pt x="112" y="48"/>
                  </a:moveTo>
                  <a:lnTo>
                    <a:pt x="104" y="40"/>
                  </a:lnTo>
                  <a:lnTo>
                    <a:pt x="112" y="24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0"/>
                  </a:lnTo>
                  <a:lnTo>
                    <a:pt x="0" y="16"/>
                  </a:lnTo>
                  <a:lnTo>
                    <a:pt x="8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48" y="72"/>
                  </a:lnTo>
                  <a:lnTo>
                    <a:pt x="72" y="80"/>
                  </a:lnTo>
                  <a:lnTo>
                    <a:pt x="88" y="80"/>
                  </a:lnTo>
                  <a:lnTo>
                    <a:pt x="96" y="80"/>
                  </a:lnTo>
                  <a:lnTo>
                    <a:pt x="120" y="64"/>
                  </a:lnTo>
                  <a:lnTo>
                    <a:pt x="112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3" name="Freeform 845"/>
            <p:cNvSpPr>
              <a:spLocks/>
            </p:cNvSpPr>
            <p:nvPr/>
          </p:nvSpPr>
          <p:spPr bwMode="auto">
            <a:xfrm>
              <a:off x="3212756" y="1347928"/>
              <a:ext cx="148920" cy="135055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4" y="16"/>
                </a:cxn>
                <a:cxn ang="0">
                  <a:pos x="16" y="16"/>
                </a:cxn>
                <a:cxn ang="0">
                  <a:pos x="8" y="32"/>
                </a:cxn>
                <a:cxn ang="0">
                  <a:pos x="0" y="40"/>
                </a:cxn>
                <a:cxn ang="0">
                  <a:pos x="0" y="56"/>
                </a:cxn>
                <a:cxn ang="0">
                  <a:pos x="0" y="64"/>
                </a:cxn>
                <a:cxn ang="0">
                  <a:pos x="0" y="72"/>
                </a:cxn>
                <a:cxn ang="0">
                  <a:pos x="16" y="88"/>
                </a:cxn>
                <a:cxn ang="0">
                  <a:pos x="16" y="104"/>
                </a:cxn>
                <a:cxn ang="0">
                  <a:pos x="40" y="104"/>
                </a:cxn>
                <a:cxn ang="0">
                  <a:pos x="80" y="104"/>
                </a:cxn>
                <a:cxn ang="0">
                  <a:pos x="72" y="96"/>
                </a:cxn>
                <a:cxn ang="0">
                  <a:pos x="88" y="88"/>
                </a:cxn>
                <a:cxn ang="0">
                  <a:pos x="72" y="72"/>
                </a:cxn>
                <a:cxn ang="0">
                  <a:pos x="64" y="64"/>
                </a:cxn>
                <a:cxn ang="0">
                  <a:pos x="96" y="48"/>
                </a:cxn>
                <a:cxn ang="0">
                  <a:pos x="96" y="56"/>
                </a:cxn>
                <a:cxn ang="0">
                  <a:pos x="88" y="16"/>
                </a:cxn>
                <a:cxn ang="0">
                  <a:pos x="80" y="8"/>
                </a:cxn>
                <a:cxn ang="0">
                  <a:pos x="88" y="8"/>
                </a:cxn>
                <a:cxn ang="0">
                  <a:pos x="80" y="0"/>
                </a:cxn>
                <a:cxn ang="0">
                  <a:pos x="56" y="16"/>
                </a:cxn>
                <a:cxn ang="0">
                  <a:pos x="56" y="8"/>
                </a:cxn>
              </a:cxnLst>
              <a:rect l="0" t="0" r="r" b="b"/>
              <a:pathLst>
                <a:path w="96" h="104">
                  <a:moveTo>
                    <a:pt x="56" y="8"/>
                  </a:moveTo>
                  <a:lnTo>
                    <a:pt x="40" y="0"/>
                  </a:lnTo>
                  <a:lnTo>
                    <a:pt x="32" y="0"/>
                  </a:lnTo>
                  <a:lnTo>
                    <a:pt x="24" y="16"/>
                  </a:lnTo>
                  <a:lnTo>
                    <a:pt x="16" y="16"/>
                  </a:lnTo>
                  <a:lnTo>
                    <a:pt x="8" y="32"/>
                  </a:lnTo>
                  <a:lnTo>
                    <a:pt x="0" y="40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16" y="88"/>
                  </a:lnTo>
                  <a:lnTo>
                    <a:pt x="16" y="104"/>
                  </a:lnTo>
                  <a:lnTo>
                    <a:pt x="40" y="104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88" y="88"/>
                  </a:lnTo>
                  <a:lnTo>
                    <a:pt x="72" y="72"/>
                  </a:lnTo>
                  <a:lnTo>
                    <a:pt x="64" y="6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56" y="16"/>
                  </a:lnTo>
                  <a:lnTo>
                    <a:pt x="5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4" name="Freeform 846"/>
            <p:cNvSpPr>
              <a:spLocks/>
            </p:cNvSpPr>
            <p:nvPr/>
          </p:nvSpPr>
          <p:spPr bwMode="auto">
            <a:xfrm>
              <a:off x="3151572" y="1410188"/>
              <a:ext cx="61184" cy="3160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16" y="24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0" h="24">
                  <a:moveTo>
                    <a:pt x="8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5" name="Freeform 847"/>
            <p:cNvSpPr>
              <a:spLocks/>
            </p:cNvSpPr>
            <p:nvPr/>
          </p:nvSpPr>
          <p:spPr bwMode="auto">
            <a:xfrm>
              <a:off x="3200058" y="1058661"/>
              <a:ext cx="398274" cy="227008"/>
            </a:xfrm>
            <a:custGeom>
              <a:avLst/>
              <a:gdLst/>
              <a:ahLst/>
              <a:cxnLst>
                <a:cxn ang="0">
                  <a:pos x="152" y="40"/>
                </a:cxn>
                <a:cxn ang="0">
                  <a:pos x="128" y="40"/>
                </a:cxn>
                <a:cxn ang="0">
                  <a:pos x="112" y="56"/>
                </a:cxn>
                <a:cxn ang="0">
                  <a:pos x="88" y="88"/>
                </a:cxn>
                <a:cxn ang="0">
                  <a:pos x="72" y="96"/>
                </a:cxn>
                <a:cxn ang="0">
                  <a:pos x="80" y="136"/>
                </a:cxn>
                <a:cxn ang="0">
                  <a:pos x="80" y="152"/>
                </a:cxn>
                <a:cxn ang="0">
                  <a:pos x="64" y="168"/>
                </a:cxn>
                <a:cxn ang="0">
                  <a:pos x="56" y="160"/>
                </a:cxn>
                <a:cxn ang="0">
                  <a:pos x="8" y="176"/>
                </a:cxn>
                <a:cxn ang="0">
                  <a:pos x="8" y="160"/>
                </a:cxn>
                <a:cxn ang="0">
                  <a:pos x="8" y="152"/>
                </a:cxn>
                <a:cxn ang="0">
                  <a:pos x="0" y="136"/>
                </a:cxn>
                <a:cxn ang="0">
                  <a:pos x="24" y="112"/>
                </a:cxn>
                <a:cxn ang="0">
                  <a:pos x="40" y="96"/>
                </a:cxn>
                <a:cxn ang="0">
                  <a:pos x="72" y="80"/>
                </a:cxn>
                <a:cxn ang="0">
                  <a:pos x="112" y="40"/>
                </a:cxn>
                <a:cxn ang="0">
                  <a:pos x="104" y="40"/>
                </a:cxn>
                <a:cxn ang="0">
                  <a:pos x="112" y="24"/>
                </a:cxn>
                <a:cxn ang="0">
                  <a:pos x="120" y="32"/>
                </a:cxn>
                <a:cxn ang="0">
                  <a:pos x="120" y="32"/>
                </a:cxn>
                <a:cxn ang="0">
                  <a:pos x="136" y="16"/>
                </a:cxn>
                <a:cxn ang="0">
                  <a:pos x="176" y="8"/>
                </a:cxn>
                <a:cxn ang="0">
                  <a:pos x="200" y="0"/>
                </a:cxn>
                <a:cxn ang="0">
                  <a:pos x="208" y="8"/>
                </a:cxn>
                <a:cxn ang="0">
                  <a:pos x="224" y="0"/>
                </a:cxn>
                <a:cxn ang="0">
                  <a:pos x="256" y="8"/>
                </a:cxn>
                <a:cxn ang="0">
                  <a:pos x="256" y="24"/>
                </a:cxn>
                <a:cxn ang="0">
                  <a:pos x="240" y="24"/>
                </a:cxn>
                <a:cxn ang="0">
                  <a:pos x="208" y="16"/>
                </a:cxn>
                <a:cxn ang="0">
                  <a:pos x="200" y="32"/>
                </a:cxn>
                <a:cxn ang="0">
                  <a:pos x="160" y="24"/>
                </a:cxn>
              </a:cxnLst>
              <a:rect l="0" t="0" r="r" b="b"/>
              <a:pathLst>
                <a:path w="256" h="176">
                  <a:moveTo>
                    <a:pt x="152" y="32"/>
                  </a:moveTo>
                  <a:lnTo>
                    <a:pt x="152" y="4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120" y="40"/>
                  </a:lnTo>
                  <a:lnTo>
                    <a:pt x="112" y="56"/>
                  </a:lnTo>
                  <a:lnTo>
                    <a:pt x="96" y="64"/>
                  </a:lnTo>
                  <a:lnTo>
                    <a:pt x="88" y="88"/>
                  </a:lnTo>
                  <a:lnTo>
                    <a:pt x="96" y="96"/>
                  </a:lnTo>
                  <a:lnTo>
                    <a:pt x="72" y="96"/>
                  </a:lnTo>
                  <a:lnTo>
                    <a:pt x="72" y="112"/>
                  </a:lnTo>
                  <a:lnTo>
                    <a:pt x="80" y="136"/>
                  </a:lnTo>
                  <a:lnTo>
                    <a:pt x="72" y="136"/>
                  </a:lnTo>
                  <a:lnTo>
                    <a:pt x="80" y="152"/>
                  </a:lnTo>
                  <a:lnTo>
                    <a:pt x="72" y="152"/>
                  </a:lnTo>
                  <a:lnTo>
                    <a:pt x="64" y="168"/>
                  </a:lnTo>
                  <a:lnTo>
                    <a:pt x="64" y="160"/>
                  </a:lnTo>
                  <a:lnTo>
                    <a:pt x="56" y="160"/>
                  </a:lnTo>
                  <a:lnTo>
                    <a:pt x="24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0" y="144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24" y="112"/>
                  </a:lnTo>
                  <a:lnTo>
                    <a:pt x="32" y="112"/>
                  </a:lnTo>
                  <a:lnTo>
                    <a:pt x="40" y="96"/>
                  </a:lnTo>
                  <a:lnTo>
                    <a:pt x="48" y="104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112" y="40"/>
                  </a:lnTo>
                  <a:lnTo>
                    <a:pt x="80" y="48"/>
                  </a:lnTo>
                  <a:lnTo>
                    <a:pt x="104" y="40"/>
                  </a:lnTo>
                  <a:lnTo>
                    <a:pt x="96" y="32"/>
                  </a:lnTo>
                  <a:lnTo>
                    <a:pt x="112" y="24"/>
                  </a:lnTo>
                  <a:lnTo>
                    <a:pt x="112" y="32"/>
                  </a:lnTo>
                  <a:lnTo>
                    <a:pt x="120" y="32"/>
                  </a:lnTo>
                  <a:lnTo>
                    <a:pt x="128" y="32"/>
                  </a:lnTo>
                  <a:lnTo>
                    <a:pt x="120" y="32"/>
                  </a:lnTo>
                  <a:lnTo>
                    <a:pt x="120" y="24"/>
                  </a:lnTo>
                  <a:lnTo>
                    <a:pt x="136" y="16"/>
                  </a:lnTo>
                  <a:lnTo>
                    <a:pt x="160" y="16"/>
                  </a:lnTo>
                  <a:lnTo>
                    <a:pt x="176" y="8"/>
                  </a:lnTo>
                  <a:lnTo>
                    <a:pt x="192" y="8"/>
                  </a:lnTo>
                  <a:lnTo>
                    <a:pt x="200" y="0"/>
                  </a:lnTo>
                  <a:lnTo>
                    <a:pt x="200" y="8"/>
                  </a:lnTo>
                  <a:lnTo>
                    <a:pt x="208" y="8"/>
                  </a:lnTo>
                  <a:lnTo>
                    <a:pt x="216" y="8"/>
                  </a:lnTo>
                  <a:lnTo>
                    <a:pt x="224" y="0"/>
                  </a:lnTo>
                  <a:lnTo>
                    <a:pt x="232" y="8"/>
                  </a:lnTo>
                  <a:lnTo>
                    <a:pt x="256" y="8"/>
                  </a:lnTo>
                  <a:lnTo>
                    <a:pt x="232" y="16"/>
                  </a:lnTo>
                  <a:lnTo>
                    <a:pt x="256" y="24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24" y="16"/>
                  </a:lnTo>
                  <a:lnTo>
                    <a:pt x="208" y="16"/>
                  </a:lnTo>
                  <a:lnTo>
                    <a:pt x="208" y="32"/>
                  </a:lnTo>
                  <a:lnTo>
                    <a:pt x="200" y="32"/>
                  </a:lnTo>
                  <a:lnTo>
                    <a:pt x="176" y="32"/>
                  </a:lnTo>
                  <a:lnTo>
                    <a:pt x="160" y="24"/>
                  </a:lnTo>
                  <a:lnTo>
                    <a:pt x="152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6" name="Freeform 848"/>
            <p:cNvSpPr>
              <a:spLocks/>
            </p:cNvSpPr>
            <p:nvPr/>
          </p:nvSpPr>
          <p:spPr bwMode="auto">
            <a:xfrm>
              <a:off x="3300492" y="1100806"/>
              <a:ext cx="198560" cy="237544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8" y="120"/>
                </a:cxn>
                <a:cxn ang="0">
                  <a:pos x="16" y="120"/>
                </a:cxn>
                <a:cxn ang="0">
                  <a:pos x="8" y="104"/>
                </a:cxn>
                <a:cxn ang="0">
                  <a:pos x="16" y="104"/>
                </a:cxn>
                <a:cxn ang="0">
                  <a:pos x="8" y="80"/>
                </a:cxn>
                <a:cxn ang="0">
                  <a:pos x="8" y="64"/>
                </a:cxn>
                <a:cxn ang="0">
                  <a:pos x="32" y="64"/>
                </a:cxn>
                <a:cxn ang="0">
                  <a:pos x="24" y="56"/>
                </a:cxn>
                <a:cxn ang="0">
                  <a:pos x="32" y="32"/>
                </a:cxn>
                <a:cxn ang="0">
                  <a:pos x="48" y="24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88" y="0"/>
                </a:cxn>
                <a:cxn ang="0">
                  <a:pos x="120" y="8"/>
                </a:cxn>
                <a:cxn ang="0">
                  <a:pos x="128" y="40"/>
                </a:cxn>
                <a:cxn ang="0">
                  <a:pos x="112" y="40"/>
                </a:cxn>
                <a:cxn ang="0">
                  <a:pos x="104" y="56"/>
                </a:cxn>
                <a:cxn ang="0">
                  <a:pos x="64" y="88"/>
                </a:cxn>
                <a:cxn ang="0">
                  <a:pos x="64" y="104"/>
                </a:cxn>
                <a:cxn ang="0">
                  <a:pos x="80" y="120"/>
                </a:cxn>
                <a:cxn ang="0">
                  <a:pos x="72" y="128"/>
                </a:cxn>
                <a:cxn ang="0">
                  <a:pos x="80" y="128"/>
                </a:cxn>
                <a:cxn ang="0">
                  <a:pos x="64" y="136"/>
                </a:cxn>
                <a:cxn ang="0">
                  <a:pos x="56" y="168"/>
                </a:cxn>
                <a:cxn ang="0">
                  <a:pos x="40" y="168"/>
                </a:cxn>
                <a:cxn ang="0">
                  <a:pos x="32" y="184"/>
                </a:cxn>
                <a:cxn ang="0">
                  <a:pos x="24" y="184"/>
                </a:cxn>
                <a:cxn ang="0">
                  <a:pos x="16" y="168"/>
                </a:cxn>
                <a:cxn ang="0">
                  <a:pos x="0" y="128"/>
                </a:cxn>
                <a:cxn ang="0">
                  <a:pos x="0" y="136"/>
                </a:cxn>
              </a:cxnLst>
              <a:rect l="0" t="0" r="r" b="b"/>
              <a:pathLst>
                <a:path w="128" h="184">
                  <a:moveTo>
                    <a:pt x="0" y="136"/>
                  </a:moveTo>
                  <a:lnTo>
                    <a:pt x="8" y="120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16" y="104"/>
                  </a:lnTo>
                  <a:lnTo>
                    <a:pt x="8" y="80"/>
                  </a:lnTo>
                  <a:lnTo>
                    <a:pt x="8" y="64"/>
                  </a:lnTo>
                  <a:lnTo>
                    <a:pt x="32" y="64"/>
                  </a:lnTo>
                  <a:lnTo>
                    <a:pt x="24" y="56"/>
                  </a:lnTo>
                  <a:lnTo>
                    <a:pt x="32" y="32"/>
                  </a:lnTo>
                  <a:lnTo>
                    <a:pt x="48" y="24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0"/>
                  </a:lnTo>
                  <a:lnTo>
                    <a:pt x="120" y="8"/>
                  </a:lnTo>
                  <a:lnTo>
                    <a:pt x="128" y="40"/>
                  </a:lnTo>
                  <a:lnTo>
                    <a:pt x="112" y="40"/>
                  </a:lnTo>
                  <a:lnTo>
                    <a:pt x="104" y="56"/>
                  </a:lnTo>
                  <a:lnTo>
                    <a:pt x="64" y="88"/>
                  </a:lnTo>
                  <a:lnTo>
                    <a:pt x="64" y="104"/>
                  </a:lnTo>
                  <a:lnTo>
                    <a:pt x="80" y="120"/>
                  </a:lnTo>
                  <a:lnTo>
                    <a:pt x="72" y="128"/>
                  </a:lnTo>
                  <a:lnTo>
                    <a:pt x="80" y="128"/>
                  </a:lnTo>
                  <a:lnTo>
                    <a:pt x="64" y="136"/>
                  </a:lnTo>
                  <a:lnTo>
                    <a:pt x="56" y="168"/>
                  </a:lnTo>
                  <a:lnTo>
                    <a:pt x="40" y="168"/>
                  </a:lnTo>
                  <a:lnTo>
                    <a:pt x="32" y="184"/>
                  </a:lnTo>
                  <a:lnTo>
                    <a:pt x="24" y="184"/>
                  </a:lnTo>
                  <a:lnTo>
                    <a:pt x="16" y="168"/>
                  </a:lnTo>
                  <a:lnTo>
                    <a:pt x="0" y="128"/>
                  </a:lnTo>
                  <a:lnTo>
                    <a:pt x="0" y="13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7" name="Freeform 849"/>
            <p:cNvSpPr>
              <a:spLocks/>
            </p:cNvSpPr>
            <p:nvPr/>
          </p:nvSpPr>
          <p:spPr bwMode="auto">
            <a:xfrm>
              <a:off x="3436713" y="1079733"/>
              <a:ext cx="187016" cy="175285"/>
            </a:xfrm>
            <a:custGeom>
              <a:avLst/>
              <a:gdLst/>
              <a:ahLst/>
              <a:cxnLst>
                <a:cxn ang="0">
                  <a:pos x="88" y="16"/>
                </a:cxn>
                <a:cxn ang="0">
                  <a:pos x="80" y="16"/>
                </a:cxn>
                <a:cxn ang="0">
                  <a:pos x="80" y="24"/>
                </a:cxn>
                <a:cxn ang="0">
                  <a:pos x="96" y="32"/>
                </a:cxn>
                <a:cxn ang="0">
                  <a:pos x="96" y="40"/>
                </a:cxn>
                <a:cxn ang="0">
                  <a:pos x="104" y="56"/>
                </a:cxn>
                <a:cxn ang="0">
                  <a:pos x="104" y="64"/>
                </a:cxn>
                <a:cxn ang="0">
                  <a:pos x="112" y="72"/>
                </a:cxn>
                <a:cxn ang="0">
                  <a:pos x="112" y="80"/>
                </a:cxn>
                <a:cxn ang="0">
                  <a:pos x="120" y="96"/>
                </a:cxn>
                <a:cxn ang="0">
                  <a:pos x="88" y="128"/>
                </a:cxn>
                <a:cxn ang="0">
                  <a:pos x="48" y="136"/>
                </a:cxn>
                <a:cxn ang="0">
                  <a:pos x="24" y="128"/>
                </a:cxn>
                <a:cxn ang="0">
                  <a:pos x="24" y="112"/>
                </a:cxn>
                <a:cxn ang="0">
                  <a:pos x="16" y="96"/>
                </a:cxn>
                <a:cxn ang="0">
                  <a:pos x="24" y="96"/>
                </a:cxn>
                <a:cxn ang="0">
                  <a:pos x="56" y="64"/>
                </a:cxn>
                <a:cxn ang="0">
                  <a:pos x="56" y="56"/>
                </a:cxn>
                <a:cxn ang="0">
                  <a:pos x="48" y="56"/>
                </a:cxn>
                <a:cxn ang="0">
                  <a:pos x="40" y="56"/>
                </a:cxn>
                <a:cxn ang="0">
                  <a:pos x="32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56" y="0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88" y="16"/>
                </a:cxn>
              </a:cxnLst>
              <a:rect l="0" t="0" r="r" b="b"/>
              <a:pathLst>
                <a:path w="120" h="136">
                  <a:moveTo>
                    <a:pt x="88" y="16"/>
                  </a:moveTo>
                  <a:lnTo>
                    <a:pt x="80" y="16"/>
                  </a:lnTo>
                  <a:lnTo>
                    <a:pt x="80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56"/>
                  </a:lnTo>
                  <a:lnTo>
                    <a:pt x="104" y="64"/>
                  </a:lnTo>
                  <a:lnTo>
                    <a:pt x="112" y="72"/>
                  </a:lnTo>
                  <a:lnTo>
                    <a:pt x="112" y="80"/>
                  </a:lnTo>
                  <a:lnTo>
                    <a:pt x="120" y="96"/>
                  </a:lnTo>
                  <a:lnTo>
                    <a:pt x="88" y="128"/>
                  </a:lnTo>
                  <a:lnTo>
                    <a:pt x="48" y="136"/>
                  </a:lnTo>
                  <a:lnTo>
                    <a:pt x="24" y="128"/>
                  </a:lnTo>
                  <a:lnTo>
                    <a:pt x="24" y="112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56" y="64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8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8" name="Freeform 876"/>
            <p:cNvSpPr>
              <a:spLocks/>
            </p:cNvSpPr>
            <p:nvPr/>
          </p:nvSpPr>
          <p:spPr bwMode="auto">
            <a:xfrm>
              <a:off x="3273941" y="1482984"/>
              <a:ext cx="346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69" name="Freeform 877"/>
            <p:cNvSpPr>
              <a:spLocks/>
            </p:cNvSpPr>
            <p:nvPr/>
          </p:nvSpPr>
          <p:spPr bwMode="auto">
            <a:xfrm>
              <a:off x="3273941" y="1482984"/>
              <a:ext cx="346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0" name="Freeform 879"/>
            <p:cNvSpPr>
              <a:spLocks/>
            </p:cNvSpPr>
            <p:nvPr/>
          </p:nvSpPr>
          <p:spPr bwMode="auto">
            <a:xfrm>
              <a:off x="3499187" y="1390087"/>
              <a:ext cx="323540" cy="154894"/>
            </a:xfrm>
            <a:custGeom>
              <a:avLst/>
              <a:gdLst/>
              <a:ahLst/>
              <a:cxnLst>
                <a:cxn ang="0">
                  <a:pos x="80" y="104"/>
                </a:cxn>
                <a:cxn ang="0">
                  <a:pos x="96" y="104"/>
                </a:cxn>
                <a:cxn ang="0">
                  <a:pos x="96" y="96"/>
                </a:cxn>
                <a:cxn ang="0">
                  <a:pos x="104" y="88"/>
                </a:cxn>
                <a:cxn ang="0">
                  <a:pos x="120" y="88"/>
                </a:cxn>
                <a:cxn ang="0">
                  <a:pos x="144" y="96"/>
                </a:cxn>
                <a:cxn ang="0">
                  <a:pos x="128" y="104"/>
                </a:cxn>
                <a:cxn ang="0">
                  <a:pos x="144" y="112"/>
                </a:cxn>
                <a:cxn ang="0">
                  <a:pos x="144" y="120"/>
                </a:cxn>
                <a:cxn ang="0">
                  <a:pos x="168" y="112"/>
                </a:cxn>
                <a:cxn ang="0">
                  <a:pos x="176" y="112"/>
                </a:cxn>
                <a:cxn ang="0">
                  <a:pos x="176" y="104"/>
                </a:cxn>
                <a:cxn ang="0">
                  <a:pos x="168" y="104"/>
                </a:cxn>
                <a:cxn ang="0">
                  <a:pos x="152" y="96"/>
                </a:cxn>
                <a:cxn ang="0">
                  <a:pos x="184" y="80"/>
                </a:cxn>
                <a:cxn ang="0">
                  <a:pos x="192" y="80"/>
                </a:cxn>
                <a:cxn ang="0">
                  <a:pos x="192" y="72"/>
                </a:cxn>
                <a:cxn ang="0">
                  <a:pos x="200" y="64"/>
                </a:cxn>
                <a:cxn ang="0">
                  <a:pos x="208" y="72"/>
                </a:cxn>
                <a:cxn ang="0">
                  <a:pos x="208" y="56"/>
                </a:cxn>
                <a:cxn ang="0">
                  <a:pos x="208" y="48"/>
                </a:cxn>
                <a:cxn ang="0">
                  <a:pos x="208" y="40"/>
                </a:cxn>
                <a:cxn ang="0">
                  <a:pos x="184" y="40"/>
                </a:cxn>
                <a:cxn ang="0">
                  <a:pos x="176" y="32"/>
                </a:cxn>
                <a:cxn ang="0">
                  <a:pos x="152" y="32"/>
                </a:cxn>
                <a:cxn ang="0">
                  <a:pos x="144" y="16"/>
                </a:cxn>
                <a:cxn ang="0">
                  <a:pos x="136" y="16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104" y="8"/>
                </a:cxn>
                <a:cxn ang="0">
                  <a:pos x="96" y="8"/>
                </a:cxn>
                <a:cxn ang="0">
                  <a:pos x="96" y="16"/>
                </a:cxn>
                <a:cxn ang="0">
                  <a:pos x="80" y="16"/>
                </a:cxn>
                <a:cxn ang="0">
                  <a:pos x="64" y="16"/>
                </a:cxn>
                <a:cxn ang="0">
                  <a:pos x="40" y="8"/>
                </a:cxn>
                <a:cxn ang="0">
                  <a:pos x="16" y="16"/>
                </a:cxn>
                <a:cxn ang="0">
                  <a:pos x="24" y="32"/>
                </a:cxn>
                <a:cxn ang="0">
                  <a:pos x="0" y="48"/>
                </a:cxn>
                <a:cxn ang="0">
                  <a:pos x="0" y="56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32" y="72"/>
                </a:cxn>
                <a:cxn ang="0">
                  <a:pos x="56" y="64"/>
                </a:cxn>
                <a:cxn ang="0">
                  <a:pos x="64" y="56"/>
                </a:cxn>
                <a:cxn ang="0">
                  <a:pos x="80" y="64"/>
                </a:cxn>
                <a:cxn ang="0">
                  <a:pos x="88" y="72"/>
                </a:cxn>
                <a:cxn ang="0">
                  <a:pos x="96" y="80"/>
                </a:cxn>
                <a:cxn ang="0">
                  <a:pos x="96" y="88"/>
                </a:cxn>
                <a:cxn ang="0">
                  <a:pos x="88" y="88"/>
                </a:cxn>
                <a:cxn ang="0">
                  <a:pos x="80" y="104"/>
                </a:cxn>
              </a:cxnLst>
              <a:rect l="0" t="0" r="r" b="b"/>
              <a:pathLst>
                <a:path w="208" h="120">
                  <a:moveTo>
                    <a:pt x="80" y="104"/>
                  </a:moveTo>
                  <a:lnTo>
                    <a:pt x="96" y="104"/>
                  </a:lnTo>
                  <a:lnTo>
                    <a:pt x="96" y="96"/>
                  </a:lnTo>
                  <a:lnTo>
                    <a:pt x="104" y="88"/>
                  </a:lnTo>
                  <a:lnTo>
                    <a:pt x="120" y="88"/>
                  </a:lnTo>
                  <a:lnTo>
                    <a:pt x="144" y="96"/>
                  </a:lnTo>
                  <a:lnTo>
                    <a:pt x="128" y="104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68" y="112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68" y="104"/>
                  </a:lnTo>
                  <a:lnTo>
                    <a:pt x="152" y="96"/>
                  </a:lnTo>
                  <a:lnTo>
                    <a:pt x="184" y="80"/>
                  </a:lnTo>
                  <a:lnTo>
                    <a:pt x="192" y="80"/>
                  </a:lnTo>
                  <a:lnTo>
                    <a:pt x="192" y="72"/>
                  </a:lnTo>
                  <a:lnTo>
                    <a:pt x="200" y="64"/>
                  </a:lnTo>
                  <a:lnTo>
                    <a:pt x="208" y="72"/>
                  </a:lnTo>
                  <a:lnTo>
                    <a:pt x="208" y="56"/>
                  </a:lnTo>
                  <a:lnTo>
                    <a:pt x="208" y="48"/>
                  </a:lnTo>
                  <a:lnTo>
                    <a:pt x="208" y="40"/>
                  </a:lnTo>
                  <a:lnTo>
                    <a:pt x="184" y="40"/>
                  </a:lnTo>
                  <a:lnTo>
                    <a:pt x="176" y="32"/>
                  </a:lnTo>
                  <a:lnTo>
                    <a:pt x="152" y="32"/>
                  </a:lnTo>
                  <a:lnTo>
                    <a:pt x="144" y="16"/>
                  </a:lnTo>
                  <a:lnTo>
                    <a:pt x="136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0" y="8"/>
                  </a:lnTo>
                  <a:lnTo>
                    <a:pt x="16" y="16"/>
                  </a:lnTo>
                  <a:lnTo>
                    <a:pt x="24" y="32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32" y="72"/>
                  </a:lnTo>
                  <a:lnTo>
                    <a:pt x="56" y="64"/>
                  </a:lnTo>
                  <a:lnTo>
                    <a:pt x="64" y="56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80"/>
                  </a:lnTo>
                  <a:lnTo>
                    <a:pt x="96" y="88"/>
                  </a:lnTo>
                  <a:lnTo>
                    <a:pt x="88" y="88"/>
                  </a:lnTo>
                  <a:lnTo>
                    <a:pt x="80" y="10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1" name="Freeform 880"/>
            <p:cNvSpPr>
              <a:spLocks/>
            </p:cNvSpPr>
            <p:nvPr/>
          </p:nvSpPr>
          <p:spPr bwMode="auto">
            <a:xfrm>
              <a:off x="3947166" y="1338455"/>
              <a:ext cx="734188" cy="268483"/>
            </a:xfrm>
            <a:custGeom>
              <a:avLst/>
              <a:gdLst/>
              <a:ahLst/>
              <a:cxnLst>
                <a:cxn ang="0">
                  <a:pos x="472" y="88"/>
                </a:cxn>
                <a:cxn ang="0">
                  <a:pos x="456" y="88"/>
                </a:cxn>
                <a:cxn ang="0">
                  <a:pos x="416" y="64"/>
                </a:cxn>
                <a:cxn ang="0">
                  <a:pos x="384" y="56"/>
                </a:cxn>
                <a:cxn ang="0">
                  <a:pos x="344" y="32"/>
                </a:cxn>
                <a:cxn ang="0">
                  <a:pos x="312" y="16"/>
                </a:cxn>
                <a:cxn ang="0">
                  <a:pos x="288" y="24"/>
                </a:cxn>
                <a:cxn ang="0">
                  <a:pos x="272" y="16"/>
                </a:cxn>
                <a:cxn ang="0">
                  <a:pos x="256" y="8"/>
                </a:cxn>
                <a:cxn ang="0">
                  <a:pos x="224" y="0"/>
                </a:cxn>
                <a:cxn ang="0">
                  <a:pos x="200" y="8"/>
                </a:cxn>
                <a:cxn ang="0">
                  <a:pos x="144" y="16"/>
                </a:cxn>
                <a:cxn ang="0">
                  <a:pos x="152" y="24"/>
                </a:cxn>
                <a:cxn ang="0">
                  <a:pos x="144" y="40"/>
                </a:cxn>
                <a:cxn ang="0">
                  <a:pos x="144" y="48"/>
                </a:cxn>
                <a:cxn ang="0">
                  <a:pos x="160" y="64"/>
                </a:cxn>
                <a:cxn ang="0">
                  <a:pos x="128" y="64"/>
                </a:cxn>
                <a:cxn ang="0">
                  <a:pos x="96" y="64"/>
                </a:cxn>
                <a:cxn ang="0">
                  <a:pos x="88" y="72"/>
                </a:cxn>
                <a:cxn ang="0">
                  <a:pos x="56" y="48"/>
                </a:cxn>
                <a:cxn ang="0">
                  <a:pos x="40" y="56"/>
                </a:cxn>
                <a:cxn ang="0">
                  <a:pos x="16" y="64"/>
                </a:cxn>
                <a:cxn ang="0">
                  <a:pos x="16" y="80"/>
                </a:cxn>
                <a:cxn ang="0">
                  <a:pos x="0" y="96"/>
                </a:cxn>
                <a:cxn ang="0">
                  <a:pos x="8" y="112"/>
                </a:cxn>
                <a:cxn ang="0">
                  <a:pos x="32" y="128"/>
                </a:cxn>
                <a:cxn ang="0">
                  <a:pos x="32" y="128"/>
                </a:cxn>
                <a:cxn ang="0">
                  <a:pos x="72" y="120"/>
                </a:cxn>
                <a:cxn ang="0">
                  <a:pos x="104" y="144"/>
                </a:cxn>
                <a:cxn ang="0">
                  <a:pos x="64" y="152"/>
                </a:cxn>
                <a:cxn ang="0">
                  <a:pos x="56" y="160"/>
                </a:cxn>
                <a:cxn ang="0">
                  <a:pos x="80" y="184"/>
                </a:cxn>
                <a:cxn ang="0">
                  <a:pos x="88" y="192"/>
                </a:cxn>
                <a:cxn ang="0">
                  <a:pos x="96" y="192"/>
                </a:cxn>
                <a:cxn ang="0">
                  <a:pos x="128" y="208"/>
                </a:cxn>
                <a:cxn ang="0">
                  <a:pos x="120" y="152"/>
                </a:cxn>
                <a:cxn ang="0">
                  <a:pos x="200" y="176"/>
                </a:cxn>
                <a:cxn ang="0">
                  <a:pos x="248" y="184"/>
                </a:cxn>
                <a:cxn ang="0">
                  <a:pos x="264" y="200"/>
                </a:cxn>
                <a:cxn ang="0">
                  <a:pos x="288" y="208"/>
                </a:cxn>
                <a:cxn ang="0">
                  <a:pos x="312" y="184"/>
                </a:cxn>
                <a:cxn ang="0">
                  <a:pos x="344" y="184"/>
                </a:cxn>
                <a:cxn ang="0">
                  <a:pos x="360" y="184"/>
                </a:cxn>
                <a:cxn ang="0">
                  <a:pos x="424" y="192"/>
                </a:cxn>
                <a:cxn ang="0">
                  <a:pos x="416" y="152"/>
                </a:cxn>
                <a:cxn ang="0">
                  <a:pos x="432" y="120"/>
                </a:cxn>
                <a:cxn ang="0">
                  <a:pos x="464" y="120"/>
                </a:cxn>
                <a:cxn ang="0">
                  <a:pos x="472" y="96"/>
                </a:cxn>
              </a:cxnLst>
              <a:rect l="0" t="0" r="r" b="b"/>
              <a:pathLst>
                <a:path w="472" h="208">
                  <a:moveTo>
                    <a:pt x="472" y="96"/>
                  </a:moveTo>
                  <a:lnTo>
                    <a:pt x="472" y="88"/>
                  </a:lnTo>
                  <a:lnTo>
                    <a:pt x="464" y="80"/>
                  </a:lnTo>
                  <a:lnTo>
                    <a:pt x="456" y="88"/>
                  </a:lnTo>
                  <a:lnTo>
                    <a:pt x="448" y="80"/>
                  </a:lnTo>
                  <a:lnTo>
                    <a:pt x="416" y="64"/>
                  </a:lnTo>
                  <a:lnTo>
                    <a:pt x="392" y="64"/>
                  </a:lnTo>
                  <a:lnTo>
                    <a:pt x="384" y="56"/>
                  </a:lnTo>
                  <a:lnTo>
                    <a:pt x="376" y="64"/>
                  </a:lnTo>
                  <a:lnTo>
                    <a:pt x="344" y="32"/>
                  </a:lnTo>
                  <a:lnTo>
                    <a:pt x="320" y="16"/>
                  </a:lnTo>
                  <a:lnTo>
                    <a:pt x="312" y="16"/>
                  </a:lnTo>
                  <a:lnTo>
                    <a:pt x="296" y="24"/>
                  </a:lnTo>
                  <a:lnTo>
                    <a:pt x="288" y="24"/>
                  </a:lnTo>
                  <a:lnTo>
                    <a:pt x="288" y="16"/>
                  </a:lnTo>
                  <a:lnTo>
                    <a:pt x="272" y="16"/>
                  </a:lnTo>
                  <a:lnTo>
                    <a:pt x="256" y="16"/>
                  </a:lnTo>
                  <a:lnTo>
                    <a:pt x="256" y="8"/>
                  </a:lnTo>
                  <a:lnTo>
                    <a:pt x="248" y="0"/>
                  </a:lnTo>
                  <a:lnTo>
                    <a:pt x="224" y="0"/>
                  </a:lnTo>
                  <a:lnTo>
                    <a:pt x="224" y="8"/>
                  </a:lnTo>
                  <a:lnTo>
                    <a:pt x="200" y="8"/>
                  </a:lnTo>
                  <a:lnTo>
                    <a:pt x="160" y="16"/>
                  </a:lnTo>
                  <a:lnTo>
                    <a:pt x="144" y="16"/>
                  </a:lnTo>
                  <a:lnTo>
                    <a:pt x="144" y="24"/>
                  </a:lnTo>
                  <a:lnTo>
                    <a:pt x="152" y="24"/>
                  </a:lnTo>
                  <a:lnTo>
                    <a:pt x="152" y="32"/>
                  </a:lnTo>
                  <a:lnTo>
                    <a:pt x="144" y="40"/>
                  </a:lnTo>
                  <a:lnTo>
                    <a:pt x="152" y="40"/>
                  </a:lnTo>
                  <a:lnTo>
                    <a:pt x="144" y="48"/>
                  </a:lnTo>
                  <a:lnTo>
                    <a:pt x="168" y="56"/>
                  </a:lnTo>
                  <a:lnTo>
                    <a:pt x="160" y="64"/>
                  </a:lnTo>
                  <a:lnTo>
                    <a:pt x="144" y="64"/>
                  </a:lnTo>
                  <a:lnTo>
                    <a:pt x="128" y="64"/>
                  </a:lnTo>
                  <a:lnTo>
                    <a:pt x="112" y="64"/>
                  </a:lnTo>
                  <a:lnTo>
                    <a:pt x="96" y="64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72" y="56"/>
                  </a:lnTo>
                  <a:lnTo>
                    <a:pt x="56" y="48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24" y="64"/>
                  </a:lnTo>
                  <a:lnTo>
                    <a:pt x="16" y="64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8" y="72"/>
                  </a:lnTo>
                  <a:lnTo>
                    <a:pt x="0" y="96"/>
                  </a:lnTo>
                  <a:lnTo>
                    <a:pt x="8" y="104"/>
                  </a:lnTo>
                  <a:lnTo>
                    <a:pt x="8" y="112"/>
                  </a:lnTo>
                  <a:lnTo>
                    <a:pt x="24" y="112"/>
                  </a:lnTo>
                  <a:lnTo>
                    <a:pt x="32" y="128"/>
                  </a:lnTo>
                  <a:lnTo>
                    <a:pt x="24" y="128"/>
                  </a:lnTo>
                  <a:lnTo>
                    <a:pt x="32" y="128"/>
                  </a:lnTo>
                  <a:lnTo>
                    <a:pt x="56" y="120"/>
                  </a:lnTo>
                  <a:lnTo>
                    <a:pt x="72" y="120"/>
                  </a:lnTo>
                  <a:lnTo>
                    <a:pt x="88" y="128"/>
                  </a:lnTo>
                  <a:lnTo>
                    <a:pt x="104" y="144"/>
                  </a:lnTo>
                  <a:lnTo>
                    <a:pt x="72" y="144"/>
                  </a:lnTo>
                  <a:lnTo>
                    <a:pt x="64" y="152"/>
                  </a:lnTo>
                  <a:lnTo>
                    <a:pt x="72" y="160"/>
                  </a:lnTo>
                  <a:lnTo>
                    <a:pt x="56" y="160"/>
                  </a:lnTo>
                  <a:lnTo>
                    <a:pt x="64" y="160"/>
                  </a:lnTo>
                  <a:lnTo>
                    <a:pt x="80" y="184"/>
                  </a:lnTo>
                  <a:lnTo>
                    <a:pt x="88" y="184"/>
                  </a:lnTo>
                  <a:lnTo>
                    <a:pt x="88" y="192"/>
                  </a:lnTo>
                  <a:lnTo>
                    <a:pt x="88" y="200"/>
                  </a:lnTo>
                  <a:lnTo>
                    <a:pt x="96" y="192"/>
                  </a:lnTo>
                  <a:lnTo>
                    <a:pt x="104" y="192"/>
                  </a:lnTo>
                  <a:lnTo>
                    <a:pt x="128" y="208"/>
                  </a:lnTo>
                  <a:lnTo>
                    <a:pt x="136" y="208"/>
                  </a:lnTo>
                  <a:lnTo>
                    <a:pt x="120" y="152"/>
                  </a:lnTo>
                  <a:lnTo>
                    <a:pt x="152" y="144"/>
                  </a:lnTo>
                  <a:lnTo>
                    <a:pt x="200" y="176"/>
                  </a:lnTo>
                  <a:lnTo>
                    <a:pt x="232" y="168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208"/>
                  </a:lnTo>
                  <a:lnTo>
                    <a:pt x="288" y="208"/>
                  </a:lnTo>
                  <a:lnTo>
                    <a:pt x="312" y="192"/>
                  </a:lnTo>
                  <a:lnTo>
                    <a:pt x="312" y="184"/>
                  </a:lnTo>
                  <a:lnTo>
                    <a:pt x="336" y="192"/>
                  </a:lnTo>
                  <a:lnTo>
                    <a:pt x="344" y="184"/>
                  </a:lnTo>
                  <a:lnTo>
                    <a:pt x="344" y="176"/>
                  </a:lnTo>
                  <a:lnTo>
                    <a:pt x="360" y="184"/>
                  </a:lnTo>
                  <a:lnTo>
                    <a:pt x="408" y="184"/>
                  </a:lnTo>
                  <a:lnTo>
                    <a:pt x="424" y="192"/>
                  </a:lnTo>
                  <a:lnTo>
                    <a:pt x="424" y="176"/>
                  </a:lnTo>
                  <a:lnTo>
                    <a:pt x="416" y="152"/>
                  </a:lnTo>
                  <a:lnTo>
                    <a:pt x="432" y="144"/>
                  </a:lnTo>
                  <a:lnTo>
                    <a:pt x="432" y="120"/>
                  </a:lnTo>
                  <a:lnTo>
                    <a:pt x="456" y="120"/>
                  </a:lnTo>
                  <a:lnTo>
                    <a:pt x="464" y="120"/>
                  </a:lnTo>
                  <a:lnTo>
                    <a:pt x="464" y="104"/>
                  </a:lnTo>
                  <a:lnTo>
                    <a:pt x="472" y="9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2" name="Freeform 881"/>
            <p:cNvSpPr>
              <a:spLocks/>
            </p:cNvSpPr>
            <p:nvPr/>
          </p:nvSpPr>
          <p:spPr bwMode="auto">
            <a:xfrm>
              <a:off x="3561407" y="966709"/>
              <a:ext cx="2538547" cy="640230"/>
            </a:xfrm>
            <a:custGeom>
              <a:avLst/>
              <a:gdLst/>
              <a:ahLst/>
              <a:cxnLst>
                <a:cxn ang="0">
                  <a:pos x="448" y="104"/>
                </a:cxn>
                <a:cxn ang="0">
                  <a:pos x="440" y="104"/>
                </a:cxn>
                <a:cxn ang="0">
                  <a:pos x="384" y="48"/>
                </a:cxn>
                <a:cxn ang="0">
                  <a:pos x="392" y="112"/>
                </a:cxn>
                <a:cxn ang="0">
                  <a:pos x="304" y="112"/>
                </a:cxn>
                <a:cxn ang="0">
                  <a:pos x="200" y="128"/>
                </a:cxn>
                <a:cxn ang="0">
                  <a:pos x="160" y="112"/>
                </a:cxn>
                <a:cxn ang="0">
                  <a:pos x="136" y="160"/>
                </a:cxn>
                <a:cxn ang="0">
                  <a:pos x="72" y="160"/>
                </a:cxn>
                <a:cxn ang="0">
                  <a:pos x="80" y="104"/>
                </a:cxn>
                <a:cxn ang="0">
                  <a:pos x="16" y="120"/>
                </a:cxn>
                <a:cxn ang="0">
                  <a:pos x="40" y="184"/>
                </a:cxn>
                <a:cxn ang="0">
                  <a:pos x="0" y="240"/>
                </a:cxn>
                <a:cxn ang="0">
                  <a:pos x="64" y="312"/>
                </a:cxn>
                <a:cxn ang="0">
                  <a:pos x="96" y="336"/>
                </a:cxn>
                <a:cxn ang="0">
                  <a:pos x="168" y="368"/>
                </a:cxn>
                <a:cxn ang="0">
                  <a:pos x="152" y="408"/>
                </a:cxn>
                <a:cxn ang="0">
                  <a:pos x="136" y="440"/>
                </a:cxn>
                <a:cxn ang="0">
                  <a:pos x="264" y="488"/>
                </a:cxn>
                <a:cxn ang="0">
                  <a:pos x="256" y="440"/>
                </a:cxn>
                <a:cxn ang="0">
                  <a:pos x="272" y="400"/>
                </a:cxn>
                <a:cxn ang="0">
                  <a:pos x="272" y="368"/>
                </a:cxn>
                <a:cxn ang="0">
                  <a:pos x="320" y="344"/>
                </a:cxn>
                <a:cxn ang="0">
                  <a:pos x="392" y="352"/>
                </a:cxn>
                <a:cxn ang="0">
                  <a:pos x="400" y="320"/>
                </a:cxn>
                <a:cxn ang="0">
                  <a:pos x="472" y="296"/>
                </a:cxn>
                <a:cxn ang="0">
                  <a:pos x="536" y="304"/>
                </a:cxn>
                <a:cxn ang="0">
                  <a:pos x="624" y="352"/>
                </a:cxn>
                <a:cxn ang="0">
                  <a:pos x="712" y="368"/>
                </a:cxn>
                <a:cxn ang="0">
                  <a:pos x="808" y="368"/>
                </a:cxn>
                <a:cxn ang="0">
                  <a:pos x="896" y="360"/>
                </a:cxn>
                <a:cxn ang="0">
                  <a:pos x="1072" y="368"/>
                </a:cxn>
                <a:cxn ang="0">
                  <a:pos x="1104" y="312"/>
                </a:cxn>
                <a:cxn ang="0">
                  <a:pos x="1248" y="400"/>
                </a:cxn>
                <a:cxn ang="0">
                  <a:pos x="1280" y="432"/>
                </a:cxn>
                <a:cxn ang="0">
                  <a:pos x="1328" y="464"/>
                </a:cxn>
                <a:cxn ang="0">
                  <a:pos x="1272" y="304"/>
                </a:cxn>
                <a:cxn ang="0">
                  <a:pos x="1240" y="296"/>
                </a:cxn>
                <a:cxn ang="0">
                  <a:pos x="1312" y="224"/>
                </a:cxn>
                <a:cxn ang="0">
                  <a:pos x="1368" y="200"/>
                </a:cxn>
                <a:cxn ang="0">
                  <a:pos x="1432" y="184"/>
                </a:cxn>
                <a:cxn ang="0">
                  <a:pos x="1432" y="264"/>
                </a:cxn>
                <a:cxn ang="0">
                  <a:pos x="1520" y="320"/>
                </a:cxn>
                <a:cxn ang="0">
                  <a:pos x="1488" y="256"/>
                </a:cxn>
                <a:cxn ang="0">
                  <a:pos x="1480" y="216"/>
                </a:cxn>
                <a:cxn ang="0">
                  <a:pos x="1552" y="192"/>
                </a:cxn>
                <a:cxn ang="0">
                  <a:pos x="1544" y="152"/>
                </a:cxn>
                <a:cxn ang="0">
                  <a:pos x="1632" y="160"/>
                </a:cxn>
                <a:cxn ang="0">
                  <a:pos x="1472" y="104"/>
                </a:cxn>
                <a:cxn ang="0">
                  <a:pos x="1360" y="96"/>
                </a:cxn>
                <a:cxn ang="0">
                  <a:pos x="1232" y="80"/>
                </a:cxn>
                <a:cxn ang="0">
                  <a:pos x="1008" y="64"/>
                </a:cxn>
                <a:cxn ang="0">
                  <a:pos x="936" y="56"/>
                </a:cxn>
                <a:cxn ang="0">
                  <a:pos x="816" y="48"/>
                </a:cxn>
                <a:cxn ang="0">
                  <a:pos x="744" y="48"/>
                </a:cxn>
                <a:cxn ang="0">
                  <a:pos x="656" y="0"/>
                </a:cxn>
                <a:cxn ang="0">
                  <a:pos x="512" y="32"/>
                </a:cxn>
                <a:cxn ang="0">
                  <a:pos x="448" y="56"/>
                </a:cxn>
              </a:cxnLst>
              <a:rect l="0" t="0" r="r" b="b"/>
              <a:pathLst>
                <a:path w="1632" h="496">
                  <a:moveTo>
                    <a:pt x="432" y="56"/>
                  </a:moveTo>
                  <a:lnTo>
                    <a:pt x="416" y="72"/>
                  </a:lnTo>
                  <a:lnTo>
                    <a:pt x="432" y="80"/>
                  </a:lnTo>
                  <a:lnTo>
                    <a:pt x="432" y="96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64" y="120"/>
                  </a:lnTo>
                  <a:lnTo>
                    <a:pt x="456" y="128"/>
                  </a:lnTo>
                  <a:lnTo>
                    <a:pt x="440" y="136"/>
                  </a:lnTo>
                  <a:lnTo>
                    <a:pt x="424" y="128"/>
                  </a:lnTo>
                  <a:lnTo>
                    <a:pt x="440" y="12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16" y="72"/>
                  </a:lnTo>
                  <a:lnTo>
                    <a:pt x="408" y="72"/>
                  </a:lnTo>
                  <a:lnTo>
                    <a:pt x="408" y="56"/>
                  </a:lnTo>
                  <a:lnTo>
                    <a:pt x="392" y="48"/>
                  </a:lnTo>
                  <a:lnTo>
                    <a:pt x="384" y="48"/>
                  </a:lnTo>
                  <a:lnTo>
                    <a:pt x="376" y="48"/>
                  </a:lnTo>
                  <a:lnTo>
                    <a:pt x="360" y="72"/>
                  </a:lnTo>
                  <a:lnTo>
                    <a:pt x="368" y="80"/>
                  </a:lnTo>
                  <a:lnTo>
                    <a:pt x="368" y="96"/>
                  </a:lnTo>
                  <a:lnTo>
                    <a:pt x="400" y="104"/>
                  </a:lnTo>
                  <a:lnTo>
                    <a:pt x="392" y="112"/>
                  </a:lnTo>
                  <a:lnTo>
                    <a:pt x="288" y="80"/>
                  </a:lnTo>
                  <a:lnTo>
                    <a:pt x="288" y="88"/>
                  </a:lnTo>
                  <a:lnTo>
                    <a:pt x="320" y="104"/>
                  </a:lnTo>
                  <a:lnTo>
                    <a:pt x="304" y="104"/>
                  </a:lnTo>
                  <a:lnTo>
                    <a:pt x="312" y="112"/>
                  </a:lnTo>
                  <a:lnTo>
                    <a:pt x="304" y="112"/>
                  </a:lnTo>
                  <a:lnTo>
                    <a:pt x="296" y="104"/>
                  </a:lnTo>
                  <a:lnTo>
                    <a:pt x="264" y="104"/>
                  </a:lnTo>
                  <a:lnTo>
                    <a:pt x="264" y="112"/>
                  </a:lnTo>
                  <a:lnTo>
                    <a:pt x="248" y="104"/>
                  </a:lnTo>
                  <a:lnTo>
                    <a:pt x="200" y="120"/>
                  </a:lnTo>
                  <a:lnTo>
                    <a:pt x="200" y="128"/>
                  </a:lnTo>
                  <a:lnTo>
                    <a:pt x="192" y="128"/>
                  </a:lnTo>
                  <a:lnTo>
                    <a:pt x="168" y="120"/>
                  </a:lnTo>
                  <a:lnTo>
                    <a:pt x="184" y="120"/>
                  </a:lnTo>
                  <a:lnTo>
                    <a:pt x="176" y="112"/>
                  </a:lnTo>
                  <a:lnTo>
                    <a:pt x="144" y="104"/>
                  </a:lnTo>
                  <a:lnTo>
                    <a:pt x="160" y="112"/>
                  </a:lnTo>
                  <a:lnTo>
                    <a:pt x="160" y="128"/>
                  </a:lnTo>
                  <a:lnTo>
                    <a:pt x="168" y="136"/>
                  </a:lnTo>
                  <a:lnTo>
                    <a:pt x="160" y="136"/>
                  </a:lnTo>
                  <a:lnTo>
                    <a:pt x="144" y="136"/>
                  </a:lnTo>
                  <a:lnTo>
                    <a:pt x="120" y="144"/>
                  </a:lnTo>
                  <a:lnTo>
                    <a:pt x="136" y="160"/>
                  </a:lnTo>
                  <a:lnTo>
                    <a:pt x="96" y="152"/>
                  </a:lnTo>
                  <a:lnTo>
                    <a:pt x="88" y="152"/>
                  </a:lnTo>
                  <a:lnTo>
                    <a:pt x="104" y="160"/>
                  </a:lnTo>
                  <a:lnTo>
                    <a:pt x="112" y="168"/>
                  </a:lnTo>
                  <a:lnTo>
                    <a:pt x="96" y="168"/>
                  </a:lnTo>
                  <a:lnTo>
                    <a:pt x="72" y="160"/>
                  </a:lnTo>
                  <a:lnTo>
                    <a:pt x="72" y="144"/>
                  </a:lnTo>
                  <a:lnTo>
                    <a:pt x="40" y="128"/>
                  </a:lnTo>
                  <a:lnTo>
                    <a:pt x="104" y="136"/>
                  </a:lnTo>
                  <a:lnTo>
                    <a:pt x="136" y="128"/>
                  </a:lnTo>
                  <a:lnTo>
                    <a:pt x="128" y="120"/>
                  </a:lnTo>
                  <a:lnTo>
                    <a:pt x="80" y="104"/>
                  </a:lnTo>
                  <a:lnTo>
                    <a:pt x="40" y="88"/>
                  </a:lnTo>
                  <a:lnTo>
                    <a:pt x="24" y="96"/>
                  </a:lnTo>
                  <a:lnTo>
                    <a:pt x="8" y="104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24" y="144"/>
                  </a:lnTo>
                  <a:lnTo>
                    <a:pt x="24" y="152"/>
                  </a:lnTo>
                  <a:lnTo>
                    <a:pt x="32" y="160"/>
                  </a:lnTo>
                  <a:lnTo>
                    <a:pt x="32" y="168"/>
                  </a:lnTo>
                  <a:lnTo>
                    <a:pt x="40" y="184"/>
                  </a:lnTo>
                  <a:lnTo>
                    <a:pt x="8" y="216"/>
                  </a:lnTo>
                  <a:lnTo>
                    <a:pt x="16" y="216"/>
                  </a:lnTo>
                  <a:lnTo>
                    <a:pt x="24" y="224"/>
                  </a:lnTo>
                  <a:lnTo>
                    <a:pt x="16" y="232"/>
                  </a:lnTo>
                  <a:lnTo>
                    <a:pt x="8" y="232"/>
                  </a:lnTo>
                  <a:lnTo>
                    <a:pt x="0" y="240"/>
                  </a:lnTo>
                  <a:lnTo>
                    <a:pt x="8" y="248"/>
                  </a:lnTo>
                  <a:lnTo>
                    <a:pt x="8" y="256"/>
                  </a:lnTo>
                  <a:lnTo>
                    <a:pt x="24" y="272"/>
                  </a:lnTo>
                  <a:lnTo>
                    <a:pt x="48" y="280"/>
                  </a:lnTo>
                  <a:lnTo>
                    <a:pt x="56" y="296"/>
                  </a:lnTo>
                  <a:lnTo>
                    <a:pt x="64" y="312"/>
                  </a:lnTo>
                  <a:lnTo>
                    <a:pt x="72" y="312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64" y="336"/>
                  </a:lnTo>
                  <a:lnTo>
                    <a:pt x="88" y="328"/>
                  </a:lnTo>
                  <a:lnTo>
                    <a:pt x="96" y="336"/>
                  </a:lnTo>
                  <a:lnTo>
                    <a:pt x="96" y="344"/>
                  </a:lnTo>
                  <a:lnTo>
                    <a:pt x="104" y="344"/>
                  </a:lnTo>
                  <a:lnTo>
                    <a:pt x="112" y="360"/>
                  </a:lnTo>
                  <a:lnTo>
                    <a:pt x="136" y="360"/>
                  </a:lnTo>
                  <a:lnTo>
                    <a:pt x="144" y="368"/>
                  </a:lnTo>
                  <a:lnTo>
                    <a:pt x="168" y="368"/>
                  </a:lnTo>
                  <a:lnTo>
                    <a:pt x="168" y="376"/>
                  </a:lnTo>
                  <a:lnTo>
                    <a:pt x="168" y="384"/>
                  </a:lnTo>
                  <a:lnTo>
                    <a:pt x="168" y="400"/>
                  </a:lnTo>
                  <a:lnTo>
                    <a:pt x="160" y="392"/>
                  </a:lnTo>
                  <a:lnTo>
                    <a:pt x="152" y="400"/>
                  </a:lnTo>
                  <a:lnTo>
                    <a:pt x="152" y="408"/>
                  </a:lnTo>
                  <a:lnTo>
                    <a:pt x="168" y="408"/>
                  </a:lnTo>
                  <a:lnTo>
                    <a:pt x="144" y="416"/>
                  </a:lnTo>
                  <a:lnTo>
                    <a:pt x="152" y="416"/>
                  </a:lnTo>
                  <a:lnTo>
                    <a:pt x="144" y="432"/>
                  </a:lnTo>
                  <a:lnTo>
                    <a:pt x="136" y="432"/>
                  </a:lnTo>
                  <a:lnTo>
                    <a:pt x="136" y="440"/>
                  </a:lnTo>
                  <a:lnTo>
                    <a:pt x="144" y="440"/>
                  </a:lnTo>
                  <a:lnTo>
                    <a:pt x="184" y="464"/>
                  </a:lnTo>
                  <a:lnTo>
                    <a:pt x="216" y="464"/>
                  </a:lnTo>
                  <a:lnTo>
                    <a:pt x="232" y="472"/>
                  </a:lnTo>
                  <a:lnTo>
                    <a:pt x="248" y="472"/>
                  </a:lnTo>
                  <a:lnTo>
                    <a:pt x="264" y="488"/>
                  </a:lnTo>
                  <a:lnTo>
                    <a:pt x="272" y="496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72" y="472"/>
                  </a:lnTo>
                  <a:lnTo>
                    <a:pt x="272" y="456"/>
                  </a:lnTo>
                  <a:lnTo>
                    <a:pt x="256" y="440"/>
                  </a:lnTo>
                  <a:lnTo>
                    <a:pt x="264" y="424"/>
                  </a:lnTo>
                  <a:lnTo>
                    <a:pt x="272" y="424"/>
                  </a:lnTo>
                  <a:lnTo>
                    <a:pt x="280" y="416"/>
                  </a:lnTo>
                  <a:lnTo>
                    <a:pt x="272" y="416"/>
                  </a:lnTo>
                  <a:lnTo>
                    <a:pt x="280" y="416"/>
                  </a:lnTo>
                  <a:lnTo>
                    <a:pt x="272" y="400"/>
                  </a:lnTo>
                  <a:lnTo>
                    <a:pt x="256" y="400"/>
                  </a:lnTo>
                  <a:lnTo>
                    <a:pt x="256" y="392"/>
                  </a:lnTo>
                  <a:lnTo>
                    <a:pt x="248" y="384"/>
                  </a:lnTo>
                  <a:lnTo>
                    <a:pt x="256" y="360"/>
                  </a:lnTo>
                  <a:lnTo>
                    <a:pt x="264" y="368"/>
                  </a:lnTo>
                  <a:lnTo>
                    <a:pt x="272" y="368"/>
                  </a:lnTo>
                  <a:lnTo>
                    <a:pt x="264" y="352"/>
                  </a:lnTo>
                  <a:lnTo>
                    <a:pt x="272" y="352"/>
                  </a:lnTo>
                  <a:lnTo>
                    <a:pt x="288" y="344"/>
                  </a:lnTo>
                  <a:lnTo>
                    <a:pt x="296" y="344"/>
                  </a:lnTo>
                  <a:lnTo>
                    <a:pt x="304" y="336"/>
                  </a:lnTo>
                  <a:lnTo>
                    <a:pt x="320" y="344"/>
                  </a:lnTo>
                  <a:lnTo>
                    <a:pt x="336" y="360"/>
                  </a:lnTo>
                  <a:lnTo>
                    <a:pt x="336" y="352"/>
                  </a:lnTo>
                  <a:lnTo>
                    <a:pt x="344" y="352"/>
                  </a:lnTo>
                  <a:lnTo>
                    <a:pt x="360" y="352"/>
                  </a:lnTo>
                  <a:lnTo>
                    <a:pt x="376" y="352"/>
                  </a:lnTo>
                  <a:lnTo>
                    <a:pt x="392" y="352"/>
                  </a:lnTo>
                  <a:lnTo>
                    <a:pt x="408" y="352"/>
                  </a:lnTo>
                  <a:lnTo>
                    <a:pt x="416" y="344"/>
                  </a:lnTo>
                  <a:lnTo>
                    <a:pt x="392" y="336"/>
                  </a:lnTo>
                  <a:lnTo>
                    <a:pt x="400" y="328"/>
                  </a:lnTo>
                  <a:lnTo>
                    <a:pt x="392" y="328"/>
                  </a:lnTo>
                  <a:lnTo>
                    <a:pt x="400" y="320"/>
                  </a:lnTo>
                  <a:lnTo>
                    <a:pt x="400" y="312"/>
                  </a:lnTo>
                  <a:lnTo>
                    <a:pt x="392" y="312"/>
                  </a:lnTo>
                  <a:lnTo>
                    <a:pt x="392" y="304"/>
                  </a:lnTo>
                  <a:lnTo>
                    <a:pt x="408" y="304"/>
                  </a:lnTo>
                  <a:lnTo>
                    <a:pt x="448" y="296"/>
                  </a:lnTo>
                  <a:lnTo>
                    <a:pt x="472" y="296"/>
                  </a:lnTo>
                  <a:lnTo>
                    <a:pt x="472" y="288"/>
                  </a:lnTo>
                  <a:lnTo>
                    <a:pt x="496" y="288"/>
                  </a:lnTo>
                  <a:lnTo>
                    <a:pt x="504" y="296"/>
                  </a:lnTo>
                  <a:lnTo>
                    <a:pt x="504" y="304"/>
                  </a:lnTo>
                  <a:lnTo>
                    <a:pt x="520" y="304"/>
                  </a:lnTo>
                  <a:lnTo>
                    <a:pt x="536" y="304"/>
                  </a:lnTo>
                  <a:lnTo>
                    <a:pt x="536" y="312"/>
                  </a:lnTo>
                  <a:lnTo>
                    <a:pt x="544" y="312"/>
                  </a:lnTo>
                  <a:lnTo>
                    <a:pt x="560" y="304"/>
                  </a:lnTo>
                  <a:lnTo>
                    <a:pt x="568" y="304"/>
                  </a:lnTo>
                  <a:lnTo>
                    <a:pt x="592" y="320"/>
                  </a:lnTo>
                  <a:lnTo>
                    <a:pt x="624" y="352"/>
                  </a:lnTo>
                  <a:lnTo>
                    <a:pt x="632" y="344"/>
                  </a:lnTo>
                  <a:lnTo>
                    <a:pt x="640" y="352"/>
                  </a:lnTo>
                  <a:lnTo>
                    <a:pt x="664" y="352"/>
                  </a:lnTo>
                  <a:lnTo>
                    <a:pt x="696" y="368"/>
                  </a:lnTo>
                  <a:lnTo>
                    <a:pt x="704" y="376"/>
                  </a:lnTo>
                  <a:lnTo>
                    <a:pt x="712" y="368"/>
                  </a:lnTo>
                  <a:lnTo>
                    <a:pt x="720" y="376"/>
                  </a:lnTo>
                  <a:lnTo>
                    <a:pt x="720" y="384"/>
                  </a:lnTo>
                  <a:lnTo>
                    <a:pt x="728" y="376"/>
                  </a:lnTo>
                  <a:lnTo>
                    <a:pt x="768" y="352"/>
                  </a:lnTo>
                  <a:lnTo>
                    <a:pt x="792" y="360"/>
                  </a:lnTo>
                  <a:lnTo>
                    <a:pt x="808" y="368"/>
                  </a:lnTo>
                  <a:lnTo>
                    <a:pt x="840" y="368"/>
                  </a:lnTo>
                  <a:lnTo>
                    <a:pt x="840" y="352"/>
                  </a:lnTo>
                  <a:lnTo>
                    <a:pt x="832" y="344"/>
                  </a:lnTo>
                  <a:lnTo>
                    <a:pt x="840" y="336"/>
                  </a:lnTo>
                  <a:lnTo>
                    <a:pt x="872" y="344"/>
                  </a:lnTo>
                  <a:lnTo>
                    <a:pt x="896" y="360"/>
                  </a:lnTo>
                  <a:lnTo>
                    <a:pt x="928" y="360"/>
                  </a:lnTo>
                  <a:lnTo>
                    <a:pt x="984" y="376"/>
                  </a:lnTo>
                  <a:lnTo>
                    <a:pt x="1016" y="368"/>
                  </a:lnTo>
                  <a:lnTo>
                    <a:pt x="1032" y="360"/>
                  </a:lnTo>
                  <a:lnTo>
                    <a:pt x="1056" y="368"/>
                  </a:lnTo>
                  <a:lnTo>
                    <a:pt x="1072" y="368"/>
                  </a:lnTo>
                  <a:lnTo>
                    <a:pt x="1088" y="360"/>
                  </a:lnTo>
                  <a:lnTo>
                    <a:pt x="1080" y="344"/>
                  </a:lnTo>
                  <a:lnTo>
                    <a:pt x="1088" y="336"/>
                  </a:lnTo>
                  <a:lnTo>
                    <a:pt x="1072" y="328"/>
                  </a:lnTo>
                  <a:lnTo>
                    <a:pt x="1080" y="320"/>
                  </a:lnTo>
                  <a:lnTo>
                    <a:pt x="1104" y="312"/>
                  </a:lnTo>
                  <a:lnTo>
                    <a:pt x="1136" y="320"/>
                  </a:lnTo>
                  <a:lnTo>
                    <a:pt x="1168" y="352"/>
                  </a:lnTo>
                  <a:lnTo>
                    <a:pt x="1184" y="368"/>
                  </a:lnTo>
                  <a:lnTo>
                    <a:pt x="1208" y="376"/>
                  </a:lnTo>
                  <a:lnTo>
                    <a:pt x="1232" y="384"/>
                  </a:lnTo>
                  <a:lnTo>
                    <a:pt x="1248" y="400"/>
                  </a:lnTo>
                  <a:lnTo>
                    <a:pt x="1256" y="400"/>
                  </a:lnTo>
                  <a:lnTo>
                    <a:pt x="1280" y="384"/>
                  </a:lnTo>
                  <a:lnTo>
                    <a:pt x="1288" y="400"/>
                  </a:lnTo>
                  <a:lnTo>
                    <a:pt x="1288" y="408"/>
                  </a:lnTo>
                  <a:lnTo>
                    <a:pt x="1296" y="440"/>
                  </a:lnTo>
                  <a:lnTo>
                    <a:pt x="1280" y="432"/>
                  </a:lnTo>
                  <a:lnTo>
                    <a:pt x="1272" y="440"/>
                  </a:lnTo>
                  <a:lnTo>
                    <a:pt x="1288" y="464"/>
                  </a:lnTo>
                  <a:lnTo>
                    <a:pt x="1288" y="472"/>
                  </a:lnTo>
                  <a:lnTo>
                    <a:pt x="1296" y="464"/>
                  </a:lnTo>
                  <a:lnTo>
                    <a:pt x="1312" y="472"/>
                  </a:lnTo>
                  <a:lnTo>
                    <a:pt x="1328" y="464"/>
                  </a:lnTo>
                  <a:lnTo>
                    <a:pt x="1328" y="448"/>
                  </a:lnTo>
                  <a:lnTo>
                    <a:pt x="1344" y="432"/>
                  </a:lnTo>
                  <a:lnTo>
                    <a:pt x="1344" y="384"/>
                  </a:lnTo>
                  <a:lnTo>
                    <a:pt x="1320" y="352"/>
                  </a:lnTo>
                  <a:lnTo>
                    <a:pt x="1304" y="320"/>
                  </a:lnTo>
                  <a:lnTo>
                    <a:pt x="1272" y="304"/>
                  </a:lnTo>
                  <a:lnTo>
                    <a:pt x="1264" y="312"/>
                  </a:lnTo>
                  <a:lnTo>
                    <a:pt x="1256" y="312"/>
                  </a:lnTo>
                  <a:lnTo>
                    <a:pt x="1256" y="304"/>
                  </a:lnTo>
                  <a:lnTo>
                    <a:pt x="1248" y="304"/>
                  </a:lnTo>
                  <a:lnTo>
                    <a:pt x="1248" y="312"/>
                  </a:lnTo>
                  <a:lnTo>
                    <a:pt x="1240" y="296"/>
                  </a:lnTo>
                  <a:lnTo>
                    <a:pt x="1216" y="296"/>
                  </a:lnTo>
                  <a:lnTo>
                    <a:pt x="1232" y="280"/>
                  </a:lnTo>
                  <a:lnTo>
                    <a:pt x="1240" y="232"/>
                  </a:lnTo>
                  <a:lnTo>
                    <a:pt x="1256" y="232"/>
                  </a:lnTo>
                  <a:lnTo>
                    <a:pt x="1312" y="232"/>
                  </a:lnTo>
                  <a:lnTo>
                    <a:pt x="1312" y="224"/>
                  </a:lnTo>
                  <a:lnTo>
                    <a:pt x="1336" y="224"/>
                  </a:lnTo>
                  <a:lnTo>
                    <a:pt x="1344" y="240"/>
                  </a:lnTo>
                  <a:lnTo>
                    <a:pt x="1384" y="232"/>
                  </a:lnTo>
                  <a:lnTo>
                    <a:pt x="1368" y="232"/>
                  </a:lnTo>
                  <a:lnTo>
                    <a:pt x="1360" y="224"/>
                  </a:lnTo>
                  <a:lnTo>
                    <a:pt x="1368" y="200"/>
                  </a:lnTo>
                  <a:lnTo>
                    <a:pt x="1400" y="200"/>
                  </a:lnTo>
                  <a:lnTo>
                    <a:pt x="1400" y="208"/>
                  </a:lnTo>
                  <a:lnTo>
                    <a:pt x="1416" y="216"/>
                  </a:lnTo>
                  <a:lnTo>
                    <a:pt x="1424" y="200"/>
                  </a:lnTo>
                  <a:lnTo>
                    <a:pt x="1416" y="184"/>
                  </a:lnTo>
                  <a:lnTo>
                    <a:pt x="1432" y="184"/>
                  </a:lnTo>
                  <a:lnTo>
                    <a:pt x="1432" y="192"/>
                  </a:lnTo>
                  <a:lnTo>
                    <a:pt x="1448" y="208"/>
                  </a:lnTo>
                  <a:lnTo>
                    <a:pt x="1440" y="216"/>
                  </a:lnTo>
                  <a:lnTo>
                    <a:pt x="1432" y="248"/>
                  </a:lnTo>
                  <a:lnTo>
                    <a:pt x="1424" y="256"/>
                  </a:lnTo>
                  <a:lnTo>
                    <a:pt x="1432" y="264"/>
                  </a:lnTo>
                  <a:lnTo>
                    <a:pt x="1424" y="264"/>
                  </a:lnTo>
                  <a:lnTo>
                    <a:pt x="1440" y="288"/>
                  </a:lnTo>
                  <a:lnTo>
                    <a:pt x="1512" y="352"/>
                  </a:lnTo>
                  <a:lnTo>
                    <a:pt x="1512" y="344"/>
                  </a:lnTo>
                  <a:lnTo>
                    <a:pt x="1512" y="320"/>
                  </a:lnTo>
                  <a:lnTo>
                    <a:pt x="1520" y="320"/>
                  </a:lnTo>
                  <a:lnTo>
                    <a:pt x="1504" y="304"/>
                  </a:lnTo>
                  <a:lnTo>
                    <a:pt x="1520" y="296"/>
                  </a:lnTo>
                  <a:lnTo>
                    <a:pt x="1504" y="280"/>
                  </a:lnTo>
                  <a:lnTo>
                    <a:pt x="1512" y="272"/>
                  </a:lnTo>
                  <a:lnTo>
                    <a:pt x="1496" y="264"/>
                  </a:lnTo>
                  <a:lnTo>
                    <a:pt x="1488" y="256"/>
                  </a:lnTo>
                  <a:lnTo>
                    <a:pt x="1480" y="256"/>
                  </a:lnTo>
                  <a:lnTo>
                    <a:pt x="1472" y="248"/>
                  </a:lnTo>
                  <a:lnTo>
                    <a:pt x="1472" y="232"/>
                  </a:lnTo>
                  <a:lnTo>
                    <a:pt x="1464" y="224"/>
                  </a:lnTo>
                  <a:lnTo>
                    <a:pt x="1472" y="224"/>
                  </a:lnTo>
                  <a:lnTo>
                    <a:pt x="1480" y="216"/>
                  </a:lnTo>
                  <a:lnTo>
                    <a:pt x="1496" y="224"/>
                  </a:lnTo>
                  <a:lnTo>
                    <a:pt x="1496" y="216"/>
                  </a:lnTo>
                  <a:lnTo>
                    <a:pt x="1504" y="216"/>
                  </a:lnTo>
                  <a:lnTo>
                    <a:pt x="1536" y="224"/>
                  </a:lnTo>
                  <a:lnTo>
                    <a:pt x="1528" y="216"/>
                  </a:lnTo>
                  <a:lnTo>
                    <a:pt x="1552" y="192"/>
                  </a:lnTo>
                  <a:lnTo>
                    <a:pt x="1560" y="184"/>
                  </a:lnTo>
                  <a:lnTo>
                    <a:pt x="1584" y="192"/>
                  </a:lnTo>
                  <a:lnTo>
                    <a:pt x="1584" y="184"/>
                  </a:lnTo>
                  <a:lnTo>
                    <a:pt x="1528" y="160"/>
                  </a:lnTo>
                  <a:lnTo>
                    <a:pt x="1544" y="160"/>
                  </a:lnTo>
                  <a:lnTo>
                    <a:pt x="1544" y="152"/>
                  </a:lnTo>
                  <a:lnTo>
                    <a:pt x="1544" y="144"/>
                  </a:lnTo>
                  <a:lnTo>
                    <a:pt x="1528" y="144"/>
                  </a:lnTo>
                  <a:lnTo>
                    <a:pt x="1536" y="136"/>
                  </a:lnTo>
                  <a:lnTo>
                    <a:pt x="1552" y="144"/>
                  </a:lnTo>
                  <a:lnTo>
                    <a:pt x="1584" y="152"/>
                  </a:lnTo>
                  <a:lnTo>
                    <a:pt x="1632" y="160"/>
                  </a:lnTo>
                  <a:lnTo>
                    <a:pt x="1616" y="144"/>
                  </a:lnTo>
                  <a:lnTo>
                    <a:pt x="1632" y="144"/>
                  </a:lnTo>
                  <a:lnTo>
                    <a:pt x="1632" y="136"/>
                  </a:lnTo>
                  <a:lnTo>
                    <a:pt x="1592" y="128"/>
                  </a:lnTo>
                  <a:lnTo>
                    <a:pt x="1568" y="128"/>
                  </a:lnTo>
                  <a:lnTo>
                    <a:pt x="1472" y="104"/>
                  </a:lnTo>
                  <a:lnTo>
                    <a:pt x="1424" y="88"/>
                  </a:lnTo>
                  <a:lnTo>
                    <a:pt x="1360" y="88"/>
                  </a:lnTo>
                  <a:lnTo>
                    <a:pt x="1384" y="104"/>
                  </a:lnTo>
                  <a:lnTo>
                    <a:pt x="1376" y="104"/>
                  </a:lnTo>
                  <a:lnTo>
                    <a:pt x="1352" y="96"/>
                  </a:lnTo>
                  <a:lnTo>
                    <a:pt x="1360" y="96"/>
                  </a:lnTo>
                  <a:lnTo>
                    <a:pt x="1360" y="88"/>
                  </a:lnTo>
                  <a:lnTo>
                    <a:pt x="1344" y="88"/>
                  </a:lnTo>
                  <a:lnTo>
                    <a:pt x="1344" y="96"/>
                  </a:lnTo>
                  <a:lnTo>
                    <a:pt x="1280" y="96"/>
                  </a:lnTo>
                  <a:lnTo>
                    <a:pt x="1256" y="88"/>
                  </a:lnTo>
                  <a:lnTo>
                    <a:pt x="1232" y="80"/>
                  </a:lnTo>
                  <a:lnTo>
                    <a:pt x="1176" y="80"/>
                  </a:lnTo>
                  <a:lnTo>
                    <a:pt x="1128" y="64"/>
                  </a:lnTo>
                  <a:lnTo>
                    <a:pt x="1032" y="56"/>
                  </a:lnTo>
                  <a:lnTo>
                    <a:pt x="1032" y="64"/>
                  </a:lnTo>
                  <a:lnTo>
                    <a:pt x="1048" y="72"/>
                  </a:lnTo>
                  <a:lnTo>
                    <a:pt x="1008" y="64"/>
                  </a:lnTo>
                  <a:lnTo>
                    <a:pt x="1000" y="72"/>
                  </a:lnTo>
                  <a:lnTo>
                    <a:pt x="968" y="64"/>
                  </a:lnTo>
                  <a:lnTo>
                    <a:pt x="976" y="72"/>
                  </a:lnTo>
                  <a:lnTo>
                    <a:pt x="976" y="80"/>
                  </a:lnTo>
                  <a:lnTo>
                    <a:pt x="936" y="64"/>
                  </a:lnTo>
                  <a:lnTo>
                    <a:pt x="936" y="56"/>
                  </a:lnTo>
                  <a:lnTo>
                    <a:pt x="912" y="48"/>
                  </a:lnTo>
                  <a:lnTo>
                    <a:pt x="856" y="40"/>
                  </a:lnTo>
                  <a:lnTo>
                    <a:pt x="872" y="48"/>
                  </a:lnTo>
                  <a:lnTo>
                    <a:pt x="840" y="48"/>
                  </a:lnTo>
                  <a:lnTo>
                    <a:pt x="824" y="48"/>
                  </a:lnTo>
                  <a:lnTo>
                    <a:pt x="816" y="48"/>
                  </a:lnTo>
                  <a:lnTo>
                    <a:pt x="776" y="48"/>
                  </a:lnTo>
                  <a:lnTo>
                    <a:pt x="760" y="32"/>
                  </a:lnTo>
                  <a:lnTo>
                    <a:pt x="744" y="32"/>
                  </a:lnTo>
                  <a:lnTo>
                    <a:pt x="768" y="40"/>
                  </a:lnTo>
                  <a:lnTo>
                    <a:pt x="736" y="40"/>
                  </a:lnTo>
                  <a:lnTo>
                    <a:pt x="744" y="48"/>
                  </a:lnTo>
                  <a:lnTo>
                    <a:pt x="712" y="48"/>
                  </a:lnTo>
                  <a:lnTo>
                    <a:pt x="752" y="24"/>
                  </a:lnTo>
                  <a:lnTo>
                    <a:pt x="744" y="16"/>
                  </a:lnTo>
                  <a:lnTo>
                    <a:pt x="712" y="8"/>
                  </a:lnTo>
                  <a:lnTo>
                    <a:pt x="672" y="8"/>
                  </a:lnTo>
                  <a:lnTo>
                    <a:pt x="656" y="0"/>
                  </a:lnTo>
                  <a:lnTo>
                    <a:pt x="632" y="0"/>
                  </a:lnTo>
                  <a:lnTo>
                    <a:pt x="616" y="8"/>
                  </a:lnTo>
                  <a:lnTo>
                    <a:pt x="616" y="16"/>
                  </a:lnTo>
                  <a:lnTo>
                    <a:pt x="560" y="16"/>
                  </a:lnTo>
                  <a:lnTo>
                    <a:pt x="528" y="24"/>
                  </a:lnTo>
                  <a:lnTo>
                    <a:pt x="512" y="32"/>
                  </a:lnTo>
                  <a:lnTo>
                    <a:pt x="528" y="40"/>
                  </a:lnTo>
                  <a:lnTo>
                    <a:pt x="472" y="48"/>
                  </a:lnTo>
                  <a:lnTo>
                    <a:pt x="480" y="56"/>
                  </a:lnTo>
                  <a:lnTo>
                    <a:pt x="504" y="64"/>
                  </a:lnTo>
                  <a:lnTo>
                    <a:pt x="496" y="64"/>
                  </a:lnTo>
                  <a:lnTo>
                    <a:pt x="448" y="56"/>
                  </a:lnTo>
                  <a:lnTo>
                    <a:pt x="440" y="64"/>
                  </a:lnTo>
                  <a:lnTo>
                    <a:pt x="472" y="80"/>
                  </a:lnTo>
                  <a:lnTo>
                    <a:pt x="440" y="72"/>
                  </a:lnTo>
                  <a:lnTo>
                    <a:pt x="432" y="5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3" name="Freeform 882"/>
            <p:cNvSpPr>
              <a:spLocks/>
            </p:cNvSpPr>
            <p:nvPr/>
          </p:nvSpPr>
          <p:spPr bwMode="auto">
            <a:xfrm>
              <a:off x="4133824" y="1524329"/>
              <a:ext cx="348428" cy="165221"/>
            </a:xfrm>
            <a:custGeom>
              <a:avLst/>
              <a:gdLst/>
              <a:ahLst/>
              <a:cxnLst>
                <a:cxn ang="0">
                  <a:pos x="152" y="120"/>
                </a:cxn>
                <a:cxn ang="0">
                  <a:pos x="168" y="128"/>
                </a:cxn>
                <a:cxn ang="0">
                  <a:pos x="176" y="112"/>
                </a:cxn>
                <a:cxn ang="0">
                  <a:pos x="168" y="96"/>
                </a:cxn>
                <a:cxn ang="0">
                  <a:pos x="160" y="88"/>
                </a:cxn>
                <a:cxn ang="0">
                  <a:pos x="176" y="88"/>
                </a:cxn>
                <a:cxn ang="0">
                  <a:pos x="176" y="80"/>
                </a:cxn>
                <a:cxn ang="0">
                  <a:pos x="176" y="72"/>
                </a:cxn>
                <a:cxn ang="0">
                  <a:pos x="192" y="64"/>
                </a:cxn>
                <a:cxn ang="0">
                  <a:pos x="192" y="80"/>
                </a:cxn>
                <a:cxn ang="0">
                  <a:pos x="200" y="80"/>
                </a:cxn>
                <a:cxn ang="0">
                  <a:pos x="208" y="80"/>
                </a:cxn>
                <a:cxn ang="0">
                  <a:pos x="224" y="72"/>
                </a:cxn>
                <a:cxn ang="0">
                  <a:pos x="200" y="56"/>
                </a:cxn>
                <a:cxn ang="0">
                  <a:pos x="200" y="64"/>
                </a:cxn>
                <a:cxn ang="0">
                  <a:pos x="184" y="56"/>
                </a:cxn>
                <a:cxn ang="0">
                  <a:pos x="192" y="48"/>
                </a:cxn>
                <a:cxn ang="0">
                  <a:pos x="168" y="64"/>
                </a:cxn>
                <a:cxn ang="0">
                  <a:pos x="144" y="64"/>
                </a:cxn>
                <a:cxn ang="0">
                  <a:pos x="144" y="56"/>
                </a:cxn>
                <a:cxn ang="0">
                  <a:pos x="136" y="56"/>
                </a:cxn>
                <a:cxn ang="0">
                  <a:pos x="128" y="40"/>
                </a:cxn>
                <a:cxn ang="0">
                  <a:pos x="112" y="24"/>
                </a:cxn>
                <a:cxn ang="0">
                  <a:pos x="80" y="32"/>
                </a:cxn>
                <a:cxn ang="0">
                  <a:pos x="32" y="0"/>
                </a:cxn>
                <a:cxn ang="0">
                  <a:pos x="0" y="8"/>
                </a:cxn>
                <a:cxn ang="0">
                  <a:pos x="16" y="64"/>
                </a:cxn>
                <a:cxn ang="0">
                  <a:pos x="24" y="64"/>
                </a:cxn>
                <a:cxn ang="0">
                  <a:pos x="24" y="56"/>
                </a:cxn>
                <a:cxn ang="0">
                  <a:pos x="32" y="40"/>
                </a:cxn>
                <a:cxn ang="0">
                  <a:pos x="40" y="40"/>
                </a:cxn>
                <a:cxn ang="0">
                  <a:pos x="56" y="48"/>
                </a:cxn>
                <a:cxn ang="0">
                  <a:pos x="64" y="64"/>
                </a:cxn>
                <a:cxn ang="0">
                  <a:pos x="88" y="64"/>
                </a:cxn>
                <a:cxn ang="0">
                  <a:pos x="96" y="80"/>
                </a:cxn>
                <a:cxn ang="0">
                  <a:pos x="136" y="104"/>
                </a:cxn>
                <a:cxn ang="0">
                  <a:pos x="152" y="112"/>
                </a:cxn>
                <a:cxn ang="0">
                  <a:pos x="152" y="120"/>
                </a:cxn>
              </a:cxnLst>
              <a:rect l="0" t="0" r="r" b="b"/>
              <a:pathLst>
                <a:path w="224" h="128">
                  <a:moveTo>
                    <a:pt x="152" y="120"/>
                  </a:moveTo>
                  <a:lnTo>
                    <a:pt x="168" y="128"/>
                  </a:lnTo>
                  <a:lnTo>
                    <a:pt x="176" y="112"/>
                  </a:lnTo>
                  <a:lnTo>
                    <a:pt x="168" y="96"/>
                  </a:lnTo>
                  <a:lnTo>
                    <a:pt x="160" y="88"/>
                  </a:lnTo>
                  <a:lnTo>
                    <a:pt x="176" y="88"/>
                  </a:lnTo>
                  <a:lnTo>
                    <a:pt x="176" y="80"/>
                  </a:lnTo>
                  <a:lnTo>
                    <a:pt x="176" y="72"/>
                  </a:lnTo>
                  <a:lnTo>
                    <a:pt x="192" y="64"/>
                  </a:lnTo>
                  <a:lnTo>
                    <a:pt x="192" y="80"/>
                  </a:lnTo>
                  <a:lnTo>
                    <a:pt x="200" y="80"/>
                  </a:lnTo>
                  <a:lnTo>
                    <a:pt x="208" y="80"/>
                  </a:lnTo>
                  <a:lnTo>
                    <a:pt x="224" y="72"/>
                  </a:lnTo>
                  <a:lnTo>
                    <a:pt x="200" y="56"/>
                  </a:lnTo>
                  <a:lnTo>
                    <a:pt x="200" y="64"/>
                  </a:lnTo>
                  <a:lnTo>
                    <a:pt x="184" y="56"/>
                  </a:lnTo>
                  <a:lnTo>
                    <a:pt x="192" y="48"/>
                  </a:lnTo>
                  <a:lnTo>
                    <a:pt x="168" y="64"/>
                  </a:lnTo>
                  <a:lnTo>
                    <a:pt x="144" y="64"/>
                  </a:lnTo>
                  <a:lnTo>
                    <a:pt x="144" y="56"/>
                  </a:lnTo>
                  <a:lnTo>
                    <a:pt x="136" y="56"/>
                  </a:lnTo>
                  <a:lnTo>
                    <a:pt x="128" y="40"/>
                  </a:lnTo>
                  <a:lnTo>
                    <a:pt x="112" y="24"/>
                  </a:lnTo>
                  <a:lnTo>
                    <a:pt x="80" y="32"/>
                  </a:lnTo>
                  <a:lnTo>
                    <a:pt x="32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24" y="56"/>
                  </a:lnTo>
                  <a:lnTo>
                    <a:pt x="32" y="40"/>
                  </a:lnTo>
                  <a:lnTo>
                    <a:pt x="40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88" y="64"/>
                  </a:lnTo>
                  <a:lnTo>
                    <a:pt x="96" y="80"/>
                  </a:lnTo>
                  <a:lnTo>
                    <a:pt x="136" y="104"/>
                  </a:lnTo>
                  <a:lnTo>
                    <a:pt x="152" y="112"/>
                  </a:lnTo>
                  <a:lnTo>
                    <a:pt x="152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4" name="Freeform 883"/>
            <p:cNvSpPr>
              <a:spLocks/>
            </p:cNvSpPr>
            <p:nvPr/>
          </p:nvSpPr>
          <p:spPr bwMode="auto">
            <a:xfrm>
              <a:off x="4382701" y="1606939"/>
              <a:ext cx="149326" cy="82610"/>
            </a:xfrm>
            <a:custGeom>
              <a:avLst/>
              <a:gdLst/>
              <a:ahLst/>
              <a:cxnLst>
                <a:cxn ang="0">
                  <a:pos x="16" y="64"/>
                </a:cxn>
                <a:cxn ang="0">
                  <a:pos x="32" y="56"/>
                </a:cxn>
                <a:cxn ang="0">
                  <a:pos x="40" y="56"/>
                </a:cxn>
                <a:cxn ang="0">
                  <a:pos x="48" y="40"/>
                </a:cxn>
                <a:cxn ang="0">
                  <a:pos x="56" y="48"/>
                </a:cxn>
                <a:cxn ang="0">
                  <a:pos x="64" y="64"/>
                </a:cxn>
                <a:cxn ang="0">
                  <a:pos x="80" y="56"/>
                </a:cxn>
                <a:cxn ang="0">
                  <a:pos x="96" y="56"/>
                </a:cxn>
                <a:cxn ang="0">
                  <a:pos x="96" y="40"/>
                </a:cxn>
                <a:cxn ang="0">
                  <a:pos x="88" y="40"/>
                </a:cxn>
                <a:cxn ang="0">
                  <a:pos x="80" y="32"/>
                </a:cxn>
                <a:cxn ang="0">
                  <a:pos x="80" y="24"/>
                </a:cxn>
                <a:cxn ang="0">
                  <a:pos x="56" y="32"/>
                </a:cxn>
                <a:cxn ang="0">
                  <a:pos x="48" y="24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16" y="24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16" y="48"/>
                </a:cxn>
                <a:cxn ang="0">
                  <a:pos x="8" y="64"/>
                </a:cxn>
                <a:cxn ang="0">
                  <a:pos x="16" y="64"/>
                </a:cxn>
              </a:cxnLst>
              <a:rect l="0" t="0" r="r" b="b"/>
              <a:pathLst>
                <a:path w="96" h="64">
                  <a:moveTo>
                    <a:pt x="16" y="64"/>
                  </a:moveTo>
                  <a:lnTo>
                    <a:pt x="32" y="56"/>
                  </a:lnTo>
                  <a:lnTo>
                    <a:pt x="40" y="56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64" y="64"/>
                  </a:lnTo>
                  <a:lnTo>
                    <a:pt x="80" y="56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8" y="40"/>
                  </a:lnTo>
                  <a:lnTo>
                    <a:pt x="80" y="32"/>
                  </a:lnTo>
                  <a:lnTo>
                    <a:pt x="80" y="24"/>
                  </a:lnTo>
                  <a:lnTo>
                    <a:pt x="56" y="3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16" y="48"/>
                  </a:lnTo>
                  <a:lnTo>
                    <a:pt x="8" y="64"/>
                  </a:lnTo>
                  <a:lnTo>
                    <a:pt x="16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5" name="Freeform 884"/>
            <p:cNvSpPr>
              <a:spLocks/>
            </p:cNvSpPr>
            <p:nvPr/>
          </p:nvSpPr>
          <p:spPr bwMode="auto">
            <a:xfrm>
              <a:off x="4420033" y="1565634"/>
              <a:ext cx="186658" cy="82610"/>
            </a:xfrm>
            <a:custGeom>
              <a:avLst/>
              <a:gdLst/>
              <a:ahLst/>
              <a:cxnLst>
                <a:cxn ang="0">
                  <a:pos x="16" y="48"/>
                </a:cxn>
                <a:cxn ang="0">
                  <a:pos x="8" y="48"/>
                </a:cxn>
                <a:cxn ang="0">
                  <a:pos x="0" y="48"/>
                </a:cxn>
                <a:cxn ang="0">
                  <a:pos x="0" y="56"/>
                </a:cxn>
                <a:cxn ang="0">
                  <a:pos x="24" y="56"/>
                </a:cxn>
                <a:cxn ang="0">
                  <a:pos x="32" y="64"/>
                </a:cxn>
                <a:cxn ang="0">
                  <a:pos x="56" y="56"/>
                </a:cxn>
                <a:cxn ang="0">
                  <a:pos x="56" y="48"/>
                </a:cxn>
                <a:cxn ang="0">
                  <a:pos x="64" y="40"/>
                </a:cxn>
                <a:cxn ang="0">
                  <a:pos x="88" y="40"/>
                </a:cxn>
                <a:cxn ang="0">
                  <a:pos x="88" y="32"/>
                </a:cxn>
                <a:cxn ang="0">
                  <a:pos x="104" y="32"/>
                </a:cxn>
                <a:cxn ang="0">
                  <a:pos x="120" y="24"/>
                </a:cxn>
                <a:cxn ang="0">
                  <a:pos x="120" y="16"/>
                </a:cxn>
                <a:cxn ang="0">
                  <a:pos x="104" y="8"/>
                </a:cxn>
                <a:cxn ang="0">
                  <a:pos x="56" y="8"/>
                </a:cxn>
                <a:cxn ang="0">
                  <a:pos x="40" y="0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8" y="8"/>
                </a:cxn>
                <a:cxn ang="0">
                  <a:pos x="8" y="16"/>
                </a:cxn>
                <a:cxn ang="0">
                  <a:pos x="0" y="24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40" y="40"/>
                </a:cxn>
                <a:cxn ang="0">
                  <a:pos x="24" y="48"/>
                </a:cxn>
                <a:cxn ang="0">
                  <a:pos x="16" y="48"/>
                </a:cxn>
              </a:cxnLst>
              <a:rect l="0" t="0" r="r" b="b"/>
              <a:pathLst>
                <a:path w="120" h="64">
                  <a:moveTo>
                    <a:pt x="16" y="48"/>
                  </a:moveTo>
                  <a:lnTo>
                    <a:pt x="8" y="48"/>
                  </a:lnTo>
                  <a:lnTo>
                    <a:pt x="0" y="48"/>
                  </a:lnTo>
                  <a:lnTo>
                    <a:pt x="0" y="56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40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04" y="8"/>
                  </a:lnTo>
                  <a:lnTo>
                    <a:pt x="56" y="8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8" y="8"/>
                  </a:lnTo>
                  <a:lnTo>
                    <a:pt x="8" y="16"/>
                  </a:lnTo>
                  <a:lnTo>
                    <a:pt x="0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40" y="40"/>
                  </a:lnTo>
                  <a:lnTo>
                    <a:pt x="24" y="48"/>
                  </a:lnTo>
                  <a:lnTo>
                    <a:pt x="16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6" name="Freeform 885"/>
            <p:cNvSpPr>
              <a:spLocks/>
            </p:cNvSpPr>
            <p:nvPr/>
          </p:nvSpPr>
          <p:spPr bwMode="auto">
            <a:xfrm>
              <a:off x="4084049" y="1575960"/>
              <a:ext cx="286209" cy="144568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88" y="8"/>
                </a:cxn>
                <a:cxn ang="0">
                  <a:pos x="96" y="24"/>
                </a:cxn>
                <a:cxn ang="0">
                  <a:pos x="120" y="24"/>
                </a:cxn>
                <a:cxn ang="0">
                  <a:pos x="128" y="40"/>
                </a:cxn>
                <a:cxn ang="0">
                  <a:pos x="168" y="64"/>
                </a:cxn>
                <a:cxn ang="0">
                  <a:pos x="184" y="72"/>
                </a:cxn>
                <a:cxn ang="0">
                  <a:pos x="184" y="80"/>
                </a:cxn>
                <a:cxn ang="0">
                  <a:pos x="176" y="80"/>
                </a:cxn>
                <a:cxn ang="0">
                  <a:pos x="168" y="80"/>
                </a:cxn>
                <a:cxn ang="0">
                  <a:pos x="168" y="96"/>
                </a:cxn>
                <a:cxn ang="0">
                  <a:pos x="152" y="104"/>
                </a:cxn>
                <a:cxn ang="0">
                  <a:pos x="144" y="112"/>
                </a:cxn>
                <a:cxn ang="0">
                  <a:pos x="128" y="104"/>
                </a:cxn>
                <a:cxn ang="0">
                  <a:pos x="128" y="96"/>
                </a:cxn>
                <a:cxn ang="0">
                  <a:pos x="64" y="64"/>
                </a:cxn>
                <a:cxn ang="0">
                  <a:pos x="48" y="72"/>
                </a:cxn>
                <a:cxn ang="0">
                  <a:pos x="32" y="80"/>
                </a:cxn>
                <a:cxn ang="0">
                  <a:pos x="24" y="56"/>
                </a:cxn>
                <a:cxn ang="0">
                  <a:pos x="16" y="40"/>
                </a:cxn>
                <a:cxn ang="0">
                  <a:pos x="8" y="40"/>
                </a:cxn>
                <a:cxn ang="0">
                  <a:pos x="8" y="32"/>
                </a:cxn>
                <a:cxn ang="0">
                  <a:pos x="24" y="32"/>
                </a:cxn>
                <a:cxn ang="0">
                  <a:pos x="32" y="24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24"/>
                </a:cxn>
                <a:cxn ang="0">
                  <a:pos x="48" y="24"/>
                </a:cxn>
              </a:cxnLst>
              <a:rect l="0" t="0" r="r" b="b"/>
              <a:pathLst>
                <a:path w="184" h="112">
                  <a:moveTo>
                    <a:pt x="48" y="24"/>
                  </a:moveTo>
                  <a:lnTo>
                    <a:pt x="56" y="24"/>
                  </a:lnTo>
                  <a:lnTo>
                    <a:pt x="56" y="16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8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8" y="40"/>
                  </a:lnTo>
                  <a:lnTo>
                    <a:pt x="168" y="64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76" y="80"/>
                  </a:lnTo>
                  <a:lnTo>
                    <a:pt x="168" y="80"/>
                  </a:lnTo>
                  <a:lnTo>
                    <a:pt x="168" y="96"/>
                  </a:lnTo>
                  <a:lnTo>
                    <a:pt x="152" y="104"/>
                  </a:lnTo>
                  <a:lnTo>
                    <a:pt x="144" y="112"/>
                  </a:lnTo>
                  <a:lnTo>
                    <a:pt x="128" y="104"/>
                  </a:lnTo>
                  <a:lnTo>
                    <a:pt x="128" y="96"/>
                  </a:lnTo>
                  <a:lnTo>
                    <a:pt x="64" y="64"/>
                  </a:lnTo>
                  <a:lnTo>
                    <a:pt x="48" y="72"/>
                  </a:lnTo>
                  <a:lnTo>
                    <a:pt x="32" y="80"/>
                  </a:lnTo>
                  <a:lnTo>
                    <a:pt x="24" y="56"/>
                  </a:lnTo>
                  <a:lnTo>
                    <a:pt x="16" y="40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24"/>
                  </a:lnTo>
                  <a:lnTo>
                    <a:pt x="48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7" name="Freeform 886"/>
            <p:cNvSpPr>
              <a:spLocks/>
            </p:cNvSpPr>
            <p:nvPr/>
          </p:nvSpPr>
          <p:spPr bwMode="auto">
            <a:xfrm>
              <a:off x="3511631" y="1317803"/>
              <a:ext cx="161770" cy="92937"/>
            </a:xfrm>
            <a:custGeom>
              <a:avLst/>
              <a:gdLst/>
              <a:ahLst/>
              <a:cxnLst>
                <a:cxn ang="0">
                  <a:pos x="8" y="48"/>
                </a:cxn>
                <a:cxn ang="0">
                  <a:pos x="0" y="64"/>
                </a:cxn>
                <a:cxn ang="0">
                  <a:pos x="8" y="72"/>
                </a:cxn>
                <a:cxn ang="0">
                  <a:pos x="32" y="64"/>
                </a:cxn>
                <a:cxn ang="0">
                  <a:pos x="56" y="72"/>
                </a:cxn>
                <a:cxn ang="0">
                  <a:pos x="72" y="72"/>
                </a:cxn>
                <a:cxn ang="0">
                  <a:pos x="88" y="72"/>
                </a:cxn>
                <a:cxn ang="0">
                  <a:pos x="88" y="64"/>
                </a:cxn>
                <a:cxn ang="0">
                  <a:pos x="96" y="64"/>
                </a:cxn>
                <a:cxn ang="0">
                  <a:pos x="88" y="48"/>
                </a:cxn>
                <a:cxn ang="0">
                  <a:pos x="104" y="48"/>
                </a:cxn>
                <a:cxn ang="0">
                  <a:pos x="104" y="40"/>
                </a:cxn>
                <a:cxn ang="0">
                  <a:pos x="96" y="40"/>
                </a:cxn>
                <a:cxn ang="0">
                  <a:pos x="88" y="24"/>
                </a:cxn>
                <a:cxn ang="0">
                  <a:pos x="80" y="8"/>
                </a:cxn>
                <a:cxn ang="0">
                  <a:pos x="56" y="0"/>
                </a:cxn>
                <a:cxn ang="0">
                  <a:pos x="40" y="8"/>
                </a:cxn>
                <a:cxn ang="0">
                  <a:pos x="40" y="16"/>
                </a:cxn>
                <a:cxn ang="0">
                  <a:pos x="24" y="24"/>
                </a:cxn>
                <a:cxn ang="0">
                  <a:pos x="32" y="32"/>
                </a:cxn>
                <a:cxn ang="0">
                  <a:pos x="0" y="32"/>
                </a:cxn>
                <a:cxn ang="0">
                  <a:pos x="8" y="48"/>
                </a:cxn>
              </a:cxnLst>
              <a:rect l="0" t="0" r="r" b="b"/>
              <a:pathLst>
                <a:path w="104" h="72">
                  <a:moveTo>
                    <a:pt x="8" y="48"/>
                  </a:moveTo>
                  <a:lnTo>
                    <a:pt x="0" y="64"/>
                  </a:lnTo>
                  <a:lnTo>
                    <a:pt x="8" y="72"/>
                  </a:lnTo>
                  <a:lnTo>
                    <a:pt x="32" y="64"/>
                  </a:lnTo>
                  <a:lnTo>
                    <a:pt x="56" y="72"/>
                  </a:lnTo>
                  <a:lnTo>
                    <a:pt x="72" y="72"/>
                  </a:lnTo>
                  <a:lnTo>
                    <a:pt x="88" y="72"/>
                  </a:lnTo>
                  <a:lnTo>
                    <a:pt x="88" y="64"/>
                  </a:lnTo>
                  <a:lnTo>
                    <a:pt x="96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04" y="40"/>
                  </a:lnTo>
                  <a:lnTo>
                    <a:pt x="96" y="40"/>
                  </a:lnTo>
                  <a:lnTo>
                    <a:pt x="88" y="24"/>
                  </a:lnTo>
                  <a:lnTo>
                    <a:pt x="80" y="8"/>
                  </a:lnTo>
                  <a:lnTo>
                    <a:pt x="56" y="0"/>
                  </a:lnTo>
                  <a:lnTo>
                    <a:pt x="40" y="8"/>
                  </a:lnTo>
                  <a:lnTo>
                    <a:pt x="40" y="16"/>
                  </a:lnTo>
                  <a:lnTo>
                    <a:pt x="24" y="24"/>
                  </a:lnTo>
                  <a:lnTo>
                    <a:pt x="32" y="32"/>
                  </a:lnTo>
                  <a:lnTo>
                    <a:pt x="0" y="32"/>
                  </a:lnTo>
                  <a:lnTo>
                    <a:pt x="8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8" name="Freeform 887"/>
            <p:cNvSpPr>
              <a:spLocks/>
            </p:cNvSpPr>
            <p:nvPr/>
          </p:nvSpPr>
          <p:spPr bwMode="auto">
            <a:xfrm>
              <a:off x="3511631" y="1255845"/>
              <a:ext cx="74663" cy="41305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24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48" y="8"/>
                </a:cxn>
                <a:cxn ang="0">
                  <a:pos x="40" y="8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16" y="24"/>
                </a:cxn>
                <a:cxn ang="0">
                  <a:pos x="8" y="24"/>
                </a:cxn>
              </a:cxnLst>
              <a:rect l="0" t="0" r="r" b="b"/>
              <a:pathLst>
                <a:path w="48" h="32">
                  <a:moveTo>
                    <a:pt x="8" y="24"/>
                  </a:moveTo>
                  <a:lnTo>
                    <a:pt x="0" y="24"/>
                  </a:lnTo>
                  <a:lnTo>
                    <a:pt x="0" y="8"/>
                  </a:lnTo>
                  <a:lnTo>
                    <a:pt x="24" y="0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16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79" name="Freeform 888"/>
            <p:cNvSpPr>
              <a:spLocks/>
            </p:cNvSpPr>
            <p:nvPr/>
          </p:nvSpPr>
          <p:spPr bwMode="auto">
            <a:xfrm>
              <a:off x="3474300" y="1286824"/>
              <a:ext cx="124439" cy="4130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64" y="8"/>
                </a:cxn>
                <a:cxn ang="0">
                  <a:pos x="80" y="24"/>
                </a:cxn>
                <a:cxn ang="0">
                  <a:pos x="64" y="32"/>
                </a:cxn>
                <a:cxn ang="0">
                  <a:pos x="40" y="24"/>
                </a:cxn>
                <a:cxn ang="0">
                  <a:pos x="8" y="24"/>
                </a:cxn>
                <a:cxn ang="0">
                  <a:pos x="0" y="32"/>
                </a:cxn>
              </a:cxnLst>
              <a:rect l="0" t="0" r="r" b="b"/>
              <a:pathLst>
                <a:path w="80" h="32">
                  <a:moveTo>
                    <a:pt x="0" y="32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0" y="24"/>
                  </a:lnTo>
                  <a:lnTo>
                    <a:pt x="64" y="32"/>
                  </a:lnTo>
                  <a:lnTo>
                    <a:pt x="40" y="24"/>
                  </a:lnTo>
                  <a:lnTo>
                    <a:pt x="8" y="24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0" name="Freeform 889"/>
            <p:cNvSpPr>
              <a:spLocks/>
            </p:cNvSpPr>
            <p:nvPr/>
          </p:nvSpPr>
          <p:spPr bwMode="auto">
            <a:xfrm>
              <a:off x="3461856" y="1317803"/>
              <a:ext cx="111995" cy="41305"/>
            </a:xfrm>
            <a:custGeom>
              <a:avLst/>
              <a:gdLst/>
              <a:ahLst/>
              <a:cxnLst>
                <a:cxn ang="0">
                  <a:pos x="32" y="32"/>
                </a:cxn>
                <a:cxn ang="0">
                  <a:pos x="24" y="32"/>
                </a:cxn>
                <a:cxn ang="0">
                  <a:pos x="24" y="16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48" y="0"/>
                </a:cxn>
                <a:cxn ang="0">
                  <a:pos x="72" y="8"/>
                </a:cxn>
                <a:cxn ang="0">
                  <a:pos x="72" y="16"/>
                </a:cxn>
                <a:cxn ang="0">
                  <a:pos x="56" y="24"/>
                </a:cxn>
                <a:cxn ang="0">
                  <a:pos x="64" y="32"/>
                </a:cxn>
                <a:cxn ang="0">
                  <a:pos x="32" y="32"/>
                </a:cxn>
              </a:cxnLst>
              <a:rect l="0" t="0" r="r" b="b"/>
              <a:pathLst>
                <a:path w="72" h="32">
                  <a:moveTo>
                    <a:pt x="32" y="32"/>
                  </a:moveTo>
                  <a:lnTo>
                    <a:pt x="24" y="32"/>
                  </a:lnTo>
                  <a:lnTo>
                    <a:pt x="24" y="16"/>
                  </a:lnTo>
                  <a:lnTo>
                    <a:pt x="0" y="16"/>
                  </a:lnTo>
                  <a:lnTo>
                    <a:pt x="8" y="8"/>
                  </a:lnTo>
                  <a:lnTo>
                    <a:pt x="16" y="0"/>
                  </a:lnTo>
                  <a:lnTo>
                    <a:pt x="48" y="0"/>
                  </a:lnTo>
                  <a:lnTo>
                    <a:pt x="72" y="8"/>
                  </a:lnTo>
                  <a:lnTo>
                    <a:pt x="72" y="16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32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1" name="Freeform 890"/>
            <p:cNvSpPr>
              <a:spLocks/>
            </p:cNvSpPr>
            <p:nvPr/>
          </p:nvSpPr>
          <p:spPr bwMode="auto">
            <a:xfrm>
              <a:off x="3449412" y="1338455"/>
              <a:ext cx="49775" cy="2065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16"/>
                </a:cxn>
                <a:cxn ang="0">
                  <a:pos x="32" y="0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32" y="16"/>
                  </a:lnTo>
                  <a:lnTo>
                    <a:pt x="32" y="0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2" name="Freeform 891"/>
            <p:cNvSpPr>
              <a:spLocks/>
            </p:cNvSpPr>
            <p:nvPr/>
          </p:nvSpPr>
          <p:spPr bwMode="auto">
            <a:xfrm>
              <a:off x="3586294" y="1462371"/>
              <a:ext cx="62219" cy="61958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16" y="24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24" y="8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32" y="32"/>
                </a:cxn>
                <a:cxn ang="0">
                  <a:pos x="24" y="48"/>
                </a:cxn>
              </a:cxnLst>
              <a:rect l="0" t="0" r="r" b="b"/>
              <a:pathLst>
                <a:path w="40" h="48">
                  <a:moveTo>
                    <a:pt x="24" y="48"/>
                  </a:moveTo>
                  <a:lnTo>
                    <a:pt x="16" y="24"/>
                  </a:lnTo>
                  <a:lnTo>
                    <a:pt x="0" y="8"/>
                  </a:lnTo>
                  <a:lnTo>
                    <a:pt x="8" y="0"/>
                  </a:lnTo>
                  <a:lnTo>
                    <a:pt x="24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32" y="32"/>
                  </a:lnTo>
                  <a:lnTo>
                    <a:pt x="24" y="4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3" name="Freeform 892"/>
            <p:cNvSpPr>
              <a:spLocks/>
            </p:cNvSpPr>
            <p:nvPr/>
          </p:nvSpPr>
          <p:spPr bwMode="auto">
            <a:xfrm>
              <a:off x="3847615" y="1565634"/>
              <a:ext cx="124439" cy="4130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4" y="24"/>
                </a:cxn>
                <a:cxn ang="0">
                  <a:pos x="80" y="32"/>
                </a:cxn>
                <a:cxn ang="0">
                  <a:pos x="72" y="24"/>
                </a:cxn>
                <a:cxn ang="0">
                  <a:pos x="80" y="24"/>
                </a:cxn>
                <a:cxn ang="0">
                  <a:pos x="64" y="8"/>
                </a:cxn>
                <a:cxn ang="0">
                  <a:pos x="48" y="8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40" y="24"/>
                </a:cxn>
                <a:cxn ang="0">
                  <a:pos x="40" y="32"/>
                </a:cxn>
                <a:cxn ang="0">
                  <a:pos x="64" y="32"/>
                </a:cxn>
              </a:cxnLst>
              <a:rect l="0" t="0" r="r" b="b"/>
              <a:pathLst>
                <a:path w="80" h="32">
                  <a:moveTo>
                    <a:pt x="64" y="32"/>
                  </a:moveTo>
                  <a:lnTo>
                    <a:pt x="64" y="24"/>
                  </a:lnTo>
                  <a:lnTo>
                    <a:pt x="80" y="32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64" y="8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24"/>
                  </a:lnTo>
                  <a:lnTo>
                    <a:pt x="40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4" name="Freeform 893"/>
            <p:cNvSpPr>
              <a:spLocks/>
            </p:cNvSpPr>
            <p:nvPr/>
          </p:nvSpPr>
          <p:spPr bwMode="auto">
            <a:xfrm>
              <a:off x="3909835" y="1606939"/>
              <a:ext cx="74663" cy="41305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32" y="8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8" y="32"/>
                </a:cxn>
                <a:cxn ang="0">
                  <a:pos x="40" y="32"/>
                </a:cxn>
                <a:cxn ang="0">
                  <a:pos x="32" y="24"/>
                </a:cxn>
                <a:cxn ang="0">
                  <a:pos x="24" y="16"/>
                </a:cxn>
              </a:cxnLst>
              <a:rect l="0" t="0" r="r" b="b"/>
              <a:pathLst>
                <a:path w="48" h="32">
                  <a:moveTo>
                    <a:pt x="24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24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32"/>
                  </a:lnTo>
                  <a:lnTo>
                    <a:pt x="40" y="32"/>
                  </a:lnTo>
                  <a:lnTo>
                    <a:pt x="32" y="24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5" name="Freeform 894"/>
            <p:cNvSpPr>
              <a:spLocks/>
            </p:cNvSpPr>
            <p:nvPr/>
          </p:nvSpPr>
          <p:spPr bwMode="auto">
            <a:xfrm>
              <a:off x="3947166" y="1627591"/>
              <a:ext cx="24888" cy="20653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6" y="16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lnTo>
                    <a:pt x="8" y="16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6" name="Freeform 895"/>
            <p:cNvSpPr>
              <a:spLocks/>
            </p:cNvSpPr>
            <p:nvPr/>
          </p:nvSpPr>
          <p:spPr bwMode="auto">
            <a:xfrm>
              <a:off x="3947166" y="1596613"/>
              <a:ext cx="99551" cy="6195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8"/>
                </a:cxn>
                <a:cxn ang="0">
                  <a:pos x="64" y="16"/>
                </a:cxn>
                <a:cxn ang="0">
                  <a:pos x="56" y="24"/>
                </a:cxn>
                <a:cxn ang="0">
                  <a:pos x="56" y="40"/>
                </a:cxn>
                <a:cxn ang="0">
                  <a:pos x="48" y="40"/>
                </a:cxn>
                <a:cxn ang="0">
                  <a:pos x="56" y="48"/>
                </a:cxn>
                <a:cxn ang="0">
                  <a:pos x="40" y="40"/>
                </a:cxn>
                <a:cxn ang="0">
                  <a:pos x="40" y="32"/>
                </a:cxn>
                <a:cxn ang="0">
                  <a:pos x="24" y="40"/>
                </a:cxn>
                <a:cxn ang="0">
                  <a:pos x="16" y="24"/>
                </a:cxn>
                <a:cxn ang="0">
                  <a:pos x="8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0"/>
                </a:cxn>
              </a:cxnLst>
              <a:rect l="0" t="0" r="r" b="b"/>
              <a:pathLst>
                <a:path w="64" h="48">
                  <a:moveTo>
                    <a:pt x="40" y="0"/>
                  </a:moveTo>
                  <a:lnTo>
                    <a:pt x="48" y="8"/>
                  </a:lnTo>
                  <a:lnTo>
                    <a:pt x="64" y="16"/>
                  </a:lnTo>
                  <a:lnTo>
                    <a:pt x="56" y="24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56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24" y="40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16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7" name="Freeform 900"/>
            <p:cNvSpPr>
              <a:spLocks/>
            </p:cNvSpPr>
            <p:nvPr/>
          </p:nvSpPr>
          <p:spPr bwMode="auto">
            <a:xfrm>
              <a:off x="2963402" y="1338350"/>
              <a:ext cx="38096" cy="2011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8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8" y="0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8"/>
                  </a:lnTo>
                  <a:lnTo>
                    <a:pt x="8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8" name="Freeform 901"/>
            <p:cNvSpPr>
              <a:spLocks/>
            </p:cNvSpPr>
            <p:nvPr/>
          </p:nvSpPr>
          <p:spPr bwMode="auto">
            <a:xfrm>
              <a:off x="3249698" y="1296205"/>
              <a:ext cx="50794" cy="51723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16" y="40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24" y="16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6"/>
                </a:cxn>
                <a:cxn ang="0">
                  <a:pos x="0" y="24"/>
                </a:cxn>
                <a:cxn ang="0">
                  <a:pos x="8" y="32"/>
                </a:cxn>
                <a:cxn ang="0">
                  <a:pos x="8" y="40"/>
                </a:cxn>
              </a:cxnLst>
              <a:rect l="0" t="0" r="r" b="b"/>
              <a:pathLst>
                <a:path w="32" h="40">
                  <a:moveTo>
                    <a:pt x="8" y="40"/>
                  </a:moveTo>
                  <a:lnTo>
                    <a:pt x="16" y="40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8" y="8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8" y="32"/>
                  </a:lnTo>
                  <a:lnTo>
                    <a:pt x="8" y="4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89" name="Freeform 902"/>
            <p:cNvSpPr>
              <a:spLocks/>
            </p:cNvSpPr>
            <p:nvPr/>
          </p:nvSpPr>
          <p:spPr bwMode="auto">
            <a:xfrm>
              <a:off x="3200058" y="1431260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0" name="Freeform 903"/>
            <p:cNvSpPr>
              <a:spLocks/>
            </p:cNvSpPr>
            <p:nvPr/>
          </p:nvSpPr>
          <p:spPr bwMode="auto">
            <a:xfrm>
              <a:off x="3200058" y="1431260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1" name="Freeform 904"/>
            <p:cNvSpPr>
              <a:spLocks/>
            </p:cNvSpPr>
            <p:nvPr/>
          </p:nvSpPr>
          <p:spPr bwMode="auto">
            <a:xfrm>
              <a:off x="3273941" y="1451375"/>
              <a:ext cx="137376" cy="5172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24" y="32"/>
                </a:cxn>
                <a:cxn ang="0">
                  <a:pos x="32" y="32"/>
                </a:cxn>
                <a:cxn ang="0">
                  <a:pos x="48" y="40"/>
                </a:cxn>
                <a:cxn ang="0">
                  <a:pos x="72" y="32"/>
                </a:cxn>
                <a:cxn ang="0">
                  <a:pos x="88" y="16"/>
                </a:cxn>
                <a:cxn ang="0">
                  <a:pos x="80" y="8"/>
                </a:cxn>
                <a:cxn ang="0">
                  <a:pos x="64" y="0"/>
                </a:cxn>
                <a:cxn ang="0">
                  <a:pos x="56" y="8"/>
                </a:cxn>
                <a:cxn ang="0">
                  <a:pos x="48" y="8"/>
                </a:cxn>
                <a:cxn ang="0">
                  <a:pos x="32" y="16"/>
                </a:cxn>
                <a:cxn ang="0">
                  <a:pos x="40" y="24"/>
                </a:cxn>
                <a:cxn ang="0">
                  <a:pos x="0" y="24"/>
                </a:cxn>
              </a:cxnLst>
              <a:rect l="0" t="0" r="r" b="b"/>
              <a:pathLst>
                <a:path w="88" h="40">
                  <a:moveTo>
                    <a:pt x="0" y="24"/>
                  </a:moveTo>
                  <a:lnTo>
                    <a:pt x="0" y="32"/>
                  </a:lnTo>
                  <a:lnTo>
                    <a:pt x="8" y="32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48" y="40"/>
                  </a:lnTo>
                  <a:lnTo>
                    <a:pt x="72" y="32"/>
                  </a:lnTo>
                  <a:lnTo>
                    <a:pt x="88" y="16"/>
                  </a:lnTo>
                  <a:lnTo>
                    <a:pt x="80" y="8"/>
                  </a:lnTo>
                  <a:lnTo>
                    <a:pt x="64" y="0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32" y="16"/>
                  </a:lnTo>
                  <a:lnTo>
                    <a:pt x="4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2" name="Freeform 905"/>
            <p:cNvSpPr>
              <a:spLocks/>
            </p:cNvSpPr>
            <p:nvPr/>
          </p:nvSpPr>
          <p:spPr bwMode="auto">
            <a:xfrm>
              <a:off x="3200058" y="1482984"/>
              <a:ext cx="86581" cy="30651"/>
            </a:xfrm>
            <a:custGeom>
              <a:avLst/>
              <a:gdLst/>
              <a:ahLst/>
              <a:cxnLst>
                <a:cxn ang="0">
                  <a:pos x="16" y="24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48" y="16"/>
                </a:cxn>
                <a:cxn ang="0">
                  <a:pos x="40" y="16"/>
                </a:cxn>
                <a:cxn ang="0">
                  <a:pos x="40" y="24"/>
                </a:cxn>
                <a:cxn ang="0">
                  <a:pos x="32" y="16"/>
                </a:cxn>
                <a:cxn ang="0">
                  <a:pos x="16" y="24"/>
                </a:cxn>
              </a:cxnLst>
              <a:rect l="0" t="0" r="r" b="b"/>
              <a:pathLst>
                <a:path w="56" h="24">
                  <a:moveTo>
                    <a:pt x="16" y="24"/>
                  </a:moveTo>
                  <a:lnTo>
                    <a:pt x="8" y="16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48" y="16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16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3" name="Freeform 906"/>
            <p:cNvSpPr>
              <a:spLocks/>
            </p:cNvSpPr>
            <p:nvPr/>
          </p:nvSpPr>
          <p:spPr bwMode="auto">
            <a:xfrm>
              <a:off x="3462110" y="1575894"/>
              <a:ext cx="24243" cy="61302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16" y="32"/>
                </a:cxn>
                <a:cxn ang="0">
                  <a:pos x="8" y="48"/>
                </a:cxn>
                <a:cxn ang="0">
                  <a:pos x="0" y="40"/>
                </a:cxn>
                <a:cxn ang="0">
                  <a:pos x="0" y="16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6"/>
                </a:cxn>
              </a:cxnLst>
              <a:rect l="0" t="0" r="r" b="b"/>
              <a:pathLst>
                <a:path w="16" h="48">
                  <a:moveTo>
                    <a:pt x="8" y="16"/>
                  </a:moveTo>
                  <a:lnTo>
                    <a:pt x="16" y="32"/>
                  </a:lnTo>
                  <a:lnTo>
                    <a:pt x="8" y="48"/>
                  </a:lnTo>
                  <a:lnTo>
                    <a:pt x="0" y="40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4" name="Freeform 907"/>
            <p:cNvSpPr>
              <a:spLocks/>
            </p:cNvSpPr>
            <p:nvPr/>
          </p:nvSpPr>
          <p:spPr bwMode="auto">
            <a:xfrm>
              <a:off x="3387073" y="1461911"/>
              <a:ext cx="124677" cy="51723"/>
            </a:xfrm>
            <a:custGeom>
              <a:avLst/>
              <a:gdLst/>
              <a:ahLst/>
              <a:cxnLst>
                <a:cxn ang="0">
                  <a:pos x="8" y="32"/>
                </a:cxn>
                <a:cxn ang="0">
                  <a:pos x="24" y="40"/>
                </a:cxn>
                <a:cxn ang="0">
                  <a:pos x="56" y="40"/>
                </a:cxn>
                <a:cxn ang="0">
                  <a:pos x="64" y="32"/>
                </a:cxn>
                <a:cxn ang="0">
                  <a:pos x="72" y="16"/>
                </a:cxn>
                <a:cxn ang="0">
                  <a:pos x="80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56" y="0"/>
                </a:cxn>
                <a:cxn ang="0">
                  <a:pos x="32" y="16"/>
                </a:cxn>
                <a:cxn ang="0">
                  <a:pos x="16" y="8"/>
                </a:cxn>
                <a:cxn ang="0">
                  <a:pos x="0" y="24"/>
                </a:cxn>
                <a:cxn ang="0">
                  <a:pos x="8" y="32"/>
                </a:cxn>
              </a:cxnLst>
              <a:rect l="0" t="0" r="r" b="b"/>
              <a:pathLst>
                <a:path w="80" h="40">
                  <a:moveTo>
                    <a:pt x="8" y="32"/>
                  </a:moveTo>
                  <a:lnTo>
                    <a:pt x="24" y="40"/>
                  </a:lnTo>
                  <a:lnTo>
                    <a:pt x="56" y="40"/>
                  </a:lnTo>
                  <a:lnTo>
                    <a:pt x="64" y="32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32" y="16"/>
                  </a:lnTo>
                  <a:lnTo>
                    <a:pt x="16" y="8"/>
                  </a:lnTo>
                  <a:lnTo>
                    <a:pt x="0" y="24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5" name="Freeform 908"/>
            <p:cNvSpPr>
              <a:spLocks/>
            </p:cNvSpPr>
            <p:nvPr/>
          </p:nvSpPr>
          <p:spPr bwMode="auto">
            <a:xfrm>
              <a:off x="4009304" y="1823974"/>
              <a:ext cx="36941" cy="3065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  <a:cxn ang="0">
                  <a:pos x="24" y="0"/>
                </a:cxn>
                <a:cxn ang="0">
                  <a:pos x="24" y="8"/>
                </a:cxn>
                <a:cxn ang="0">
                  <a:pos x="16" y="8"/>
                </a:cxn>
                <a:cxn ang="0">
                  <a:pos x="24" y="24"/>
                </a:cxn>
                <a:cxn ang="0">
                  <a:pos x="0" y="16"/>
                </a:cxn>
              </a:cxnLst>
              <a:rect l="0" t="0" r="r" b="b"/>
              <a:pathLst>
                <a:path w="24" h="24">
                  <a:moveTo>
                    <a:pt x="0" y="16"/>
                  </a:moveTo>
                  <a:lnTo>
                    <a:pt x="8" y="0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24" y="24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6" name="Freeform 909"/>
            <p:cNvSpPr>
              <a:spLocks/>
            </p:cNvSpPr>
            <p:nvPr/>
          </p:nvSpPr>
          <p:spPr bwMode="auto">
            <a:xfrm>
              <a:off x="3972363" y="1833553"/>
              <a:ext cx="36941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8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7" name="Freeform 910"/>
            <p:cNvSpPr>
              <a:spLocks/>
            </p:cNvSpPr>
            <p:nvPr/>
          </p:nvSpPr>
          <p:spPr bwMode="auto">
            <a:xfrm>
              <a:off x="2814482" y="1709991"/>
              <a:ext cx="236656" cy="154212"/>
            </a:xfrm>
            <a:custGeom>
              <a:avLst/>
              <a:gdLst/>
              <a:ahLst/>
              <a:cxnLst>
                <a:cxn ang="0">
                  <a:pos x="152" y="16"/>
                </a:cxn>
                <a:cxn ang="0">
                  <a:pos x="152" y="56"/>
                </a:cxn>
                <a:cxn ang="0">
                  <a:pos x="120" y="64"/>
                </a:cxn>
                <a:cxn ang="0">
                  <a:pos x="120" y="72"/>
                </a:cxn>
                <a:cxn ang="0">
                  <a:pos x="104" y="88"/>
                </a:cxn>
                <a:cxn ang="0">
                  <a:pos x="64" y="96"/>
                </a:cxn>
                <a:cxn ang="0">
                  <a:pos x="56" y="104"/>
                </a:cxn>
                <a:cxn ang="0">
                  <a:pos x="56" y="120"/>
                </a:cxn>
                <a:cxn ang="0">
                  <a:pos x="0" y="120"/>
                </a:cxn>
                <a:cxn ang="0">
                  <a:pos x="24" y="112"/>
                </a:cxn>
                <a:cxn ang="0">
                  <a:pos x="40" y="96"/>
                </a:cxn>
                <a:cxn ang="0">
                  <a:pos x="48" y="80"/>
                </a:cxn>
                <a:cxn ang="0">
                  <a:pos x="48" y="64"/>
                </a:cxn>
                <a:cxn ang="0">
                  <a:pos x="56" y="48"/>
                </a:cxn>
                <a:cxn ang="0">
                  <a:pos x="64" y="40"/>
                </a:cxn>
                <a:cxn ang="0">
                  <a:pos x="88" y="24"/>
                </a:cxn>
                <a:cxn ang="0">
                  <a:pos x="96" y="0"/>
                </a:cxn>
                <a:cxn ang="0">
                  <a:pos x="104" y="0"/>
                </a:cxn>
                <a:cxn ang="0">
                  <a:pos x="112" y="8"/>
                </a:cxn>
                <a:cxn ang="0">
                  <a:pos x="136" y="8"/>
                </a:cxn>
                <a:cxn ang="0">
                  <a:pos x="144" y="8"/>
                </a:cxn>
                <a:cxn ang="0">
                  <a:pos x="152" y="16"/>
                </a:cxn>
              </a:cxnLst>
              <a:rect l="0" t="0" r="r" b="b"/>
              <a:pathLst>
                <a:path w="152" h="120">
                  <a:moveTo>
                    <a:pt x="152" y="16"/>
                  </a:moveTo>
                  <a:lnTo>
                    <a:pt x="152" y="56"/>
                  </a:lnTo>
                  <a:lnTo>
                    <a:pt x="120" y="64"/>
                  </a:lnTo>
                  <a:lnTo>
                    <a:pt x="120" y="72"/>
                  </a:lnTo>
                  <a:lnTo>
                    <a:pt x="104" y="88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56" y="120"/>
                  </a:lnTo>
                  <a:lnTo>
                    <a:pt x="0" y="120"/>
                  </a:lnTo>
                  <a:lnTo>
                    <a:pt x="24" y="112"/>
                  </a:lnTo>
                  <a:lnTo>
                    <a:pt x="40" y="96"/>
                  </a:lnTo>
                  <a:lnTo>
                    <a:pt x="48" y="80"/>
                  </a:lnTo>
                  <a:lnTo>
                    <a:pt x="48" y="64"/>
                  </a:lnTo>
                  <a:lnTo>
                    <a:pt x="56" y="48"/>
                  </a:lnTo>
                  <a:lnTo>
                    <a:pt x="64" y="40"/>
                  </a:lnTo>
                  <a:lnTo>
                    <a:pt x="88" y="24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8"/>
                  </a:lnTo>
                  <a:lnTo>
                    <a:pt x="136" y="8"/>
                  </a:lnTo>
                  <a:lnTo>
                    <a:pt x="144" y="8"/>
                  </a:lnTo>
                  <a:lnTo>
                    <a:pt x="152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8" name="Freeform 911"/>
            <p:cNvSpPr>
              <a:spLocks/>
            </p:cNvSpPr>
            <p:nvPr/>
          </p:nvSpPr>
          <p:spPr bwMode="auto">
            <a:xfrm>
              <a:off x="3935422" y="2164965"/>
              <a:ext cx="36941" cy="30651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8" y="8"/>
                </a:cxn>
                <a:cxn ang="0">
                  <a:pos x="0" y="24"/>
                </a:cxn>
                <a:cxn ang="0">
                  <a:pos x="16" y="24"/>
                </a:cxn>
                <a:cxn ang="0">
                  <a:pos x="16" y="16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24" y="8"/>
                  </a:lnTo>
                  <a:lnTo>
                    <a:pt x="16" y="0"/>
                  </a:lnTo>
                  <a:lnTo>
                    <a:pt x="8" y="8"/>
                  </a:lnTo>
                  <a:lnTo>
                    <a:pt x="0" y="24"/>
                  </a:lnTo>
                  <a:lnTo>
                    <a:pt x="16" y="24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299" name="Freeform 912"/>
            <p:cNvSpPr>
              <a:spLocks/>
            </p:cNvSpPr>
            <p:nvPr/>
          </p:nvSpPr>
          <p:spPr bwMode="auto">
            <a:xfrm>
              <a:off x="3922723" y="2174543"/>
              <a:ext cx="211259" cy="268195"/>
            </a:xfrm>
            <a:custGeom>
              <a:avLst/>
              <a:gdLst/>
              <a:ahLst/>
              <a:cxnLst>
                <a:cxn ang="0">
                  <a:pos x="8" y="120"/>
                </a:cxn>
                <a:cxn ang="0">
                  <a:pos x="0" y="144"/>
                </a:cxn>
                <a:cxn ang="0">
                  <a:pos x="0" y="192"/>
                </a:cxn>
                <a:cxn ang="0">
                  <a:pos x="8" y="208"/>
                </a:cxn>
                <a:cxn ang="0">
                  <a:pos x="32" y="176"/>
                </a:cxn>
                <a:cxn ang="0">
                  <a:pos x="72" y="144"/>
                </a:cxn>
                <a:cxn ang="0">
                  <a:pos x="88" y="120"/>
                </a:cxn>
                <a:cxn ang="0">
                  <a:pos x="104" y="96"/>
                </a:cxn>
                <a:cxn ang="0">
                  <a:pos x="128" y="24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120" y="8"/>
                </a:cxn>
                <a:cxn ang="0">
                  <a:pos x="104" y="16"/>
                </a:cxn>
                <a:cxn ang="0">
                  <a:pos x="80" y="16"/>
                </a:cxn>
                <a:cxn ang="0">
                  <a:pos x="48" y="24"/>
                </a:cxn>
                <a:cxn ang="0">
                  <a:pos x="40" y="24"/>
                </a:cxn>
                <a:cxn ang="0">
                  <a:pos x="24" y="8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40" y="48"/>
                </a:cxn>
                <a:cxn ang="0">
                  <a:pos x="80" y="64"/>
                </a:cxn>
                <a:cxn ang="0">
                  <a:pos x="88" y="64"/>
                </a:cxn>
                <a:cxn ang="0">
                  <a:pos x="56" y="104"/>
                </a:cxn>
                <a:cxn ang="0">
                  <a:pos x="32" y="112"/>
                </a:cxn>
                <a:cxn ang="0">
                  <a:pos x="8" y="120"/>
                </a:cxn>
              </a:cxnLst>
              <a:rect l="0" t="0" r="r" b="b"/>
              <a:pathLst>
                <a:path w="136" h="208">
                  <a:moveTo>
                    <a:pt x="8" y="120"/>
                  </a:moveTo>
                  <a:lnTo>
                    <a:pt x="0" y="14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32" y="176"/>
                  </a:lnTo>
                  <a:lnTo>
                    <a:pt x="72" y="144"/>
                  </a:lnTo>
                  <a:lnTo>
                    <a:pt x="88" y="120"/>
                  </a:lnTo>
                  <a:lnTo>
                    <a:pt x="104" y="96"/>
                  </a:lnTo>
                  <a:lnTo>
                    <a:pt x="128" y="24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8"/>
                  </a:lnTo>
                  <a:lnTo>
                    <a:pt x="104" y="16"/>
                  </a:lnTo>
                  <a:lnTo>
                    <a:pt x="80" y="16"/>
                  </a:lnTo>
                  <a:lnTo>
                    <a:pt x="48" y="24"/>
                  </a:lnTo>
                  <a:lnTo>
                    <a:pt x="40" y="24"/>
                  </a:lnTo>
                  <a:lnTo>
                    <a:pt x="24" y="8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40" y="48"/>
                  </a:lnTo>
                  <a:lnTo>
                    <a:pt x="80" y="64"/>
                  </a:lnTo>
                  <a:lnTo>
                    <a:pt x="88" y="64"/>
                  </a:lnTo>
                  <a:lnTo>
                    <a:pt x="56" y="104"/>
                  </a:lnTo>
                  <a:lnTo>
                    <a:pt x="32" y="112"/>
                  </a:lnTo>
                  <a:lnTo>
                    <a:pt x="8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0" name="Freeform 913"/>
            <p:cNvSpPr>
              <a:spLocks/>
            </p:cNvSpPr>
            <p:nvPr/>
          </p:nvSpPr>
          <p:spPr bwMode="auto">
            <a:xfrm>
              <a:off x="2727901" y="2134314"/>
              <a:ext cx="61184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6" y="8"/>
                </a:cxn>
                <a:cxn ang="0">
                  <a:pos x="32" y="16"/>
                </a:cxn>
                <a:cxn ang="0">
                  <a:pos x="40" y="8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16" y="8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1" name="Freeform 914"/>
            <p:cNvSpPr>
              <a:spLocks/>
            </p:cNvSpPr>
            <p:nvPr/>
          </p:nvSpPr>
          <p:spPr bwMode="auto">
            <a:xfrm>
              <a:off x="2727901" y="2164965"/>
              <a:ext cx="61184" cy="3065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16"/>
                </a:cxn>
                <a:cxn ang="0">
                  <a:pos x="24" y="16"/>
                </a:cxn>
                <a:cxn ang="0">
                  <a:pos x="24" y="24"/>
                </a:cxn>
                <a:cxn ang="0">
                  <a:pos x="16" y="24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40" y="0"/>
                </a:cxn>
              </a:cxnLst>
              <a:rect l="0" t="0" r="r" b="b"/>
              <a:pathLst>
                <a:path w="40" h="24">
                  <a:moveTo>
                    <a:pt x="40" y="0"/>
                  </a:moveTo>
                  <a:lnTo>
                    <a:pt x="40" y="16"/>
                  </a:lnTo>
                  <a:lnTo>
                    <a:pt x="24" y="16"/>
                  </a:lnTo>
                  <a:lnTo>
                    <a:pt x="24" y="24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2" name="Freeform 915"/>
            <p:cNvSpPr>
              <a:spLocks/>
            </p:cNvSpPr>
            <p:nvPr/>
          </p:nvSpPr>
          <p:spPr bwMode="auto">
            <a:xfrm>
              <a:off x="2789085" y="2215730"/>
              <a:ext cx="63493" cy="6225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32"/>
                </a:cxn>
                <a:cxn ang="0">
                  <a:pos x="24" y="48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0" y="8"/>
                </a:cxn>
              </a:cxnLst>
              <a:rect l="0" t="0" r="r" b="b"/>
              <a:pathLst>
                <a:path w="40" h="48">
                  <a:moveTo>
                    <a:pt x="0" y="8"/>
                  </a:moveTo>
                  <a:lnTo>
                    <a:pt x="8" y="32"/>
                  </a:lnTo>
                  <a:lnTo>
                    <a:pt x="24" y="48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3" name="Freeform 916"/>
            <p:cNvSpPr>
              <a:spLocks/>
            </p:cNvSpPr>
            <p:nvPr/>
          </p:nvSpPr>
          <p:spPr bwMode="auto">
            <a:xfrm>
              <a:off x="3673369" y="2453274"/>
              <a:ext cx="36941" cy="421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8" y="32"/>
                </a:cxn>
                <a:cxn ang="0">
                  <a:pos x="8" y="16"/>
                </a:cxn>
                <a:cxn ang="0">
                  <a:pos x="0" y="8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24" y="0"/>
                  </a:lnTo>
                  <a:lnTo>
                    <a:pt x="24" y="16"/>
                  </a:lnTo>
                  <a:lnTo>
                    <a:pt x="8" y="32"/>
                  </a:lnTo>
                  <a:lnTo>
                    <a:pt x="8" y="1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4" name="Freeform 917"/>
            <p:cNvSpPr>
              <a:spLocks/>
            </p:cNvSpPr>
            <p:nvPr/>
          </p:nvSpPr>
          <p:spPr bwMode="auto">
            <a:xfrm>
              <a:off x="3673369" y="2433160"/>
              <a:ext cx="36941" cy="30651"/>
            </a:xfrm>
            <a:custGeom>
              <a:avLst/>
              <a:gdLst/>
              <a:ahLst/>
              <a:cxnLst>
                <a:cxn ang="0">
                  <a:pos x="24" y="16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8"/>
                </a:cxn>
                <a:cxn ang="0">
                  <a:pos x="24" y="16"/>
                </a:cxn>
              </a:cxnLst>
              <a:rect l="0" t="0" r="r" b="b"/>
              <a:pathLst>
                <a:path w="24" h="24">
                  <a:moveTo>
                    <a:pt x="24" y="16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5" name="Freeform 918"/>
            <p:cNvSpPr>
              <a:spLocks/>
            </p:cNvSpPr>
            <p:nvPr/>
          </p:nvSpPr>
          <p:spPr bwMode="auto">
            <a:xfrm>
              <a:off x="3697612" y="2918784"/>
              <a:ext cx="25397" cy="2011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16" y="8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0" y="16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6" name="Freeform 919"/>
            <p:cNvSpPr>
              <a:spLocks/>
            </p:cNvSpPr>
            <p:nvPr/>
          </p:nvSpPr>
          <p:spPr bwMode="auto">
            <a:xfrm>
              <a:off x="3474809" y="2763614"/>
              <a:ext cx="198560" cy="17528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88" y="24"/>
                </a:cxn>
                <a:cxn ang="0">
                  <a:pos x="104" y="40"/>
                </a:cxn>
                <a:cxn ang="0">
                  <a:pos x="112" y="56"/>
                </a:cxn>
                <a:cxn ang="0">
                  <a:pos x="128" y="64"/>
                </a:cxn>
                <a:cxn ang="0">
                  <a:pos x="104" y="80"/>
                </a:cxn>
                <a:cxn ang="0">
                  <a:pos x="72" y="112"/>
                </a:cxn>
                <a:cxn ang="0">
                  <a:pos x="64" y="112"/>
                </a:cxn>
                <a:cxn ang="0">
                  <a:pos x="48" y="112"/>
                </a:cxn>
                <a:cxn ang="0">
                  <a:pos x="32" y="128"/>
                </a:cxn>
                <a:cxn ang="0">
                  <a:pos x="16" y="136"/>
                </a:cxn>
                <a:cxn ang="0">
                  <a:pos x="8" y="128"/>
                </a:cxn>
                <a:cxn ang="0">
                  <a:pos x="16" y="112"/>
                </a:cxn>
                <a:cxn ang="0">
                  <a:pos x="0" y="104"/>
                </a:cxn>
                <a:cxn ang="0">
                  <a:pos x="0" y="64"/>
                </a:cxn>
                <a:cxn ang="0">
                  <a:pos x="16" y="56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48" y="8"/>
                </a:cxn>
                <a:cxn ang="0">
                  <a:pos x="56" y="0"/>
                </a:cxn>
                <a:cxn ang="0">
                  <a:pos x="72" y="0"/>
                </a:cxn>
              </a:cxnLst>
              <a:rect l="0" t="0" r="r" b="b"/>
              <a:pathLst>
                <a:path w="128" h="136">
                  <a:moveTo>
                    <a:pt x="72" y="0"/>
                  </a:moveTo>
                  <a:lnTo>
                    <a:pt x="88" y="24"/>
                  </a:lnTo>
                  <a:lnTo>
                    <a:pt x="104" y="40"/>
                  </a:lnTo>
                  <a:lnTo>
                    <a:pt x="112" y="56"/>
                  </a:lnTo>
                  <a:lnTo>
                    <a:pt x="128" y="64"/>
                  </a:lnTo>
                  <a:lnTo>
                    <a:pt x="104" y="80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48" y="112"/>
                  </a:lnTo>
                  <a:lnTo>
                    <a:pt x="32" y="128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64"/>
                  </a:lnTo>
                  <a:lnTo>
                    <a:pt x="16" y="56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48" y="8"/>
                  </a:lnTo>
                  <a:lnTo>
                    <a:pt x="56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7" name="Freeform 971"/>
            <p:cNvSpPr>
              <a:spLocks/>
            </p:cNvSpPr>
            <p:nvPr/>
          </p:nvSpPr>
          <p:spPr bwMode="auto">
            <a:xfrm>
              <a:off x="6136895" y="1183180"/>
              <a:ext cx="6233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32" y="8"/>
                </a:cxn>
                <a:cxn ang="0">
                  <a:pos x="40" y="8"/>
                </a:cxn>
              </a:cxnLst>
              <a:rect l="0" t="0" r="r" b="b"/>
              <a:pathLst>
                <a:path w="40" h="8">
                  <a:moveTo>
                    <a:pt x="0" y="0"/>
                  </a:moveTo>
                  <a:lnTo>
                    <a:pt x="8" y="8"/>
                  </a:lnTo>
                  <a:lnTo>
                    <a:pt x="32" y="8"/>
                  </a:lnTo>
                  <a:lnTo>
                    <a:pt x="40" y="8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8" name="Line 973"/>
            <p:cNvSpPr>
              <a:spLocks noChangeShapeType="1"/>
            </p:cNvSpPr>
            <p:nvPr/>
          </p:nvSpPr>
          <p:spPr bwMode="auto">
            <a:xfrm>
              <a:off x="6136895" y="1193716"/>
              <a:ext cx="49640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09" name="Line 980"/>
            <p:cNvSpPr>
              <a:spLocks noChangeShapeType="1"/>
            </p:cNvSpPr>
            <p:nvPr/>
          </p:nvSpPr>
          <p:spPr bwMode="auto">
            <a:xfrm flipV="1">
              <a:off x="3001498" y="1070155"/>
              <a:ext cx="1269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0" name="Freeform 982"/>
            <p:cNvSpPr>
              <a:spLocks/>
            </p:cNvSpPr>
            <p:nvPr/>
          </p:nvSpPr>
          <p:spPr bwMode="auto">
            <a:xfrm>
              <a:off x="3959664" y="2649631"/>
              <a:ext cx="148920" cy="25861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0" y="184"/>
                </a:cxn>
                <a:cxn ang="0">
                  <a:pos x="8" y="200"/>
                </a:cxn>
                <a:cxn ang="0">
                  <a:pos x="16" y="200"/>
                </a:cxn>
                <a:cxn ang="0">
                  <a:pos x="40" y="192"/>
                </a:cxn>
                <a:cxn ang="0">
                  <a:pos x="48" y="192"/>
                </a:cxn>
                <a:cxn ang="0">
                  <a:pos x="80" y="96"/>
                </a:cxn>
                <a:cxn ang="0">
                  <a:pos x="88" y="48"/>
                </a:cxn>
                <a:cxn ang="0">
                  <a:pos x="88" y="56"/>
                </a:cxn>
                <a:cxn ang="0">
                  <a:pos x="96" y="48"/>
                </a:cxn>
                <a:cxn ang="0">
                  <a:pos x="88" y="8"/>
                </a:cxn>
                <a:cxn ang="0">
                  <a:pos x="80" y="0"/>
                </a:cxn>
                <a:cxn ang="0">
                  <a:pos x="72" y="16"/>
                </a:cxn>
                <a:cxn ang="0">
                  <a:pos x="64" y="24"/>
                </a:cxn>
                <a:cxn ang="0">
                  <a:pos x="64" y="40"/>
                </a:cxn>
                <a:cxn ang="0">
                  <a:pos x="16" y="56"/>
                </a:cxn>
                <a:cxn ang="0">
                  <a:pos x="8" y="80"/>
                </a:cxn>
                <a:cxn ang="0">
                  <a:pos x="16" y="120"/>
                </a:cxn>
                <a:cxn ang="0">
                  <a:pos x="0" y="144"/>
                </a:cxn>
              </a:cxnLst>
              <a:rect l="0" t="0" r="r" b="b"/>
              <a:pathLst>
                <a:path w="96" h="200">
                  <a:moveTo>
                    <a:pt x="0" y="144"/>
                  </a:moveTo>
                  <a:lnTo>
                    <a:pt x="0" y="184"/>
                  </a:lnTo>
                  <a:lnTo>
                    <a:pt x="8" y="200"/>
                  </a:lnTo>
                  <a:lnTo>
                    <a:pt x="16" y="200"/>
                  </a:lnTo>
                  <a:lnTo>
                    <a:pt x="40" y="192"/>
                  </a:lnTo>
                  <a:lnTo>
                    <a:pt x="48" y="192"/>
                  </a:lnTo>
                  <a:lnTo>
                    <a:pt x="80" y="96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88" y="8"/>
                  </a:lnTo>
                  <a:lnTo>
                    <a:pt x="80" y="0"/>
                  </a:lnTo>
                  <a:lnTo>
                    <a:pt x="72" y="16"/>
                  </a:lnTo>
                  <a:lnTo>
                    <a:pt x="64" y="24"/>
                  </a:lnTo>
                  <a:lnTo>
                    <a:pt x="64" y="40"/>
                  </a:lnTo>
                  <a:lnTo>
                    <a:pt x="16" y="56"/>
                  </a:lnTo>
                  <a:lnTo>
                    <a:pt x="8" y="80"/>
                  </a:lnTo>
                  <a:lnTo>
                    <a:pt x="16" y="120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1" name="Freeform 983"/>
            <p:cNvSpPr>
              <a:spLocks/>
            </p:cNvSpPr>
            <p:nvPr/>
          </p:nvSpPr>
          <p:spPr bwMode="auto">
            <a:xfrm>
              <a:off x="4170922" y="2164965"/>
              <a:ext cx="24243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2" name="Freeform 1002"/>
            <p:cNvSpPr>
              <a:spLocks/>
            </p:cNvSpPr>
            <p:nvPr/>
          </p:nvSpPr>
          <p:spPr bwMode="auto">
            <a:xfrm>
              <a:off x="5863298" y="1265554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3" name="Freeform 1003"/>
            <p:cNvSpPr>
              <a:spLocks/>
            </p:cNvSpPr>
            <p:nvPr/>
          </p:nvSpPr>
          <p:spPr bwMode="auto">
            <a:xfrm>
              <a:off x="5776717" y="1058661"/>
              <a:ext cx="49640" cy="11494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32" h="8">
                  <a:moveTo>
                    <a:pt x="8" y="8"/>
                  </a:move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4" name="Freeform 1004"/>
            <p:cNvSpPr>
              <a:spLocks/>
            </p:cNvSpPr>
            <p:nvPr/>
          </p:nvSpPr>
          <p:spPr bwMode="auto">
            <a:xfrm>
              <a:off x="5154486" y="1017474"/>
              <a:ext cx="49640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5" name="Line 1005"/>
            <p:cNvSpPr>
              <a:spLocks noChangeShapeType="1"/>
            </p:cNvSpPr>
            <p:nvPr/>
          </p:nvSpPr>
          <p:spPr bwMode="auto">
            <a:xfrm>
              <a:off x="5776717" y="1070155"/>
              <a:ext cx="1269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6" name="Line 1006"/>
            <p:cNvSpPr>
              <a:spLocks noChangeShapeType="1"/>
            </p:cNvSpPr>
            <p:nvPr/>
          </p:nvSpPr>
          <p:spPr bwMode="auto">
            <a:xfrm>
              <a:off x="5129089" y="1028010"/>
              <a:ext cx="11544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7" name="Freeform 1007"/>
            <p:cNvSpPr>
              <a:spLocks/>
            </p:cNvSpPr>
            <p:nvPr/>
          </p:nvSpPr>
          <p:spPr bwMode="auto">
            <a:xfrm>
              <a:off x="5178729" y="997359"/>
              <a:ext cx="75037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8"/>
                </a:cxn>
                <a:cxn ang="0">
                  <a:pos x="48" y="0"/>
                </a:cxn>
                <a:cxn ang="0">
                  <a:pos x="0" y="0"/>
                </a:cxn>
              </a:cxnLst>
              <a:rect l="0" t="0" r="r" b="b"/>
              <a:pathLst>
                <a:path w="48" h="8">
                  <a:moveTo>
                    <a:pt x="0" y="0"/>
                  </a:moveTo>
                  <a:lnTo>
                    <a:pt x="48" y="8"/>
                  </a:lnTo>
                  <a:lnTo>
                    <a:pt x="4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8" name="Freeform 1008"/>
            <p:cNvSpPr>
              <a:spLocks/>
            </p:cNvSpPr>
            <p:nvPr/>
          </p:nvSpPr>
          <p:spPr bwMode="auto">
            <a:xfrm>
              <a:off x="5042508" y="986823"/>
              <a:ext cx="124677" cy="20115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40" y="16"/>
                </a:cxn>
                <a:cxn ang="0">
                  <a:pos x="72" y="16"/>
                </a:cxn>
                <a:cxn ang="0">
                  <a:pos x="80" y="8"/>
                </a:cxn>
                <a:cxn ang="0">
                  <a:pos x="40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8"/>
                </a:cxn>
              </a:cxnLst>
              <a:rect l="0" t="0" r="r" b="b"/>
              <a:pathLst>
                <a:path w="80" h="16">
                  <a:moveTo>
                    <a:pt x="8" y="8"/>
                  </a:moveTo>
                  <a:lnTo>
                    <a:pt x="40" y="16"/>
                  </a:lnTo>
                  <a:lnTo>
                    <a:pt x="72" y="16"/>
                  </a:lnTo>
                  <a:lnTo>
                    <a:pt x="80" y="8"/>
                  </a:lnTo>
                  <a:lnTo>
                    <a:pt x="40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19" name="Freeform 1009"/>
            <p:cNvSpPr>
              <a:spLocks/>
            </p:cNvSpPr>
            <p:nvPr/>
          </p:nvSpPr>
          <p:spPr bwMode="auto">
            <a:xfrm>
              <a:off x="4481461" y="934142"/>
              <a:ext cx="63493" cy="2203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40" y="16"/>
                </a:cxn>
                <a:cxn ang="0">
                  <a:pos x="32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16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lnTo>
                    <a:pt x="40" y="16"/>
                  </a:lnTo>
                  <a:lnTo>
                    <a:pt x="32" y="8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0" name="Freeform 1010"/>
            <p:cNvSpPr>
              <a:spLocks/>
            </p:cNvSpPr>
            <p:nvPr/>
          </p:nvSpPr>
          <p:spPr bwMode="auto">
            <a:xfrm>
              <a:off x="4332541" y="914027"/>
              <a:ext cx="137376" cy="3160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24"/>
                </a:cxn>
                <a:cxn ang="0">
                  <a:pos x="88" y="24"/>
                </a:cxn>
                <a:cxn ang="0">
                  <a:pos x="80" y="16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88" h="24">
                  <a:moveTo>
                    <a:pt x="0" y="8"/>
                  </a:moveTo>
                  <a:lnTo>
                    <a:pt x="40" y="24"/>
                  </a:lnTo>
                  <a:lnTo>
                    <a:pt x="88" y="24"/>
                  </a:lnTo>
                  <a:lnTo>
                    <a:pt x="80" y="16"/>
                  </a:lnTo>
                  <a:lnTo>
                    <a:pt x="24" y="0"/>
                  </a:lnTo>
                  <a:lnTo>
                    <a:pt x="8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1" name="Freeform 1011"/>
            <p:cNvSpPr>
              <a:spLocks/>
            </p:cNvSpPr>
            <p:nvPr/>
          </p:nvSpPr>
          <p:spPr bwMode="auto">
            <a:xfrm>
              <a:off x="3884627" y="976287"/>
              <a:ext cx="212413" cy="93868"/>
            </a:xfrm>
            <a:custGeom>
              <a:avLst/>
              <a:gdLst/>
              <a:ahLst/>
              <a:cxnLst>
                <a:cxn ang="0">
                  <a:pos x="8" y="64"/>
                </a:cxn>
                <a:cxn ang="0">
                  <a:pos x="32" y="72"/>
                </a:cxn>
                <a:cxn ang="0">
                  <a:pos x="64" y="72"/>
                </a:cxn>
                <a:cxn ang="0">
                  <a:pos x="48" y="64"/>
                </a:cxn>
                <a:cxn ang="0">
                  <a:pos x="40" y="48"/>
                </a:cxn>
                <a:cxn ang="0">
                  <a:pos x="72" y="16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120" y="0"/>
                </a:cxn>
                <a:cxn ang="0">
                  <a:pos x="104" y="0"/>
                </a:cxn>
                <a:cxn ang="0">
                  <a:pos x="64" y="8"/>
                </a:cxn>
                <a:cxn ang="0">
                  <a:pos x="24" y="16"/>
                </a:cxn>
                <a:cxn ang="0">
                  <a:pos x="24" y="32"/>
                </a:cxn>
                <a:cxn ang="0">
                  <a:pos x="16" y="32"/>
                </a:cxn>
                <a:cxn ang="0">
                  <a:pos x="24" y="40"/>
                </a:cxn>
                <a:cxn ang="0">
                  <a:pos x="8" y="48"/>
                </a:cxn>
                <a:cxn ang="0">
                  <a:pos x="16" y="48"/>
                </a:cxn>
                <a:cxn ang="0">
                  <a:pos x="0" y="56"/>
                </a:cxn>
                <a:cxn ang="0">
                  <a:pos x="8" y="64"/>
                </a:cxn>
              </a:cxnLst>
              <a:rect l="0" t="0" r="r" b="b"/>
              <a:pathLst>
                <a:path w="136" h="72">
                  <a:moveTo>
                    <a:pt x="8" y="64"/>
                  </a:moveTo>
                  <a:lnTo>
                    <a:pt x="32" y="72"/>
                  </a:lnTo>
                  <a:lnTo>
                    <a:pt x="64" y="72"/>
                  </a:lnTo>
                  <a:lnTo>
                    <a:pt x="48" y="64"/>
                  </a:lnTo>
                  <a:lnTo>
                    <a:pt x="40" y="48"/>
                  </a:lnTo>
                  <a:lnTo>
                    <a:pt x="72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04" y="0"/>
                  </a:lnTo>
                  <a:lnTo>
                    <a:pt x="64" y="8"/>
                  </a:lnTo>
                  <a:lnTo>
                    <a:pt x="24" y="16"/>
                  </a:lnTo>
                  <a:lnTo>
                    <a:pt x="24" y="32"/>
                  </a:lnTo>
                  <a:lnTo>
                    <a:pt x="16" y="32"/>
                  </a:lnTo>
                  <a:lnTo>
                    <a:pt x="24" y="40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8" y="6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2" name="Freeform 1012"/>
            <p:cNvSpPr>
              <a:spLocks/>
            </p:cNvSpPr>
            <p:nvPr/>
          </p:nvSpPr>
          <p:spPr bwMode="auto">
            <a:xfrm>
              <a:off x="3859230" y="1090269"/>
              <a:ext cx="36941" cy="10536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16" y="8"/>
                </a:cxn>
                <a:cxn ang="0">
                  <a:pos x="2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8"/>
                </a:cxn>
              </a:cxnLst>
              <a:rect l="0" t="0" r="r" b="b"/>
              <a:pathLst>
                <a:path w="24" h="8">
                  <a:moveTo>
                    <a:pt x="8" y="8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3" name="Freeform 1013"/>
            <p:cNvSpPr>
              <a:spLocks/>
            </p:cNvSpPr>
            <p:nvPr/>
          </p:nvSpPr>
          <p:spPr bwMode="auto">
            <a:xfrm>
              <a:off x="3884627" y="914027"/>
              <a:ext cx="99280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0" y="0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0" y="8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4" name="Freeform 1014"/>
            <p:cNvSpPr>
              <a:spLocks/>
            </p:cNvSpPr>
            <p:nvPr/>
          </p:nvSpPr>
          <p:spPr bwMode="auto">
            <a:xfrm>
              <a:off x="3847686" y="903491"/>
              <a:ext cx="61184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16" y="8"/>
                </a:cxn>
                <a:cxn ang="0">
                  <a:pos x="0" y="8"/>
                </a:cxn>
              </a:cxnLst>
              <a:rect l="0" t="0" r="r" b="b"/>
              <a:pathLst>
                <a:path w="40" h="8">
                  <a:moveTo>
                    <a:pt x="0" y="8"/>
                  </a:moveTo>
                  <a:lnTo>
                    <a:pt x="40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16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5" name="Freeform 1015"/>
            <p:cNvSpPr>
              <a:spLocks/>
            </p:cNvSpPr>
            <p:nvPr/>
          </p:nvSpPr>
          <p:spPr bwMode="auto">
            <a:xfrm>
              <a:off x="3723009" y="914027"/>
              <a:ext cx="87736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24" y="0"/>
                </a:cxn>
                <a:cxn ang="0">
                  <a:pos x="0" y="8"/>
                </a:cxn>
              </a:cxnLst>
              <a:rect l="0" t="0" r="r" b="b"/>
              <a:pathLst>
                <a:path w="56" h="8">
                  <a:moveTo>
                    <a:pt x="0" y="8"/>
                  </a:move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24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6" name="Freeform 1016"/>
            <p:cNvSpPr>
              <a:spLocks/>
            </p:cNvSpPr>
            <p:nvPr/>
          </p:nvSpPr>
          <p:spPr bwMode="auto">
            <a:xfrm>
              <a:off x="3300492" y="924564"/>
              <a:ext cx="211259" cy="5172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24"/>
                </a:cxn>
                <a:cxn ang="0">
                  <a:pos x="32" y="24"/>
                </a:cxn>
                <a:cxn ang="0">
                  <a:pos x="24" y="24"/>
                </a:cxn>
                <a:cxn ang="0">
                  <a:pos x="24" y="32"/>
                </a:cxn>
                <a:cxn ang="0">
                  <a:pos x="48" y="40"/>
                </a:cxn>
                <a:cxn ang="0">
                  <a:pos x="64" y="24"/>
                </a:cxn>
                <a:cxn ang="0">
                  <a:pos x="80" y="16"/>
                </a:cxn>
                <a:cxn ang="0">
                  <a:pos x="88" y="24"/>
                </a:cxn>
                <a:cxn ang="0">
                  <a:pos x="88" y="32"/>
                </a:cxn>
                <a:cxn ang="0">
                  <a:pos x="104" y="32"/>
                </a:cxn>
                <a:cxn ang="0">
                  <a:pos x="120" y="32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104" y="16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72" y="0"/>
                </a:cxn>
                <a:cxn ang="0">
                  <a:pos x="40" y="8"/>
                </a:cxn>
                <a:cxn ang="0">
                  <a:pos x="0" y="8"/>
                </a:cxn>
              </a:cxnLst>
              <a:rect l="0" t="0" r="r" b="b"/>
              <a:pathLst>
                <a:path w="136" h="40">
                  <a:moveTo>
                    <a:pt x="0" y="8"/>
                  </a:moveTo>
                  <a:lnTo>
                    <a:pt x="8" y="16"/>
                  </a:lnTo>
                  <a:lnTo>
                    <a:pt x="16" y="24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48" y="40"/>
                  </a:lnTo>
                  <a:lnTo>
                    <a:pt x="64" y="24"/>
                  </a:lnTo>
                  <a:lnTo>
                    <a:pt x="80" y="16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104" y="32"/>
                  </a:lnTo>
                  <a:lnTo>
                    <a:pt x="120" y="32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104" y="16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72" y="0"/>
                  </a:lnTo>
                  <a:lnTo>
                    <a:pt x="4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7" name="Line 1017"/>
            <p:cNvSpPr>
              <a:spLocks noChangeShapeType="1"/>
            </p:cNvSpPr>
            <p:nvPr/>
          </p:nvSpPr>
          <p:spPr bwMode="auto">
            <a:xfrm>
              <a:off x="3834987" y="934142"/>
              <a:ext cx="24243" cy="2874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8" name="Line 1018"/>
            <p:cNvSpPr>
              <a:spLocks noChangeShapeType="1"/>
            </p:cNvSpPr>
            <p:nvPr/>
          </p:nvSpPr>
          <p:spPr bwMode="auto">
            <a:xfrm>
              <a:off x="3001498" y="1224367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29" name="Freeform 1019"/>
            <p:cNvSpPr>
              <a:spLocks/>
            </p:cNvSpPr>
            <p:nvPr/>
          </p:nvSpPr>
          <p:spPr bwMode="auto">
            <a:xfrm>
              <a:off x="3088079" y="1244481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0" name="Freeform 1020"/>
            <p:cNvSpPr>
              <a:spLocks/>
            </p:cNvSpPr>
            <p:nvPr/>
          </p:nvSpPr>
          <p:spPr bwMode="auto">
            <a:xfrm>
              <a:off x="2988799" y="1276090"/>
              <a:ext cx="25397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16" y="0"/>
                </a:cxn>
                <a:cxn ang="0">
                  <a:pos x="0" y="8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1" name="Freeform 1021"/>
            <p:cNvSpPr>
              <a:spLocks/>
            </p:cNvSpPr>
            <p:nvPr/>
          </p:nvSpPr>
          <p:spPr bwMode="auto">
            <a:xfrm>
              <a:off x="3424015" y="1285669"/>
              <a:ext cx="12699" cy="2203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8" h="16">
                  <a:moveTo>
                    <a:pt x="0" y="8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2" name="Freeform 1022"/>
            <p:cNvSpPr>
              <a:spLocks/>
            </p:cNvSpPr>
            <p:nvPr/>
          </p:nvSpPr>
          <p:spPr bwMode="auto">
            <a:xfrm>
              <a:off x="3486353" y="1276090"/>
              <a:ext cx="12699" cy="95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3" name="Freeform 1023"/>
            <p:cNvSpPr>
              <a:spLocks/>
            </p:cNvSpPr>
            <p:nvPr/>
          </p:nvSpPr>
          <p:spPr bwMode="auto">
            <a:xfrm>
              <a:off x="3486353" y="1265554"/>
              <a:ext cx="12699" cy="1053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4" name="Freeform 1024"/>
            <p:cNvSpPr>
              <a:spLocks/>
            </p:cNvSpPr>
            <p:nvPr/>
          </p:nvSpPr>
          <p:spPr bwMode="auto">
            <a:xfrm>
              <a:off x="3001498" y="1276090"/>
              <a:ext cx="137376" cy="15517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8" y="120"/>
                </a:cxn>
                <a:cxn ang="0">
                  <a:pos x="24" y="120"/>
                </a:cxn>
                <a:cxn ang="0">
                  <a:pos x="32" y="112"/>
                </a:cxn>
                <a:cxn ang="0">
                  <a:pos x="40" y="120"/>
                </a:cxn>
                <a:cxn ang="0">
                  <a:pos x="72" y="112"/>
                </a:cxn>
                <a:cxn ang="0">
                  <a:pos x="80" y="104"/>
                </a:cxn>
                <a:cxn ang="0">
                  <a:pos x="72" y="104"/>
                </a:cxn>
                <a:cxn ang="0">
                  <a:pos x="88" y="88"/>
                </a:cxn>
                <a:cxn ang="0">
                  <a:pos x="80" y="80"/>
                </a:cxn>
                <a:cxn ang="0">
                  <a:pos x="64" y="80"/>
                </a:cxn>
                <a:cxn ang="0">
                  <a:pos x="72" y="80"/>
                </a:cxn>
                <a:cxn ang="0">
                  <a:pos x="64" y="64"/>
                </a:cxn>
                <a:cxn ang="0">
                  <a:pos x="56" y="56"/>
                </a:cxn>
                <a:cxn ang="0">
                  <a:pos x="48" y="40"/>
                </a:cxn>
                <a:cxn ang="0">
                  <a:pos x="32" y="40"/>
                </a:cxn>
                <a:cxn ang="0">
                  <a:pos x="48" y="16"/>
                </a:cxn>
                <a:cxn ang="0">
                  <a:pos x="24" y="16"/>
                </a:cxn>
                <a:cxn ang="0">
                  <a:pos x="40" y="8"/>
                </a:cxn>
                <a:cxn ang="0">
                  <a:pos x="40" y="0"/>
                </a:cxn>
                <a:cxn ang="0">
                  <a:pos x="16" y="0"/>
                </a:cxn>
                <a:cxn ang="0">
                  <a:pos x="8" y="16"/>
                </a:cxn>
                <a:cxn ang="0">
                  <a:pos x="8" y="24"/>
                </a:cxn>
                <a:cxn ang="0">
                  <a:pos x="0" y="32"/>
                </a:cxn>
                <a:cxn ang="0">
                  <a:pos x="8" y="32"/>
                </a:cxn>
                <a:cxn ang="0">
                  <a:pos x="8" y="40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8" y="48"/>
                </a:cxn>
                <a:cxn ang="0">
                  <a:pos x="16" y="40"/>
                </a:cxn>
                <a:cxn ang="0">
                  <a:pos x="16" y="48"/>
                </a:cxn>
                <a:cxn ang="0">
                  <a:pos x="8" y="56"/>
                </a:cxn>
                <a:cxn ang="0">
                  <a:pos x="16" y="56"/>
                </a:cxn>
                <a:cxn ang="0">
                  <a:pos x="32" y="56"/>
                </a:cxn>
                <a:cxn ang="0">
                  <a:pos x="24" y="56"/>
                </a:cxn>
                <a:cxn ang="0">
                  <a:pos x="40" y="64"/>
                </a:cxn>
                <a:cxn ang="0">
                  <a:pos x="32" y="80"/>
                </a:cxn>
                <a:cxn ang="0">
                  <a:pos x="16" y="80"/>
                </a:cxn>
                <a:cxn ang="0">
                  <a:pos x="16" y="88"/>
                </a:cxn>
                <a:cxn ang="0">
                  <a:pos x="8" y="96"/>
                </a:cxn>
                <a:cxn ang="0">
                  <a:pos x="8" y="104"/>
                </a:cxn>
                <a:cxn ang="0">
                  <a:pos x="24" y="104"/>
                </a:cxn>
                <a:cxn ang="0">
                  <a:pos x="32" y="104"/>
                </a:cxn>
                <a:cxn ang="0">
                  <a:pos x="16" y="104"/>
                </a:cxn>
                <a:cxn ang="0">
                  <a:pos x="0" y="120"/>
                </a:cxn>
              </a:cxnLst>
              <a:rect l="0" t="0" r="r" b="b"/>
              <a:pathLst>
                <a:path w="88" h="120">
                  <a:moveTo>
                    <a:pt x="0" y="120"/>
                  </a:moveTo>
                  <a:lnTo>
                    <a:pt x="8" y="120"/>
                  </a:lnTo>
                  <a:lnTo>
                    <a:pt x="24" y="120"/>
                  </a:lnTo>
                  <a:lnTo>
                    <a:pt x="32" y="112"/>
                  </a:lnTo>
                  <a:lnTo>
                    <a:pt x="40" y="120"/>
                  </a:lnTo>
                  <a:lnTo>
                    <a:pt x="72" y="112"/>
                  </a:lnTo>
                  <a:lnTo>
                    <a:pt x="80" y="104"/>
                  </a:lnTo>
                  <a:lnTo>
                    <a:pt x="72" y="104"/>
                  </a:lnTo>
                  <a:lnTo>
                    <a:pt x="88" y="88"/>
                  </a:lnTo>
                  <a:lnTo>
                    <a:pt x="80" y="80"/>
                  </a:lnTo>
                  <a:lnTo>
                    <a:pt x="64" y="80"/>
                  </a:lnTo>
                  <a:lnTo>
                    <a:pt x="72" y="80"/>
                  </a:lnTo>
                  <a:lnTo>
                    <a:pt x="64" y="64"/>
                  </a:lnTo>
                  <a:lnTo>
                    <a:pt x="56" y="56"/>
                  </a:lnTo>
                  <a:lnTo>
                    <a:pt x="48" y="40"/>
                  </a:lnTo>
                  <a:lnTo>
                    <a:pt x="32" y="40"/>
                  </a:lnTo>
                  <a:lnTo>
                    <a:pt x="48" y="16"/>
                  </a:lnTo>
                  <a:lnTo>
                    <a:pt x="24" y="16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8" y="16"/>
                  </a:lnTo>
                  <a:lnTo>
                    <a:pt x="8" y="24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8"/>
                  </a:lnTo>
                  <a:lnTo>
                    <a:pt x="16" y="40"/>
                  </a:lnTo>
                  <a:lnTo>
                    <a:pt x="16" y="48"/>
                  </a:lnTo>
                  <a:lnTo>
                    <a:pt x="8" y="56"/>
                  </a:lnTo>
                  <a:lnTo>
                    <a:pt x="16" y="56"/>
                  </a:lnTo>
                  <a:lnTo>
                    <a:pt x="32" y="56"/>
                  </a:lnTo>
                  <a:lnTo>
                    <a:pt x="24" y="56"/>
                  </a:lnTo>
                  <a:lnTo>
                    <a:pt x="40" y="64"/>
                  </a:lnTo>
                  <a:lnTo>
                    <a:pt x="32" y="80"/>
                  </a:lnTo>
                  <a:lnTo>
                    <a:pt x="16" y="80"/>
                  </a:lnTo>
                  <a:lnTo>
                    <a:pt x="16" y="88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24" y="104"/>
                  </a:lnTo>
                  <a:lnTo>
                    <a:pt x="32" y="104"/>
                  </a:lnTo>
                  <a:lnTo>
                    <a:pt x="16" y="104"/>
                  </a:lnTo>
                  <a:lnTo>
                    <a:pt x="0" y="12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5" name="Freeform 1025"/>
            <p:cNvSpPr>
              <a:spLocks/>
            </p:cNvSpPr>
            <p:nvPr/>
          </p:nvSpPr>
          <p:spPr bwMode="auto">
            <a:xfrm>
              <a:off x="3249698" y="1575894"/>
              <a:ext cx="12699" cy="306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6" name="Freeform 1026"/>
            <p:cNvSpPr>
              <a:spLocks/>
            </p:cNvSpPr>
            <p:nvPr/>
          </p:nvSpPr>
          <p:spPr bwMode="auto">
            <a:xfrm>
              <a:off x="3236999" y="1606545"/>
              <a:ext cx="36941" cy="411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2"/>
                </a:cxn>
                <a:cxn ang="0">
                  <a:pos x="24" y="32"/>
                </a:cxn>
                <a:cxn ang="0">
                  <a:pos x="24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24" h="32">
                  <a:moveTo>
                    <a:pt x="0" y="0"/>
                  </a:moveTo>
                  <a:lnTo>
                    <a:pt x="8" y="32"/>
                  </a:lnTo>
                  <a:lnTo>
                    <a:pt x="24" y="32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7" name="Freeform 1027"/>
            <p:cNvSpPr>
              <a:spLocks/>
            </p:cNvSpPr>
            <p:nvPr/>
          </p:nvSpPr>
          <p:spPr bwMode="auto">
            <a:xfrm>
              <a:off x="3324735" y="1658268"/>
              <a:ext cx="62339" cy="30651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32" y="24"/>
                </a:cxn>
                <a:cxn ang="0">
                  <a:pos x="40" y="0"/>
                </a:cxn>
                <a:cxn ang="0">
                  <a:pos x="24" y="8"/>
                </a:cxn>
                <a:cxn ang="0">
                  <a:pos x="8" y="8"/>
                </a:cxn>
                <a:cxn ang="0">
                  <a:pos x="0" y="8"/>
                </a:cxn>
              </a:cxnLst>
              <a:rect l="0" t="0" r="r" b="b"/>
              <a:pathLst>
                <a:path w="40" h="24">
                  <a:moveTo>
                    <a:pt x="0" y="8"/>
                  </a:moveTo>
                  <a:lnTo>
                    <a:pt x="0" y="16"/>
                  </a:lnTo>
                  <a:lnTo>
                    <a:pt x="32" y="24"/>
                  </a:lnTo>
                  <a:lnTo>
                    <a:pt x="40" y="0"/>
                  </a:lnTo>
                  <a:lnTo>
                    <a:pt x="24" y="8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8" name="Freeform 1028"/>
            <p:cNvSpPr>
              <a:spLocks/>
            </p:cNvSpPr>
            <p:nvPr/>
          </p:nvSpPr>
          <p:spPr bwMode="auto">
            <a:xfrm>
              <a:off x="3499052" y="1658268"/>
              <a:ext cx="36941" cy="4118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24" y="32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24" h="32">
                  <a:moveTo>
                    <a:pt x="0" y="8"/>
                  </a:moveTo>
                  <a:lnTo>
                    <a:pt x="0" y="16"/>
                  </a:lnTo>
                  <a:lnTo>
                    <a:pt x="8" y="24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24" y="32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39" name="Freeform 1029"/>
            <p:cNvSpPr>
              <a:spLocks/>
            </p:cNvSpPr>
            <p:nvPr/>
          </p:nvSpPr>
          <p:spPr bwMode="auto">
            <a:xfrm>
              <a:off x="3548692" y="1709991"/>
              <a:ext cx="49640" cy="201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6"/>
                </a:cxn>
                <a:cxn ang="0">
                  <a:pos x="32" y="16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32" h="16">
                  <a:moveTo>
                    <a:pt x="0" y="8"/>
                  </a:moveTo>
                  <a:lnTo>
                    <a:pt x="16" y="16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0" name="Freeform 1030"/>
            <p:cNvSpPr>
              <a:spLocks/>
            </p:cNvSpPr>
            <p:nvPr/>
          </p:nvSpPr>
          <p:spPr bwMode="auto">
            <a:xfrm>
              <a:off x="3710310" y="1709991"/>
              <a:ext cx="50794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0" y="16"/>
                </a:cxn>
              </a:cxnLst>
              <a:rect l="0" t="0" r="r" b="b"/>
              <a:pathLst>
                <a:path w="3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1" name="Freeform 1031"/>
            <p:cNvSpPr>
              <a:spLocks/>
            </p:cNvSpPr>
            <p:nvPr/>
          </p:nvSpPr>
          <p:spPr bwMode="auto">
            <a:xfrm>
              <a:off x="3125021" y="1626659"/>
              <a:ext cx="26551" cy="210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lnTo>
                    <a:pt x="16" y="16"/>
                  </a:ln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2" name="Freeform 1032"/>
            <p:cNvSpPr>
              <a:spLocks/>
            </p:cNvSpPr>
            <p:nvPr/>
          </p:nvSpPr>
          <p:spPr bwMode="auto">
            <a:xfrm>
              <a:off x="2739445" y="1854625"/>
              <a:ext cx="12699" cy="95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3" name="Freeform 1033"/>
            <p:cNvSpPr>
              <a:spLocks/>
            </p:cNvSpPr>
            <p:nvPr/>
          </p:nvSpPr>
          <p:spPr bwMode="auto">
            <a:xfrm>
              <a:off x="2789085" y="1844089"/>
              <a:ext cx="25397" cy="2011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4" name="Line 1048"/>
            <p:cNvSpPr>
              <a:spLocks noChangeShapeType="1"/>
            </p:cNvSpPr>
            <p:nvPr/>
          </p:nvSpPr>
          <p:spPr bwMode="auto">
            <a:xfrm>
              <a:off x="3063836" y="1276090"/>
              <a:ext cx="1154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5" name="Freeform 1069"/>
            <p:cNvSpPr>
              <a:spLocks/>
            </p:cNvSpPr>
            <p:nvPr/>
          </p:nvSpPr>
          <p:spPr bwMode="auto">
            <a:xfrm>
              <a:off x="3623729" y="1699455"/>
              <a:ext cx="12699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6" name="Line 1071"/>
            <p:cNvSpPr>
              <a:spLocks noChangeShapeType="1"/>
            </p:cNvSpPr>
            <p:nvPr/>
          </p:nvSpPr>
          <p:spPr bwMode="auto">
            <a:xfrm flipV="1">
              <a:off x="3249698" y="2349828"/>
              <a:ext cx="2309" cy="10536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7" name="Freeform 1075"/>
            <p:cNvSpPr>
              <a:spLocks/>
            </p:cNvSpPr>
            <p:nvPr/>
          </p:nvSpPr>
          <p:spPr bwMode="auto">
            <a:xfrm>
              <a:off x="5490422" y="1338350"/>
              <a:ext cx="12699" cy="95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8" name="Freeform 1076"/>
            <p:cNvSpPr>
              <a:spLocks/>
            </p:cNvSpPr>
            <p:nvPr/>
          </p:nvSpPr>
          <p:spPr bwMode="auto">
            <a:xfrm>
              <a:off x="3300492" y="1327814"/>
              <a:ext cx="24243" cy="10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8" y="8"/>
                </a:cxn>
                <a:cxn ang="0">
                  <a:pos x="16" y="0"/>
                </a:cxn>
                <a:cxn ang="0">
                  <a:pos x="0" y="0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49" name="Line 1077"/>
            <p:cNvSpPr>
              <a:spLocks noChangeShapeType="1"/>
            </p:cNvSpPr>
            <p:nvPr/>
          </p:nvSpPr>
          <p:spPr bwMode="auto">
            <a:xfrm flipV="1">
              <a:off x="3286639" y="1338350"/>
              <a:ext cx="2309" cy="9579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0" name="Line 1078"/>
            <p:cNvSpPr>
              <a:spLocks noChangeShapeType="1"/>
            </p:cNvSpPr>
            <p:nvPr/>
          </p:nvSpPr>
          <p:spPr bwMode="auto">
            <a:xfrm>
              <a:off x="3300492" y="1358464"/>
              <a:ext cx="12699" cy="958"/>
            </a:xfrm>
            <a:prstGeom prst="line">
              <a:avLst/>
            </a:prstGeom>
            <a:grpFill/>
            <a:ln w="6350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1" name="Freeform 1079"/>
            <p:cNvSpPr>
              <a:spLocks/>
            </p:cNvSpPr>
            <p:nvPr/>
          </p:nvSpPr>
          <p:spPr bwMode="auto">
            <a:xfrm>
              <a:off x="3623729" y="2970507"/>
              <a:ext cx="36941" cy="41187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4" y="16"/>
                </a:cxn>
                <a:cxn ang="0">
                  <a:pos x="8" y="32"/>
                </a:cxn>
                <a:cxn ang="0">
                  <a:pos x="0" y="16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24" y="8"/>
                </a:cxn>
              </a:cxnLst>
              <a:rect l="0" t="0" r="r" b="b"/>
              <a:pathLst>
                <a:path w="24" h="32">
                  <a:moveTo>
                    <a:pt x="24" y="8"/>
                  </a:moveTo>
                  <a:lnTo>
                    <a:pt x="24" y="16"/>
                  </a:lnTo>
                  <a:lnTo>
                    <a:pt x="8" y="32"/>
                  </a:lnTo>
                  <a:lnTo>
                    <a:pt x="0" y="16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4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2" name="Freeform 1083"/>
            <p:cNvSpPr>
              <a:spLocks/>
            </p:cNvSpPr>
            <p:nvPr/>
          </p:nvSpPr>
          <p:spPr bwMode="auto">
            <a:xfrm>
              <a:off x="2913762" y="1338350"/>
              <a:ext cx="87736" cy="71838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40" y="16"/>
                </a:cxn>
                <a:cxn ang="0">
                  <a:pos x="56" y="16"/>
                </a:cxn>
                <a:cxn ang="0">
                  <a:pos x="56" y="32"/>
                </a:cxn>
                <a:cxn ang="0">
                  <a:pos x="48" y="48"/>
                </a:cxn>
                <a:cxn ang="0">
                  <a:pos x="8" y="56"/>
                </a:cxn>
                <a:cxn ang="0">
                  <a:pos x="0" y="48"/>
                </a:cxn>
                <a:cxn ang="0">
                  <a:pos x="8" y="48"/>
                </a:cxn>
                <a:cxn ang="0">
                  <a:pos x="24" y="32"/>
                </a:cxn>
                <a:cxn ang="0">
                  <a:pos x="8" y="24"/>
                </a:cxn>
                <a:cxn ang="0">
                  <a:pos x="16" y="24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24" y="8"/>
                </a:cxn>
                <a:cxn ang="0">
                  <a:pos x="32" y="0"/>
                </a:cxn>
                <a:cxn ang="0">
                  <a:pos x="40" y="0"/>
                </a:cxn>
                <a:cxn ang="0">
                  <a:pos x="32" y="8"/>
                </a:cxn>
              </a:cxnLst>
              <a:rect l="0" t="0" r="r" b="b"/>
              <a:pathLst>
                <a:path w="56" h="56">
                  <a:moveTo>
                    <a:pt x="32" y="8"/>
                  </a:moveTo>
                  <a:lnTo>
                    <a:pt x="40" y="16"/>
                  </a:lnTo>
                  <a:lnTo>
                    <a:pt x="56" y="16"/>
                  </a:lnTo>
                  <a:lnTo>
                    <a:pt x="56" y="32"/>
                  </a:lnTo>
                  <a:lnTo>
                    <a:pt x="48" y="48"/>
                  </a:lnTo>
                  <a:lnTo>
                    <a:pt x="8" y="56"/>
                  </a:lnTo>
                  <a:lnTo>
                    <a:pt x="0" y="48"/>
                  </a:lnTo>
                  <a:lnTo>
                    <a:pt x="8" y="48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3" name="Freeform 1084"/>
            <p:cNvSpPr>
              <a:spLocks/>
            </p:cNvSpPr>
            <p:nvPr/>
          </p:nvSpPr>
          <p:spPr bwMode="auto">
            <a:xfrm>
              <a:off x="3163116" y="1369001"/>
              <a:ext cx="73883" cy="5172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6" y="8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32" y="16"/>
                </a:cxn>
                <a:cxn ang="0">
                  <a:pos x="24" y="8"/>
                </a:cxn>
                <a:cxn ang="0">
                  <a:pos x="48" y="0"/>
                </a:cxn>
                <a:cxn ang="0">
                  <a:pos x="40" y="16"/>
                </a:cxn>
                <a:cxn ang="0">
                  <a:pos x="32" y="24"/>
                </a:cxn>
                <a:cxn ang="0">
                  <a:pos x="32" y="40"/>
                </a:cxn>
                <a:cxn ang="0">
                  <a:pos x="16" y="32"/>
                </a:cxn>
                <a:cxn ang="0">
                  <a:pos x="0" y="32"/>
                </a:cxn>
              </a:cxnLst>
              <a:rect l="0" t="0" r="r" b="b"/>
              <a:pathLst>
                <a:path w="48" h="40">
                  <a:moveTo>
                    <a:pt x="0" y="32"/>
                  </a:moveTo>
                  <a:lnTo>
                    <a:pt x="16" y="8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32" y="16"/>
                  </a:lnTo>
                  <a:lnTo>
                    <a:pt x="24" y="8"/>
                  </a:lnTo>
                  <a:lnTo>
                    <a:pt x="48" y="0"/>
                  </a:lnTo>
                  <a:lnTo>
                    <a:pt x="40" y="16"/>
                  </a:lnTo>
                  <a:lnTo>
                    <a:pt x="32" y="24"/>
                  </a:lnTo>
                  <a:lnTo>
                    <a:pt x="32" y="40"/>
                  </a:lnTo>
                  <a:lnTo>
                    <a:pt x="16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4" name="Freeform 1085"/>
            <p:cNvSpPr>
              <a:spLocks/>
            </p:cNvSpPr>
            <p:nvPr/>
          </p:nvSpPr>
          <p:spPr bwMode="auto">
            <a:xfrm>
              <a:off x="3398618" y="1441796"/>
              <a:ext cx="100434" cy="41187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24"/>
                </a:cxn>
                <a:cxn ang="0">
                  <a:pos x="24" y="32"/>
                </a:cxn>
                <a:cxn ang="0">
                  <a:pos x="48" y="16"/>
                </a:cxn>
                <a:cxn ang="0">
                  <a:pos x="64" y="16"/>
                </a:cxn>
                <a:cxn ang="0">
                  <a:pos x="64" y="8"/>
                </a:cxn>
                <a:cxn ang="0">
                  <a:pos x="56" y="8"/>
                </a:cxn>
                <a:cxn ang="0">
                  <a:pos x="40" y="8"/>
                </a:cxn>
                <a:cxn ang="0">
                  <a:pos x="16" y="0"/>
                </a:cxn>
                <a:cxn ang="0">
                  <a:pos x="0" y="16"/>
                </a:cxn>
              </a:cxnLst>
              <a:rect l="0" t="0" r="r" b="b"/>
              <a:pathLst>
                <a:path w="64" h="32">
                  <a:moveTo>
                    <a:pt x="0" y="16"/>
                  </a:moveTo>
                  <a:lnTo>
                    <a:pt x="8" y="24"/>
                  </a:lnTo>
                  <a:lnTo>
                    <a:pt x="24" y="32"/>
                  </a:lnTo>
                  <a:lnTo>
                    <a:pt x="48" y="16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56" y="8"/>
                  </a:lnTo>
                  <a:lnTo>
                    <a:pt x="40" y="8"/>
                  </a:lnTo>
                  <a:lnTo>
                    <a:pt x="16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  <p:sp>
          <p:nvSpPr>
            <p:cNvPr id="355" name="Freeform 1086"/>
            <p:cNvSpPr>
              <a:spLocks/>
            </p:cNvSpPr>
            <p:nvPr/>
          </p:nvSpPr>
          <p:spPr bwMode="auto">
            <a:xfrm>
              <a:off x="3313190" y="1410188"/>
              <a:ext cx="110824" cy="51723"/>
            </a:xfrm>
            <a:custGeom>
              <a:avLst/>
              <a:gdLst/>
              <a:ahLst/>
              <a:cxnLst>
                <a:cxn ang="0">
                  <a:pos x="72" y="24"/>
                </a:cxn>
                <a:cxn ang="0">
                  <a:pos x="56" y="16"/>
                </a:cxn>
                <a:cxn ang="0">
                  <a:pos x="48" y="8"/>
                </a:cxn>
                <a:cxn ang="0">
                  <a:pos x="32" y="8"/>
                </a:cxn>
                <a:cxn ang="0">
                  <a:pos x="32" y="0"/>
                </a:cxn>
                <a:cxn ang="0">
                  <a:pos x="0" y="16"/>
                </a:cxn>
                <a:cxn ang="0">
                  <a:pos x="8" y="24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40" y="32"/>
                </a:cxn>
                <a:cxn ang="0">
                  <a:pos x="56" y="40"/>
                </a:cxn>
                <a:cxn ang="0">
                  <a:pos x="72" y="24"/>
                </a:cxn>
              </a:cxnLst>
              <a:rect l="0" t="0" r="r" b="b"/>
              <a:pathLst>
                <a:path w="72" h="40">
                  <a:moveTo>
                    <a:pt x="72" y="24"/>
                  </a:moveTo>
                  <a:lnTo>
                    <a:pt x="56" y="16"/>
                  </a:lnTo>
                  <a:lnTo>
                    <a:pt x="48" y="8"/>
                  </a:lnTo>
                  <a:lnTo>
                    <a:pt x="32" y="8"/>
                  </a:lnTo>
                  <a:lnTo>
                    <a:pt x="32" y="0"/>
                  </a:lnTo>
                  <a:lnTo>
                    <a:pt x="0" y="16"/>
                  </a:lnTo>
                  <a:lnTo>
                    <a:pt x="8" y="24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56" y="40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6350" cmpd="sng">
              <a:solidFill>
                <a:schemeClr val="tx1">
                  <a:alpha val="67059"/>
                </a:schemeClr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solidFill>
                  <a:srgbClr val="626469"/>
                </a:solidFill>
                <a:cs typeface="Arial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Conclusión: </a:t>
            </a:r>
            <a:r>
              <a:rPr lang="pt-BR" sz="2600" b="1" dirty="0" smtClean="0">
                <a:solidFill>
                  <a:srgbClr val="006600"/>
                </a:solidFill>
              </a:rPr>
              <a:t>tenemos que producir más y más rápido</a:t>
            </a:r>
            <a:endParaRPr lang="pt-BR" sz="2600" b="1" dirty="0">
              <a:solidFill>
                <a:srgbClr val="006600"/>
              </a:solidFill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695575" y="1130642"/>
            <a:ext cx="3752850" cy="3486150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1,6% </a:t>
            </a: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a.a.</a:t>
            </a:r>
          </a:p>
        </p:txBody>
      </p:sp>
      <p:sp>
        <p:nvSpPr>
          <p:cNvPr id="358" name="Oval 357"/>
          <p:cNvSpPr>
            <a:spLocks noChangeAspect="1"/>
          </p:cNvSpPr>
          <p:nvPr/>
        </p:nvSpPr>
        <p:spPr bwMode="auto">
          <a:xfrm>
            <a:off x="3164681" y="1566411"/>
            <a:ext cx="2814638" cy="2614613"/>
          </a:xfrm>
          <a:prstGeom prst="ellipse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75000"/>
                </a:schemeClr>
              </a:gs>
              <a:gs pos="80000">
                <a:schemeClr val="accent2">
                  <a:shade val="93000"/>
                  <a:satMod val="130000"/>
                  <a:alpha val="75000"/>
                </a:schemeClr>
              </a:gs>
              <a:gs pos="100000">
                <a:schemeClr val="accent2">
                  <a:shade val="94000"/>
                  <a:satMod val="135000"/>
                  <a:alpha val="7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1,2%</a:t>
            </a:r>
            <a:r>
              <a:rPr lang="pt-BR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pt-B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a.a.</a:t>
            </a:r>
          </a:p>
        </p:txBody>
      </p:sp>
      <p:sp>
        <p:nvSpPr>
          <p:cNvPr id="361" name="TextBox 360"/>
          <p:cNvSpPr txBox="1">
            <a:spLocks noChangeArrowheads="1"/>
          </p:cNvSpPr>
          <p:nvPr/>
        </p:nvSpPr>
        <p:spPr bwMode="auto">
          <a:xfrm>
            <a:off x="495300" y="5013325"/>
            <a:ext cx="86487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MX" altLang="es-MX" sz="2800" b="1">
                <a:solidFill>
                  <a:srgbClr val="626469"/>
                </a:solidFill>
              </a:rPr>
              <a:t>Creando un déficit de </a:t>
            </a:r>
            <a:r>
              <a:rPr lang="es-MX" altLang="es-MX" sz="2800" b="1">
                <a:solidFill>
                  <a:srgbClr val="00A0BE"/>
                </a:solidFill>
              </a:rPr>
              <a:t>0,4%</a:t>
            </a:r>
            <a:r>
              <a:rPr lang="es-MX" altLang="es-MX" sz="2800" b="1">
                <a:solidFill>
                  <a:srgbClr val="626469"/>
                </a:solidFill>
              </a:rPr>
              <a:t> a.a. entre oferta y demanda globalmente.</a:t>
            </a:r>
          </a:p>
        </p:txBody>
      </p:sp>
      <p:sp>
        <p:nvSpPr>
          <p:cNvPr id="362" name="Oval 361"/>
          <p:cNvSpPr/>
          <p:nvPr/>
        </p:nvSpPr>
        <p:spPr bwMode="auto">
          <a:xfrm>
            <a:off x="2695575" y="1130642"/>
            <a:ext cx="3752850" cy="348615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pt-B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802" name="Rectangle 16"/>
          <p:cNvSpPr>
            <a:spLocks noChangeArrowheads="1"/>
          </p:cNvSpPr>
          <p:nvPr/>
        </p:nvSpPr>
        <p:spPr bwMode="auto">
          <a:xfrm>
            <a:off x="2124075" y="6370638"/>
            <a:ext cx="6484938" cy="487362"/>
          </a:xfrm>
          <a:prstGeom prst="rect">
            <a:avLst/>
          </a:prstGeom>
          <a:noFill/>
          <a:ln>
            <a:noFill/>
          </a:ln>
          <a:effectLst>
            <a:prstShdw prst="shdw17" dist="17961" dir="13500000">
              <a:srgbClr val="8C8C8C"/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7526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s-MX" altLang="es-MX" sz="1200" i="1">
                <a:solidFill>
                  <a:srgbClr val="626469"/>
                </a:solidFill>
              </a:rPr>
              <a:t>Fuente: USDA y FAO</a:t>
            </a:r>
          </a:p>
          <a:p>
            <a:pPr algn="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s-MX" altLang="es-MX" sz="1200" i="1">
                <a:solidFill>
                  <a:srgbClr val="626469"/>
                </a:solidFill>
              </a:rPr>
              <a:t>*Incrementos agregados en productividad y área cultivada</a:t>
            </a:r>
          </a:p>
        </p:txBody>
      </p:sp>
      <p:sp>
        <p:nvSpPr>
          <p:cNvPr id="364" name="Oval 363"/>
          <p:cNvSpPr>
            <a:spLocks noChangeAspect="1"/>
          </p:cNvSpPr>
          <p:nvPr/>
        </p:nvSpPr>
        <p:spPr bwMode="auto">
          <a:xfrm>
            <a:off x="3164681" y="1566411"/>
            <a:ext cx="2814638" cy="2614613"/>
          </a:xfrm>
          <a:prstGeom prst="ellipse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  <a:defRPr/>
            </a:pPr>
            <a:r>
              <a:rPr lang="pt-BR" sz="6600" b="1" dirty="0">
                <a:solidFill>
                  <a:srgbClr val="626469"/>
                </a:solidFill>
              </a:rPr>
              <a:t>0,4%</a:t>
            </a:r>
            <a:r>
              <a:rPr lang="pt-BR" sz="8800" dirty="0">
                <a:solidFill>
                  <a:srgbClr val="626469"/>
                </a:solidFill>
              </a:rPr>
              <a:t> </a:t>
            </a:r>
            <a:r>
              <a:rPr lang="pt-BR" sz="2000" dirty="0">
                <a:solidFill>
                  <a:srgbClr val="626469"/>
                </a:solidFill>
              </a:rPr>
              <a:t>a.a.</a:t>
            </a:r>
          </a:p>
        </p:txBody>
      </p:sp>
    </p:spTree>
    <p:extLst>
      <p:ext uri="{BB962C8B-B14F-4D97-AF65-F5344CB8AC3E}">
        <p14:creationId xmlns:p14="http://schemas.microsoft.com/office/powerpoint/2010/main" xmlns="" val="21041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909454"/>
            <a:ext cx="5781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/>
              <a:t>GRAN PARTE DEL PROBLEMA Y DE LA </a:t>
            </a:r>
          </a:p>
          <a:p>
            <a:pPr algn="ctr"/>
            <a:r>
              <a:rPr lang="es-ES" sz="2800" b="1" dirty="0" smtClean="0"/>
              <a:t>SOLUCIÓN ESTA EN EL SUELO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xmlns="" val="896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495300" y="239713"/>
            <a:ext cx="8229600" cy="723900"/>
          </a:xfrm>
        </p:spPr>
        <p:txBody>
          <a:bodyPr/>
          <a:lstStyle/>
          <a:p>
            <a:pPr>
              <a:defRPr/>
            </a:pPr>
            <a:r>
              <a:rPr lang="es-CO" sz="3200" b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MS PGothic" charset="0"/>
                <a:cs typeface="Calibri"/>
              </a:rPr>
              <a:t>Cuidado del </a:t>
            </a:r>
            <a:r>
              <a:rPr lang="es-CO" sz="3200" b="1" dirty="0" smtClean="0">
                <a:solidFill>
                  <a:srgbClr val="595959"/>
                </a:solidFill>
                <a:latin typeface="Calibri"/>
                <a:ea typeface="MS PGothic" charset="0"/>
                <a:cs typeface="Calibri"/>
              </a:rPr>
              <a:t>suelo…</a:t>
            </a:r>
            <a:endParaRPr lang="es-CO" sz="3200" b="1" dirty="0">
              <a:solidFill>
                <a:srgbClr val="595959"/>
              </a:solidFill>
              <a:latin typeface="Calibri"/>
              <a:ea typeface="MS PGothic" charset="0"/>
              <a:cs typeface="Calibri"/>
            </a:endParaRPr>
          </a:p>
        </p:txBody>
      </p:sp>
      <p:sp>
        <p:nvSpPr>
          <p:cNvPr id="40963" name="AutoShape 30" descr="data:image/jpeg;base64,/9j/4AAQSkZJRgABAQAAAQABAAD/2wCEAAkGBhMRERAUEBQUFRQUGBUTGBAUFBQVFxgYFBAYFBYUFBcXHCYhGBokGRUcHzImIycpLCwtIR4xNTAqNSYrLCkBCQoKDgwOGg8PGiwkHx4wLTIvKSkpLCwvKiwuLCwwKSwvLC4sKSwsLCwvKiksLCwsKSksLzUpNCwpKSwpKSwsKf/AABEIAIYAcQMBIgACEQEDEQH/xAAbAAEAAgMBAQAAAAAAAAAAAAAAAQUCAwQGB//EADcQAAIBAgMFBAoABgMAAAAAAAECAAMRBCExBRJBUZEiYXGBEzJCUqGxwdHh8AYUM2Ky8XKCkv/EABoBAQADAQEBAAAAAAAAAAAAAAACAwQFAQb/xAAmEQADAAIBAwMEAwAAAAAAAAAAAQIDESEEEjETIlEFMkFhI+Hw/9oADAMBAAIRAxEAPwD7jERAEREAREx3xAMokXi8AmJBMwFT7+U82DZEgNJnoEREAREQBERAEREAhheaSvPTqPuJvkESLWwVmJ2h6NguZv7N87e8p4zChtYl9025g2IPn3zp2hs5aos18swwyIMoWG61nYMyaA3ViPlflY/WcTq8ufDe0+DbiiLn9np6dYNprykMufjp4/mUlHEA18jqoPTn3y1o4oPe3A2PcQfxNXT9bOZarhlN4nBtDWNuB0+om4GeexmJcV2QH3agHPsbpHUTtwW0952XhkR3EjMfWSjrY73D45FYa7e4tYkCTOiUCIiAIiIAiIgCIiAYswlftLZy1F0UngSNPMZ2nZVGd/jy+4mmtVCZ3tzHibXHmZmzqalzfgnDae0eeDFWVXVlZPVZbtlbQnO6zo2Tiuw5OZ3vPtH8zdtNiSTSbtLmV4Eagj95zk/mmcoWQqLgNlbtaZz5i59HJ7X48HSXvnx/v7Ojay3ekR64vbhvDQrGzqZ3nduO8D3Wzz8mt5TVjwKiMQbENdG8rZ9xt1tOdqj7iroarEHqAeuvWRyXu+4KW47dnpsBiRURSJ0yvwChOzyANvEkSwn1PS5HkxJvyc3IkqehERNJAREQBERAEREAhhKbbdNgFdRfcPaXW6nX5S5nNjaO8pANiRa/yPWZeqx9+Nosx120mUeDIZ2OqFbdRl9fhNRxRQEH1XHZbkeTTD+YdVqAixACkjQ3a28Os6sTgi6qqW3lUEqdCDwvzyny0y64Xk6XCfu8GnDOr0ymmRueWfZ+Oc0LU3FAq3DI2+vfz8tfK024LAMKdcMN1tAvlvDTnIw+ISpRIq6gmx463FvLLykailrf5Jtrb1ytljspWa9R9X4d2oAl2plPg3LEH1VHZA8cs5b09B4CfQ/TX/Ho53UfcZWiInUM4kGLzi2vtVMPTLvmdFQasx0USNUpW2epNvSOqrWVAWchVGrMQAPEmVVb+J6ItbeYHQ2sD/xvm3kCJR+jrYmqA9i4z3dadAdw0ap3nThPS7O2LTo5gbznWo2bHz4TLOW8r9nC+WXOJj7vJFDajOLrRq+Lbq/M3+E7KdQnVSPMH5GbLSZplNeWUtr8CYstwZlEmeHm8bhmWod0bysDvJxz1sO+15v2QcgTq1+gBykbVRlqqVzPFeY4fEkdIwNQk3b1ibW5AHOfLUvT6l6+TotusRu2sCPSEe6jf+X+0rq1JDTWpkCTvHmb/wCgZ3baxW6yj313etz9JR4ermivfsZW555WnvXtetpE+ninGy+wV3KkiyjRfEWzlwJxYFSbEiwGi/UzunX+nR24t/JgzPdCIidEqInjMbiTWr1Kuq0j6KkP7zq/iNek9bjqu7TqMNQrHopnmtiYXLDDvaofHeNv8ROf1bbcwjTh4Tovtk7OFGmB7RzY8yZ3SJM2xKhdqM7bp7YiIkzwREQCl2+24aT30NiOa8ek1bJffZj7THoLzf8AxFgWqIrJqlyRzBGfymezMIKFIs2tt49NJws2C66reuOGbVUrD+zDHYH05rDQruBTyYXb62nLsPY/tvYk6cu8ztVzTw5Y+u9zb+5zkJ34WjuIq8gBNldLjy2qpFfq3MOU+DYi2mUROhKUrSMwiInoNGNp71OoOasOqym2KP6B5Bk6E/eX5lMtH0bsvC++v1H7ymHqVqpv4Lsb9rRcyZijXFxMptT3yikRET0CImFSoFBJyAzJ8IBz41r7qDVzb/qM2PTLznNjG9LUWkPVWzVD3DML5maximJLgXd+zTT3U95uV9ekySkVHo6Zu7ZvU5X1PjyEyuu4tS0bP6tbL1KXQv8AiWU04bDhFCroP25m6XxOiFPYiIkyIiIgEWmrE4YOORGYPIzdEjUqlphPRy0HIybL91E6QZDKDrICWlUTUceUSb2ZxImLX4S1vREl3AFzkOcrMVV9Jrkg0U+0eBbu7uM7GwpJuzeVpmmHUcM+ZzMopXfHhE00jko0GN7XF9ah9Y9yjgJ2UKAQWX8nvJmyTLYxqSLeyLSYiWHgiIgCIiAIiIAiIgCIiAIiIAiIgCIiAIiIAiIgH//Z"/>
          <p:cNvSpPr>
            <a:spLocks noChangeAspect="1" noChangeArrowheads="1"/>
          </p:cNvSpPr>
          <p:nvPr/>
        </p:nvSpPr>
        <p:spPr bwMode="auto">
          <a:xfrm>
            <a:off x="157163" y="2968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alibri" charset="0"/>
            </a:endParaRPr>
          </a:p>
        </p:txBody>
      </p:sp>
      <p:pic>
        <p:nvPicPr>
          <p:cNvPr id="39940" name="Imagen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909" y="889003"/>
            <a:ext cx="4281487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CuadroTexto 10"/>
          <p:cNvSpPr txBox="1">
            <a:spLocks noChangeArrowheads="1"/>
          </p:cNvSpPr>
          <p:nvPr/>
        </p:nvSpPr>
        <p:spPr bwMode="auto">
          <a:xfrm>
            <a:off x="4368800" y="937689"/>
            <a:ext cx="46609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dirty="0">
                <a:solidFill>
                  <a:srgbClr val="984807"/>
                </a:solidFill>
              </a:rPr>
              <a:t>Según la FAO América Latina y el Caribe tienen </a:t>
            </a:r>
            <a:r>
              <a:rPr lang="es-ES" sz="1800" b="1" dirty="0">
                <a:solidFill>
                  <a:srgbClr val="984807"/>
                </a:solidFill>
              </a:rPr>
              <a:t>las reservas de tierra cultivable más grandes del mundo</a:t>
            </a:r>
            <a:r>
              <a:rPr lang="es-ES" sz="1800" dirty="0">
                <a:solidFill>
                  <a:srgbClr val="984807"/>
                </a:solidFill>
              </a:rPr>
              <a:t>, por lo que el cuidado y preservación de sus suelos es fundamental. </a:t>
            </a:r>
          </a:p>
          <a:p>
            <a:pPr eaLnBrk="1" hangingPunct="1"/>
            <a:endParaRPr lang="es-ES" sz="1800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2066396"/>
            <a:ext cx="6483350" cy="4278312"/>
            <a:chOff x="0" y="2066396"/>
            <a:chExt cx="6483350" cy="4278312"/>
          </a:xfrm>
        </p:grpSpPr>
        <p:pic>
          <p:nvPicPr>
            <p:cNvPr id="40966" name="Picture 7" descr="C:\Users\Mónica Velásquez\AppData\Local\Microsoft\Windows\Temporary Internet Files\Content.IE5\VXHYGAMH\12634011_xxl[1]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038" y="2066396"/>
              <a:ext cx="4278312" cy="427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Rectangle 4"/>
            <p:cNvSpPr>
              <a:spLocks noChangeArrowheads="1"/>
            </p:cNvSpPr>
            <p:nvPr/>
          </p:nvSpPr>
          <p:spPr bwMode="auto">
            <a:xfrm>
              <a:off x="0" y="3411538"/>
              <a:ext cx="3124200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es-ES_tradnl" sz="2400">
                  <a:solidFill>
                    <a:srgbClr val="7F7F7F"/>
                  </a:solidFill>
                  <a:latin typeface="Tahoma" charset="0"/>
                  <a:cs typeface="Tahoma" charset="0"/>
                </a:rPr>
                <a:t>Si esta fuera la tierra</a:t>
              </a:r>
              <a:br>
                <a:rPr lang="es-ES_tradnl" sz="2400">
                  <a:solidFill>
                    <a:srgbClr val="7F7F7F"/>
                  </a:solidFill>
                  <a:latin typeface="Tahoma" charset="0"/>
                  <a:cs typeface="Tahoma" charset="0"/>
                </a:rPr>
              </a:br>
              <a:r>
                <a:rPr lang="es-ES_tradnl" sz="2000" i="1">
                  <a:solidFill>
                    <a:srgbClr val="7F7F7F"/>
                  </a:solidFill>
                  <a:latin typeface="Tahoma" charset="0"/>
                  <a:cs typeface="Tahoma" charset="0"/>
                </a:rPr>
                <a:t>(superficie de 50,9 mil millones de hectáreas)</a:t>
              </a:r>
              <a:r>
                <a:rPr lang="es-ES_tradnl" sz="2000">
                  <a:solidFill>
                    <a:srgbClr val="7F7F7F"/>
                  </a:solidFill>
                  <a:latin typeface="Tahoma" charset="0"/>
                  <a:cs typeface="Tahoma" charset="0"/>
                </a:rPr>
                <a:t>…</a:t>
              </a:r>
            </a:p>
          </p:txBody>
        </p:sp>
      </p:grpSp>
      <p:grpSp>
        <p:nvGrpSpPr>
          <p:cNvPr id="67" name="Group 1"/>
          <p:cNvGrpSpPr>
            <a:grpSpLocks/>
          </p:cNvGrpSpPr>
          <p:nvPr/>
        </p:nvGrpSpPr>
        <p:grpSpPr bwMode="auto">
          <a:xfrm>
            <a:off x="5932488" y="3213100"/>
            <a:ext cx="3287712" cy="388938"/>
            <a:chOff x="3862343" y="3259134"/>
            <a:chExt cx="3944430" cy="491323"/>
          </a:xfrm>
        </p:grpSpPr>
        <p:sp>
          <p:nvSpPr>
            <p:cNvPr id="40971" name="7 CuadroTexto"/>
            <p:cNvSpPr txBox="1">
              <a:spLocks noChangeArrowheads="1"/>
            </p:cNvSpPr>
            <p:nvPr/>
          </p:nvSpPr>
          <p:spPr bwMode="auto">
            <a:xfrm>
              <a:off x="4435475" y="3259134"/>
              <a:ext cx="3371298" cy="42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600" dirty="0">
                  <a:solidFill>
                    <a:srgbClr val="595959"/>
                  </a:solidFill>
                  <a:latin typeface="Tahoma" charset="0"/>
                  <a:cs typeface="Tahoma" charset="0"/>
                </a:rPr>
                <a:t>…esta sería el área cultivable</a:t>
              </a:r>
              <a:endParaRPr lang="es-ES" sz="1600" dirty="0">
                <a:solidFill>
                  <a:srgbClr val="595959"/>
                </a:solidFill>
                <a:latin typeface="Tahoma" charset="0"/>
                <a:cs typeface="Tahoma" charset="0"/>
              </a:endParaRPr>
            </a:p>
          </p:txBody>
        </p:sp>
        <p:sp>
          <p:nvSpPr>
            <p:cNvPr id="69" name="12 Elipse"/>
            <p:cNvSpPr/>
            <p:nvPr/>
          </p:nvSpPr>
          <p:spPr>
            <a:xfrm>
              <a:off x="3862343" y="3259138"/>
              <a:ext cx="518568" cy="491319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  <a:reflection blurRad="6350" stA="52000" endA="300" endPos="35000" dir="5400000" sy="-100000" algn="bl" rotWithShape="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CO" sz="2000">
                <a:solidFill>
                  <a:prstClr val="white"/>
                </a:solidFill>
              </a:endParaRPr>
            </a:p>
          </p:txBody>
        </p:sp>
      </p:grp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6213475" y="4379913"/>
            <a:ext cx="26955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0" rIns="288000" bIns="0" anchor="ctr"/>
          <a:lstStyle/>
          <a:p>
            <a:pPr algn="ctr">
              <a:buSzPct val="160000"/>
            </a:pPr>
            <a:r>
              <a:rPr lang="es-ES" b="1" dirty="0">
                <a:solidFill>
                  <a:srgbClr val="53A82A"/>
                </a:solidFill>
                <a:latin typeface="Tahoma" charset="0"/>
                <a:cs typeface="Tahoma" charset="0"/>
              </a:rPr>
              <a:t>Hoy cultivamos 1.500 millones de hectáreas (2.94%) </a:t>
            </a:r>
          </a:p>
        </p:txBody>
      </p:sp>
      <p:sp>
        <p:nvSpPr>
          <p:cNvPr id="40970" name="21 Rectángulo"/>
          <p:cNvSpPr>
            <a:spLocks noChangeArrowheads="1"/>
          </p:cNvSpPr>
          <p:nvPr/>
        </p:nvSpPr>
        <p:spPr bwMode="auto">
          <a:xfrm>
            <a:off x="476780" y="5779292"/>
            <a:ext cx="86058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100" i="1" dirty="0">
                <a:solidFill>
                  <a:srgbClr val="000000"/>
                </a:solidFill>
              </a:rPr>
              <a:t>Rising Global Interest in Farmland,  Can it yield sustainable and equitable benefits?</a:t>
            </a:r>
          </a:p>
          <a:p>
            <a:pPr algn="r"/>
            <a:r>
              <a:rPr lang="es-CO" sz="1100" i="1" dirty="0">
                <a:solidFill>
                  <a:srgbClr val="000000"/>
                </a:solidFill>
              </a:rPr>
              <a:t>Banco Mundial 2010</a:t>
            </a:r>
          </a:p>
        </p:txBody>
      </p:sp>
      <p:sp>
        <p:nvSpPr>
          <p:cNvPr id="14" name="CuadroTexto 10"/>
          <p:cNvSpPr txBox="1">
            <a:spLocks noChangeArrowheads="1"/>
          </p:cNvSpPr>
          <p:nvPr/>
        </p:nvSpPr>
        <p:spPr bwMode="auto">
          <a:xfrm>
            <a:off x="4301068" y="2236725"/>
            <a:ext cx="466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 b="1" dirty="0" smtClean="0">
                <a:solidFill>
                  <a:srgbClr val="984807"/>
                </a:solidFill>
              </a:rPr>
              <a:t>Una gran desafío y Oportunidad para L.A</a:t>
            </a:r>
            <a:r>
              <a:rPr lang="es-ES" sz="1800" dirty="0" smtClean="0">
                <a:solidFill>
                  <a:srgbClr val="984807"/>
                </a:solidFill>
              </a:rPr>
              <a:t>.</a:t>
            </a:r>
            <a:endParaRPr lang="es-ES" sz="1800" dirty="0">
              <a:solidFill>
                <a:srgbClr val="984807"/>
              </a:solidFill>
            </a:endParaRPr>
          </a:p>
          <a:p>
            <a:pPr eaLnBrk="1" hangingPunct="1"/>
            <a:endParaRPr lang="es-ES" sz="18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75" y="5808133"/>
            <a:ext cx="9143999" cy="11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1397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40969" grpId="0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5034" y="2879953"/>
            <a:ext cx="7042067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degradación del suelo está considerada como el mayor problema ambiental que amenaza la producción mundial de alimentos (PNUMA 2000) y uno de los principales peligros para el desarrollo sostenible de los terrenos agrícolas (Castillo 2004).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3153" y="1781299"/>
            <a:ext cx="72940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 smtClean="0"/>
              <a:t>…debido a la cada vez más escasa cantidad de suelo agrícola: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xmlns="" val="41338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5034" y="2879953"/>
            <a:ext cx="70420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La erosión de suelos es uno de los riesgos ambientales más importantes en </a:t>
            </a:r>
            <a:r>
              <a:rPr lang="es-MX" sz="2000" dirty="0" smtClean="0"/>
              <a:t>el mundo. </a:t>
            </a:r>
            <a:r>
              <a:rPr lang="es-MX" sz="2000" dirty="0"/>
              <a:t>A pesar de haber sido estudiado durante varias décadas, el conocimiento actual de este proceso es aún bastante escaso y superficial.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6291" y="1367349"/>
            <a:ext cx="62413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b="1" dirty="0" smtClean="0"/>
              <a:t>…aún no existe suficiente conciencia sobre el tema:</a:t>
            </a:r>
            <a:endParaRPr lang="es-MX" sz="2200" b="1" dirty="0"/>
          </a:p>
        </p:txBody>
      </p:sp>
    </p:spTree>
    <p:extLst>
      <p:ext uri="{BB962C8B-B14F-4D97-AF65-F5344CB8AC3E}">
        <p14:creationId xmlns:p14="http://schemas.microsoft.com/office/powerpoint/2010/main" xmlns="" val="10367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5943600"/>
            <a:ext cx="9143999" cy="1048806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43551" y="5794375"/>
            <a:ext cx="8300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b="1" i="1" dirty="0" smtClean="0"/>
              <a:t>FAO 2015</a:t>
            </a:r>
            <a:endParaRPr lang="es-ES" sz="1600" b="1" i="1" dirty="0"/>
          </a:p>
        </p:txBody>
      </p:sp>
      <p:grpSp>
        <p:nvGrpSpPr>
          <p:cNvPr id="2" name="Agrupar 1"/>
          <p:cNvGrpSpPr/>
          <p:nvPr/>
        </p:nvGrpSpPr>
        <p:grpSpPr>
          <a:xfrm>
            <a:off x="4400498" y="1545679"/>
            <a:ext cx="4743502" cy="3045373"/>
            <a:chOff x="78243" y="1550460"/>
            <a:chExt cx="4743502" cy="3045373"/>
          </a:xfrm>
        </p:grpSpPr>
        <p:pic>
          <p:nvPicPr>
            <p:cNvPr id="14" name="Imagen 5"/>
            <p:cNvPicPr>
              <a:picLocks noChangeAspect="1"/>
            </p:cNvPicPr>
            <p:nvPr/>
          </p:nvPicPr>
          <p:blipFill rotWithShape="1">
            <a:blip r:embed="rId3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8243" y="1550460"/>
              <a:ext cx="4743502" cy="3045373"/>
            </a:xfrm>
            <a:prstGeom prst="rect">
              <a:avLst/>
            </a:prstGeom>
          </p:spPr>
        </p:pic>
        <p:sp>
          <p:nvSpPr>
            <p:cNvPr id="15" name="CuadroTexto 1"/>
            <p:cNvSpPr txBox="1"/>
            <p:nvPr/>
          </p:nvSpPr>
          <p:spPr>
            <a:xfrm>
              <a:off x="1364225" y="2312905"/>
              <a:ext cx="1984113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4000" b="1" dirty="0">
                  <a:solidFill>
                    <a:schemeClr val="bg2">
                      <a:lumMod val="25000"/>
                    </a:schemeClr>
                  </a:solidFill>
                  <a:latin typeface="+mj-lt"/>
                  <a:cs typeface="Avenir Book"/>
                </a:rPr>
                <a:t>25% </a:t>
              </a:r>
            </a:p>
          </p:txBody>
        </p:sp>
        <p:sp>
          <p:nvSpPr>
            <p:cNvPr id="16" name="CuadroTexto 9"/>
            <p:cNvSpPr txBox="1"/>
            <p:nvPr/>
          </p:nvSpPr>
          <p:spPr>
            <a:xfrm>
              <a:off x="395416" y="3599050"/>
              <a:ext cx="4237413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" sz="2800" b="1" dirty="0">
                  <a:latin typeface="+mj-lt"/>
                  <a:cs typeface="Avenir Book"/>
                </a:rPr>
                <a:t>del suelo del planeta está degradado</a:t>
              </a: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-3175" y="1581850"/>
            <a:ext cx="4400368" cy="3031802"/>
            <a:chOff x="59245" y="1581850"/>
            <a:chExt cx="4337948" cy="3031802"/>
          </a:xfrm>
        </p:grpSpPr>
        <p:grpSp>
          <p:nvGrpSpPr>
            <p:cNvPr id="18" name="Agrupar 17"/>
            <p:cNvGrpSpPr/>
            <p:nvPr/>
          </p:nvGrpSpPr>
          <p:grpSpPr>
            <a:xfrm>
              <a:off x="59245" y="1581850"/>
              <a:ext cx="4337948" cy="3031802"/>
              <a:chOff x="5087009" y="4360963"/>
              <a:chExt cx="4060579" cy="1631321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 rotWithShape="1">
              <a:blip r:embed="rId4"/>
              <a:srcRect l="38892"/>
              <a:stretch/>
            </p:blipFill>
            <p:spPr>
              <a:xfrm>
                <a:off x="5087009" y="4360963"/>
                <a:ext cx="1984597" cy="1631321"/>
              </a:xfrm>
              <a:prstGeom prst="rect">
                <a:avLst/>
              </a:prstGeom>
            </p:spPr>
          </p:pic>
          <p:pic>
            <p:nvPicPr>
              <p:cNvPr id="21" name="Imagen 20"/>
              <p:cNvPicPr>
                <a:picLocks noChangeAspect="1"/>
              </p:cNvPicPr>
              <p:nvPr/>
            </p:nvPicPr>
            <p:blipFill rotWithShape="1">
              <a:blip r:embed="rId4"/>
              <a:srcRect l="38892"/>
              <a:stretch/>
            </p:blipFill>
            <p:spPr>
              <a:xfrm>
                <a:off x="7071606" y="4360963"/>
                <a:ext cx="2075982" cy="1631321"/>
              </a:xfrm>
              <a:prstGeom prst="rect">
                <a:avLst/>
              </a:prstGeom>
            </p:spPr>
          </p:pic>
        </p:grpSp>
        <p:sp>
          <p:nvSpPr>
            <p:cNvPr id="4" name="Rectángulo 3"/>
            <p:cNvSpPr/>
            <p:nvPr/>
          </p:nvSpPr>
          <p:spPr>
            <a:xfrm>
              <a:off x="135083" y="2240052"/>
              <a:ext cx="403253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4000" b="1" dirty="0" smtClean="0">
                  <a:solidFill>
                    <a:schemeClr val="bg1"/>
                  </a:solidFill>
                  <a:latin typeface="+mj-lt"/>
                </a:rPr>
                <a:t>1 cm</a:t>
              </a:r>
            </a:p>
            <a:p>
              <a:pPr algn="ctr">
                <a:defRPr/>
              </a:pPr>
              <a:endParaRPr lang="es-ES" sz="2000" b="1" dirty="0" smtClean="0">
                <a:solidFill>
                  <a:schemeClr val="bg1"/>
                </a:solidFill>
                <a:latin typeface="+mj-lt"/>
              </a:endParaRPr>
            </a:p>
            <a:p>
              <a:pPr algn="ctr">
                <a:defRPr/>
              </a:pPr>
              <a:r>
                <a:rPr lang="es-ES" sz="2800" b="1" dirty="0" smtClean="0">
                  <a:solidFill>
                    <a:schemeClr val="bg1"/>
                  </a:solidFill>
                  <a:latin typeface="+mj-lt"/>
                </a:rPr>
                <a:t>de </a:t>
              </a:r>
              <a:r>
                <a:rPr lang="es-ES" sz="2800" b="1" dirty="0">
                  <a:solidFill>
                    <a:schemeClr val="bg1"/>
                  </a:solidFill>
                  <a:latin typeface="+mj-lt"/>
                </a:rPr>
                <a:t>suelo puede tardar </a:t>
              </a:r>
              <a:r>
                <a:rPr lang="es-ES" sz="2800" b="1" dirty="0" smtClean="0">
                  <a:solidFill>
                    <a:schemeClr val="bg1"/>
                  </a:solidFill>
                  <a:latin typeface="+mj-lt"/>
                </a:rPr>
                <a:t>de 100 a 1.000 </a:t>
              </a:r>
              <a:r>
                <a:rPr lang="es-ES" sz="2800" b="1" dirty="0">
                  <a:solidFill>
                    <a:schemeClr val="bg1"/>
                  </a:solidFill>
                  <a:latin typeface="+mj-lt"/>
                </a:rPr>
                <a:t>años en </a:t>
              </a:r>
              <a:r>
                <a:rPr lang="es-ES" sz="2800" b="1" dirty="0" smtClean="0">
                  <a:solidFill>
                    <a:schemeClr val="bg1"/>
                  </a:solidFill>
                  <a:latin typeface="+mj-lt"/>
                </a:rPr>
                <a:t>formarse </a:t>
              </a:r>
              <a:endParaRPr lang="es-ES" sz="2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99530" y="501570"/>
            <a:ext cx="3738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NUESTROS SUELOS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7114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885" y="653144"/>
            <a:ext cx="643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PRINCIPALES CAUSAS DEL DETERIORO DEL SUELO</a:t>
            </a:r>
            <a:endParaRPr lang="es-MX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151906" y="2049199"/>
            <a:ext cx="7291450" cy="239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agrícola</a:t>
            </a:r>
            <a:r>
              <a:rPr lang="es-MX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s-MX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MX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factor causante de erosión </a:t>
            </a: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amplia variedad de prácticas como: insuficiencia de uso de fertilizantes, periodo corto de barbecho, inadecuada rotación de cultivos, uso de agua de baja calidad y uso inapropiado de máquinas pesadas. 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0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4 Título"/>
          <p:cNvSpPr>
            <a:spLocks noGrp="1"/>
          </p:cNvSpPr>
          <p:nvPr>
            <p:ph type="title"/>
          </p:nvPr>
        </p:nvSpPr>
        <p:spPr>
          <a:xfrm>
            <a:off x="457200" y="695325"/>
            <a:ext cx="8229600" cy="1143000"/>
          </a:xfrm>
        </p:spPr>
        <p:txBody>
          <a:bodyPr/>
          <a:lstStyle/>
          <a:p>
            <a:pPr algn="l"/>
            <a:r>
              <a:rPr lang="es-CO" sz="3600" b="1">
                <a:solidFill>
                  <a:srgbClr val="E46C0A"/>
                </a:solidFill>
                <a:latin typeface="Calibri" charset="0"/>
                <a:ea typeface="MS PGothic" charset="0"/>
              </a:rPr>
              <a:t>¿Quién es CropLife Latin America? </a:t>
            </a:r>
          </a:p>
        </p:txBody>
      </p:sp>
      <p:sp>
        <p:nvSpPr>
          <p:cNvPr id="9219" name="5 Marcador de contenido"/>
          <p:cNvSpPr>
            <a:spLocks noGrp="1"/>
          </p:cNvSpPr>
          <p:nvPr>
            <p:ph idx="1"/>
          </p:nvPr>
        </p:nvSpPr>
        <p:spPr>
          <a:xfrm>
            <a:off x="512763" y="1838325"/>
            <a:ext cx="8229600" cy="2030413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s-CO" sz="2400" dirty="0">
                <a:solidFill>
                  <a:srgbClr val="595959"/>
                </a:solidFill>
                <a:latin typeface="Calibri" charset="0"/>
                <a:ea typeface="MS PGothic" charset="0"/>
              </a:rPr>
              <a:t>Es una organización gremial internacional, </a:t>
            </a:r>
            <a:r>
              <a:rPr lang="es-ES" sz="2400" dirty="0">
                <a:solidFill>
                  <a:srgbClr val="595959"/>
                </a:solidFill>
                <a:latin typeface="Calibri" charset="0"/>
                <a:ea typeface="MS PGothic" charset="0"/>
              </a:rPr>
              <a:t>sin ánimo de lucro, </a:t>
            </a:r>
            <a:r>
              <a:rPr lang="es-CO" sz="2400" dirty="0">
                <a:solidFill>
                  <a:srgbClr val="595959"/>
                </a:solidFill>
                <a:latin typeface="Calibri" charset="0"/>
                <a:ea typeface="MS PGothic" charset="0"/>
              </a:rPr>
              <a:t>que representa a la </a:t>
            </a:r>
            <a:r>
              <a:rPr lang="es-CO" sz="2800" b="1" i="1" dirty="0">
                <a:solidFill>
                  <a:srgbClr val="595959"/>
                </a:solidFill>
                <a:latin typeface="Calibri" charset="0"/>
                <a:ea typeface="MS PGothic" charset="0"/>
              </a:rPr>
              <a:t>Industria de la Ciencia de los Cultivos</a:t>
            </a:r>
            <a:r>
              <a:rPr lang="es-CO" sz="2400" dirty="0">
                <a:solidFill>
                  <a:srgbClr val="595959"/>
                </a:solidFill>
                <a:latin typeface="Calibri" charset="0"/>
                <a:ea typeface="MS PGothic" charset="0"/>
              </a:rPr>
              <a:t>. Nuestras afiliadas son nueve compañías de Investigación y Desarrollo, y una red de asociaciones en 18 países de América Latina.</a:t>
            </a:r>
          </a:p>
        </p:txBody>
      </p:sp>
      <p:sp>
        <p:nvSpPr>
          <p:cNvPr id="9220" name="CuadroTexto 3"/>
          <p:cNvSpPr txBox="1">
            <a:spLocks noChangeArrowheads="1"/>
          </p:cNvSpPr>
          <p:nvPr/>
        </p:nvSpPr>
        <p:spPr bwMode="auto">
          <a:xfrm>
            <a:off x="2143125" y="14288"/>
            <a:ext cx="248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s-CO" sz="1400" b="1">
                <a:solidFill>
                  <a:srgbClr val="53A82A"/>
                </a:solidFill>
                <a:latin typeface="Arial" charset="0"/>
                <a:cs typeface="Arial" charset="0"/>
              </a:rPr>
              <a:t>www.croplifela.org</a:t>
            </a:r>
            <a:endParaRPr lang="es-ES" sz="1400" b="1">
              <a:solidFill>
                <a:srgbClr val="53A82A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6225" y="4135438"/>
            <a:ext cx="8867775" cy="1392237"/>
            <a:chOff x="276225" y="4135438"/>
            <a:chExt cx="8867775" cy="1392237"/>
          </a:xfrm>
        </p:grpSpPr>
        <p:pic>
          <p:nvPicPr>
            <p:cNvPr id="9221" name="Picture 3" descr="logo_basf cop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0200" y="4283075"/>
              <a:ext cx="11938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4" descr="logo_bayer cop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738" y="4135438"/>
              <a:ext cx="2625725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logo_dupont cop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25" y="4283075"/>
              <a:ext cx="106203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logo_fmc copi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688" y="5103813"/>
              <a:ext cx="82867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logo_Monsanto cop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213" y="4794250"/>
              <a:ext cx="1571625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logo_syngenta copi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263" y="4135438"/>
              <a:ext cx="1390650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logo_arysta copia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25" y="4978400"/>
              <a:ext cx="22098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4" descr="C:\Documents and Settings\Angela.Cortes\Mis documentos\Mis imágenes\LOGOS\LOGOS COMPAÑÍAS\DAS_Logo_RGB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538" y="5038725"/>
              <a:ext cx="24479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5" descr="C:\Documents and Settings\Angela.Cortes\Mis documentos\Mis imágenes\LOGOS\LOGOS COMPAÑÍAS\sumitomo3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8463" y="4283075"/>
              <a:ext cx="2341562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46579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885" y="653144"/>
            <a:ext cx="643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PRINCIPALES CAUSAS DEL DETERIORO DEL SUELO</a:t>
            </a:r>
            <a:endParaRPr lang="es-MX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580885" y="2345563"/>
            <a:ext cx="6672465" cy="157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Sobrepastoreo. </a:t>
            </a:r>
            <a:endParaRPr lang="es-MX" sz="24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Incluye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efectos de sobrepastoreo y pisoteo que conducen al decrecimiento de la cobertura de los suelos, favoreciendo la erosión hídrica y </a:t>
            </a: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eólica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8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885" y="653144"/>
            <a:ext cx="643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PRINCIPALES CAUSAS DEL DETERIORO DEL SUELO</a:t>
            </a:r>
            <a:endParaRPr lang="es-MX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151905" y="2042482"/>
            <a:ext cx="7042069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Deforestación y remoción de la vegetación natural. </a:t>
            </a: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Estas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 como causas el uso agrícola, pasturas y una reforestación comercial en gran escala, y también la construcción de rutas y desarrollo de áreas urbanas. 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9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885" y="653144"/>
            <a:ext cx="643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PRINCIPALES CAUSAS DEL DETERIORO DEL SUELO</a:t>
            </a:r>
            <a:endParaRPr lang="es-MX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1580885" y="1899457"/>
            <a:ext cx="6957473" cy="266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Urbanización. </a:t>
            </a: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momento en que el ser humano empieza a construir </a:t>
            </a: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casas,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carreteras, </a:t>
            </a: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otra infraestructura, cambia </a:t>
            </a:r>
            <a:r>
              <a:rPr lang="es-MX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composición física y química del suelo</a:t>
            </a:r>
            <a:r>
              <a:rPr lang="es-MX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Además, invade la frontera agrícola y cambia el uso del suelo en perjuicio de la producción de alimentos.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7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628" y="1235034"/>
            <a:ext cx="690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daño al suelo tiene un impacto más allá de la finca</a:t>
            </a:r>
            <a:endParaRPr lang="es-MX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807523" y="1899457"/>
            <a:ext cx="7730836" cy="256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000" dirty="0"/>
              <a:t>La erosión hídrica de los suelos ocasiona impactos tanto en la parcela </a:t>
            </a:r>
            <a:r>
              <a:rPr lang="es-MX" sz="2000" dirty="0" smtClean="0"/>
              <a:t>misma, </a:t>
            </a:r>
            <a:r>
              <a:rPr lang="es-MX" sz="2000" dirty="0"/>
              <a:t>como fuera de </a:t>
            </a:r>
            <a:r>
              <a:rPr lang="es-MX" sz="2000" dirty="0" smtClean="0"/>
              <a:t>ella, que </a:t>
            </a:r>
            <a:r>
              <a:rPr lang="es-MX" sz="2000" dirty="0"/>
              <a:t>han sido ampliamente documentados, a través de temas como la disminución de la productividad de los suelos degradados </a:t>
            </a:r>
            <a:r>
              <a:rPr lang="es-MX" sz="2000" dirty="0" smtClean="0"/>
              <a:t>la </a:t>
            </a:r>
            <a:r>
              <a:rPr lang="es-MX" sz="2000" dirty="0"/>
              <a:t>pérdida de suelo y </a:t>
            </a:r>
            <a:r>
              <a:rPr lang="es-MX" sz="2000" dirty="0" smtClean="0"/>
              <a:t>nutrientes, la contaminación de aguas, etc.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xmlns="" val="189644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628" y="1235034"/>
            <a:ext cx="690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daño al suelo tiene un impacto más allá de la finca</a:t>
            </a:r>
            <a:endParaRPr lang="es-MX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807523" y="1899457"/>
            <a:ext cx="7730836" cy="256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000" dirty="0"/>
              <a:t>La erosión hídrica de los suelos ocasiona impactos tanto en la parcela </a:t>
            </a:r>
            <a:r>
              <a:rPr lang="es-MX" sz="2000" dirty="0" smtClean="0"/>
              <a:t>misma, </a:t>
            </a:r>
            <a:r>
              <a:rPr lang="es-MX" sz="2000" dirty="0"/>
              <a:t>como fuera de </a:t>
            </a:r>
            <a:r>
              <a:rPr lang="es-MX" sz="2000" dirty="0" smtClean="0"/>
              <a:t>ella, que </a:t>
            </a:r>
            <a:r>
              <a:rPr lang="es-MX" sz="2000" dirty="0"/>
              <a:t>han sido ampliamente documentados, a través de temas como la disminución de la productividad de los suelos degradados </a:t>
            </a:r>
            <a:r>
              <a:rPr lang="es-MX" sz="2000" dirty="0" smtClean="0"/>
              <a:t>la </a:t>
            </a:r>
            <a:r>
              <a:rPr lang="es-MX" sz="2000" dirty="0"/>
              <a:t>pérdida de suelo y </a:t>
            </a:r>
            <a:r>
              <a:rPr lang="es-MX" sz="2000" dirty="0" smtClean="0"/>
              <a:t>nutrientes, la contaminación de aguas, etc.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xmlns="" val="36792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628" y="1235034"/>
            <a:ext cx="726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caso de México podría der el de la mayoría de países:</a:t>
            </a:r>
            <a:endParaRPr lang="es-MX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807523" y="1899457"/>
            <a:ext cx="7730836" cy="256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000" dirty="0" smtClean="0"/>
              <a:t>“…se </a:t>
            </a:r>
            <a:r>
              <a:rPr lang="es-MX" sz="2000" dirty="0"/>
              <a:t>han utilizado diferentes metodologías, plazos y escalas de estudio que concluyen que entre el 40% y el 98% del territorio mexicano presenta degradación de </a:t>
            </a:r>
            <a:r>
              <a:rPr lang="es-MX" sz="2000" dirty="0" smtClean="0"/>
              <a:t>suelos” </a:t>
            </a:r>
          </a:p>
          <a:p>
            <a:endParaRPr lang="es-MX" sz="2000" dirty="0" smtClean="0"/>
          </a:p>
          <a:p>
            <a:pPr algn="r"/>
            <a:r>
              <a:rPr lang="es-MX" sz="2000" dirty="0" smtClean="0"/>
              <a:t>(</a:t>
            </a:r>
            <a:r>
              <a:rPr lang="es-MX" sz="2000" dirty="0"/>
              <a:t>Estrada y Ortiz 1982; García 1983).</a:t>
            </a:r>
          </a:p>
        </p:txBody>
      </p:sp>
    </p:spTree>
    <p:extLst>
      <p:ext uri="{BB962C8B-B14F-4D97-AF65-F5344CB8AC3E}">
        <p14:creationId xmlns:p14="http://schemas.microsoft.com/office/powerpoint/2010/main" xmlns="" val="21316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628" y="1235034"/>
            <a:ext cx="726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caso de México podría der el de la mayoría de países:</a:t>
            </a:r>
            <a:endParaRPr lang="es-MX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807523" y="1899457"/>
            <a:ext cx="7730836" cy="317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000" dirty="0"/>
              <a:t>El informe más reciente (SEMARNAT-Colegio de Posgraduados 2002) reconoce que el 45% del territorio nacional (888,968.75 km²) muestra un cierto grado de degradación de suelo, principalmente a través de la erosión hídrica y del agotamiento de nutrientes, donde las actividades agrícolas ocasionan el 77% de </a:t>
            </a:r>
            <a:r>
              <a:rPr lang="es-MX" sz="2000" dirty="0" smtClean="0"/>
              <a:t>deterioro” </a:t>
            </a:r>
          </a:p>
          <a:p>
            <a:endParaRPr lang="es-MX" sz="2000" dirty="0" smtClean="0"/>
          </a:p>
          <a:p>
            <a:pPr algn="r"/>
            <a:r>
              <a:rPr lang="es-MX" sz="2000" dirty="0" smtClean="0"/>
              <a:t>(</a:t>
            </a:r>
            <a:r>
              <a:rPr lang="es-MX" sz="2000" dirty="0" err="1" smtClean="0"/>
              <a:t>Cotler</a:t>
            </a:r>
            <a:r>
              <a:rPr lang="es-MX" sz="2000" dirty="0" smtClean="0"/>
              <a:t>, López y Martínez, 2007).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xmlns="" val="5272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628" y="1235034"/>
            <a:ext cx="7267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El caso de México podría der el de la mayoría de países:</a:t>
            </a:r>
            <a:endParaRPr lang="es-MX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807523" y="1899457"/>
            <a:ext cx="7730836" cy="256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s-MX" sz="2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2000" dirty="0" smtClean="0"/>
              <a:t>“Si </a:t>
            </a:r>
            <a:r>
              <a:rPr lang="es-MX" sz="2000" dirty="0"/>
              <a:t>se considera un comportamiento similar para el total nacional de la superficie de maíz blanco de temporal, este costo sería equivalente al 7.8 y al 11% del valor de producción para los escenarios mencionados</a:t>
            </a:r>
            <a:r>
              <a:rPr lang="es-MX" sz="2000" dirty="0" smtClean="0"/>
              <a:t>.”</a:t>
            </a:r>
            <a:endParaRPr lang="es-MX" sz="2000" dirty="0"/>
          </a:p>
          <a:p>
            <a:endParaRPr lang="es-MX" sz="2000" dirty="0" smtClean="0"/>
          </a:p>
          <a:p>
            <a:pPr algn="r"/>
            <a:r>
              <a:rPr lang="es-MX" sz="2000" dirty="0" smtClean="0"/>
              <a:t>(</a:t>
            </a:r>
            <a:r>
              <a:rPr lang="es-MX" sz="2000" dirty="0" err="1" smtClean="0"/>
              <a:t>Cotler</a:t>
            </a:r>
            <a:r>
              <a:rPr lang="es-MX" sz="2000" dirty="0" smtClean="0"/>
              <a:t>, López y Martínez, 2007).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xmlns="" val="7486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9403" y="2227329"/>
            <a:ext cx="73389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MX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“Necesitamos </a:t>
            </a:r>
            <a:r>
              <a:rPr lang="es-MX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administrar la tierra de manera sostenible, evitar que siga degradándose, recuperar la que ha sido dañada y reparar los daños. Más de 2.000 millones de hectáreas de tierra pueden ser recuperadas y rehabilitadas. Necesitamos estimular la adopción de medidas que conduzcan a la recuperación de esas zonas</a:t>
            </a:r>
            <a:r>
              <a:rPr lang="es-MX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5852" y="1162585"/>
            <a:ext cx="618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Mensaje de las Naciones Unidas sobre el suelo </a:t>
            </a:r>
            <a:endParaRPr lang="es-MX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46421" y="4773881"/>
            <a:ext cx="13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PNUD, 2014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3837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083" y="3075709"/>
            <a:ext cx="2725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/>
              <a:t>GRACIAS</a:t>
            </a:r>
            <a:endParaRPr lang="es-MX" sz="5400" b="1" dirty="0"/>
          </a:p>
        </p:txBody>
      </p:sp>
    </p:spTree>
    <p:extLst>
      <p:ext uri="{BB962C8B-B14F-4D97-AF65-F5344CB8AC3E}">
        <p14:creationId xmlns:p14="http://schemas.microsoft.com/office/powerpoint/2010/main" xmlns="" val="31920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CuadroTexto"/>
          <p:cNvSpPr txBox="1">
            <a:spLocks noChangeArrowheads="1"/>
          </p:cNvSpPr>
          <p:nvPr/>
        </p:nvSpPr>
        <p:spPr bwMode="auto">
          <a:xfrm>
            <a:off x="3162300" y="0"/>
            <a:ext cx="26558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1800" b="1"/>
              <a:t>RED GLOBAL DE CROPLIFE</a:t>
            </a:r>
            <a:endParaRPr lang="es-MX" altLang="es-MX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77800" y="278146"/>
            <a:ext cx="8751968" cy="6579854"/>
            <a:chOff x="177800" y="278146"/>
            <a:chExt cx="8751968" cy="6579854"/>
          </a:xfrm>
        </p:grpSpPr>
        <p:pic>
          <p:nvPicPr>
            <p:cNvPr id="2253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278146"/>
              <a:ext cx="8751968" cy="6579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2" name="4 CuadroTexto"/>
            <p:cNvSpPr txBox="1">
              <a:spLocks noChangeArrowheads="1"/>
            </p:cNvSpPr>
            <p:nvPr/>
          </p:nvSpPr>
          <p:spPr bwMode="auto">
            <a:xfrm>
              <a:off x="2339975" y="3068638"/>
              <a:ext cx="82232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MX" sz="1200" dirty="0">
                  <a:solidFill>
                    <a:srgbClr val="FF0000"/>
                  </a:solidFill>
                </a:rPr>
                <a:t>Costa Rica</a:t>
              </a:r>
              <a:endParaRPr lang="es-MX" altLang="es-MX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256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SOCIACIONES CROPLIFE2-04[2]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969" y="1671638"/>
            <a:ext cx="5352139" cy="4932362"/>
          </a:xfrm>
          <a:prstGeom prst="rect">
            <a:avLst/>
          </a:prstGeom>
        </p:spPr>
      </p:pic>
      <p:sp>
        <p:nvSpPr>
          <p:cNvPr id="2" name="4 Título"/>
          <p:cNvSpPr txBox="1">
            <a:spLocks/>
          </p:cNvSpPr>
          <p:nvPr/>
        </p:nvSpPr>
        <p:spPr>
          <a:xfrm>
            <a:off x="352922" y="238364"/>
            <a:ext cx="8447088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CO" sz="3200" b="1" dirty="0" smtClean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Contamos una Red de 25 Asociaciones en 18 pa</a:t>
            </a:r>
            <a:r>
              <a:rPr lang="es-ES_tradnl" sz="3200" b="1" dirty="0" err="1" smtClean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íses</a:t>
            </a:r>
            <a:endParaRPr lang="es-CO" sz="3200" dirty="0">
              <a:solidFill>
                <a:srgbClr val="53A82A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52923" y="1551932"/>
            <a:ext cx="3807354" cy="45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MEXICO:</a:t>
            </a:r>
            <a:r>
              <a:rPr lang="es-ES" sz="1200" dirty="0">
                <a:solidFill>
                  <a:srgbClr val="404040"/>
                </a:solidFill>
              </a:rPr>
              <a:t>   	</a:t>
            </a:r>
            <a:r>
              <a:rPr lang="es-ES" sz="1200" dirty="0" smtClean="0">
                <a:solidFill>
                  <a:srgbClr val="404040"/>
                </a:solidFill>
              </a:rPr>
              <a:t>	PROCCYT </a:t>
            </a:r>
            <a:r>
              <a:rPr lang="es-ES" sz="1200" dirty="0">
                <a:solidFill>
                  <a:srgbClr val="404040"/>
                </a:solidFill>
              </a:rPr>
              <a:t>/ AMOCALI</a:t>
            </a: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GUATEMALA:</a:t>
            </a:r>
            <a:r>
              <a:rPr lang="es-ES" sz="1200" dirty="0">
                <a:solidFill>
                  <a:srgbClr val="404040"/>
                </a:solidFill>
              </a:rPr>
              <a:t>  	AGREQUIMA</a:t>
            </a: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EL SALVADOR: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APA</a:t>
            </a:r>
            <a:endParaRPr lang="es-ES" sz="1200" dirty="0">
              <a:solidFill>
                <a:srgbClr val="40404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HONDURAS: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	AHSAFE</a:t>
            </a:r>
            <a:r>
              <a:rPr lang="es-ES" sz="1200" dirty="0">
                <a:solidFill>
                  <a:srgbClr val="404040"/>
                </a:solidFill>
              </a:rPr>
              <a:t/>
            </a:r>
            <a:br>
              <a:rPr lang="es-ES" sz="1200" dirty="0">
                <a:solidFill>
                  <a:srgbClr val="404040"/>
                </a:solidFill>
              </a:rPr>
            </a:br>
            <a:r>
              <a:rPr lang="es-ES" sz="1200" b="1" dirty="0">
                <a:solidFill>
                  <a:srgbClr val="404040"/>
                </a:solidFill>
              </a:rPr>
              <a:t>NICARAGUA: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	ANIFODA</a:t>
            </a:r>
            <a:endParaRPr lang="es-ES" sz="1200" dirty="0">
              <a:solidFill>
                <a:srgbClr val="40404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COSTA RICA: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	Cámara </a:t>
            </a:r>
            <a:r>
              <a:rPr lang="es-ES" sz="1200" dirty="0">
                <a:solidFill>
                  <a:srgbClr val="404040"/>
                </a:solidFill>
              </a:rPr>
              <a:t>de Insumos </a:t>
            </a:r>
            <a:r>
              <a:rPr lang="es-ES" sz="1200" dirty="0" smtClean="0">
                <a:solidFill>
                  <a:srgbClr val="404040"/>
                </a:solidFill>
              </a:rPr>
              <a:t>					Agropecuarios /</a:t>
            </a:r>
            <a:r>
              <a:rPr lang="es-ES" sz="1200" dirty="0">
                <a:solidFill>
                  <a:srgbClr val="404040"/>
                </a:solidFill>
              </a:rPr>
              <a:t>		</a:t>
            </a:r>
            <a:r>
              <a:rPr lang="es-ES" sz="1200" dirty="0" smtClean="0">
                <a:solidFill>
                  <a:srgbClr val="404040"/>
                </a:solidFill>
              </a:rPr>
              <a:t>			F. </a:t>
            </a:r>
            <a:r>
              <a:rPr lang="es-ES" sz="1200" dirty="0">
                <a:solidFill>
                  <a:srgbClr val="404040"/>
                </a:solidFill>
              </a:rPr>
              <a:t>Limpiemos Nuestros Campos</a:t>
            </a:r>
            <a:br>
              <a:rPr lang="es-ES" sz="1200" dirty="0">
                <a:solidFill>
                  <a:srgbClr val="404040"/>
                </a:solidFill>
              </a:rPr>
            </a:br>
            <a:r>
              <a:rPr lang="es-ES" sz="1200" b="1" dirty="0" smtClean="0">
                <a:solidFill>
                  <a:srgbClr val="404040"/>
                </a:solidFill>
              </a:rPr>
              <a:t>REP. DOM:</a:t>
            </a:r>
            <a:r>
              <a:rPr lang="es-ES" sz="1200" dirty="0" smtClean="0">
                <a:solidFill>
                  <a:srgbClr val="404040"/>
                </a:solidFill>
              </a:rPr>
              <a:t> 		AFIPA </a:t>
            </a:r>
            <a:endParaRPr lang="es-ES" sz="1200" dirty="0">
              <a:solidFill>
                <a:srgbClr val="40404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PANAMÁ: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	ANDIA</a:t>
            </a:r>
            <a:endParaRPr lang="es-ES" sz="1200" dirty="0">
              <a:solidFill>
                <a:srgbClr val="40404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COLOMBIA:  	</a:t>
            </a:r>
            <a:r>
              <a:rPr lang="es-ES" sz="1200" b="1" dirty="0" smtClean="0">
                <a:solidFill>
                  <a:srgbClr val="404040"/>
                </a:solidFill>
              </a:rPr>
              <a:t>	</a:t>
            </a:r>
            <a:r>
              <a:rPr lang="es-ES" sz="1200" dirty="0" smtClean="0">
                <a:solidFill>
                  <a:srgbClr val="404040"/>
                </a:solidFill>
              </a:rPr>
              <a:t>Cámara </a:t>
            </a:r>
            <a:r>
              <a:rPr lang="es-ES" sz="1200" dirty="0">
                <a:solidFill>
                  <a:srgbClr val="404040"/>
                </a:solidFill>
              </a:rPr>
              <a:t>Procultivos – ANDI </a:t>
            </a:r>
            <a:r>
              <a:rPr lang="es-ES" sz="1200" dirty="0" smtClean="0">
                <a:solidFill>
                  <a:srgbClr val="404040"/>
                </a:solidFill>
              </a:rPr>
              <a:t> /</a:t>
            </a:r>
            <a:r>
              <a:rPr lang="es-ES" sz="1200" dirty="0">
                <a:solidFill>
                  <a:srgbClr val="404040"/>
                </a:solidFill>
              </a:rPr>
              <a:t>			</a:t>
            </a:r>
            <a:r>
              <a:rPr lang="es-ES" sz="1200" dirty="0" smtClean="0">
                <a:solidFill>
                  <a:srgbClr val="404040"/>
                </a:solidFill>
              </a:rPr>
              <a:t>	Corporación </a:t>
            </a:r>
            <a:r>
              <a:rPr lang="es-ES" sz="1200" dirty="0">
                <a:solidFill>
                  <a:srgbClr val="404040"/>
                </a:solidFill>
              </a:rPr>
              <a:t>CampoLimpio</a:t>
            </a: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VENEZUELA: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	AFAQUIMA  </a:t>
            </a:r>
            <a:r>
              <a:rPr lang="es-ES" sz="1200" dirty="0">
                <a:solidFill>
                  <a:srgbClr val="404040"/>
                </a:solidFill>
              </a:rPr>
              <a:t>/ </a:t>
            </a:r>
            <a:endParaRPr lang="es-ES" sz="1200" dirty="0" smtClean="0">
              <a:solidFill>
                <a:srgbClr val="40404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1200" dirty="0">
                <a:solidFill>
                  <a:srgbClr val="404040"/>
                </a:solidFill>
              </a:rPr>
              <a:t>	</a:t>
            </a:r>
            <a:r>
              <a:rPr lang="es-ES" sz="1200" dirty="0" smtClean="0">
                <a:solidFill>
                  <a:srgbClr val="404040"/>
                </a:solidFill>
              </a:rPr>
              <a:t>		Agricultura </a:t>
            </a:r>
            <a:r>
              <a:rPr lang="es-ES" sz="1200" dirty="0">
                <a:solidFill>
                  <a:srgbClr val="404040"/>
                </a:solidFill>
              </a:rPr>
              <a:t>Limpia</a:t>
            </a: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ECUADOR: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	INNOVAGRO</a:t>
            </a:r>
          </a:p>
          <a:p>
            <a:pPr eaLnBrk="1" hangingPunct="1">
              <a:lnSpc>
                <a:spcPct val="110000"/>
              </a:lnSpc>
            </a:pPr>
            <a:r>
              <a:rPr lang="es-ES" sz="1200" b="1" dirty="0" smtClean="0">
                <a:solidFill>
                  <a:srgbClr val="404040"/>
                </a:solidFill>
              </a:rPr>
              <a:t>PERÚ</a:t>
            </a:r>
            <a:r>
              <a:rPr lang="es-ES" sz="1200" b="1" dirty="0">
                <a:solidFill>
                  <a:srgbClr val="404040"/>
                </a:solidFill>
              </a:rPr>
              <a:t>:</a:t>
            </a:r>
            <a:r>
              <a:rPr lang="es-ES" sz="1200" dirty="0">
                <a:solidFill>
                  <a:srgbClr val="404040"/>
                </a:solidFill>
              </a:rPr>
              <a:t> 		</a:t>
            </a:r>
            <a:r>
              <a:rPr lang="es-ES" sz="1200" dirty="0" smtClean="0">
                <a:solidFill>
                  <a:srgbClr val="404040"/>
                </a:solidFill>
              </a:rPr>
              <a:t>	CULTIVIDA</a:t>
            </a:r>
            <a:endParaRPr lang="es-ES" sz="1200" dirty="0">
              <a:solidFill>
                <a:srgbClr val="40404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BRASIL: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	ANDEF </a:t>
            </a:r>
            <a:r>
              <a:rPr lang="es-ES" sz="1200" dirty="0">
                <a:solidFill>
                  <a:srgbClr val="404040"/>
                </a:solidFill>
              </a:rPr>
              <a:t>/ </a:t>
            </a:r>
            <a:r>
              <a:rPr lang="es-ES" sz="1200" dirty="0" err="1">
                <a:solidFill>
                  <a:srgbClr val="404040"/>
                </a:solidFill>
              </a:rPr>
              <a:t>InpEV</a:t>
            </a:r>
            <a:endParaRPr lang="es-ES" sz="1200" dirty="0">
              <a:solidFill>
                <a:srgbClr val="40404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BOLIVIA: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	APIA  </a:t>
            </a:r>
            <a:r>
              <a:rPr lang="es-ES" sz="1200" dirty="0">
                <a:solidFill>
                  <a:srgbClr val="404040"/>
                </a:solidFill>
              </a:rPr>
              <a:t/>
            </a:r>
            <a:br>
              <a:rPr lang="es-ES" sz="1200" dirty="0">
                <a:solidFill>
                  <a:srgbClr val="404040"/>
                </a:solidFill>
              </a:rPr>
            </a:br>
            <a:r>
              <a:rPr lang="es-ES" sz="1200" b="1" dirty="0">
                <a:solidFill>
                  <a:srgbClr val="404040"/>
                </a:solidFill>
              </a:rPr>
              <a:t>URUGUAY: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	CAMAGRO</a:t>
            </a:r>
          </a:p>
          <a:p>
            <a:pPr eaLnBrk="1" hangingPunct="1">
              <a:lnSpc>
                <a:spcPct val="110000"/>
              </a:lnSpc>
            </a:pPr>
            <a:r>
              <a:rPr lang="es-ES" sz="1200" b="1" dirty="0" smtClean="0">
                <a:solidFill>
                  <a:srgbClr val="404040"/>
                </a:solidFill>
              </a:rPr>
              <a:t>PARAGUAY:</a:t>
            </a:r>
            <a:r>
              <a:rPr lang="es-ES" sz="1200" dirty="0" smtClean="0">
                <a:solidFill>
                  <a:srgbClr val="404040"/>
                </a:solidFill>
              </a:rPr>
              <a:t>		CAFYF</a:t>
            </a:r>
            <a:endParaRPr lang="es-ES" sz="1200" dirty="0">
              <a:solidFill>
                <a:srgbClr val="40404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CHILE:</a:t>
            </a:r>
            <a:r>
              <a:rPr lang="es-ES" sz="1200" dirty="0">
                <a:solidFill>
                  <a:srgbClr val="404040"/>
                </a:solidFill>
              </a:rPr>
              <a:t> 		</a:t>
            </a:r>
            <a:r>
              <a:rPr lang="es-ES" sz="1200" dirty="0" smtClean="0">
                <a:solidFill>
                  <a:srgbClr val="404040"/>
                </a:solidFill>
              </a:rPr>
              <a:t>	AFIPA</a:t>
            </a:r>
            <a:endParaRPr lang="es-ES" sz="1200" dirty="0">
              <a:solidFill>
                <a:srgbClr val="40404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s-ES" sz="1200" b="1" dirty="0">
                <a:solidFill>
                  <a:srgbClr val="404040"/>
                </a:solidFill>
              </a:rPr>
              <a:t>ARGENTINA:</a:t>
            </a:r>
            <a:r>
              <a:rPr lang="es-ES" sz="1200" dirty="0">
                <a:solidFill>
                  <a:srgbClr val="404040"/>
                </a:solidFill>
              </a:rPr>
              <a:t> 	</a:t>
            </a:r>
            <a:r>
              <a:rPr lang="es-ES" sz="1200" dirty="0" smtClean="0">
                <a:solidFill>
                  <a:srgbClr val="404040"/>
                </a:solidFill>
              </a:rPr>
              <a:t>	CASAFE  </a:t>
            </a:r>
            <a:endParaRPr lang="es-ES" sz="1200" dirty="0">
              <a:solidFill>
                <a:srgbClr val="40404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2922" y="60487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/>
            </a:r>
            <a:br>
              <a:rPr lang="es-CO" sz="3200" b="1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</a:br>
            <a:r>
              <a:rPr lang="es-CO" u="sng" dirty="0">
                <a:solidFill>
                  <a:srgbClr val="53A82A"/>
                </a:solidFill>
                <a:ea typeface="ＭＳ Ｐゴシック" charset="0"/>
                <a:cs typeface="ＭＳ Ｐゴシック" charset="0"/>
              </a:rPr>
              <a:t>Afiliadas a CropLife Latin America 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xmlns="" val="3402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79118961"/>
              </p:ext>
            </p:extLst>
          </p:nvPr>
        </p:nvGraphicFramePr>
        <p:xfrm>
          <a:off x="1696853" y="770070"/>
          <a:ext cx="5119584" cy="449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0083" y="241158"/>
            <a:ext cx="3306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LA SEGURIDAD ALIMENTARIA</a:t>
            </a:r>
          </a:p>
        </p:txBody>
      </p:sp>
    </p:spTree>
    <p:extLst>
      <p:ext uri="{BB962C8B-B14F-4D97-AF65-F5344CB8AC3E}">
        <p14:creationId xmlns:p14="http://schemas.microsoft.com/office/powerpoint/2010/main" xmlns="" val="14250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7885113" y="6630988"/>
            <a:ext cx="10874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100" i="1">
                <a:solidFill>
                  <a:srgbClr val="000000"/>
                </a:solidFill>
                <a:ea typeface="MS PGothic" charset="0"/>
                <a:cs typeface="MS PGothic" charset="0"/>
              </a:rPr>
              <a:t>Fuente: FAO, 2012</a:t>
            </a:r>
          </a:p>
        </p:txBody>
      </p:sp>
      <p:sp>
        <p:nvSpPr>
          <p:cNvPr id="4" name="12 CuadroTexto"/>
          <p:cNvSpPr txBox="1">
            <a:spLocks noChangeArrowheads="1"/>
          </p:cNvSpPr>
          <p:nvPr/>
        </p:nvSpPr>
        <p:spPr bwMode="auto">
          <a:xfrm>
            <a:off x="332406" y="5556386"/>
            <a:ext cx="8811594" cy="107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  <a:latin typeface="Arial Narrow"/>
                <a:cs typeface="Arial Narrow"/>
              </a:rPr>
              <a:t>Ciencia, Tecnología  e Innovación</a:t>
            </a:r>
            <a:endParaRPr lang="es-ES" sz="4800" b="1" dirty="0">
              <a:solidFill>
                <a:schemeClr val="accent1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12 CuadroTexto"/>
          <p:cNvSpPr txBox="1">
            <a:spLocks noChangeArrowheads="1"/>
          </p:cNvSpPr>
          <p:nvPr/>
        </p:nvSpPr>
        <p:spPr bwMode="auto">
          <a:xfrm>
            <a:off x="550247" y="5340488"/>
            <a:ext cx="8375912" cy="35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s-ES" sz="2800" b="1" dirty="0" smtClean="0">
                <a:solidFill>
                  <a:srgbClr val="595959"/>
                </a:solidFill>
              </a:rPr>
              <a:t>Esto PRINCIPALMENTE se </a:t>
            </a:r>
            <a:r>
              <a:rPr lang="es-ES" sz="2800" b="1" dirty="0">
                <a:solidFill>
                  <a:srgbClr val="595959"/>
                </a:solidFill>
              </a:rPr>
              <a:t>logrará </a:t>
            </a:r>
            <a:r>
              <a:rPr lang="es-ES" sz="2800" b="1" dirty="0" smtClean="0">
                <a:solidFill>
                  <a:srgbClr val="595959"/>
                </a:solidFill>
              </a:rPr>
              <a:t>con</a:t>
            </a:r>
            <a:endParaRPr lang="es-E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537462" y="61546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" y="148620"/>
            <a:ext cx="2826316" cy="401114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655" y="468326"/>
            <a:ext cx="4601895" cy="19890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282" y="2670967"/>
            <a:ext cx="4639733" cy="2031386"/>
          </a:xfrm>
          <a:prstGeom prst="rect">
            <a:avLst/>
          </a:prstGeom>
        </p:spPr>
      </p:pic>
      <p:cxnSp>
        <p:nvCxnSpPr>
          <p:cNvPr id="31" name="Conector curvado 30"/>
          <p:cNvCxnSpPr/>
          <p:nvPr/>
        </p:nvCxnSpPr>
        <p:spPr>
          <a:xfrm flipV="1">
            <a:off x="3081867" y="897467"/>
            <a:ext cx="999212" cy="728134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curvado 32"/>
          <p:cNvCxnSpPr/>
          <p:nvPr/>
        </p:nvCxnSpPr>
        <p:spPr>
          <a:xfrm rot="5400000" flipH="1" flipV="1">
            <a:off x="6597425" y="2449596"/>
            <a:ext cx="802057" cy="653702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curvado 34"/>
          <p:cNvCxnSpPr/>
          <p:nvPr/>
        </p:nvCxnSpPr>
        <p:spPr>
          <a:xfrm flipV="1">
            <a:off x="3581473" y="4690220"/>
            <a:ext cx="505017" cy="451440"/>
          </a:xfrm>
          <a:prstGeom prst="curvedConnector3">
            <a:avLst/>
          </a:prstGeom>
          <a:ln>
            <a:solidFill>
              <a:schemeClr val="accent6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3706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1557338"/>
            <a:ext cx="3106738" cy="3451225"/>
          </a:xfrm>
        </p:spPr>
        <p:txBody>
          <a:bodyPr/>
          <a:lstStyle/>
          <a:p>
            <a:r>
              <a:rPr lang="es-ES" altLang="es-MX" sz="1800" b="1" smtClean="0"/>
              <a:t>Aumento requerido de la producción por hectárea de los principales productos agrícolas para poder alimentar el mundo en el año 2050</a:t>
            </a:r>
            <a:endParaRPr lang="es-MX" altLang="es-MX" sz="1800" b="1" smtClean="0"/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25538"/>
            <a:ext cx="59245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140200" y="1481138"/>
            <a:ext cx="596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MX" sz="1600" b="1"/>
              <a:t>Maíz</a:t>
            </a:r>
            <a:endParaRPr lang="es-MX" altLang="es-MX" sz="1600" b="1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090988" y="2147888"/>
            <a:ext cx="606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MX" sz="1600" b="1"/>
              <a:t>Trigo</a:t>
            </a:r>
            <a:endParaRPr lang="es-MX" altLang="es-MX" sz="1600" b="1"/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4144963" y="2528888"/>
            <a:ext cx="58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MX" sz="1600" b="1"/>
              <a:t>Soya</a:t>
            </a:r>
            <a:endParaRPr lang="es-MX" altLang="es-MX" sz="1600" b="1"/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090988" y="1776413"/>
            <a:ext cx="646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MX" sz="1600" b="1"/>
              <a:t>Arroz</a:t>
            </a:r>
            <a:endParaRPr lang="es-MX" altLang="es-MX" sz="1600" b="1"/>
          </a:p>
        </p:txBody>
      </p:sp>
      <p:sp>
        <p:nvSpPr>
          <p:cNvPr id="27656" name="Rectangle 1"/>
          <p:cNvSpPr>
            <a:spLocks noChangeArrowheads="1"/>
          </p:cNvSpPr>
          <p:nvPr/>
        </p:nvSpPr>
        <p:spPr bwMode="auto">
          <a:xfrm>
            <a:off x="3425825" y="62372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MX" sz="1000">
                <a:solidFill>
                  <a:srgbClr val="333333"/>
                </a:solidFill>
                <a:latin typeface="Arial" panose="020B0604020202020204" pitchFamily="34" charset="0"/>
              </a:rPr>
              <a:t>Fuente: Ray DK, Mueller ND, West PC, Foley JA (2013) Yield Trends Are Insufficient to Double Global Crop Production by 2050. U de Minnesota.</a:t>
            </a:r>
            <a:endParaRPr lang="es-MX" altLang="es-MX" sz="1000"/>
          </a:p>
        </p:txBody>
      </p:sp>
    </p:spTree>
    <p:extLst>
      <p:ext uri="{BB962C8B-B14F-4D97-AF65-F5344CB8AC3E}">
        <p14:creationId xmlns:p14="http://schemas.microsoft.com/office/powerpoint/2010/main" xmlns="" val="33238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20688"/>
            <a:ext cx="8229600" cy="1143000"/>
          </a:xfrm>
        </p:spPr>
        <p:txBody>
          <a:bodyPr/>
          <a:lstStyle/>
          <a:p>
            <a:r>
              <a:rPr lang="es-ES" altLang="es-MX" sz="2800" b="1" smtClean="0"/>
              <a:t>Crecimiento de la productividad </a:t>
            </a:r>
            <a:br>
              <a:rPr lang="es-ES" altLang="es-MX" sz="2800" b="1" smtClean="0"/>
            </a:br>
            <a:r>
              <a:rPr lang="es-ES" altLang="es-MX" sz="2800" b="1" smtClean="0"/>
              <a:t>agrícola del trigo por región</a:t>
            </a:r>
            <a:endParaRPr lang="es-MX" altLang="es-MX" sz="2800" b="1" smtClean="0"/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700213"/>
            <a:ext cx="57245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3425825" y="623728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MX" sz="1000">
                <a:solidFill>
                  <a:srgbClr val="333333"/>
                </a:solidFill>
                <a:latin typeface="Arial" panose="020B0604020202020204" pitchFamily="34" charset="0"/>
              </a:rPr>
              <a:t>Fuente: Ray DK, Mueller ND, West PC, Foley JA (2013) Yield Trends Are Insufficient to Double Global Crop Production by 2050. U de Minnesota.</a:t>
            </a:r>
            <a:endParaRPr lang="es-MX" altLang="es-MX" sz="1000"/>
          </a:p>
        </p:txBody>
      </p:sp>
    </p:spTree>
    <p:extLst>
      <p:ext uri="{BB962C8B-B14F-4D97-AF65-F5344CB8AC3E}">
        <p14:creationId xmlns:p14="http://schemas.microsoft.com/office/powerpoint/2010/main" xmlns="" val="19616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s-ES" altLang="es-MX" sz="2800" b="1" smtClean="0"/>
              <a:t>Crecimiento de la productividad del maíz por región</a:t>
            </a:r>
            <a:endParaRPr lang="es-MX" altLang="es-MX" sz="2800" b="1" smtClean="0"/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3" y="1336675"/>
            <a:ext cx="7165975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3425825" y="6269038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s-MX" sz="1000">
                <a:solidFill>
                  <a:srgbClr val="333333"/>
                </a:solidFill>
                <a:latin typeface="Arial" panose="020B0604020202020204" pitchFamily="34" charset="0"/>
              </a:rPr>
              <a:t>Fuente: Ray DK, Mueller ND, West PC, Foley JA (2013) Yield Trends Are Insufficient to Double Global Crop Production by 2050. U de Minnesota.</a:t>
            </a:r>
            <a:endParaRPr lang="es-MX" altLang="es-MX" sz="1000"/>
          </a:p>
        </p:txBody>
      </p:sp>
    </p:spTree>
    <p:extLst>
      <p:ext uri="{BB962C8B-B14F-4D97-AF65-F5344CB8AC3E}">
        <p14:creationId xmlns:p14="http://schemas.microsoft.com/office/powerpoint/2010/main" xmlns="" val="33018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d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áginas internas">
  <a:themeElements>
    <a:clrScheme name="CropLif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CropLife tema" id="{62FC8A61-C7F0-40A8-B19F-442BA147AF36}" vid="{162FC122-CA4A-4AEF-8E24-726B9B41D64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CropLife PPT</Template>
  <TotalTime>2483</TotalTime>
  <Words>1332</Words>
  <Application>Microsoft Office PowerPoint</Application>
  <PresentationFormat>Presentación en pantalla (4:3)</PresentationFormat>
  <Paragraphs>147</Paragraphs>
  <Slides>29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Portadas</vt:lpstr>
      <vt:lpstr>Páginas internas</vt:lpstr>
      <vt:lpstr>Diapositiva 1</vt:lpstr>
      <vt:lpstr>¿Quién es CropLife Latin America? </vt:lpstr>
      <vt:lpstr>Diapositiva 3</vt:lpstr>
      <vt:lpstr>Diapositiva 4</vt:lpstr>
      <vt:lpstr>Diapositiva 5</vt:lpstr>
      <vt:lpstr>Diapositiva 6</vt:lpstr>
      <vt:lpstr>Aumento requerido de la producción por hectárea de los principales productos agrícolas para poder alimentar el mundo en el año 2050</vt:lpstr>
      <vt:lpstr>Crecimiento de la productividad  agrícola del trigo por región</vt:lpstr>
      <vt:lpstr>Crecimiento de la productividad del maíz por región</vt:lpstr>
      <vt:lpstr>La productividad agrícola no  está creciendo lo suficiente</vt:lpstr>
      <vt:lpstr>Crecimiento de la demanada global de alimentos</vt:lpstr>
      <vt:lpstr>Tasa prevista de crecimiento de la productividad  agrícola con el estatus actual</vt:lpstr>
      <vt:lpstr>Conclusión: tenemos que producir más y más rápido</vt:lpstr>
      <vt:lpstr>Diapositiva 14</vt:lpstr>
      <vt:lpstr>Cuidado del suelo…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Mónica Velásquez</dc:creator>
  <cp:lastModifiedBy>rose</cp:lastModifiedBy>
  <cp:revision>97</cp:revision>
  <dcterms:created xsi:type="dcterms:W3CDTF">2015-08-11T19:39:42Z</dcterms:created>
  <dcterms:modified xsi:type="dcterms:W3CDTF">2015-11-26T17:11:35Z</dcterms:modified>
</cp:coreProperties>
</file>