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9" r:id="rId22"/>
    <p:sldId id="278" r:id="rId23"/>
    <p:sldId id="276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58" r:id="rId34"/>
  </p:sldIdLst>
  <p:sldSz cx="9144000" cy="6858000" type="screen4x3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7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A573A9-5D7A-449A-B016-51F55213AF0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2C2942B5-7BE0-46B6-85DC-58E63E25D01B}">
      <dgm:prSet phldrT="[Texto]" custT="1"/>
      <dgm:spPr/>
      <dgm:t>
        <a:bodyPr/>
        <a:lstStyle/>
        <a:p>
          <a:r>
            <a:rPr lang="es-HN" sz="1400" dirty="0" smtClean="0"/>
            <a:t>Preparación de suelo</a:t>
          </a:r>
          <a:endParaRPr lang="es-HN" sz="1400" dirty="0"/>
        </a:p>
      </dgm:t>
    </dgm:pt>
    <dgm:pt modelId="{3AFE75CC-BA24-4EB6-9047-9EAFE6A2799A}" type="parTrans" cxnId="{6CD9FB8F-4758-4728-9F12-B59535CC714B}">
      <dgm:prSet/>
      <dgm:spPr/>
      <dgm:t>
        <a:bodyPr/>
        <a:lstStyle/>
        <a:p>
          <a:endParaRPr lang="es-HN"/>
        </a:p>
      </dgm:t>
    </dgm:pt>
    <dgm:pt modelId="{9AD4C8DB-1019-4E2E-BAE1-E47290440953}" type="sibTrans" cxnId="{6CD9FB8F-4758-4728-9F12-B59535CC714B}">
      <dgm:prSet/>
      <dgm:spPr/>
      <dgm:t>
        <a:bodyPr/>
        <a:lstStyle/>
        <a:p>
          <a:endParaRPr lang="es-HN"/>
        </a:p>
      </dgm:t>
    </dgm:pt>
    <dgm:pt modelId="{D543FF91-85DC-4F50-9BAA-9EA4452CA026}">
      <dgm:prSet phldrT="[Texto]" custT="1"/>
      <dgm:spPr/>
      <dgm:t>
        <a:bodyPr/>
        <a:lstStyle/>
        <a:p>
          <a:r>
            <a:rPr lang="es-HN" sz="1400" dirty="0" smtClean="0"/>
            <a:t>Instalación de riego por goteo</a:t>
          </a:r>
          <a:endParaRPr lang="es-HN" sz="1400" dirty="0"/>
        </a:p>
      </dgm:t>
    </dgm:pt>
    <dgm:pt modelId="{4B86CF9E-FC17-4804-B86C-ED06992CB681}" type="parTrans" cxnId="{1D86BB65-B2CE-46ED-A189-6B29E7D0CD00}">
      <dgm:prSet/>
      <dgm:spPr/>
      <dgm:t>
        <a:bodyPr/>
        <a:lstStyle/>
        <a:p>
          <a:endParaRPr lang="es-HN"/>
        </a:p>
      </dgm:t>
    </dgm:pt>
    <dgm:pt modelId="{48B656DB-6797-4865-A2BD-1E3A15357C12}" type="sibTrans" cxnId="{1D86BB65-B2CE-46ED-A189-6B29E7D0CD00}">
      <dgm:prSet/>
      <dgm:spPr/>
      <dgm:t>
        <a:bodyPr/>
        <a:lstStyle/>
        <a:p>
          <a:endParaRPr lang="es-HN"/>
        </a:p>
      </dgm:t>
    </dgm:pt>
    <dgm:pt modelId="{487A93CF-B7AA-4769-8A66-350C4DD3F5FD}">
      <dgm:prSet phldrT="[Texto]" custT="1"/>
      <dgm:spPr/>
      <dgm:t>
        <a:bodyPr/>
        <a:lstStyle/>
        <a:p>
          <a:r>
            <a:rPr lang="es-HN" sz="1400" dirty="0" smtClean="0"/>
            <a:t>Manejo de cultivo</a:t>
          </a:r>
          <a:endParaRPr lang="es-HN" sz="1400" dirty="0"/>
        </a:p>
      </dgm:t>
    </dgm:pt>
    <dgm:pt modelId="{BB58C65C-ECF6-4109-BCBB-2BDECE1EFF25}" type="parTrans" cxnId="{888083D5-1C88-4870-BC56-A6B956DE11F1}">
      <dgm:prSet/>
      <dgm:spPr/>
      <dgm:t>
        <a:bodyPr/>
        <a:lstStyle/>
        <a:p>
          <a:endParaRPr lang="es-HN"/>
        </a:p>
      </dgm:t>
    </dgm:pt>
    <dgm:pt modelId="{7777140A-B2BD-4348-BC23-F32ABC481DC6}" type="sibTrans" cxnId="{888083D5-1C88-4870-BC56-A6B956DE11F1}">
      <dgm:prSet/>
      <dgm:spPr/>
      <dgm:t>
        <a:bodyPr/>
        <a:lstStyle/>
        <a:p>
          <a:endParaRPr lang="es-HN"/>
        </a:p>
      </dgm:t>
    </dgm:pt>
    <dgm:pt modelId="{A19D817F-ACD8-4789-A5A0-E9E1D91951D0}">
      <dgm:prSet phldrT="[Texto]" custT="1"/>
      <dgm:spPr/>
      <dgm:t>
        <a:bodyPr/>
        <a:lstStyle/>
        <a:p>
          <a:r>
            <a:rPr lang="es-HN" sz="1400" dirty="0" smtClean="0"/>
            <a:t>7 Estaciones experimentales</a:t>
          </a:r>
          <a:endParaRPr lang="es-HN" sz="1400" dirty="0"/>
        </a:p>
      </dgm:t>
    </dgm:pt>
    <dgm:pt modelId="{44C983A5-BD42-4EBF-8A86-B7F9CF69827E}" type="parTrans" cxnId="{2812C6AB-E187-4454-B167-35151386EDD3}">
      <dgm:prSet/>
      <dgm:spPr/>
      <dgm:t>
        <a:bodyPr/>
        <a:lstStyle/>
        <a:p>
          <a:endParaRPr lang="es-HN"/>
        </a:p>
      </dgm:t>
    </dgm:pt>
    <dgm:pt modelId="{6E8F0A3A-1D94-439C-A5DB-36D0806A3619}" type="sibTrans" cxnId="{2812C6AB-E187-4454-B167-35151386EDD3}">
      <dgm:prSet/>
      <dgm:spPr/>
      <dgm:t>
        <a:bodyPr/>
        <a:lstStyle/>
        <a:p>
          <a:endParaRPr lang="es-HN"/>
        </a:p>
      </dgm:t>
    </dgm:pt>
    <dgm:pt modelId="{72646A89-68D6-4C62-B748-093F1E9007D2}">
      <dgm:prSet phldrT="[Texto]" custT="1"/>
      <dgm:spPr/>
      <dgm:t>
        <a:bodyPr/>
        <a:lstStyle/>
        <a:p>
          <a:r>
            <a:rPr lang="es-HN" sz="1400" dirty="0" smtClean="0"/>
            <a:t>Controles y Bitácora</a:t>
          </a:r>
          <a:endParaRPr lang="es-HN" sz="1400" dirty="0"/>
        </a:p>
      </dgm:t>
    </dgm:pt>
    <dgm:pt modelId="{85992EEA-36A9-4666-B1A1-0F79FF343B9A}" type="parTrans" cxnId="{8A72CDE9-B46C-4015-8EFB-B5AE9AC64C64}">
      <dgm:prSet/>
      <dgm:spPr/>
      <dgm:t>
        <a:bodyPr/>
        <a:lstStyle/>
        <a:p>
          <a:endParaRPr lang="es-HN"/>
        </a:p>
      </dgm:t>
    </dgm:pt>
    <dgm:pt modelId="{4B3F4FDA-F4B9-48AD-AF22-3C9D5A67914C}" type="sibTrans" cxnId="{8A72CDE9-B46C-4015-8EFB-B5AE9AC64C64}">
      <dgm:prSet/>
      <dgm:spPr/>
      <dgm:t>
        <a:bodyPr/>
        <a:lstStyle/>
        <a:p>
          <a:endParaRPr lang="es-HN"/>
        </a:p>
      </dgm:t>
    </dgm:pt>
    <dgm:pt modelId="{6F1ABC7B-C216-4EF9-8A95-753D84CECC26}">
      <dgm:prSet custT="1"/>
      <dgm:spPr/>
      <dgm:t>
        <a:bodyPr/>
        <a:lstStyle/>
        <a:p>
          <a:r>
            <a:rPr lang="es-HN" sz="1400" dirty="0" smtClean="0"/>
            <a:t>Producción de Plántulas</a:t>
          </a:r>
          <a:endParaRPr lang="es-HN" sz="1400" dirty="0"/>
        </a:p>
      </dgm:t>
    </dgm:pt>
    <dgm:pt modelId="{6BF0F4C2-DA18-4144-87DF-9EB815A78305}" type="parTrans" cxnId="{C38603CB-AA93-4CD0-9050-362552B8404B}">
      <dgm:prSet/>
      <dgm:spPr/>
      <dgm:t>
        <a:bodyPr/>
        <a:lstStyle/>
        <a:p>
          <a:endParaRPr lang="es-HN"/>
        </a:p>
      </dgm:t>
    </dgm:pt>
    <dgm:pt modelId="{378AA2EE-EAE1-487B-B9D9-5D7E959329BD}" type="sibTrans" cxnId="{C38603CB-AA93-4CD0-9050-362552B8404B}">
      <dgm:prSet/>
      <dgm:spPr/>
      <dgm:t>
        <a:bodyPr/>
        <a:lstStyle/>
        <a:p>
          <a:endParaRPr lang="es-HN" sz="2400"/>
        </a:p>
      </dgm:t>
    </dgm:pt>
    <dgm:pt modelId="{BD2A8A41-8940-4288-A640-32C0DD3C78BC}" type="pres">
      <dgm:prSet presAssocID="{45A573A9-5D7A-449A-B016-51F55213AF0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A5FE48FA-AD81-44FD-B311-6F833FB3EF0E}" type="pres">
      <dgm:prSet presAssocID="{2C2942B5-7BE0-46B6-85DC-58E63E25D01B}" presName="dummy" presStyleCnt="0"/>
      <dgm:spPr/>
    </dgm:pt>
    <dgm:pt modelId="{437ECEC7-8996-4964-90B0-A12DE6B15DE4}" type="pres">
      <dgm:prSet presAssocID="{2C2942B5-7BE0-46B6-85DC-58E63E25D01B}" presName="node" presStyleLbl="revTx" presStyleIdx="0" presStyleCnt="6" custScaleX="13110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0AB2483E-9342-4BE4-A786-AE42676D2584}" type="pres">
      <dgm:prSet presAssocID="{9AD4C8DB-1019-4E2E-BAE1-E47290440953}" presName="sibTrans" presStyleLbl="node1" presStyleIdx="0" presStyleCnt="6"/>
      <dgm:spPr/>
      <dgm:t>
        <a:bodyPr/>
        <a:lstStyle/>
        <a:p>
          <a:endParaRPr lang="es-HN"/>
        </a:p>
      </dgm:t>
    </dgm:pt>
    <dgm:pt modelId="{8B53D78C-9DAA-47A0-BA54-3ED3A05DB7D7}" type="pres">
      <dgm:prSet presAssocID="{D543FF91-85DC-4F50-9BAA-9EA4452CA026}" presName="dummy" presStyleCnt="0"/>
      <dgm:spPr/>
    </dgm:pt>
    <dgm:pt modelId="{FBC3A42E-24D5-4323-8261-6075CBA90580}" type="pres">
      <dgm:prSet presAssocID="{D543FF91-85DC-4F50-9BAA-9EA4452CA026}" presName="node" presStyleLbl="revTx" presStyleIdx="1" presStyleCnt="6" custScaleX="14096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050E5690-0CBA-4B46-83D6-7643D2F4E906}" type="pres">
      <dgm:prSet presAssocID="{48B656DB-6797-4865-A2BD-1E3A15357C12}" presName="sibTrans" presStyleLbl="node1" presStyleIdx="1" presStyleCnt="6"/>
      <dgm:spPr/>
      <dgm:t>
        <a:bodyPr/>
        <a:lstStyle/>
        <a:p>
          <a:endParaRPr lang="es-HN"/>
        </a:p>
      </dgm:t>
    </dgm:pt>
    <dgm:pt modelId="{8EBCE60D-005F-4A78-A52F-05D285F10B83}" type="pres">
      <dgm:prSet presAssocID="{487A93CF-B7AA-4769-8A66-350C4DD3F5FD}" presName="dummy" presStyleCnt="0"/>
      <dgm:spPr/>
    </dgm:pt>
    <dgm:pt modelId="{491D98DF-33D3-4A0C-B8A0-99AD04FAE68F}" type="pres">
      <dgm:prSet presAssocID="{487A93CF-B7AA-4769-8A66-350C4DD3F5FD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C3065311-1667-4406-8A81-1939CFA8A1D2}" type="pres">
      <dgm:prSet presAssocID="{7777140A-B2BD-4348-BC23-F32ABC481DC6}" presName="sibTrans" presStyleLbl="node1" presStyleIdx="2" presStyleCnt="6"/>
      <dgm:spPr/>
      <dgm:t>
        <a:bodyPr/>
        <a:lstStyle/>
        <a:p>
          <a:endParaRPr lang="es-HN"/>
        </a:p>
      </dgm:t>
    </dgm:pt>
    <dgm:pt modelId="{AD5D3F46-8981-47B2-B398-B71A5AED9B59}" type="pres">
      <dgm:prSet presAssocID="{A19D817F-ACD8-4789-A5A0-E9E1D91951D0}" presName="dummy" presStyleCnt="0"/>
      <dgm:spPr/>
    </dgm:pt>
    <dgm:pt modelId="{7BBB3745-9F91-4066-859F-A22CE2B316DD}" type="pres">
      <dgm:prSet presAssocID="{A19D817F-ACD8-4789-A5A0-E9E1D91951D0}" presName="node" presStyleLbl="revTx" presStyleIdx="3" presStyleCnt="6" custScaleX="169422" custRadScaleRad="101303" custRadScaleInc="1420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64605338-4C02-48FE-AD16-44675CD5440F}" type="pres">
      <dgm:prSet presAssocID="{6E8F0A3A-1D94-439C-A5DB-36D0806A3619}" presName="sibTrans" presStyleLbl="node1" presStyleIdx="3" presStyleCnt="6"/>
      <dgm:spPr/>
      <dgm:t>
        <a:bodyPr/>
        <a:lstStyle/>
        <a:p>
          <a:endParaRPr lang="es-HN"/>
        </a:p>
      </dgm:t>
    </dgm:pt>
    <dgm:pt modelId="{7A58A78C-71D7-4ECA-A069-7AB82BCCE0A1}" type="pres">
      <dgm:prSet presAssocID="{72646A89-68D6-4C62-B748-093F1E9007D2}" presName="dummy" presStyleCnt="0"/>
      <dgm:spPr/>
    </dgm:pt>
    <dgm:pt modelId="{6889A011-2B17-4F4C-9C5B-D27C15043045}" type="pres">
      <dgm:prSet presAssocID="{72646A89-68D6-4C62-B748-093F1E9007D2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F682903F-FAA3-4DA9-86F8-CB2526B56C8B}" type="pres">
      <dgm:prSet presAssocID="{4B3F4FDA-F4B9-48AD-AF22-3C9D5A67914C}" presName="sibTrans" presStyleLbl="node1" presStyleIdx="4" presStyleCnt="6"/>
      <dgm:spPr/>
      <dgm:t>
        <a:bodyPr/>
        <a:lstStyle/>
        <a:p>
          <a:endParaRPr lang="es-HN"/>
        </a:p>
      </dgm:t>
    </dgm:pt>
    <dgm:pt modelId="{6C49C284-6436-4F0D-ABF4-30931727CB8A}" type="pres">
      <dgm:prSet presAssocID="{6F1ABC7B-C216-4EF9-8A95-753D84CECC26}" presName="dummy" presStyleCnt="0"/>
      <dgm:spPr/>
    </dgm:pt>
    <dgm:pt modelId="{1BE43EF5-8DA0-4B41-B58A-47D4798013E8}" type="pres">
      <dgm:prSet presAssocID="{6F1ABC7B-C216-4EF9-8A95-753D84CECC26}" presName="node" presStyleLbl="revTx" presStyleIdx="5" presStyleCnt="6" custScaleX="156723" custRadScaleRad="103024" custRadScaleInc="-1112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69BBE183-6605-4128-B10A-53CCE22A45C5}" type="pres">
      <dgm:prSet presAssocID="{378AA2EE-EAE1-487B-B9D9-5D7E959329BD}" presName="sibTrans" presStyleLbl="node1" presStyleIdx="5" presStyleCnt="6"/>
      <dgm:spPr/>
      <dgm:t>
        <a:bodyPr/>
        <a:lstStyle/>
        <a:p>
          <a:endParaRPr lang="es-HN"/>
        </a:p>
      </dgm:t>
    </dgm:pt>
  </dgm:ptLst>
  <dgm:cxnLst>
    <dgm:cxn modelId="{2812C6AB-E187-4454-B167-35151386EDD3}" srcId="{45A573A9-5D7A-449A-B016-51F55213AF0C}" destId="{A19D817F-ACD8-4789-A5A0-E9E1D91951D0}" srcOrd="3" destOrd="0" parTransId="{44C983A5-BD42-4EBF-8A86-B7F9CF69827E}" sibTransId="{6E8F0A3A-1D94-439C-A5DB-36D0806A3619}"/>
    <dgm:cxn modelId="{52708ABD-1A46-444B-B092-B717037B258B}" type="presOf" srcId="{4B3F4FDA-F4B9-48AD-AF22-3C9D5A67914C}" destId="{F682903F-FAA3-4DA9-86F8-CB2526B56C8B}" srcOrd="0" destOrd="0" presId="urn:microsoft.com/office/officeart/2005/8/layout/cycle1"/>
    <dgm:cxn modelId="{EF55FE6D-0D71-4D8D-8E45-8017D6D26A2B}" type="presOf" srcId="{2C2942B5-7BE0-46B6-85DC-58E63E25D01B}" destId="{437ECEC7-8996-4964-90B0-A12DE6B15DE4}" srcOrd="0" destOrd="0" presId="urn:microsoft.com/office/officeart/2005/8/layout/cycle1"/>
    <dgm:cxn modelId="{2F9600D6-841F-47BC-BB3D-54F9B02B0D26}" type="presOf" srcId="{A19D817F-ACD8-4789-A5A0-E9E1D91951D0}" destId="{7BBB3745-9F91-4066-859F-A22CE2B316DD}" srcOrd="0" destOrd="0" presId="urn:microsoft.com/office/officeart/2005/8/layout/cycle1"/>
    <dgm:cxn modelId="{643F6F5C-F11F-48AF-AB40-3C2BCB93BB2E}" type="presOf" srcId="{6F1ABC7B-C216-4EF9-8A95-753D84CECC26}" destId="{1BE43EF5-8DA0-4B41-B58A-47D4798013E8}" srcOrd="0" destOrd="0" presId="urn:microsoft.com/office/officeart/2005/8/layout/cycle1"/>
    <dgm:cxn modelId="{3AB6611B-C427-448F-BAEA-7C5BC0C596B7}" type="presOf" srcId="{45A573A9-5D7A-449A-B016-51F55213AF0C}" destId="{BD2A8A41-8940-4288-A640-32C0DD3C78BC}" srcOrd="0" destOrd="0" presId="urn:microsoft.com/office/officeart/2005/8/layout/cycle1"/>
    <dgm:cxn modelId="{450FF7DF-186E-4C27-B776-EA04C55BA507}" type="presOf" srcId="{6E8F0A3A-1D94-439C-A5DB-36D0806A3619}" destId="{64605338-4C02-48FE-AD16-44675CD5440F}" srcOrd="0" destOrd="0" presId="urn:microsoft.com/office/officeart/2005/8/layout/cycle1"/>
    <dgm:cxn modelId="{9749A73E-2DD5-4C46-941E-AD8442A9A3AB}" type="presOf" srcId="{9AD4C8DB-1019-4E2E-BAE1-E47290440953}" destId="{0AB2483E-9342-4BE4-A786-AE42676D2584}" srcOrd="0" destOrd="0" presId="urn:microsoft.com/office/officeart/2005/8/layout/cycle1"/>
    <dgm:cxn modelId="{65C5A9A1-3C36-4001-8CD1-BFE94872CE69}" type="presOf" srcId="{378AA2EE-EAE1-487B-B9D9-5D7E959329BD}" destId="{69BBE183-6605-4128-B10A-53CCE22A45C5}" srcOrd="0" destOrd="0" presId="urn:microsoft.com/office/officeart/2005/8/layout/cycle1"/>
    <dgm:cxn modelId="{888083D5-1C88-4870-BC56-A6B956DE11F1}" srcId="{45A573A9-5D7A-449A-B016-51F55213AF0C}" destId="{487A93CF-B7AA-4769-8A66-350C4DD3F5FD}" srcOrd="2" destOrd="0" parTransId="{BB58C65C-ECF6-4109-BCBB-2BDECE1EFF25}" sibTransId="{7777140A-B2BD-4348-BC23-F32ABC481DC6}"/>
    <dgm:cxn modelId="{7A6AB3CA-EF24-4F89-A4FA-8308FB1DFDA8}" type="presOf" srcId="{48B656DB-6797-4865-A2BD-1E3A15357C12}" destId="{050E5690-0CBA-4B46-83D6-7643D2F4E906}" srcOrd="0" destOrd="0" presId="urn:microsoft.com/office/officeart/2005/8/layout/cycle1"/>
    <dgm:cxn modelId="{A79DF99B-D684-4B5F-B8FC-0FAAE928FEC3}" type="presOf" srcId="{D543FF91-85DC-4F50-9BAA-9EA4452CA026}" destId="{FBC3A42E-24D5-4323-8261-6075CBA90580}" srcOrd="0" destOrd="0" presId="urn:microsoft.com/office/officeart/2005/8/layout/cycle1"/>
    <dgm:cxn modelId="{F6A4040F-803D-4D11-86AD-B04CCF821473}" type="presOf" srcId="{72646A89-68D6-4C62-B748-093F1E9007D2}" destId="{6889A011-2B17-4F4C-9C5B-D27C15043045}" srcOrd="0" destOrd="0" presId="urn:microsoft.com/office/officeart/2005/8/layout/cycle1"/>
    <dgm:cxn modelId="{1D86BB65-B2CE-46ED-A189-6B29E7D0CD00}" srcId="{45A573A9-5D7A-449A-B016-51F55213AF0C}" destId="{D543FF91-85DC-4F50-9BAA-9EA4452CA026}" srcOrd="1" destOrd="0" parTransId="{4B86CF9E-FC17-4804-B86C-ED06992CB681}" sibTransId="{48B656DB-6797-4865-A2BD-1E3A15357C12}"/>
    <dgm:cxn modelId="{6CD9FB8F-4758-4728-9F12-B59535CC714B}" srcId="{45A573A9-5D7A-449A-B016-51F55213AF0C}" destId="{2C2942B5-7BE0-46B6-85DC-58E63E25D01B}" srcOrd="0" destOrd="0" parTransId="{3AFE75CC-BA24-4EB6-9047-9EAFE6A2799A}" sibTransId="{9AD4C8DB-1019-4E2E-BAE1-E47290440953}"/>
    <dgm:cxn modelId="{8A92E266-C67A-46D3-B7F9-5342A7A4D9B7}" type="presOf" srcId="{7777140A-B2BD-4348-BC23-F32ABC481DC6}" destId="{C3065311-1667-4406-8A81-1939CFA8A1D2}" srcOrd="0" destOrd="0" presId="urn:microsoft.com/office/officeart/2005/8/layout/cycle1"/>
    <dgm:cxn modelId="{C38603CB-AA93-4CD0-9050-362552B8404B}" srcId="{45A573A9-5D7A-449A-B016-51F55213AF0C}" destId="{6F1ABC7B-C216-4EF9-8A95-753D84CECC26}" srcOrd="5" destOrd="0" parTransId="{6BF0F4C2-DA18-4144-87DF-9EB815A78305}" sibTransId="{378AA2EE-EAE1-487B-B9D9-5D7E959329BD}"/>
    <dgm:cxn modelId="{8A72CDE9-B46C-4015-8EFB-B5AE9AC64C64}" srcId="{45A573A9-5D7A-449A-B016-51F55213AF0C}" destId="{72646A89-68D6-4C62-B748-093F1E9007D2}" srcOrd="4" destOrd="0" parTransId="{85992EEA-36A9-4666-B1A1-0F79FF343B9A}" sibTransId="{4B3F4FDA-F4B9-48AD-AF22-3C9D5A67914C}"/>
    <dgm:cxn modelId="{FADF8B2E-CF40-489A-8C03-46B8B6E645F3}" type="presOf" srcId="{487A93CF-B7AA-4769-8A66-350C4DD3F5FD}" destId="{491D98DF-33D3-4A0C-B8A0-99AD04FAE68F}" srcOrd="0" destOrd="0" presId="urn:microsoft.com/office/officeart/2005/8/layout/cycle1"/>
    <dgm:cxn modelId="{8DEA8417-8133-4B0B-988A-D87D53EC4A96}" type="presParOf" srcId="{BD2A8A41-8940-4288-A640-32C0DD3C78BC}" destId="{A5FE48FA-AD81-44FD-B311-6F833FB3EF0E}" srcOrd="0" destOrd="0" presId="urn:microsoft.com/office/officeart/2005/8/layout/cycle1"/>
    <dgm:cxn modelId="{E684DE9B-DAD7-463D-B796-7AEF4D6B9E67}" type="presParOf" srcId="{BD2A8A41-8940-4288-A640-32C0DD3C78BC}" destId="{437ECEC7-8996-4964-90B0-A12DE6B15DE4}" srcOrd="1" destOrd="0" presId="urn:microsoft.com/office/officeart/2005/8/layout/cycle1"/>
    <dgm:cxn modelId="{FE8C99CE-0330-4573-A114-CB67DFA2D639}" type="presParOf" srcId="{BD2A8A41-8940-4288-A640-32C0DD3C78BC}" destId="{0AB2483E-9342-4BE4-A786-AE42676D2584}" srcOrd="2" destOrd="0" presId="urn:microsoft.com/office/officeart/2005/8/layout/cycle1"/>
    <dgm:cxn modelId="{964A6517-89F3-4E42-B48C-CA1025B2D717}" type="presParOf" srcId="{BD2A8A41-8940-4288-A640-32C0DD3C78BC}" destId="{8B53D78C-9DAA-47A0-BA54-3ED3A05DB7D7}" srcOrd="3" destOrd="0" presId="urn:microsoft.com/office/officeart/2005/8/layout/cycle1"/>
    <dgm:cxn modelId="{287A296C-1FA9-49D5-9951-AF8F7953922D}" type="presParOf" srcId="{BD2A8A41-8940-4288-A640-32C0DD3C78BC}" destId="{FBC3A42E-24D5-4323-8261-6075CBA90580}" srcOrd="4" destOrd="0" presId="urn:microsoft.com/office/officeart/2005/8/layout/cycle1"/>
    <dgm:cxn modelId="{4C24B2E0-89D3-4D94-94E2-B5AC21F92ADD}" type="presParOf" srcId="{BD2A8A41-8940-4288-A640-32C0DD3C78BC}" destId="{050E5690-0CBA-4B46-83D6-7643D2F4E906}" srcOrd="5" destOrd="0" presId="urn:microsoft.com/office/officeart/2005/8/layout/cycle1"/>
    <dgm:cxn modelId="{216696FE-8040-4DAE-A417-BA8B546E1CED}" type="presParOf" srcId="{BD2A8A41-8940-4288-A640-32C0DD3C78BC}" destId="{8EBCE60D-005F-4A78-A52F-05D285F10B83}" srcOrd="6" destOrd="0" presId="urn:microsoft.com/office/officeart/2005/8/layout/cycle1"/>
    <dgm:cxn modelId="{7B97B78D-BC87-44B2-8E5E-BB6FF95FC4AB}" type="presParOf" srcId="{BD2A8A41-8940-4288-A640-32C0DD3C78BC}" destId="{491D98DF-33D3-4A0C-B8A0-99AD04FAE68F}" srcOrd="7" destOrd="0" presId="urn:microsoft.com/office/officeart/2005/8/layout/cycle1"/>
    <dgm:cxn modelId="{B421F467-4B9B-4BB0-B521-8AC7728DD1BC}" type="presParOf" srcId="{BD2A8A41-8940-4288-A640-32C0DD3C78BC}" destId="{C3065311-1667-4406-8A81-1939CFA8A1D2}" srcOrd="8" destOrd="0" presId="urn:microsoft.com/office/officeart/2005/8/layout/cycle1"/>
    <dgm:cxn modelId="{1AF479D1-C45A-4587-8570-3B1721AB0A06}" type="presParOf" srcId="{BD2A8A41-8940-4288-A640-32C0DD3C78BC}" destId="{AD5D3F46-8981-47B2-B398-B71A5AED9B59}" srcOrd="9" destOrd="0" presId="urn:microsoft.com/office/officeart/2005/8/layout/cycle1"/>
    <dgm:cxn modelId="{AA12F8C4-3E1F-4474-93C6-9EF506B48E14}" type="presParOf" srcId="{BD2A8A41-8940-4288-A640-32C0DD3C78BC}" destId="{7BBB3745-9F91-4066-859F-A22CE2B316DD}" srcOrd="10" destOrd="0" presId="urn:microsoft.com/office/officeart/2005/8/layout/cycle1"/>
    <dgm:cxn modelId="{1F848769-504E-4D6A-A097-3BD8DFEB026F}" type="presParOf" srcId="{BD2A8A41-8940-4288-A640-32C0DD3C78BC}" destId="{64605338-4C02-48FE-AD16-44675CD5440F}" srcOrd="11" destOrd="0" presId="urn:microsoft.com/office/officeart/2005/8/layout/cycle1"/>
    <dgm:cxn modelId="{EA497822-F573-4446-91F4-BDF030CAA4EB}" type="presParOf" srcId="{BD2A8A41-8940-4288-A640-32C0DD3C78BC}" destId="{7A58A78C-71D7-4ECA-A069-7AB82BCCE0A1}" srcOrd="12" destOrd="0" presId="urn:microsoft.com/office/officeart/2005/8/layout/cycle1"/>
    <dgm:cxn modelId="{8CF7DE72-63D5-4D76-8BC2-F51F49B987B2}" type="presParOf" srcId="{BD2A8A41-8940-4288-A640-32C0DD3C78BC}" destId="{6889A011-2B17-4F4C-9C5B-D27C15043045}" srcOrd="13" destOrd="0" presId="urn:microsoft.com/office/officeart/2005/8/layout/cycle1"/>
    <dgm:cxn modelId="{F69F70A3-A7EA-4201-B93F-38B7757B599B}" type="presParOf" srcId="{BD2A8A41-8940-4288-A640-32C0DD3C78BC}" destId="{F682903F-FAA3-4DA9-86F8-CB2526B56C8B}" srcOrd="14" destOrd="0" presId="urn:microsoft.com/office/officeart/2005/8/layout/cycle1"/>
    <dgm:cxn modelId="{A19CBC5A-CA9D-408C-9882-44F591626B33}" type="presParOf" srcId="{BD2A8A41-8940-4288-A640-32C0DD3C78BC}" destId="{6C49C284-6436-4F0D-ABF4-30931727CB8A}" srcOrd="15" destOrd="0" presId="urn:microsoft.com/office/officeart/2005/8/layout/cycle1"/>
    <dgm:cxn modelId="{244D35A2-47C0-4C69-867C-9A7C3EB1CC0A}" type="presParOf" srcId="{BD2A8A41-8940-4288-A640-32C0DD3C78BC}" destId="{1BE43EF5-8DA0-4B41-B58A-47D4798013E8}" srcOrd="16" destOrd="0" presId="urn:microsoft.com/office/officeart/2005/8/layout/cycle1"/>
    <dgm:cxn modelId="{C00FB41B-C7BC-4970-88E2-BA7B6ADCD226}" type="presParOf" srcId="{BD2A8A41-8940-4288-A640-32C0DD3C78BC}" destId="{69BBE183-6605-4128-B10A-53CCE22A45C5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ECEC7-8996-4964-90B0-A12DE6B15DE4}">
      <dsp:nvSpPr>
        <dsp:cNvPr id="0" name=""/>
        <dsp:cNvSpPr/>
      </dsp:nvSpPr>
      <dsp:spPr>
        <a:xfrm>
          <a:off x="3703365" y="10342"/>
          <a:ext cx="1099944" cy="83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Preparación de suelo</a:t>
          </a:r>
          <a:endParaRPr lang="es-HN" sz="1400" kern="1200" dirty="0"/>
        </a:p>
      </dsp:txBody>
      <dsp:txXfrm>
        <a:off x="3703365" y="10342"/>
        <a:ext cx="1099944" cy="839012"/>
      </dsp:txXfrm>
    </dsp:sp>
    <dsp:sp modelId="{0AB2483E-9342-4BE4-A786-AE42676D2584}">
      <dsp:nvSpPr>
        <dsp:cNvPr id="0" name=""/>
        <dsp:cNvSpPr/>
      </dsp:nvSpPr>
      <dsp:spPr>
        <a:xfrm>
          <a:off x="1266009" y="1620"/>
          <a:ext cx="4101264" cy="4101264"/>
        </a:xfrm>
        <a:prstGeom prst="circularArrow">
          <a:avLst>
            <a:gd name="adj1" fmla="val 3989"/>
            <a:gd name="adj2" fmla="val 250244"/>
            <a:gd name="adj3" fmla="val 20573363"/>
            <a:gd name="adj4" fmla="val 19203099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3A42E-24D5-4323-8261-6075CBA90580}">
      <dsp:nvSpPr>
        <dsp:cNvPr id="0" name=""/>
        <dsp:cNvSpPr/>
      </dsp:nvSpPr>
      <dsp:spPr>
        <a:xfrm>
          <a:off x="4598676" y="1632746"/>
          <a:ext cx="1182713" cy="83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Instalación de riego por goteo</a:t>
          </a:r>
          <a:endParaRPr lang="es-HN" sz="1400" kern="1200" dirty="0"/>
        </a:p>
      </dsp:txBody>
      <dsp:txXfrm>
        <a:off x="4598676" y="1632746"/>
        <a:ext cx="1182713" cy="839012"/>
      </dsp:txXfrm>
    </dsp:sp>
    <dsp:sp modelId="{050E5690-0CBA-4B46-83D6-7643D2F4E906}">
      <dsp:nvSpPr>
        <dsp:cNvPr id="0" name=""/>
        <dsp:cNvSpPr/>
      </dsp:nvSpPr>
      <dsp:spPr>
        <a:xfrm>
          <a:off x="1266009" y="1620"/>
          <a:ext cx="4101264" cy="4101264"/>
        </a:xfrm>
        <a:prstGeom prst="circularArrow">
          <a:avLst>
            <a:gd name="adj1" fmla="val 3989"/>
            <a:gd name="adj2" fmla="val 250244"/>
            <a:gd name="adj3" fmla="val 2366968"/>
            <a:gd name="adj4" fmla="val 776393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D98DF-33D3-4A0C-B8A0-99AD04FAE68F}">
      <dsp:nvSpPr>
        <dsp:cNvPr id="0" name=""/>
        <dsp:cNvSpPr/>
      </dsp:nvSpPr>
      <dsp:spPr>
        <a:xfrm>
          <a:off x="3833831" y="3255150"/>
          <a:ext cx="839012" cy="83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Manejo de cultivo</a:t>
          </a:r>
          <a:endParaRPr lang="es-HN" sz="1400" kern="1200" dirty="0"/>
        </a:p>
      </dsp:txBody>
      <dsp:txXfrm>
        <a:off x="3833831" y="3255150"/>
        <a:ext cx="839012" cy="839012"/>
      </dsp:txXfrm>
    </dsp:sp>
    <dsp:sp modelId="{C3065311-1667-4406-8A81-1939CFA8A1D2}">
      <dsp:nvSpPr>
        <dsp:cNvPr id="0" name=""/>
        <dsp:cNvSpPr/>
      </dsp:nvSpPr>
      <dsp:spPr>
        <a:xfrm>
          <a:off x="1212301" y="17922"/>
          <a:ext cx="4101264" cy="4101264"/>
        </a:xfrm>
        <a:prstGeom prst="circularArrow">
          <a:avLst>
            <a:gd name="adj1" fmla="val 3989"/>
            <a:gd name="adj2" fmla="val 250244"/>
            <a:gd name="adj3" fmla="val 5637218"/>
            <a:gd name="adj4" fmla="val 4335446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B3745-9F91-4066-859F-A22CE2B316DD}">
      <dsp:nvSpPr>
        <dsp:cNvPr id="0" name=""/>
        <dsp:cNvSpPr/>
      </dsp:nvSpPr>
      <dsp:spPr>
        <a:xfrm>
          <a:off x="1576710" y="3227238"/>
          <a:ext cx="1421470" cy="83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7 Estaciones experimentales</a:t>
          </a:r>
          <a:endParaRPr lang="es-HN" sz="1400" kern="1200" dirty="0"/>
        </a:p>
      </dsp:txBody>
      <dsp:txXfrm>
        <a:off x="1576710" y="3227238"/>
        <a:ext cx="1421470" cy="839012"/>
      </dsp:txXfrm>
    </dsp:sp>
    <dsp:sp modelId="{64605338-4C02-48FE-AD16-44675CD5440F}">
      <dsp:nvSpPr>
        <dsp:cNvPr id="0" name=""/>
        <dsp:cNvSpPr/>
      </dsp:nvSpPr>
      <dsp:spPr>
        <a:xfrm>
          <a:off x="1277907" y="57261"/>
          <a:ext cx="4101264" cy="4101264"/>
        </a:xfrm>
        <a:prstGeom prst="circularArrow">
          <a:avLst>
            <a:gd name="adj1" fmla="val 3989"/>
            <a:gd name="adj2" fmla="val 250244"/>
            <a:gd name="adj3" fmla="val 9877780"/>
            <a:gd name="adj4" fmla="val 8598552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9A011-2B17-4F4C-9C5B-D27C15043045}">
      <dsp:nvSpPr>
        <dsp:cNvPr id="0" name=""/>
        <dsp:cNvSpPr/>
      </dsp:nvSpPr>
      <dsp:spPr>
        <a:xfrm>
          <a:off x="1023745" y="1632746"/>
          <a:ext cx="839012" cy="83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Controles y Bitácora</a:t>
          </a:r>
          <a:endParaRPr lang="es-HN" sz="1400" kern="1200" dirty="0"/>
        </a:p>
      </dsp:txBody>
      <dsp:txXfrm>
        <a:off x="1023745" y="1632746"/>
        <a:ext cx="839012" cy="839012"/>
      </dsp:txXfrm>
    </dsp:sp>
    <dsp:sp modelId="{F682903F-FAA3-4DA9-86F8-CB2526B56C8B}">
      <dsp:nvSpPr>
        <dsp:cNvPr id="0" name=""/>
        <dsp:cNvSpPr/>
      </dsp:nvSpPr>
      <dsp:spPr>
        <a:xfrm>
          <a:off x="1290409" y="-124128"/>
          <a:ext cx="4101264" cy="4101264"/>
        </a:xfrm>
        <a:prstGeom prst="circularArrow">
          <a:avLst>
            <a:gd name="adj1" fmla="val 3989"/>
            <a:gd name="adj2" fmla="val 250244"/>
            <a:gd name="adj3" fmla="val 12678857"/>
            <a:gd name="adj4" fmla="val 11341289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43EF5-8DA0-4B41-B58A-47D4798013E8}">
      <dsp:nvSpPr>
        <dsp:cNvPr id="0" name=""/>
        <dsp:cNvSpPr/>
      </dsp:nvSpPr>
      <dsp:spPr>
        <a:xfrm>
          <a:off x="1629993" y="6"/>
          <a:ext cx="1314924" cy="83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Producción de Plántulas</a:t>
          </a:r>
          <a:endParaRPr lang="es-HN" sz="1400" kern="1200" dirty="0"/>
        </a:p>
      </dsp:txBody>
      <dsp:txXfrm>
        <a:off x="1629993" y="6"/>
        <a:ext cx="1314924" cy="839012"/>
      </dsp:txXfrm>
    </dsp:sp>
    <dsp:sp modelId="{69BBE183-6605-4128-B10A-53CCE22A45C5}">
      <dsp:nvSpPr>
        <dsp:cNvPr id="0" name=""/>
        <dsp:cNvSpPr/>
      </dsp:nvSpPr>
      <dsp:spPr>
        <a:xfrm>
          <a:off x="1126771" y="-33377"/>
          <a:ext cx="4101264" cy="4101264"/>
        </a:xfrm>
        <a:prstGeom prst="circularArrow">
          <a:avLst>
            <a:gd name="adj1" fmla="val 3989"/>
            <a:gd name="adj2" fmla="val 250244"/>
            <a:gd name="adj3" fmla="val 16928067"/>
            <a:gd name="adj4" fmla="val 15772276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44671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4803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6690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3860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7519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02637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7965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261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86149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3076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4239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2406F-53D8-45DB-B94E-EFD2F725AC16}" type="datetimeFigureOut">
              <a:rPr lang="es-HN" smtClean="0"/>
              <a:t>26/11/2015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3A873-F938-4B8A-BEFD-5DB69C90B86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0859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" y="0"/>
            <a:ext cx="9023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Horticultura Familiar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627217"/>
            <a:ext cx="7372350" cy="3581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sz="2400" b="1" dirty="0"/>
              <a:t>HUERTO DEMOSTRATIVO EDALL:</a:t>
            </a:r>
          </a:p>
          <a:p>
            <a:pPr marL="1428750" lvl="2" indent="-514350">
              <a:buAutoNum type="arabicPeriod" startAt="15"/>
            </a:pPr>
            <a:r>
              <a:rPr lang="es-HN" sz="2200" dirty="0"/>
              <a:t>Cebolla                         </a:t>
            </a:r>
            <a:r>
              <a:rPr lang="es-HN" sz="2200" dirty="0" smtClean="0"/>
              <a:t>	20.   </a:t>
            </a:r>
            <a:r>
              <a:rPr lang="es-HN" sz="2200" dirty="0"/>
              <a:t>berenjena</a:t>
            </a:r>
          </a:p>
          <a:p>
            <a:pPr marL="1428750" lvl="2" indent="-514350">
              <a:buAutoNum type="arabicPeriod" startAt="15"/>
            </a:pPr>
            <a:r>
              <a:rPr lang="es-HN" sz="2200" dirty="0"/>
              <a:t>Chive                            </a:t>
            </a:r>
            <a:r>
              <a:rPr lang="es-HN" sz="2200" dirty="0" smtClean="0"/>
              <a:t>	21.  </a:t>
            </a:r>
            <a:r>
              <a:rPr lang="es-HN" sz="2200" dirty="0"/>
              <a:t>Tomate</a:t>
            </a:r>
          </a:p>
          <a:p>
            <a:pPr marL="1428750" lvl="2" indent="-514350">
              <a:buAutoNum type="arabicPeriod" startAt="15"/>
            </a:pPr>
            <a:r>
              <a:rPr lang="es-HN" sz="2200" dirty="0"/>
              <a:t>Piña                            	</a:t>
            </a:r>
            <a:r>
              <a:rPr lang="es-HN" sz="2200" dirty="0" smtClean="0"/>
              <a:t>22.  </a:t>
            </a:r>
            <a:r>
              <a:rPr lang="es-HN" sz="2200" dirty="0"/>
              <a:t>Pepino</a:t>
            </a:r>
          </a:p>
          <a:p>
            <a:pPr marL="457200" lvl="1" indent="0">
              <a:buNone/>
            </a:pPr>
            <a:r>
              <a:rPr lang="es-HN" sz="2200" dirty="0" smtClean="0"/>
              <a:t>	18.   Repollo                       </a:t>
            </a:r>
            <a:r>
              <a:rPr lang="es-HN" sz="2200" dirty="0"/>
              <a:t>	</a:t>
            </a:r>
            <a:r>
              <a:rPr lang="es-HN" sz="2200" dirty="0" smtClean="0"/>
              <a:t>23. </a:t>
            </a:r>
            <a:r>
              <a:rPr lang="es-HN" sz="2200" dirty="0"/>
              <a:t>Frutales (Varios)</a:t>
            </a:r>
          </a:p>
          <a:p>
            <a:pPr marL="457200" lvl="1" indent="0">
              <a:buNone/>
            </a:pPr>
            <a:r>
              <a:rPr lang="es-HN" sz="2200" dirty="0" smtClean="0"/>
              <a:t>	19.  </a:t>
            </a:r>
            <a:r>
              <a:rPr lang="es-HN" sz="2200" dirty="0"/>
              <a:t>Arboles Multiuso.</a:t>
            </a:r>
          </a:p>
        </p:txBody>
      </p:sp>
    </p:spTree>
    <p:extLst>
      <p:ext uri="{BB962C8B-B14F-4D97-AF65-F5344CB8AC3E}">
        <p14:creationId xmlns:p14="http://schemas.microsoft.com/office/powerpoint/2010/main" val="3974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>
          <a:xfrm>
            <a:off x="418879" y="2204070"/>
            <a:ext cx="3140441" cy="3368544"/>
            <a:chOff x="173909" y="2372723"/>
            <a:chExt cx="3543925" cy="3801334"/>
          </a:xfrm>
        </p:grpSpPr>
        <p:sp>
          <p:nvSpPr>
            <p:cNvPr id="7" name="Freeform 6"/>
            <p:cNvSpPr>
              <a:spLocks noChangeAspect="1" noChangeArrowheads="1"/>
            </p:cNvSpPr>
            <p:nvPr/>
          </p:nvSpPr>
          <p:spPr bwMode="auto">
            <a:xfrm>
              <a:off x="173910" y="2372723"/>
              <a:ext cx="1234440" cy="1234440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8" name="Freeform 7"/>
            <p:cNvSpPr>
              <a:spLocks noChangeAspect="1" noChangeArrowheads="1"/>
            </p:cNvSpPr>
            <p:nvPr/>
          </p:nvSpPr>
          <p:spPr bwMode="auto">
            <a:xfrm>
              <a:off x="173910" y="3656171"/>
              <a:ext cx="1168362" cy="1168362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4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9" name="Rectangle 1"/>
            <p:cNvSpPr/>
            <p:nvPr/>
          </p:nvSpPr>
          <p:spPr>
            <a:xfrm>
              <a:off x="1448965" y="2744465"/>
              <a:ext cx="2268869" cy="5209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 err="1"/>
                <a:t>Cucurbita</a:t>
              </a:r>
              <a:r>
                <a:rPr lang="es-ES" sz="1200" dirty="0"/>
                <a:t> </a:t>
              </a:r>
              <a:r>
                <a:rPr lang="es-ES" sz="1200" dirty="0" err="1"/>
                <a:t>moschata</a:t>
              </a:r>
              <a:r>
                <a:rPr lang="es-ES" sz="1200" dirty="0"/>
                <a:t> </a:t>
              </a:r>
              <a:r>
                <a:rPr lang="es-ES" sz="1200" dirty="0" err="1"/>
                <a:t>duchesne</a:t>
              </a:r>
              <a:endParaRPr lang="es-ES" sz="1200" dirty="0"/>
            </a:p>
          </p:txBody>
        </p:sp>
        <p:sp>
          <p:nvSpPr>
            <p:cNvPr id="10" name="Rectangle 2"/>
            <p:cNvSpPr/>
            <p:nvPr/>
          </p:nvSpPr>
          <p:spPr>
            <a:xfrm>
              <a:off x="1464165" y="3973872"/>
              <a:ext cx="1355994" cy="59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err="1"/>
                <a:t>Lactuca</a:t>
              </a:r>
              <a:r>
                <a:rPr lang="es-ES" sz="1400" dirty="0"/>
                <a:t> sativa</a:t>
              </a:r>
            </a:p>
            <a:p>
              <a:r>
                <a:rPr lang="es-ES" sz="1400" i="1" dirty="0"/>
                <a:t>4 variedades</a:t>
              </a:r>
              <a:endParaRPr lang="en-US" sz="1400" i="1" dirty="0"/>
            </a:p>
          </p:txBody>
        </p:sp>
        <p:sp>
          <p:nvSpPr>
            <p:cNvPr id="11" name="Freeform 9"/>
            <p:cNvSpPr>
              <a:spLocks noChangeAspect="1" noChangeArrowheads="1"/>
            </p:cNvSpPr>
            <p:nvPr/>
          </p:nvSpPr>
          <p:spPr bwMode="auto">
            <a:xfrm>
              <a:off x="173909" y="4939617"/>
              <a:ext cx="1234440" cy="1234440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1448965" y="5203280"/>
              <a:ext cx="1907147" cy="83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err="1"/>
                <a:t>Solanum</a:t>
              </a:r>
              <a:r>
                <a:rPr lang="es-ES" sz="1400" dirty="0"/>
                <a:t> </a:t>
              </a:r>
              <a:r>
                <a:rPr lang="es-ES" sz="1400" dirty="0" err="1"/>
                <a:t>Melongena</a:t>
              </a:r>
              <a:endParaRPr lang="es-ES" sz="1400" dirty="0"/>
            </a:p>
            <a:p>
              <a:r>
                <a:rPr lang="es-ES" sz="1400" i="1" dirty="0"/>
                <a:t>2 variedades</a:t>
              </a:r>
            </a:p>
            <a:p>
              <a:endParaRPr lang="en-US" sz="1400" dirty="0"/>
            </a:p>
          </p:txBody>
        </p:sp>
      </p:grpSp>
      <p:grpSp>
        <p:nvGrpSpPr>
          <p:cNvPr id="13" name="Group 25"/>
          <p:cNvGrpSpPr/>
          <p:nvPr/>
        </p:nvGrpSpPr>
        <p:grpSpPr>
          <a:xfrm>
            <a:off x="3362490" y="2161678"/>
            <a:ext cx="3075560" cy="3410936"/>
            <a:chOff x="4797586" y="2323716"/>
            <a:chExt cx="3470707" cy="3849173"/>
          </a:xfrm>
        </p:grpSpPr>
        <p:sp>
          <p:nvSpPr>
            <p:cNvPr id="14" name="Freeform 11"/>
            <p:cNvSpPr>
              <a:spLocks noChangeAspect="1" noChangeArrowheads="1"/>
            </p:cNvSpPr>
            <p:nvPr/>
          </p:nvSpPr>
          <p:spPr bwMode="auto">
            <a:xfrm>
              <a:off x="4806730" y="2323716"/>
              <a:ext cx="1233272" cy="1233272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6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15" name="Rectangle 12"/>
            <p:cNvSpPr/>
            <p:nvPr/>
          </p:nvSpPr>
          <p:spPr>
            <a:xfrm>
              <a:off x="6003815" y="2743963"/>
              <a:ext cx="1375169" cy="347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err="1"/>
                <a:t>Allium</a:t>
              </a:r>
              <a:r>
                <a:rPr lang="es-ES" sz="1400" dirty="0"/>
                <a:t> Cepa L.</a:t>
              </a:r>
            </a:p>
          </p:txBody>
        </p:sp>
        <p:sp>
          <p:nvSpPr>
            <p:cNvPr id="16" name="Freeform 13"/>
            <p:cNvSpPr>
              <a:spLocks noChangeAspect="1" noChangeArrowheads="1"/>
            </p:cNvSpPr>
            <p:nvPr/>
          </p:nvSpPr>
          <p:spPr bwMode="auto">
            <a:xfrm>
              <a:off x="4797586" y="3656171"/>
              <a:ext cx="1242416" cy="1242416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6003815" y="3973873"/>
              <a:ext cx="1398395" cy="59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err="1"/>
                <a:t>Daucus</a:t>
              </a:r>
              <a:r>
                <a:rPr lang="es-ES" sz="1400" dirty="0"/>
                <a:t> Carota</a:t>
              </a:r>
            </a:p>
            <a:p>
              <a:r>
                <a:rPr lang="es-ES" sz="1400" i="1" dirty="0"/>
                <a:t>7 variedades</a:t>
              </a:r>
            </a:p>
          </p:txBody>
        </p:sp>
        <p:sp>
          <p:nvSpPr>
            <p:cNvPr id="18" name="Freeform 15"/>
            <p:cNvSpPr>
              <a:spLocks noChangeAspect="1" noChangeArrowheads="1"/>
            </p:cNvSpPr>
            <p:nvPr/>
          </p:nvSpPr>
          <p:spPr bwMode="auto">
            <a:xfrm>
              <a:off x="4806730" y="4939617"/>
              <a:ext cx="1233272" cy="1233272"/>
            </a:xfrm>
            <a:custGeom>
              <a:avLst/>
              <a:gdLst/>
              <a:ahLst/>
              <a:cxnLst/>
              <a:rect l="0" t="0" r="r" b="b"/>
              <a:pathLst>
                <a:path w="169539" h="169538">
                  <a:moveTo>
                    <a:pt x="1709" y="84769"/>
                  </a:moveTo>
                  <a:cubicBezTo>
                    <a:pt x="1709" y="38923"/>
                    <a:pt x="38923" y="1709"/>
                    <a:pt x="84770" y="1709"/>
                  </a:cubicBezTo>
                  <a:cubicBezTo>
                    <a:pt x="130616" y="1709"/>
                    <a:pt x="167830" y="38923"/>
                    <a:pt x="167830" y="84769"/>
                  </a:cubicBezTo>
                  <a:cubicBezTo>
                    <a:pt x="167830" y="130616"/>
                    <a:pt x="130616" y="167829"/>
                    <a:pt x="84770" y="167829"/>
                  </a:cubicBezTo>
                  <a:cubicBezTo>
                    <a:pt x="38923" y="167829"/>
                    <a:pt x="1709" y="130616"/>
                    <a:pt x="1709" y="84769"/>
                  </a:cubicBezTo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19" name="Rectangle 16"/>
            <p:cNvSpPr/>
            <p:nvPr/>
          </p:nvSpPr>
          <p:spPr>
            <a:xfrm>
              <a:off x="6003815" y="5035273"/>
              <a:ext cx="2264478" cy="833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dirty="0" err="1"/>
                <a:t>Brassica</a:t>
              </a:r>
              <a:r>
                <a:rPr lang="es-ES" sz="1400" dirty="0"/>
                <a:t> </a:t>
              </a:r>
              <a:r>
                <a:rPr lang="es-ES" sz="1400" dirty="0" err="1"/>
                <a:t>Oledacea</a:t>
              </a:r>
              <a:r>
                <a:rPr lang="es-ES" sz="1400" dirty="0"/>
                <a:t> Var. Itálica</a:t>
              </a:r>
            </a:p>
            <a:p>
              <a:r>
                <a:rPr lang="es-ES" sz="1400" i="1" dirty="0"/>
                <a:t>2 variedades</a:t>
              </a:r>
            </a:p>
          </p:txBody>
        </p:sp>
      </p:grpSp>
      <p:grpSp>
        <p:nvGrpSpPr>
          <p:cNvPr id="20" name="Group 5"/>
          <p:cNvGrpSpPr/>
          <p:nvPr/>
        </p:nvGrpSpPr>
        <p:grpSpPr>
          <a:xfrm>
            <a:off x="6216413" y="2113620"/>
            <a:ext cx="3467954" cy="4597527"/>
            <a:chOff x="8941449" y="1516496"/>
            <a:chExt cx="3913517" cy="5188216"/>
          </a:xfrm>
        </p:grpSpPr>
        <p:sp>
          <p:nvSpPr>
            <p:cNvPr id="21" name="Freeform 17"/>
            <p:cNvSpPr>
              <a:spLocks noChangeAspect="1" noChangeArrowheads="1"/>
            </p:cNvSpPr>
            <p:nvPr/>
          </p:nvSpPr>
          <p:spPr bwMode="auto">
            <a:xfrm>
              <a:off x="8941449" y="1516496"/>
              <a:ext cx="1227468" cy="1227468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22" name="Rectangle 18"/>
            <p:cNvSpPr/>
            <p:nvPr/>
          </p:nvSpPr>
          <p:spPr>
            <a:xfrm>
              <a:off x="10168916" y="1759560"/>
              <a:ext cx="1530667" cy="83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err="1"/>
                <a:t>Cucumis</a:t>
              </a:r>
              <a:r>
                <a:rPr lang="es-ES" sz="1400" dirty="0"/>
                <a:t> </a:t>
              </a:r>
              <a:r>
                <a:rPr lang="es-ES" sz="1400" dirty="0" err="1"/>
                <a:t>Sativus</a:t>
              </a:r>
              <a:endParaRPr lang="es-ES" sz="1400" dirty="0"/>
            </a:p>
            <a:p>
              <a:r>
                <a:rPr lang="es-ES" sz="1400" i="1" dirty="0"/>
                <a:t>2 variedades</a:t>
              </a:r>
            </a:p>
            <a:p>
              <a:endParaRPr lang="en-US" sz="1400" dirty="0"/>
            </a:p>
          </p:txBody>
        </p:sp>
        <p:sp>
          <p:nvSpPr>
            <p:cNvPr id="23" name="Freeform 19"/>
            <p:cNvSpPr>
              <a:spLocks noChangeAspect="1" noChangeArrowheads="1"/>
            </p:cNvSpPr>
            <p:nvPr/>
          </p:nvSpPr>
          <p:spPr bwMode="auto">
            <a:xfrm>
              <a:off x="8941449" y="2859076"/>
              <a:ext cx="1230737" cy="1230737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24" name="Rectangle 20"/>
            <p:cNvSpPr/>
            <p:nvPr/>
          </p:nvSpPr>
          <p:spPr>
            <a:xfrm>
              <a:off x="10172186" y="3165267"/>
              <a:ext cx="1756858" cy="59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err="1"/>
                <a:t>Capcicum</a:t>
              </a:r>
              <a:r>
                <a:rPr lang="es-ES" sz="1400" dirty="0"/>
                <a:t> </a:t>
              </a:r>
              <a:r>
                <a:rPr lang="es-ES" sz="1400" dirty="0" err="1"/>
                <a:t>Annuum</a:t>
              </a:r>
              <a:endParaRPr lang="es-ES" sz="1400" dirty="0"/>
            </a:p>
            <a:p>
              <a:r>
                <a:rPr lang="es-ES" sz="1400" i="1" dirty="0"/>
                <a:t>2 variedades</a:t>
              </a:r>
            </a:p>
          </p:txBody>
        </p:sp>
        <p:sp>
          <p:nvSpPr>
            <p:cNvPr id="25" name="Freeform 21"/>
            <p:cNvSpPr>
              <a:spLocks noChangeAspect="1" noChangeArrowheads="1"/>
            </p:cNvSpPr>
            <p:nvPr/>
          </p:nvSpPr>
          <p:spPr bwMode="auto">
            <a:xfrm>
              <a:off x="8941449" y="4204925"/>
              <a:ext cx="1234440" cy="1234440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26" name="Rectangle 22"/>
            <p:cNvSpPr/>
            <p:nvPr/>
          </p:nvSpPr>
          <p:spPr>
            <a:xfrm>
              <a:off x="10175889" y="4307988"/>
              <a:ext cx="2679077" cy="1076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dirty="0" err="1"/>
                <a:t>Brazica</a:t>
              </a:r>
              <a:r>
                <a:rPr lang="es-ES" sz="1400" dirty="0"/>
                <a:t> </a:t>
              </a:r>
              <a:r>
                <a:rPr lang="es-ES" sz="1400" dirty="0" err="1"/>
                <a:t>Oleracea</a:t>
              </a:r>
              <a:r>
                <a:rPr lang="es-ES" sz="1400" dirty="0"/>
                <a:t> </a:t>
              </a:r>
            </a:p>
            <a:p>
              <a:r>
                <a:rPr lang="es-ES" sz="1400" dirty="0"/>
                <a:t>Var. </a:t>
              </a:r>
              <a:r>
                <a:rPr lang="es-ES" sz="1400" dirty="0" err="1"/>
                <a:t>Capitata</a:t>
              </a:r>
              <a:endParaRPr lang="es-ES" sz="1400" dirty="0"/>
            </a:p>
            <a:p>
              <a:r>
                <a:rPr lang="es-ES" sz="1400" i="1" dirty="0"/>
                <a:t>2 variedades</a:t>
              </a:r>
            </a:p>
            <a:p>
              <a:endParaRPr lang="en-US" sz="1400" dirty="0"/>
            </a:p>
          </p:txBody>
        </p:sp>
        <p:sp>
          <p:nvSpPr>
            <p:cNvPr id="27" name="Freeform 23"/>
            <p:cNvSpPr>
              <a:spLocks noChangeAspect="1" noChangeArrowheads="1"/>
            </p:cNvSpPr>
            <p:nvPr/>
          </p:nvSpPr>
          <p:spPr bwMode="auto">
            <a:xfrm>
              <a:off x="8941449" y="5470272"/>
              <a:ext cx="1234440" cy="1234440"/>
            </a:xfrm>
            <a:custGeom>
              <a:avLst/>
              <a:gdLst/>
              <a:ahLst/>
              <a:cxnLst/>
              <a:rect l="0" t="0" r="r" b="b"/>
              <a:pathLst>
                <a:path w="169543" h="169542">
                  <a:moveTo>
                    <a:pt x="1711" y="84771"/>
                  </a:moveTo>
                  <a:cubicBezTo>
                    <a:pt x="1711" y="38925"/>
                    <a:pt x="38925" y="1711"/>
                    <a:pt x="84772" y="1711"/>
                  </a:cubicBezTo>
                  <a:cubicBezTo>
                    <a:pt x="130618" y="1711"/>
                    <a:pt x="167832" y="38925"/>
                    <a:pt x="167832" y="84771"/>
                  </a:cubicBezTo>
                  <a:cubicBezTo>
                    <a:pt x="167832" y="130618"/>
                    <a:pt x="130618" y="167831"/>
                    <a:pt x="84772" y="167831"/>
                  </a:cubicBezTo>
                  <a:cubicBezTo>
                    <a:pt x="38925" y="167831"/>
                    <a:pt x="1711" y="130618"/>
                    <a:pt x="1711" y="84771"/>
                  </a:cubicBezTo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43396">
              <a:solidFill>
                <a:srgbClr val="FFFFFF"/>
              </a:solidFill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en-US" sz="1400"/>
            </a:p>
          </p:txBody>
        </p:sp>
        <p:sp>
          <p:nvSpPr>
            <p:cNvPr id="28" name="Rectangle 24"/>
            <p:cNvSpPr/>
            <p:nvPr/>
          </p:nvSpPr>
          <p:spPr>
            <a:xfrm>
              <a:off x="10175889" y="5801499"/>
              <a:ext cx="1265546" cy="59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err="1" smtClean="0"/>
                <a:t>Lycopersicon</a:t>
              </a:r>
              <a:endParaRPr lang="es-ES" sz="1400" dirty="0"/>
            </a:p>
            <a:p>
              <a:r>
                <a:rPr lang="es-ES" sz="1400" dirty="0" err="1" smtClean="0"/>
                <a:t>Lycopersicun</a:t>
              </a:r>
              <a:endParaRPr lang="en-US" sz="1400" dirty="0"/>
            </a:p>
          </p:txBody>
        </p: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2" y="5635938"/>
            <a:ext cx="1068593" cy="1068593"/>
          </a:xfrm>
          <a:prstGeom prst="rect">
            <a:avLst/>
          </a:prstGeom>
        </p:spPr>
      </p:pic>
      <p:sp>
        <p:nvSpPr>
          <p:cNvPr id="30" name="Rectangle 10"/>
          <p:cNvSpPr/>
          <p:nvPr/>
        </p:nvSpPr>
        <p:spPr>
          <a:xfrm>
            <a:off x="1562236" y="5856191"/>
            <a:ext cx="162531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/>
              <a:t>Caupí</a:t>
            </a:r>
            <a:r>
              <a:rPr lang="es-ES" sz="1400" dirty="0"/>
              <a:t> </a:t>
            </a:r>
            <a:r>
              <a:rPr lang="es-ES" sz="1400" dirty="0" err="1"/>
              <a:t>biofortificado</a:t>
            </a:r>
            <a:endParaRPr lang="es-ES" sz="1400" dirty="0"/>
          </a:p>
          <a:p>
            <a:r>
              <a:rPr lang="es-ES" sz="1400" i="1" dirty="0"/>
              <a:t>2 variedades</a:t>
            </a:r>
          </a:p>
          <a:p>
            <a:endParaRPr lang="en-US" sz="1400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14" y="5642308"/>
            <a:ext cx="1068839" cy="1068839"/>
          </a:xfrm>
          <a:prstGeom prst="rect">
            <a:avLst/>
          </a:prstGeom>
        </p:spPr>
      </p:pic>
      <p:sp>
        <p:nvSpPr>
          <p:cNvPr id="32" name="Rectangle 10"/>
          <p:cNvSpPr/>
          <p:nvPr/>
        </p:nvSpPr>
        <p:spPr>
          <a:xfrm>
            <a:off x="4471223" y="5769975"/>
            <a:ext cx="15804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Frijol </a:t>
            </a:r>
            <a:r>
              <a:rPr lang="es-ES" sz="1400" dirty="0" err="1"/>
              <a:t>Biofortificado</a:t>
            </a:r>
            <a:endParaRPr lang="es-ES" sz="1400" dirty="0"/>
          </a:p>
          <a:p>
            <a:r>
              <a:rPr lang="es-ES" sz="1400" i="1" dirty="0"/>
              <a:t>2 variedades</a:t>
            </a:r>
          </a:p>
          <a:p>
            <a:endParaRPr lang="en-US" sz="1400" dirty="0"/>
          </a:p>
        </p:txBody>
      </p:sp>
      <p:sp>
        <p:nvSpPr>
          <p:cNvPr id="33" name="Rectangle 3"/>
          <p:cNvSpPr/>
          <p:nvPr/>
        </p:nvSpPr>
        <p:spPr>
          <a:xfrm>
            <a:off x="338667" y="1537780"/>
            <a:ext cx="8398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000" b="1" dirty="0">
                <a:latin typeface="+mj-lt"/>
                <a:cs typeface="Arial"/>
              </a:rPr>
              <a:t>Variedades de Hortalizas </a:t>
            </a:r>
            <a:r>
              <a:rPr lang="es-ES_tradnl" sz="2000" b="1" dirty="0" smtClean="0">
                <a:latin typeface="+mj-lt"/>
                <a:cs typeface="Arial"/>
              </a:rPr>
              <a:t>Tropicalizadas para </a:t>
            </a:r>
            <a:r>
              <a:rPr lang="es-ES_tradnl" sz="2000" b="1" dirty="0">
                <a:latin typeface="+mj-lt"/>
                <a:cs typeface="Arial"/>
              </a:rPr>
              <a:t>validar en  Corredor Seco</a:t>
            </a:r>
          </a:p>
        </p:txBody>
      </p:sp>
    </p:spTree>
    <p:extLst>
      <p:ext uri="{BB962C8B-B14F-4D97-AF65-F5344CB8AC3E}">
        <p14:creationId xmlns:p14="http://schemas.microsoft.com/office/powerpoint/2010/main" val="28747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627217"/>
            <a:ext cx="7372350" cy="3581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sz="2400" dirty="0" smtClean="0"/>
              <a:t>2. Validación </a:t>
            </a:r>
            <a:r>
              <a:rPr lang="es-HN" sz="2400" dirty="0"/>
              <a:t>de Cultivos </a:t>
            </a:r>
            <a:r>
              <a:rPr lang="es-HN" sz="2400" dirty="0" err="1" smtClean="0"/>
              <a:t>Horticolas</a:t>
            </a:r>
            <a:r>
              <a:rPr lang="es-HN" sz="2400" dirty="0" smtClean="0"/>
              <a:t> introducidos </a:t>
            </a:r>
            <a:r>
              <a:rPr lang="es-HN" sz="2400" dirty="0"/>
              <a:t>de Brasil:</a:t>
            </a:r>
          </a:p>
          <a:p>
            <a:pPr marL="0" indent="0">
              <a:buNone/>
            </a:pPr>
            <a:r>
              <a:rPr lang="es-HN" sz="2400" dirty="0" smtClean="0"/>
              <a:t>Validados por EMBRAPA</a:t>
            </a:r>
            <a:endParaRPr lang="es-HN" sz="2400" dirty="0"/>
          </a:p>
          <a:p>
            <a:r>
              <a:rPr lang="es-HN" sz="2400" dirty="0"/>
              <a:t>Son Variedades</a:t>
            </a:r>
          </a:p>
          <a:p>
            <a:r>
              <a:rPr lang="es-HN" sz="2400" dirty="0"/>
              <a:t>Cultivos </a:t>
            </a:r>
            <a:r>
              <a:rPr lang="es-HN" sz="2400" dirty="0" err="1"/>
              <a:t>biofortificados</a:t>
            </a:r>
            <a:endParaRPr lang="es-HN" sz="2400" dirty="0"/>
          </a:p>
          <a:p>
            <a:r>
              <a:rPr lang="es-HN" sz="2400" dirty="0"/>
              <a:t>Cultivos tropicalizados</a:t>
            </a:r>
          </a:p>
          <a:p>
            <a:r>
              <a:rPr lang="es-HN" sz="2400" dirty="0"/>
              <a:t>Semilla de alta calidad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>
                <a:latin typeface="Arial" panose="020B0604020202020204" pitchFamily="34" charset="0"/>
                <a:cs typeface="Arial" panose="020B0604020202020204" pitchFamily="34" charset="0"/>
              </a:rPr>
              <a:t>Sistemas de producción de Hortalizas Tropicalizadas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627217"/>
            <a:ext cx="7372350" cy="3581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sz="2400" b="1" dirty="0"/>
              <a:t>Donde?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Estación Experimental La Lujosa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Estación experimental las acacias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Escuela Agrícola Luis Landa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CEDA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Estación experimental la Concepción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Estación experimental La </a:t>
            </a:r>
            <a:r>
              <a:rPr lang="es-HN" sz="2200" dirty="0" smtClean="0"/>
              <a:t>Tabacalera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 err="1" smtClean="0"/>
              <a:t>Estacion</a:t>
            </a:r>
            <a:r>
              <a:rPr lang="es-HN" sz="2200" dirty="0" smtClean="0"/>
              <a:t> Experimental </a:t>
            </a:r>
            <a:r>
              <a:rPr lang="es-HN" sz="2200" dirty="0" err="1" smtClean="0"/>
              <a:t>Ramon</a:t>
            </a:r>
            <a:r>
              <a:rPr lang="es-HN" sz="2200" dirty="0" smtClean="0"/>
              <a:t> Villeda Morales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 smtClean="0"/>
              <a:t>Huerto experimental Antonio Villeda</a:t>
            </a:r>
            <a:endParaRPr lang="es-HN" sz="2200" dirty="0"/>
          </a:p>
          <a:p>
            <a:pPr marL="0" indent="0">
              <a:buNone/>
            </a:pPr>
            <a:endParaRPr lang="es-HN" sz="24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627217"/>
            <a:ext cx="7372350" cy="35810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HN" sz="2400" b="1" dirty="0"/>
              <a:t>INVENTARIO ACTUAL DE SEMILLAS Y CULTIVOS: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Calabaza (1)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Lechuga (4)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Berenjena (2)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Cebolla (1)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Zanahoria (7)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Brócoli (2)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Pepino (2)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Chile dulce (2)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Repollo (2)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000" dirty="0"/>
              <a:t>Tomate (1)</a:t>
            </a:r>
          </a:p>
          <a:p>
            <a:pPr marL="0" indent="0">
              <a:buNone/>
            </a:pPr>
            <a:endParaRPr lang="es-HN" sz="24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047333" y="2434837"/>
            <a:ext cx="6805135" cy="4104505"/>
            <a:chOff x="2234125" y="-81791"/>
            <a:chExt cx="9376872" cy="5382147"/>
          </a:xfrm>
        </p:grpSpPr>
        <p:graphicFrame>
          <p:nvGraphicFramePr>
            <p:cNvPr id="8" name="Diagrama 7"/>
            <p:cNvGraphicFramePr/>
            <p:nvPr>
              <p:extLst>
                <p:ext uri="{D42A27DB-BD31-4B8C-83A1-F6EECF244321}">
                  <p14:modId xmlns:p14="http://schemas.microsoft.com/office/powerpoint/2010/main" val="3702848576"/>
                </p:ext>
              </p:extLst>
            </p:nvPr>
          </p:nvGraphicFramePr>
          <p:xfrm>
            <a:off x="2234125" y="-81791"/>
            <a:ext cx="9376872" cy="53821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CuadroTexto 8"/>
            <p:cNvSpPr txBox="1"/>
            <p:nvPr/>
          </p:nvSpPr>
          <p:spPr>
            <a:xfrm>
              <a:off x="5504426" y="1791960"/>
              <a:ext cx="3014133" cy="254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HN" sz="2400" b="1" dirty="0" smtClean="0">
                  <a:solidFill>
                    <a:schemeClr val="bg1"/>
                  </a:solidFill>
                </a:rPr>
                <a:t>PROCESO DE</a:t>
              </a:r>
            </a:p>
            <a:p>
              <a:pPr algn="ctr"/>
              <a:r>
                <a:rPr lang="es-HN" sz="2400" b="1" dirty="0" smtClean="0">
                  <a:solidFill>
                    <a:schemeClr val="bg1"/>
                  </a:solidFill>
                </a:rPr>
                <a:t>VALIDACION DE HORTALIZAS TROPICALIZADAS</a:t>
              </a:r>
              <a:endParaRPr lang="es-HN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666067" y="38637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9387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264096" y="2434837"/>
            <a:ext cx="737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b="1" dirty="0" smtClean="0"/>
              <a:t>PROCESO:</a:t>
            </a:r>
          </a:p>
          <a:p>
            <a:r>
              <a:rPr lang="es-HN" sz="2400" dirty="0" smtClean="0"/>
              <a:t>Responsable: DICTA</a:t>
            </a:r>
          </a:p>
          <a:p>
            <a:r>
              <a:rPr lang="es-HN" sz="2400" dirty="0" smtClean="0"/>
              <a:t>Monitoreo (Cooperación Trilateral-UFL)</a:t>
            </a:r>
          </a:p>
          <a:p>
            <a:r>
              <a:rPr lang="es-HN" sz="2400" dirty="0" smtClean="0"/>
              <a:t>Visitas de Intercambio (Programadas)</a:t>
            </a:r>
          </a:p>
          <a:p>
            <a:r>
              <a:rPr lang="es-HN" sz="2400" dirty="0" smtClean="0"/>
              <a:t>Días de Campo (Estudiantes, Técnicos y Productores)</a:t>
            </a:r>
          </a:p>
          <a:p>
            <a:r>
              <a:rPr lang="es-HN" sz="2400" dirty="0" smtClean="0"/>
              <a:t>Entrega de Bitácoras ( Fin de ciclo Productivo)</a:t>
            </a:r>
          </a:p>
          <a:p>
            <a:r>
              <a:rPr lang="es-HN" sz="2400" dirty="0" smtClean="0"/>
              <a:t>Mediciones, cosecha</a:t>
            </a:r>
          </a:p>
          <a:p>
            <a:r>
              <a:rPr lang="es-HN" sz="2400" dirty="0" smtClean="0"/>
              <a:t>Degustaciones</a:t>
            </a:r>
          </a:p>
          <a:p>
            <a:r>
              <a:rPr lang="es-HN" sz="2400" dirty="0" smtClean="0"/>
              <a:t>Entrega de resultados</a:t>
            </a:r>
          </a:p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val="9780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dirty="0"/>
              <a:t>Observaciones</a:t>
            </a:r>
            <a:r>
              <a:rPr lang="es-HN" dirty="0" smtClean="0"/>
              <a:t>:</a:t>
            </a:r>
          </a:p>
          <a:p>
            <a:pPr marL="0" indent="0">
              <a:buNone/>
            </a:pPr>
            <a:endParaRPr lang="es-HN" dirty="0"/>
          </a:p>
          <a:p>
            <a:r>
              <a:rPr lang="es-HN" dirty="0"/>
              <a:t>Se dejara un % de semillas de cada variedad en banco de semillas como respaldo</a:t>
            </a:r>
          </a:p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val="21528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dirty="0"/>
              <a:t>Observaciones</a:t>
            </a:r>
            <a:r>
              <a:rPr lang="es-HN" dirty="0" smtClean="0"/>
              <a:t>:</a:t>
            </a:r>
          </a:p>
          <a:p>
            <a:pPr marL="0" indent="0">
              <a:buNone/>
            </a:pPr>
            <a:endParaRPr lang="es-HN" dirty="0"/>
          </a:p>
          <a:p>
            <a:r>
              <a:rPr lang="es-HN" dirty="0"/>
              <a:t>Se dejara un % de semillas de cada variedad en banco de semillas como respaldo</a:t>
            </a:r>
          </a:p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val="25388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dirty="0" smtClean="0"/>
              <a:t>Avances: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HN" dirty="0" smtClean="0"/>
              <a:t>En 5 estaciones se han sembrado 5 repeticiones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HN" dirty="0" smtClean="0"/>
              <a:t>En 2 estaciones se han sembrado 2 repeticiones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HN" dirty="0" smtClean="0"/>
              <a:t>En la parcela de 1 productor se ha sembrado una repetición.</a:t>
            </a:r>
            <a:endParaRPr lang="es-HN" dirty="0"/>
          </a:p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val="37995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81151" y="1687264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S_tradnl" sz="2200" b="1" dirty="0" smtClean="0">
                <a:latin typeface="Arial"/>
                <a:ea typeface="Times New Roman"/>
              </a:rPr>
              <a:t>Principales condiciones y necesidades </a:t>
            </a:r>
            <a:r>
              <a:rPr lang="es-ES_tradnl" sz="2200" b="1" dirty="0">
                <a:latin typeface="Arial"/>
                <a:ea typeface="Times New Roman"/>
              </a:rPr>
              <a:t>de tener cultivos adaptados </a:t>
            </a:r>
            <a:r>
              <a:rPr lang="es-ES_tradnl" sz="2200" b="1" dirty="0" smtClean="0">
                <a:latin typeface="Arial"/>
                <a:ea typeface="Times New Roman"/>
              </a:rPr>
              <a:t>al </a:t>
            </a:r>
            <a:r>
              <a:rPr lang="es-ES_tradnl" sz="2200" b="1" dirty="0">
                <a:latin typeface="Arial"/>
                <a:ea typeface="Times New Roman"/>
              </a:rPr>
              <a:t>corredor seco: </a:t>
            </a:r>
          </a:p>
        </p:txBody>
      </p:sp>
      <p:sp>
        <p:nvSpPr>
          <p:cNvPr id="5" name="Text Box 500"/>
          <p:cNvSpPr txBox="1">
            <a:spLocks noChangeArrowheads="1"/>
          </p:cNvSpPr>
          <p:nvPr/>
        </p:nvSpPr>
        <p:spPr bwMode="auto">
          <a:xfrm>
            <a:off x="1297057" y="3034761"/>
            <a:ext cx="6407287" cy="2677656"/>
          </a:xfrm>
          <a:prstGeom prst="rect">
            <a:avLst/>
          </a:prstGeom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ES_tradnl" dirty="0" smtClean="0">
              <a:effectLst/>
              <a:latin typeface="Arial"/>
              <a:ea typeface="Times New Roman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effectLst/>
                <a:latin typeface="Arial"/>
                <a:ea typeface="Times New Roman"/>
              </a:rPr>
              <a:t>Lluvia corta y verano prolongado.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Arial"/>
                <a:ea typeface="Times New Roman"/>
              </a:rPr>
              <a:t>Altas temperaturas.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effectLst/>
                <a:latin typeface="Arial"/>
                <a:ea typeface="Times New Roman"/>
              </a:rPr>
              <a:t>Agricultura basada en maíz y frijol.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Arial"/>
                <a:ea typeface="Times New Roman"/>
              </a:rPr>
              <a:t>Familias en extrema pobreza ubicadas en laderas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effectLst/>
                <a:latin typeface="Arial"/>
                <a:ea typeface="Times New Roman"/>
              </a:rPr>
              <a:t>Dieta alimenticia pobre.</a:t>
            </a:r>
            <a:endParaRPr lang="es-ES_tradnl" dirty="0">
              <a:latin typeface="Arial"/>
              <a:ea typeface="Times New Roman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Arial"/>
                <a:ea typeface="Times New Roman"/>
              </a:rPr>
              <a:t> Búsqueda de nuevas variedades de cultivos</a:t>
            </a:r>
            <a:endParaRPr lang="es-ES_tradnl" dirty="0" smtClean="0">
              <a:effectLst/>
              <a:latin typeface="Arial"/>
              <a:ea typeface="Times New Roman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Arial"/>
                <a:ea typeface="Times New Roman"/>
              </a:rPr>
              <a:t>Riego por goteo</a:t>
            </a:r>
            <a:endParaRPr lang="es-ES_tradnl" dirty="0" smtClean="0">
              <a:effectLst/>
              <a:latin typeface="Arial"/>
              <a:ea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ES_tradnl" sz="1500" dirty="0">
              <a:latin typeface="Arial"/>
              <a:ea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S_tradnl" sz="1500" b="1" dirty="0" smtClean="0">
                <a:effectLst/>
                <a:latin typeface="Arial"/>
                <a:ea typeface="Times New Roman"/>
              </a:rPr>
              <a:t> </a:t>
            </a:r>
            <a:endParaRPr lang="es-ES_tradnl" sz="1500" dirty="0">
              <a:effectLst/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29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7472"/>
            <a:ext cx="9193996" cy="55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5" y="-13430"/>
            <a:ext cx="8290069" cy="68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39" y="1357054"/>
            <a:ext cx="8599521" cy="41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Validación de Cultivos Provenientes de Brasil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HN" dirty="0" smtClean="0"/>
          </a:p>
          <a:p>
            <a:pPr marL="0" indent="0">
              <a:buNone/>
            </a:pPr>
            <a:endParaRPr lang="es-HN" dirty="0"/>
          </a:p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3" y="1794960"/>
            <a:ext cx="8860113" cy="43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HN" dirty="0" smtClean="0"/>
          </a:p>
          <a:p>
            <a:pPr marL="0" indent="0">
              <a:buNone/>
            </a:pPr>
            <a:endParaRPr lang="es-HN" dirty="0"/>
          </a:p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96363" y="2434837"/>
            <a:ext cx="737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HN" dirty="0" smtClean="0"/>
          </a:p>
          <a:p>
            <a:pPr marL="0" indent="0">
              <a:buNone/>
            </a:pPr>
            <a:endParaRPr lang="es-HN" dirty="0"/>
          </a:p>
          <a:p>
            <a:endParaRPr lang="es-HN" dirty="0" smtClean="0"/>
          </a:p>
          <a:p>
            <a:pPr marL="0" indent="0">
              <a:buNone/>
            </a:pPr>
            <a:endParaRPr lang="es-HN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7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6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63001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6654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200" b="1" dirty="0">
                <a:latin typeface="Arial" panose="020B0604020202020204" pitchFamily="34" charset="0"/>
                <a:cs typeface="Arial" panose="020B0604020202020204" pitchFamily="34" charset="0"/>
              </a:rPr>
              <a:t>PCT- Fortalecimiento de la seguridad alimentaria y Nutrición (reg. Sur)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1187895" y="2980656"/>
            <a:ext cx="7372350" cy="3123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b="1" dirty="0" smtClean="0"/>
              <a:t>UNIDADES DE VALIDACION: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HN" dirty="0" smtClean="0"/>
              <a:t>Recolección y uso de Agua Pluvial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HN" dirty="0" smtClean="0"/>
              <a:t>Sistemas de riego con ER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HN" dirty="0" smtClean="0"/>
              <a:t>Sistema de producción de semillas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s-HN" dirty="0" smtClean="0"/>
              <a:t>Sistema de producción de hortalizas (familiar)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9948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18555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80089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5779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4"/>
          <p:cNvSpPr>
            <a:spLocks noGrp="1"/>
          </p:cNvSpPr>
          <p:nvPr>
            <p:ph idx="1"/>
          </p:nvPr>
        </p:nvSpPr>
        <p:spPr>
          <a:xfrm>
            <a:off x="959296" y="2430324"/>
            <a:ext cx="7372350" cy="3352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HN" sz="2600" b="1" dirty="0" smtClean="0"/>
              <a:t>MUCHAS GRACIAS POR SU ATENCION</a:t>
            </a:r>
            <a:endParaRPr lang="es-HN" sz="2600" b="1" dirty="0"/>
          </a:p>
          <a:p>
            <a:pPr marL="0" indent="0" algn="ctr">
              <a:buNone/>
            </a:pPr>
            <a:endParaRPr lang="es-HN" sz="1600" dirty="0" smtClean="0"/>
          </a:p>
          <a:p>
            <a:pPr marL="0" indent="0" algn="ctr">
              <a:buNone/>
            </a:pPr>
            <a:r>
              <a:rPr lang="es-HN" sz="1600" dirty="0" smtClean="0"/>
              <a:t>JOSE OBDULIO CROZIER</a:t>
            </a:r>
          </a:p>
          <a:p>
            <a:pPr marL="0" indent="0" algn="ctr">
              <a:buNone/>
            </a:pPr>
            <a:r>
              <a:rPr lang="es-HN" sz="1600" dirty="0" smtClean="0"/>
              <a:t>Especialista seguridad alimentaria</a:t>
            </a:r>
          </a:p>
          <a:p>
            <a:pPr marL="0" indent="0" algn="ctr">
              <a:buNone/>
            </a:pPr>
            <a:r>
              <a:rPr lang="es-HN" sz="1600" dirty="0" smtClean="0"/>
              <a:t>Cooperación Trilateral BRAZIL-HONDURAS-USA</a:t>
            </a:r>
          </a:p>
          <a:p>
            <a:pPr marL="0" indent="0" algn="ctr">
              <a:buNone/>
            </a:pPr>
            <a:r>
              <a:rPr lang="es-HN" sz="1600" dirty="0" smtClean="0"/>
              <a:t>UNIVERSITY OF FLORIDA</a:t>
            </a:r>
          </a:p>
          <a:p>
            <a:pPr marL="0" indent="0" algn="ctr">
              <a:buNone/>
            </a:pPr>
            <a:r>
              <a:rPr lang="es-HN" sz="1600" dirty="0" smtClean="0"/>
              <a:t>Cel. 99310472</a:t>
            </a:r>
          </a:p>
          <a:p>
            <a:pPr marL="0" indent="0" algn="ctr">
              <a:buNone/>
            </a:pPr>
            <a:r>
              <a:rPr lang="es-HN" sz="1600" dirty="0"/>
              <a:t>jcrozier@ufl.edu</a:t>
            </a:r>
            <a:endParaRPr lang="es-HN" sz="1600" dirty="0" smtClean="0"/>
          </a:p>
        </p:txBody>
      </p:sp>
    </p:spTree>
    <p:extLst>
      <p:ext uri="{BB962C8B-B14F-4D97-AF65-F5344CB8AC3E}">
        <p14:creationId xmlns:p14="http://schemas.microsoft.com/office/powerpoint/2010/main" val="21784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200" b="1" dirty="0">
                <a:latin typeface="Arial" panose="020B0604020202020204" pitchFamily="34" charset="0"/>
                <a:cs typeface="Arial" panose="020B0604020202020204" pitchFamily="34" charset="0"/>
              </a:rPr>
              <a:t>PCT- Fortalecimiento de la seguridad alimentaria y Nutrición (reg. Sur)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506551" y="2434837"/>
            <a:ext cx="7372350" cy="4304629"/>
          </a:xfrm>
        </p:spPr>
        <p:txBody>
          <a:bodyPr>
            <a:normAutofit/>
          </a:bodyPr>
          <a:lstStyle/>
          <a:p>
            <a:pPr marL="457200" lvl="1" algn="just">
              <a:lnSpc>
                <a:spcPct val="110000"/>
              </a:lnSpc>
              <a:spcBef>
                <a:spcPts val="0"/>
              </a:spcBef>
            </a:pPr>
            <a:r>
              <a:rPr lang="es-ES_tradnl" sz="2200" dirty="0" err="1" smtClean="0">
                <a:latin typeface="Arial"/>
                <a:ea typeface="Times New Roman"/>
              </a:rPr>
              <a:t>Tropicalizacion</a:t>
            </a:r>
            <a:r>
              <a:rPr lang="es-ES_tradnl" sz="2200" dirty="0" smtClean="0">
                <a:latin typeface="Arial"/>
                <a:ea typeface="Times New Roman"/>
              </a:rPr>
              <a:t>: Es </a:t>
            </a:r>
            <a:r>
              <a:rPr lang="es-ES_tradnl" sz="2200" dirty="0">
                <a:latin typeface="Arial"/>
                <a:ea typeface="Times New Roman"/>
              </a:rPr>
              <a:t>un proceso de mejoramiento de </a:t>
            </a:r>
            <a:r>
              <a:rPr lang="es-ES_tradnl" sz="2200" dirty="0" smtClean="0">
                <a:latin typeface="Arial"/>
                <a:ea typeface="Times New Roman"/>
              </a:rPr>
              <a:t>vegetales</a:t>
            </a:r>
            <a:endParaRPr lang="es-ES_tradnl" sz="2200" dirty="0">
              <a:latin typeface="Arial"/>
              <a:ea typeface="Times New Roman"/>
            </a:endParaRPr>
          </a:p>
          <a:p>
            <a:pPr marL="457200" lvl="1" algn="just">
              <a:lnSpc>
                <a:spcPct val="110000"/>
              </a:lnSpc>
              <a:spcBef>
                <a:spcPts val="0"/>
              </a:spcBef>
            </a:pPr>
            <a:r>
              <a:rPr lang="es-ES_tradnl" sz="2200" dirty="0">
                <a:latin typeface="Arial"/>
                <a:ea typeface="Times New Roman"/>
              </a:rPr>
              <a:t>La producción de hortalizas en Honduras </a:t>
            </a:r>
            <a:r>
              <a:rPr lang="es-ES_tradnl" sz="2200" dirty="0" smtClean="0">
                <a:latin typeface="Arial"/>
                <a:ea typeface="Times New Roman"/>
              </a:rPr>
              <a:t>basada en </a:t>
            </a:r>
            <a:r>
              <a:rPr lang="es-ES_tradnl" sz="2200" dirty="0" err="1" smtClean="0">
                <a:latin typeface="Arial"/>
                <a:ea typeface="Times New Roman"/>
              </a:rPr>
              <a:t>hibridos</a:t>
            </a:r>
            <a:r>
              <a:rPr lang="es-ES_tradnl" sz="2200" dirty="0" smtClean="0">
                <a:latin typeface="Arial"/>
                <a:ea typeface="Times New Roman"/>
              </a:rPr>
              <a:t> y zonas altas</a:t>
            </a:r>
            <a:endParaRPr lang="es-ES_tradnl" sz="2200" dirty="0">
              <a:latin typeface="Arial"/>
              <a:ea typeface="Times New Roman"/>
            </a:endParaRPr>
          </a:p>
          <a:p>
            <a:pPr marL="457200" lvl="1" algn="just">
              <a:lnSpc>
                <a:spcPct val="110000"/>
              </a:lnSpc>
              <a:spcBef>
                <a:spcPts val="0"/>
              </a:spcBef>
            </a:pPr>
            <a:r>
              <a:rPr lang="es-ES_tradnl" sz="2200" dirty="0">
                <a:latin typeface="Arial"/>
                <a:ea typeface="Times New Roman"/>
              </a:rPr>
              <a:t>Para ejemplo producir </a:t>
            </a:r>
            <a:r>
              <a:rPr lang="es-ES_tradnl" sz="2200" dirty="0" smtClean="0">
                <a:latin typeface="Arial"/>
                <a:ea typeface="Times New Roman"/>
              </a:rPr>
              <a:t>lechuga…1000 msnm</a:t>
            </a:r>
            <a:endParaRPr lang="es-ES_tradnl" sz="2200" dirty="0">
              <a:latin typeface="Arial"/>
              <a:ea typeface="Times New Roman"/>
            </a:endParaRPr>
          </a:p>
          <a:p>
            <a:pPr marL="457200" lvl="1" algn="just">
              <a:lnSpc>
                <a:spcPct val="110000"/>
              </a:lnSpc>
              <a:spcBef>
                <a:spcPts val="0"/>
              </a:spcBef>
            </a:pPr>
            <a:r>
              <a:rPr lang="es-ES_tradnl" sz="2200" dirty="0">
                <a:latin typeface="Arial"/>
                <a:ea typeface="Times New Roman"/>
              </a:rPr>
              <a:t>Uso de variedades tropicalizadas podemos sembrar en Choluteca y </a:t>
            </a:r>
            <a:r>
              <a:rPr lang="es-ES_tradnl" sz="2200" dirty="0" smtClean="0">
                <a:latin typeface="Arial"/>
                <a:ea typeface="Times New Roman"/>
              </a:rPr>
              <a:t>Valle.</a:t>
            </a:r>
            <a:endParaRPr lang="es-ES_tradnl" sz="2200" dirty="0">
              <a:latin typeface="Arial"/>
              <a:ea typeface="Times New Roman"/>
            </a:endParaRPr>
          </a:p>
          <a:p>
            <a:pPr marL="457200" lvl="1" algn="just">
              <a:lnSpc>
                <a:spcPct val="110000"/>
              </a:lnSpc>
              <a:spcBef>
                <a:spcPts val="0"/>
              </a:spcBef>
            </a:pPr>
            <a:r>
              <a:rPr lang="es-ES_tradnl" sz="2200" dirty="0">
                <a:latin typeface="Arial"/>
                <a:ea typeface="Times New Roman"/>
              </a:rPr>
              <a:t>La tropicalización pone en la mano de las familias de las zonas bajas y secas un numero considerado de cultivos que viene a favorecer la </a:t>
            </a:r>
            <a:r>
              <a:rPr lang="es-ES_tradnl" sz="2200" dirty="0" smtClean="0">
                <a:latin typeface="Arial"/>
                <a:ea typeface="Times New Roman"/>
              </a:rPr>
              <a:t>producción.</a:t>
            </a:r>
            <a:endParaRPr lang="es-ES_tradnl" sz="2200" dirty="0"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41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200" b="1" dirty="0">
                <a:latin typeface="Arial" panose="020B0604020202020204" pitchFamily="34" charset="0"/>
                <a:cs typeface="Arial" panose="020B0604020202020204" pitchFamily="34" charset="0"/>
              </a:rPr>
              <a:t>PCT- Fortalecimiento de la seguridad alimentaria y Nutrición (reg. Sur)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763726" y="2895991"/>
            <a:ext cx="7372350" cy="35810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HN" sz="2500" dirty="0"/>
              <a:t>Sistema de producción de semilla frijol por productores</a:t>
            </a:r>
          </a:p>
          <a:p>
            <a:pPr>
              <a:lnSpc>
                <a:spcPct val="100000"/>
              </a:lnSpc>
            </a:pPr>
            <a:r>
              <a:rPr lang="es-HN" sz="2500" dirty="0" smtClean="0"/>
              <a:t>Sistema </a:t>
            </a:r>
            <a:r>
              <a:rPr lang="es-HN" sz="2500" dirty="0"/>
              <a:t>de conservación de semillas de maíz y frijol por productores</a:t>
            </a:r>
          </a:p>
          <a:p>
            <a:pPr>
              <a:lnSpc>
                <a:spcPct val="100000"/>
              </a:lnSpc>
            </a:pPr>
            <a:r>
              <a:rPr lang="es-HN" sz="2500" dirty="0" smtClean="0"/>
              <a:t>Otros </a:t>
            </a:r>
            <a:r>
              <a:rPr lang="es-HN" sz="2500" dirty="0"/>
              <a:t>que sean identificados</a:t>
            </a:r>
          </a:p>
          <a:p>
            <a:pPr>
              <a:lnSpc>
                <a:spcPct val="100000"/>
              </a:lnSpc>
            </a:pPr>
            <a:r>
              <a:rPr lang="es-HN" sz="2500" dirty="0" smtClean="0"/>
              <a:t>Validación </a:t>
            </a:r>
            <a:r>
              <a:rPr lang="es-HN" sz="2500" dirty="0"/>
              <a:t>de Hortalizas tropicalizadas</a:t>
            </a:r>
          </a:p>
        </p:txBody>
      </p:sp>
    </p:spTree>
    <p:extLst>
      <p:ext uri="{BB962C8B-B14F-4D97-AF65-F5344CB8AC3E}">
        <p14:creationId xmlns:p14="http://schemas.microsoft.com/office/powerpoint/2010/main" val="4600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200" b="1" dirty="0">
                <a:latin typeface="Arial" panose="020B0604020202020204" pitchFamily="34" charset="0"/>
                <a:cs typeface="Arial" panose="020B0604020202020204" pitchFamily="34" charset="0"/>
              </a:rPr>
              <a:t>PCT- Fortalecimiento de la seguridad alimentaria y Nutrición (reg. Sur)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895991"/>
            <a:ext cx="7372350" cy="3581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sz="2400" b="1" dirty="0"/>
              <a:t>OTROS IDENTIFICADOS:</a:t>
            </a:r>
          </a:p>
          <a:p>
            <a:pPr marL="514350" indent="-514350">
              <a:buFont typeface="+mj-lt"/>
              <a:buAutoNum type="arabicPeriod"/>
            </a:pPr>
            <a:r>
              <a:rPr lang="es-HN" sz="2400" dirty="0"/>
              <a:t>Producción de </a:t>
            </a:r>
            <a:r>
              <a:rPr lang="es-HN" sz="2400" dirty="0" err="1"/>
              <a:t>bocachi</a:t>
            </a:r>
            <a:endParaRPr lang="es-HN" sz="2400" dirty="0"/>
          </a:p>
          <a:p>
            <a:pPr marL="514350" indent="-514350">
              <a:buFont typeface="+mj-lt"/>
              <a:buAutoNum type="arabicPeriod"/>
            </a:pPr>
            <a:r>
              <a:rPr lang="es-HN" sz="2400" dirty="0"/>
              <a:t>Producción de </a:t>
            </a:r>
            <a:r>
              <a:rPr lang="es-HN" sz="2400" dirty="0" err="1"/>
              <a:t>lombricompost</a:t>
            </a:r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39680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>
                <a:latin typeface="Arial" panose="020B0604020202020204" pitchFamily="34" charset="0"/>
                <a:cs typeface="Arial" panose="020B0604020202020204" pitchFamily="34" charset="0"/>
              </a:rPr>
              <a:t>Sistemas de producción de Hortalizas Tropicalizadas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627217"/>
            <a:ext cx="7372350" cy="358101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HN" sz="2400" dirty="0"/>
              <a:t>Horticultura familiar: Hortalizas ya adaptadas a la zona, que sean rusticas y de bajo uso de agroquímicos, Incluye frutales y arboles </a:t>
            </a:r>
            <a:r>
              <a:rPr lang="es-HN" sz="2400" dirty="0" err="1"/>
              <a:t>multi</a:t>
            </a:r>
            <a:r>
              <a:rPr lang="es-HN" sz="2400" dirty="0"/>
              <a:t> uso, sistema de riego por goteo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60" y="4312216"/>
            <a:ext cx="3541690" cy="19922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83"/>
          <a:stretch/>
        </p:blipFill>
        <p:spPr>
          <a:xfrm>
            <a:off x="6789983" y="3860800"/>
            <a:ext cx="1468192" cy="24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Horticultura Familiar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627217"/>
            <a:ext cx="7372350" cy="3581010"/>
          </a:xfrm>
        </p:spPr>
        <p:txBody>
          <a:bodyPr>
            <a:normAutofit/>
          </a:bodyPr>
          <a:lstStyle/>
          <a:p>
            <a:r>
              <a:rPr lang="es-HN" sz="2400" dirty="0"/>
              <a:t>Reducir el gasto por compra de alimentos que se puedan producir en casa.</a:t>
            </a:r>
          </a:p>
          <a:p>
            <a:r>
              <a:rPr lang="es-HN" sz="2400" dirty="0"/>
              <a:t>Demostrar que si se puede producir en huertos caseros</a:t>
            </a:r>
          </a:p>
          <a:p>
            <a:r>
              <a:rPr lang="es-HN" sz="2400" dirty="0"/>
              <a:t>Alimentos menos contaminados</a:t>
            </a:r>
          </a:p>
          <a:p>
            <a:r>
              <a:rPr lang="es-HN" sz="2400" dirty="0"/>
              <a:t>Enriquece la dieta básica (+ vitaminas)</a:t>
            </a:r>
          </a:p>
          <a:p>
            <a:r>
              <a:rPr lang="es-HN" sz="2400" dirty="0"/>
              <a:t>Excedente se puede vender</a:t>
            </a:r>
          </a:p>
        </p:txBody>
      </p:sp>
    </p:spTree>
    <p:extLst>
      <p:ext uri="{BB962C8B-B14F-4D97-AF65-F5344CB8AC3E}">
        <p14:creationId xmlns:p14="http://schemas.microsoft.com/office/powerpoint/2010/main" val="14388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6551" y="1644931"/>
            <a:ext cx="7886700" cy="789906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H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Horticultura Familiar</a:t>
            </a:r>
            <a:endParaRPr lang="es-ES_tradnl" sz="22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Marcador de contenido 4"/>
          <p:cNvSpPr>
            <a:spLocks noGrp="1"/>
          </p:cNvSpPr>
          <p:nvPr>
            <p:ph idx="1"/>
          </p:nvPr>
        </p:nvSpPr>
        <p:spPr>
          <a:xfrm>
            <a:off x="885825" y="2627217"/>
            <a:ext cx="7372350" cy="3581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sz="2400" b="1" dirty="0"/>
              <a:t>HUERTO DEMOSTRATIVO EDALL: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Habichuela de rienda       </a:t>
            </a:r>
            <a:r>
              <a:rPr lang="es-HN" sz="2200" dirty="0" smtClean="0"/>
              <a:t>	8</a:t>
            </a:r>
            <a:r>
              <a:rPr lang="es-HN" sz="2200" dirty="0"/>
              <a:t>.  Zacate </a:t>
            </a:r>
            <a:r>
              <a:rPr lang="es-HN" sz="2200" dirty="0" err="1"/>
              <a:t>maralfalfa</a:t>
            </a:r>
            <a:endParaRPr lang="es-HN" sz="2200" dirty="0"/>
          </a:p>
          <a:p>
            <a:pPr marL="971550" lvl="1" indent="-514350">
              <a:buFont typeface="+mj-lt"/>
              <a:buAutoNum type="arabicPeriod"/>
            </a:pPr>
            <a:r>
              <a:rPr lang="es-HN" sz="2200" dirty="0" err="1"/>
              <a:t>Vigna</a:t>
            </a:r>
            <a:r>
              <a:rPr lang="es-HN" sz="2200" dirty="0"/>
              <a:t> (</a:t>
            </a:r>
            <a:r>
              <a:rPr lang="es-HN" sz="2200" dirty="0" err="1"/>
              <a:t>caupi</a:t>
            </a:r>
            <a:r>
              <a:rPr lang="es-HN" sz="2200" dirty="0"/>
              <a:t>)                      </a:t>
            </a:r>
            <a:r>
              <a:rPr lang="es-HN" sz="2200" dirty="0" smtClean="0"/>
              <a:t>	9</a:t>
            </a:r>
            <a:r>
              <a:rPr lang="es-HN" sz="2200" dirty="0"/>
              <a:t>.  frijol Gandul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Zapallo                                </a:t>
            </a:r>
            <a:r>
              <a:rPr lang="es-HN" sz="2200" dirty="0" smtClean="0"/>
              <a:t>	10</a:t>
            </a:r>
            <a:r>
              <a:rPr lang="es-HN" sz="2200" dirty="0"/>
              <a:t>.  Jamaica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Sandia                                 </a:t>
            </a:r>
            <a:r>
              <a:rPr lang="es-HN" sz="2200" dirty="0" smtClean="0"/>
              <a:t>	11</a:t>
            </a:r>
            <a:r>
              <a:rPr lang="es-HN" sz="2200" dirty="0"/>
              <a:t>.  Maíz dulce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Calabacita                          	</a:t>
            </a:r>
            <a:r>
              <a:rPr lang="es-HN" sz="2200" dirty="0" smtClean="0"/>
              <a:t>12</a:t>
            </a:r>
            <a:r>
              <a:rPr lang="es-HN" sz="2200" dirty="0"/>
              <a:t>. Yuca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Ayote                                    </a:t>
            </a:r>
            <a:r>
              <a:rPr lang="es-HN" sz="2200" dirty="0" smtClean="0"/>
              <a:t>	13</a:t>
            </a:r>
            <a:r>
              <a:rPr lang="es-HN" sz="2200" dirty="0"/>
              <a:t>.  Caña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HN" sz="2200" dirty="0"/>
              <a:t>Papaya                                </a:t>
            </a:r>
            <a:r>
              <a:rPr lang="es-HN" sz="2200" dirty="0" smtClean="0"/>
              <a:t>	14</a:t>
            </a:r>
            <a:r>
              <a:rPr lang="es-HN" sz="2200" dirty="0"/>
              <a:t>.  Camote</a:t>
            </a:r>
          </a:p>
        </p:txBody>
      </p:sp>
    </p:spTree>
    <p:extLst>
      <p:ext uri="{BB962C8B-B14F-4D97-AF65-F5344CB8AC3E}">
        <p14:creationId xmlns:p14="http://schemas.microsoft.com/office/powerpoint/2010/main" val="39774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</TotalTime>
  <Words>710</Words>
  <Application>Microsoft Office PowerPoint</Application>
  <PresentationFormat>Presentación en pantalla (4:3)</PresentationFormat>
  <Paragraphs>159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Principales condiciones y necesidades de tener cultivos adaptados al corredor seco: </vt:lpstr>
      <vt:lpstr>PCT- Fortalecimiento de la seguridad alimentaria y Nutrición (reg. Sur)</vt:lpstr>
      <vt:lpstr>PCT- Fortalecimiento de la seguridad alimentaria y Nutrición (reg. Sur)</vt:lpstr>
      <vt:lpstr>PCT- Fortalecimiento de la seguridad alimentaria y Nutrición (reg. Sur)</vt:lpstr>
      <vt:lpstr>PCT- Fortalecimiento de la seguridad alimentaria y Nutrición (reg. Sur)</vt:lpstr>
      <vt:lpstr>Sistemas de producción de Hortalizas Tropicalizadas</vt:lpstr>
      <vt:lpstr>Horticultura Familiar</vt:lpstr>
      <vt:lpstr>Horticultura Familiar</vt:lpstr>
      <vt:lpstr>Horticultura Familiar</vt:lpstr>
      <vt:lpstr>Presentación de PowerPoint</vt:lpstr>
      <vt:lpstr>Sistemas de producción de Hortalizas Tropicalizadas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Validación de Cultivos Provenientes de Brasil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Antonio Martínez Dubón</dc:creator>
  <cp:lastModifiedBy>José Obdulio Crozier</cp:lastModifiedBy>
  <cp:revision>24</cp:revision>
  <dcterms:created xsi:type="dcterms:W3CDTF">2015-04-14T15:12:51Z</dcterms:created>
  <dcterms:modified xsi:type="dcterms:W3CDTF">2015-11-26T15:38:50Z</dcterms:modified>
</cp:coreProperties>
</file>